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903" r:id="rId3"/>
    <p:sldId id="900" r:id="rId4"/>
    <p:sldId id="902" r:id="rId5"/>
    <p:sldId id="897" r:id="rId6"/>
    <p:sldId id="906" r:id="rId7"/>
    <p:sldId id="920" r:id="rId8"/>
    <p:sldId id="907" r:id="rId9"/>
    <p:sldId id="908" r:id="rId10"/>
    <p:sldId id="911" r:id="rId11"/>
    <p:sldId id="913" r:id="rId12"/>
    <p:sldId id="912" r:id="rId13"/>
    <p:sldId id="914" r:id="rId14"/>
    <p:sldId id="915" r:id="rId15"/>
    <p:sldId id="917" r:id="rId16"/>
    <p:sldId id="916" r:id="rId17"/>
    <p:sldId id="918" r:id="rId18"/>
    <p:sldId id="909" r:id="rId19"/>
    <p:sldId id="910" r:id="rId20"/>
    <p:sldId id="919" r:id="rId21"/>
  </p:sldIdLst>
  <p:sldSz cx="9144000" cy="6858000" type="screen4x3"/>
  <p:notesSz cx="6858000" cy="9144000"/>
  <p:embeddedFontLst>
    <p:embeddedFont>
      <p:font typeface="方正楷体_GBK" panose="03000509000000000000" pitchFamily="65" charset="-122"/>
      <p:regular r:id="rId24"/>
    </p:embeddedFont>
    <p:embeddedFont>
      <p:font typeface="华文新魏" panose="02010800040101010101" pitchFamily="2" charset="-122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Gill Sans MT" panose="020B0502020104020203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方正兰亭纤黑_GBK" panose="02000000000000000000" pitchFamily="2" charset="-122"/>
      <p:regular r:id="rId36"/>
    </p:embeddedFont>
    <p:embeddedFont>
      <p:font typeface="方正兰亭粗黑_GBK" panose="02000000000000000000" pitchFamily="2" charset="-12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华文楷体" panose="02010600040101010101" pitchFamily="2" charset="-122"/>
      <p:regular r:id="rId42"/>
    </p:embeddedFont>
    <p:embeddedFont>
      <p:font typeface="Helvetica LT" panose="02000503000000000000" pitchFamily="2" charset="0"/>
      <p:regular r:id="rId43"/>
    </p:embeddedFont>
    <p:embeddedFont>
      <p:font typeface="黑体" panose="02010609060101010101" pitchFamily="49" charset="-122"/>
      <p:regular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00000"/>
    <a:srgbClr val="FF3300"/>
    <a:srgbClr val="D01818"/>
    <a:srgbClr val="FFFFFF"/>
    <a:srgbClr val="921E73"/>
    <a:srgbClr val="48484A"/>
    <a:srgbClr val="3FC0FF"/>
    <a:srgbClr val="0187BB"/>
    <a:srgbClr val="11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81316" autoAdjust="0"/>
  </p:normalViewPr>
  <p:slideViewPr>
    <p:cSldViewPr snapToGrid="0" showGuides="1">
      <p:cViewPr varScale="1">
        <p:scale>
          <a:sx n="82" d="100"/>
          <a:sy n="82" d="100"/>
        </p:scale>
        <p:origin x="1880" y="56"/>
      </p:cViewPr>
      <p:guideLst>
        <p:guide orient="horz" pos="2228"/>
        <p:guide pos="289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1EA16-AC47-4FCF-9F9A-B0FA137F47E9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BF7E3-3F0D-4F33-9917-9CA9BD3A05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872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F8F5C-DA50-43FD-BA8A-69FD12A4D052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7DC88-C54C-428E-8776-100832FEC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790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363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452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726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331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690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182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981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936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973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382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173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11725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917258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221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130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923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451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333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7DC88-C54C-428E-8776-100832FEC8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88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57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68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49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图片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09088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 descr="图片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8913"/>
            <a:ext cx="3214688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0"/>
            <a:ext cx="914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8"/>
          <p:cNvSpPr>
            <a:spLocks noGrp="1"/>
          </p:cNvSpPr>
          <p:nvPr>
            <p:ph type="sldNum" sz="quarter" idx="10"/>
          </p:nvPr>
        </p:nvSpPr>
        <p:spPr>
          <a:xfrm>
            <a:off x="7046913" y="6570663"/>
            <a:ext cx="2133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FD491542-209C-433C-A2D3-5F76B942D81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18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7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50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80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2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66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13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77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08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FC320-4DB9-44C0-A8E2-E0BB76EA5D03}" type="datetimeFigureOut">
              <a:rPr lang="zh-CN" altLang="en-US" smtClean="0"/>
              <a:t>2018/10/7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0FA1-3ADD-411C-A80E-8DE8F97F7E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sapublishing.org/ao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8220;&#20809;&#32420;&#20043;&#29238;&#8221;&#12289;&#35834;&#36125;&#23572;&#29289;&#29702;&#23398;&#22870;&#24471;&#20027;&#39640;&#38175;&#36766;&#19990;&#65292;&#20139;&#23551;84&#23681;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laboratory.com/teaching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38533" y="1701233"/>
            <a:ext cx="8267668" cy="1341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zh-CN" altLang="en-US" sz="6600" b="1" dirty="0" smtClean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应用光学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第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sz="2800" b="1" smtClean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讲</a:t>
            </a:r>
            <a:r>
              <a:rPr lang="en-US" altLang="zh-CN" sz="2800" b="1" smtClean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805381" y="4686184"/>
            <a:ext cx="7546517" cy="140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tx1"/>
                </a:solidFill>
                <a:latin typeface="Helvetica LT" panose="02000503040000020004" pitchFamily="2" charset="0"/>
              </a:rPr>
              <a:t>Jiangsu Key Laboratory of Spectral Imaging &amp; Intelligent Sense (SIIS)</a:t>
            </a:r>
          </a:p>
          <a:p>
            <a:r>
              <a:rPr lang="en-US" altLang="zh-CN" sz="1600" dirty="0">
                <a:solidFill>
                  <a:schemeClr val="tx1"/>
                </a:solidFill>
                <a:latin typeface="Helvetica LT" panose="02000503040000020004" pitchFamily="2" charset="0"/>
              </a:rPr>
              <a:t>Nanjing University of Science and Technology, </a:t>
            </a:r>
          </a:p>
          <a:p>
            <a:r>
              <a:rPr lang="en-US" altLang="zh-CN" sz="1600" dirty="0">
                <a:solidFill>
                  <a:schemeClr val="tx1"/>
                </a:solidFill>
                <a:latin typeface="Helvetica LT" panose="02000503040000020004" pitchFamily="2" charset="0"/>
              </a:rPr>
              <a:t>Nanjing, Jiangsu Province 210094, China</a:t>
            </a:r>
            <a:endParaRPr lang="zh-CN" altLang="zh-CN" sz="1600" dirty="0">
              <a:solidFill>
                <a:schemeClr val="tx1"/>
              </a:solidFill>
              <a:latin typeface="Helvetica LT" panose="02000503040000020004" pitchFamily="2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3346704" y="3387875"/>
            <a:ext cx="2463872" cy="46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 pitchFamily="34" charset="0"/>
              </a:rPr>
              <a:t>左 超</a:t>
            </a:r>
            <a:r>
              <a:rPr lang="en-US" altLang="zh-CN" sz="38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zh-CN" sz="38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4" name="图片 13" descr="图片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27384"/>
            <a:ext cx="9240334" cy="1099178"/>
          </a:xfrm>
          <a:prstGeom prst="rect">
            <a:avLst/>
          </a:prstGeom>
        </p:spPr>
      </p:pic>
      <p:pic>
        <p:nvPicPr>
          <p:cNvPr id="15" name="图片 14" descr="图片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64" y="95203"/>
            <a:ext cx="3464416" cy="9016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8642" y="6156878"/>
            <a:ext cx="4498862" cy="7011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92" y="6165309"/>
            <a:ext cx="4208040" cy="59377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B4FCE6B-337D-40CE-BBDE-1EDC302EDF23}"/>
              </a:ext>
            </a:extLst>
          </p:cNvPr>
          <p:cNvSpPr/>
          <p:nvPr/>
        </p:nvSpPr>
        <p:spPr>
          <a:xfrm>
            <a:off x="3397867" y="2722183"/>
            <a:ext cx="2361544" cy="5627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dirty="0" smtClean="0">
                <a:latin typeface="Gill Sans MT" panose="020B0502020104020203" pitchFamily="34" charset="0"/>
              </a:rPr>
              <a:t>Applied Optics</a:t>
            </a:r>
            <a:endParaRPr lang="en-US" altLang="zh-CN" sz="2800" dirty="0">
              <a:latin typeface="Gill Sans MT" panose="020B0502020104020203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805383" y="4300262"/>
            <a:ext cx="7546517" cy="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南京理工大学电光学院光电技术系</a:t>
            </a:r>
            <a:endParaRPr lang="zh-CN" altLang="zh-CN" sz="16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11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925" y="4404034"/>
            <a:ext cx="3890075" cy="24539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1.2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为什么要学这门课？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111268"/>
              </p:ext>
            </p:extLst>
          </p:nvPr>
        </p:nvGraphicFramePr>
        <p:xfrm>
          <a:off x="307975" y="5049854"/>
          <a:ext cx="4502610" cy="1524000"/>
        </p:xfrm>
        <a:graphic>
          <a:graphicData uri="http://schemas.openxmlformats.org/drawingml/2006/table">
            <a:tbl>
              <a:tblPr firstCol="1">
                <a:tableStyleId>{21E4AEA4-8DFA-4A89-87EB-49C32662AFE0}</a:tableStyleId>
              </a:tblPr>
              <a:tblGrid>
                <a:gridCol w="2249245">
                  <a:extLst>
                    <a:ext uri="{9D8B030D-6E8A-4147-A177-3AD203B41FA5}">
                      <a16:colId xmlns:a16="http://schemas.microsoft.com/office/drawing/2014/main" val="622096379"/>
                    </a:ext>
                  </a:extLst>
                </a:gridCol>
                <a:gridCol w="2253365">
                  <a:extLst>
                    <a:ext uri="{9D8B030D-6E8A-4147-A177-3AD203B41FA5}">
                      <a16:colId xmlns:a16="http://schemas.microsoft.com/office/drawing/2014/main" val="944998400"/>
                    </a:ext>
                  </a:extLst>
                </a:gridCol>
              </a:tblGrid>
              <a:tr h="24272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项目</a:t>
                      </a:r>
                      <a:endParaRPr lang="zh-CN" altLang="en-US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百分比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0305108"/>
                  </a:ext>
                </a:extLst>
              </a:tr>
              <a:tr h="24272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平时出勤</a:t>
                      </a:r>
                      <a:endParaRPr lang="zh-CN" altLang="en-US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20%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579756"/>
                  </a:ext>
                </a:extLst>
              </a:tr>
              <a:tr h="24272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平时作业</a:t>
                      </a:r>
                      <a:endParaRPr lang="zh-CN" altLang="en-US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20%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2545754"/>
                  </a:ext>
                </a:extLst>
              </a:tr>
              <a:tr h="24272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课程报告</a:t>
                      </a:r>
                      <a:endParaRPr lang="zh-CN" altLang="en-US" sz="14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20%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4946136"/>
                  </a:ext>
                </a:extLst>
              </a:tr>
              <a:tr h="242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期末考试（开卷）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40%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4917469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55575" y="4508055"/>
            <a:ext cx="3390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评分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标准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（满分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100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分）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zh-CN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4732" y="831229"/>
            <a:ext cx="4544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课程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书目：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没有指定教材，参考书：</a:t>
            </a:r>
            <a:endParaRPr lang="zh-CN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12386"/>
              </p:ext>
            </p:extLst>
          </p:nvPr>
        </p:nvGraphicFramePr>
        <p:xfrm>
          <a:off x="307975" y="1358735"/>
          <a:ext cx="4502610" cy="3017520"/>
        </p:xfrm>
        <a:graphic>
          <a:graphicData uri="http://schemas.openxmlformats.org/drawingml/2006/table">
            <a:tbl>
              <a:tblPr firstCol="1" bandCol="1">
                <a:tableStyleId>{21E4AEA4-8DFA-4A89-87EB-49C32662AFE0}</a:tableStyleId>
              </a:tblPr>
              <a:tblGrid>
                <a:gridCol w="2251305">
                  <a:extLst>
                    <a:ext uri="{9D8B030D-6E8A-4147-A177-3AD203B41FA5}">
                      <a16:colId xmlns:a16="http://schemas.microsoft.com/office/drawing/2014/main" val="1371445322"/>
                    </a:ext>
                  </a:extLst>
                </a:gridCol>
                <a:gridCol w="2251305">
                  <a:extLst>
                    <a:ext uri="{9D8B030D-6E8A-4147-A177-3AD203B41FA5}">
                      <a16:colId xmlns:a16="http://schemas.microsoft.com/office/drawing/2014/main" val="824115536"/>
                    </a:ext>
                  </a:extLst>
                </a:gridCol>
              </a:tblGrid>
              <a:tr h="233451"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书名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应用光学</a:t>
                      </a:r>
                      <a:r>
                        <a:rPr lang="en-US" altLang="zh-CN" sz="1200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-</a:t>
                      </a:r>
                      <a:r>
                        <a:rPr lang="zh-CN" altLang="en-US" sz="1200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第四版</a:t>
                      </a:r>
                      <a:endParaRPr lang="zh-CN" altLang="en-US" sz="12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6558617"/>
                  </a:ext>
                </a:extLst>
              </a:tr>
              <a:tr h="233451"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定价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75.00 </a:t>
                      </a:r>
                      <a:r>
                        <a:rPr lang="zh-CN" altLang="en-US" sz="1200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元</a:t>
                      </a:r>
                      <a:endParaRPr lang="en-US" altLang="zh-CN" sz="12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1125223"/>
                  </a:ext>
                </a:extLst>
              </a:tr>
              <a:tr h="23345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ISBN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9787121251467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6592890"/>
                  </a:ext>
                </a:extLst>
              </a:tr>
              <a:tr h="233451"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出版社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电子工业出版社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9746146"/>
                  </a:ext>
                </a:extLst>
              </a:tr>
              <a:tr h="233451">
                <a:tc>
                  <a:txBody>
                    <a:bodyPr/>
                    <a:lstStyle/>
                    <a:p>
                      <a:r>
                        <a:rPr lang="zh-CN" altLang="en-US" sz="120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作者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张以谟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324614"/>
                  </a:ext>
                </a:extLst>
              </a:tr>
              <a:tr h="233451">
                <a:tc>
                  <a:txBody>
                    <a:bodyPr/>
                    <a:lstStyle/>
                    <a:p>
                      <a:r>
                        <a:rPr lang="zh-CN" altLang="en-US" sz="120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1201073419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737559"/>
                  </a:ext>
                </a:extLst>
              </a:tr>
              <a:tr h="233451"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出版日期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2015-04-01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6879035"/>
                  </a:ext>
                </a:extLst>
              </a:tr>
              <a:tr h="233451">
                <a:tc>
                  <a:txBody>
                    <a:bodyPr/>
                    <a:lstStyle/>
                    <a:p>
                      <a:r>
                        <a:rPr lang="zh-CN" altLang="en-US" sz="120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印刷日期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2015-04-01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392651"/>
                  </a:ext>
                </a:extLst>
              </a:tr>
              <a:tr h="233451">
                <a:tc>
                  <a:txBody>
                    <a:bodyPr/>
                    <a:lstStyle/>
                    <a:p>
                      <a:r>
                        <a:rPr lang="zh-CN" altLang="en-US" sz="120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版次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0248845"/>
                  </a:ext>
                </a:extLst>
              </a:tr>
              <a:tr h="233451">
                <a:tc>
                  <a:txBody>
                    <a:bodyPr/>
                    <a:lstStyle/>
                    <a:p>
                      <a:r>
                        <a:rPr lang="zh-CN" altLang="en-US" sz="120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字数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1450.00</a:t>
                      </a:r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千字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497844"/>
                  </a:ext>
                </a:extLst>
              </a:tr>
              <a:tr h="233451"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页数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7378501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798" y="469422"/>
            <a:ext cx="2766792" cy="39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38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l="-152" t="1348" r="53004" b="959"/>
          <a:stretch/>
        </p:blipFill>
        <p:spPr>
          <a:xfrm>
            <a:off x="140553" y="1164785"/>
            <a:ext cx="2460439" cy="3178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48868" t="-661" b="-1"/>
          <a:stretch/>
        </p:blipFill>
        <p:spPr>
          <a:xfrm>
            <a:off x="2384016" y="1629890"/>
            <a:ext cx="1995781" cy="24497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1.2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为什么要学这门课？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84732" y="739787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推荐阅读：</a:t>
            </a:r>
            <a:endParaRPr lang="zh-CN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32" y="4241993"/>
            <a:ext cx="8632009" cy="2372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834" y="3174819"/>
            <a:ext cx="4885166" cy="106316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324028" y="862927"/>
            <a:ext cx="4819972" cy="2246769"/>
          </a:xfrm>
          <a:prstGeom prst="rect">
            <a:avLst/>
          </a:prstGeom>
          <a:solidFill>
            <a:schemeClr val="tx1">
              <a:lumMod val="50000"/>
              <a:lumOff val="5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2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Applied Optics (AO)</a:t>
            </a:r>
          </a:p>
          <a:p>
            <a:pPr>
              <a:lnSpc>
                <a:spcPts val="4200"/>
              </a:lnSpc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美国光学学会（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OSA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）旗下著名光学期刊（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1962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年创刊），在国际光学与光学工程领域享有盛誉。</a:t>
            </a:r>
          </a:p>
        </p:txBody>
      </p:sp>
    </p:spTree>
    <p:extLst>
      <p:ext uri="{BB962C8B-B14F-4D97-AF65-F5344CB8AC3E}">
        <p14:creationId xmlns:p14="http://schemas.microsoft.com/office/powerpoint/2010/main" val="6531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1.2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为什么要学这门课？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" r="321" b="1211"/>
          <a:stretch/>
        </p:blipFill>
        <p:spPr>
          <a:xfrm>
            <a:off x="0" y="1345882"/>
            <a:ext cx="9144000" cy="551211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84732" y="739787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推荐阅读：</a:t>
            </a:r>
            <a:endParaRPr lang="zh-CN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5267" y="4889634"/>
            <a:ext cx="5861786" cy="106840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735026" y="841072"/>
            <a:ext cx="7620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https://www.osapublishing.org/ao</a:t>
            </a:r>
            <a:r>
              <a:rPr lang="zh-CN" alt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en-US" altLang="zh-CN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38903" y="664298"/>
            <a:ext cx="237757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Applied Optics (AO)</a:t>
            </a:r>
          </a:p>
        </p:txBody>
      </p:sp>
    </p:spTree>
    <p:extLst>
      <p:ext uri="{BB962C8B-B14F-4D97-AF65-F5344CB8AC3E}">
        <p14:creationId xmlns:p14="http://schemas.microsoft.com/office/powerpoint/2010/main" val="28697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1.2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为什么要学这门课？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-152" t="1348" r="53004" b="959"/>
          <a:stretch/>
        </p:blipFill>
        <p:spPr>
          <a:xfrm>
            <a:off x="140553" y="1164785"/>
            <a:ext cx="2460439" cy="31785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48868" t="-661" b="-1"/>
          <a:stretch/>
        </p:blipFill>
        <p:spPr>
          <a:xfrm>
            <a:off x="2384016" y="1629890"/>
            <a:ext cx="1995781" cy="244970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84732" y="739787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推荐阅读：</a:t>
            </a:r>
            <a:endParaRPr lang="zh-CN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32" y="4241993"/>
            <a:ext cx="8632009" cy="23727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834" y="3174819"/>
            <a:ext cx="4885166" cy="106316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324028" y="862927"/>
            <a:ext cx="4819972" cy="2246769"/>
          </a:xfrm>
          <a:prstGeom prst="rect">
            <a:avLst/>
          </a:prstGeom>
          <a:solidFill>
            <a:schemeClr val="tx1">
              <a:lumMod val="50000"/>
              <a:lumOff val="5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2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Applied Optics (AO)</a:t>
            </a:r>
          </a:p>
          <a:p>
            <a:pPr>
              <a:lnSpc>
                <a:spcPts val="4200"/>
              </a:lnSpc>
            </a:pPr>
            <a:r>
              <a:rPr lang="zh-CN" altLang="en-US" sz="2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美国光学学会（</a:t>
            </a:r>
            <a:r>
              <a:rPr lang="en-US" altLang="zh-CN" sz="2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OSA</a:t>
            </a:r>
            <a:r>
              <a:rPr lang="zh-CN" altLang="en-US" sz="22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旗下著名</a:t>
            </a:r>
            <a:r>
              <a:rPr lang="zh-CN" altLang="en-US" sz="2200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光学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期刊</a:t>
            </a:r>
            <a:r>
              <a:rPr lang="zh-CN" altLang="en-US" sz="2200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1962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年创刊），在国际光学与光学工程领域</a:t>
            </a:r>
            <a:r>
              <a:rPr lang="zh-CN" altLang="en-US" sz="2200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享有盛誉。</a:t>
            </a:r>
            <a:endParaRPr lang="zh-CN" altLang="en-US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8339"/>
            <a:ext cx="9145530" cy="37909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1.2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为什么要学这门课？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533397" y="3132068"/>
            <a:ext cx="2262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https://www.osa.org/</a:t>
            </a:r>
          </a:p>
        </p:txBody>
      </p:sp>
      <p:sp>
        <p:nvSpPr>
          <p:cNvPr id="6" name="矩形 5"/>
          <p:cNvSpPr/>
          <p:nvPr/>
        </p:nvSpPr>
        <p:spPr>
          <a:xfrm>
            <a:off x="184732" y="751308"/>
            <a:ext cx="88322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美国光学学会（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Optical Society of America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OSA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），</a:t>
            </a:r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成立于 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1916 </a:t>
            </a:r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年，是为了增强和传播光学知识，包括纯理论和应用知识，维护光学研究人员、制图师以及各种光学仪器的使用者的共同利益、并且促进他们之间的合作而成立的。发展至今，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OSA </a:t>
            </a:r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已经拥有超过 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180,000 </a:t>
            </a:r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位会员，遍及 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175 </a:t>
            </a:r>
            <a:r>
              <a:rPr lang="zh-CN" altLang="en-US" dirty="0">
                <a:solidFill>
                  <a:srgbClr val="333333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个国家，包括光学和光子学领域的科学家、工程师、教育家、技术人员及企业领导者</a:t>
            </a:r>
            <a:r>
              <a:rPr lang="zh-CN" altLang="en-US" dirty="0" smtClean="0">
                <a:solidFill>
                  <a:srgbClr val="333333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en-US" dirty="0">
              <a:solidFill>
                <a:srgbClr val="333333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3241" r="1388"/>
          <a:stretch/>
        </p:blipFill>
        <p:spPr>
          <a:xfrm>
            <a:off x="77820" y="537908"/>
            <a:ext cx="9017000" cy="22048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1.2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为什么要学这门课？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8546" name="Picture 2" descr="https://www.osapublishing.org/images/osa-a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22" y="2801787"/>
            <a:ext cx="136525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 descr="https://www.osapublishing.org/images/osa-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2" y="4677620"/>
            <a:ext cx="137692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0" name="Picture 6" descr="https://www.osapublishing.org/images/osa-bo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2801787"/>
            <a:ext cx="138879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2" name="Picture 8" descr="https://www.osapublishing.org/images/osa-josa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20" y="4677620"/>
            <a:ext cx="137692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4" name="Picture 10" descr="https://www.osapublishing.org/images/osa-josa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908" y="4677620"/>
            <a:ext cx="137692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8" name="Picture 14" descr="https://www.osapublishing.org/images/osa-om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96" y="4677620"/>
            <a:ext cx="141315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60" name="Picture 16" descr="https://www.osapublishing.org/images/osa-op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74" y="4677620"/>
            <a:ext cx="134811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62" name="Picture 18" descr="https://www.osapublishing.org/images/osa-o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97" y="2801787"/>
            <a:ext cx="138879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66" name="Picture 22" descr="https://www.osapublishing.org/images/osa-osa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318" y="4677620"/>
            <a:ext cx="138879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s://www.osapublishing.org/images/osa-optic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8" y="2801787"/>
            <a:ext cx="138996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ttps://www.osapublishing.org/images/osa-ol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462" y="2801787"/>
            <a:ext cx="137692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2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1" y="2297230"/>
            <a:ext cx="9074616" cy="42674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1.2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为什么要学这门课？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319504" y="2970845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http://spie.org/</a:t>
            </a:r>
            <a:endParaRPr lang="zh-CN" altLang="en-US" u="sng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0819" y="736970"/>
            <a:ext cx="89317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国际光学工程学会</a:t>
            </a:r>
            <a:r>
              <a:rPr lang="en-US" altLang="zh-CN" dirty="0" err="1" smtClean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SPIE</a:t>
            </a:r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（International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Society for Optical Engineering）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成立于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1955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年，是致力于光学、光子学、光电子学和成像领域的研究、工程和应用的著名专业学会。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SPIE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数字图书馆（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SPIE Digital Library）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综合了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SPIE</a:t>
            </a:r>
            <a:r>
              <a:rPr lang="zh-CN" altLang="en-US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会议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录和期刊出版物，其中会议录超过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5500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卷</a:t>
            </a:r>
            <a:r>
              <a:rPr lang="zh-CN" altLang="en-US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，回溯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至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1990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年；一共收录超过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260,000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篇论文，每年会有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18000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篇新论文增加。所有文章均通过</a:t>
            </a:r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CrossRef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建立参考文献链接，实现跨数据库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/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出版社的阅览。</a:t>
            </a:r>
          </a:p>
        </p:txBody>
      </p:sp>
    </p:spTree>
    <p:extLst>
      <p:ext uri="{BB962C8B-B14F-4D97-AF65-F5344CB8AC3E}">
        <p14:creationId xmlns:p14="http://schemas.microsoft.com/office/powerpoint/2010/main" val="37641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65" y="821409"/>
            <a:ext cx="9183529" cy="30605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1.2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为什么要学这门课？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9572" name="Picture 4" descr="SPIE Journ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24" y="3492094"/>
            <a:ext cx="9141801" cy="336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8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1.3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课程大纲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07975" y="1041023"/>
            <a:ext cx="924506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7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光学</a:t>
            </a: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生活中的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哪里会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用到光学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光学的历史进展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从牛顿到爱因斯坦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光的本质到底是粒子还是波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光与物质的交互作用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当光撞上物质，会有哪些交互作用？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反射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折射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散射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吸收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放光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几何光学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数学是物理之母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如何用数学描述一道光？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透镜和镜子也可以用数学式表示？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介绍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ABCD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矩阵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追着光束跑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光束追踪法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(ray-tracing)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看成像原理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Picture 6" descr="Image result for å¤§çº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44" y="223991"/>
            <a:ext cx="21717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4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07975" y="1206762"/>
            <a:ext cx="8959268" cy="483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7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眼睛</a:t>
            </a: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的光学</a:t>
            </a:r>
          </a:p>
          <a:p>
            <a:pPr marL="457200" indent="-4572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人体的成像系统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眼睛的光学奥秘</a:t>
            </a:r>
          </a:p>
          <a:p>
            <a:pPr>
              <a:lnSpc>
                <a:spcPts val="3400"/>
              </a:lnSpc>
            </a:pP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400"/>
              </a:lnSpc>
            </a:pP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其他成像系统</a:t>
            </a:r>
          </a:p>
          <a:p>
            <a:pPr marL="457200" indent="-4572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照相机里到底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有什麽？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浅谈相机原理（光场相机是啥？）</a:t>
            </a:r>
          </a:p>
          <a:p>
            <a:pPr marL="457200" indent="-4572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浪漫的夜观星空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望远镜原理</a:t>
            </a:r>
          </a:p>
          <a:p>
            <a:pPr marL="457200" indent="-4572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也是蛮浪漫的观察草履虫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显微镜原理</a:t>
            </a:r>
          </a:p>
          <a:p>
            <a:pPr marL="457200" indent="-4572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看远看近两相宜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望远镜与显微镜可以互换吗？</a:t>
            </a:r>
          </a:p>
          <a:p>
            <a:pPr>
              <a:lnSpc>
                <a:spcPts val="3400"/>
              </a:lnSpc>
            </a:pP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400"/>
              </a:lnSpc>
            </a:pP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光学像差</a:t>
            </a:r>
          </a:p>
          <a:p>
            <a:pPr marL="457200" indent="-4572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透镜就和人生一样并不完美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--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几何像差介绍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1.3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课程大纲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pic>
        <p:nvPicPr>
          <p:cNvPr id="10" name="Picture 6" descr="Image result for å¤§çº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44" y="223991"/>
            <a:ext cx="21717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7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16804" y="41207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zh-CN" altLang="en-US" dirty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  <a:cs typeface="+mj-cs"/>
              </a:rPr>
              <a:t>授课教师</a:t>
            </a:r>
            <a:r>
              <a:rPr lang="en-US" altLang="zh-CN" dirty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  <a:cs typeface="+mj-cs"/>
              </a:rPr>
              <a:t>  </a:t>
            </a:r>
          </a:p>
        </p:txBody>
      </p:sp>
      <p:sp>
        <p:nvSpPr>
          <p:cNvPr id="12" name="矩形 11"/>
          <p:cNvSpPr/>
          <p:nvPr/>
        </p:nvSpPr>
        <p:spPr>
          <a:xfrm>
            <a:off x="21872" y="6339187"/>
            <a:ext cx="88793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u="sng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http://202.119.85.163/open/TutorInfo.aspx?dsbh=14097&amp;yxsh=104&amp;zydm=0803</a:t>
            </a:r>
          </a:p>
        </p:txBody>
      </p:sp>
      <p:pic>
        <p:nvPicPr>
          <p:cNvPr id="13" name="图片 2" descr="Chao Zu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2" y="1325559"/>
            <a:ext cx="1476418" cy="201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1955597" y="1247457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400" b="1" dirty="0" smtClean="0">
                <a:solidFill>
                  <a:srgbClr val="000000"/>
                </a:solidFill>
                <a:latin typeface="方正楷体_GBK" panose="03000509000000000000" pitchFamily="65" charset="-122"/>
                <a:ea typeface="方正楷体_GBK" panose="03000509000000000000" pitchFamily="65" charset="-122"/>
                <a:cs typeface="Times New Roman" panose="02020603050405020304" pitchFamily="18" charset="0"/>
              </a:rPr>
              <a:t>左</a:t>
            </a:r>
            <a:r>
              <a:rPr lang="en-US" altLang="zh-CN" sz="2400" b="1" dirty="0" smtClean="0">
                <a:solidFill>
                  <a:srgbClr val="000000"/>
                </a:solidFill>
                <a:latin typeface="方正楷体_GBK" panose="03000509000000000000" pitchFamily="65" charset="-122"/>
                <a:ea typeface="方正楷体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zh-CN" altLang="zh-CN" sz="2400" b="1" dirty="0" smtClean="0">
                <a:solidFill>
                  <a:srgbClr val="000000"/>
                </a:solidFill>
                <a:latin typeface="方正楷体_GBK" panose="03000509000000000000" pitchFamily="65" charset="-122"/>
                <a:ea typeface="方正楷体_GBK" panose="03000509000000000000" pitchFamily="65" charset="-122"/>
                <a:cs typeface="Times New Roman" panose="02020603050405020304" pitchFamily="18" charset="0"/>
              </a:rPr>
              <a:t>超</a:t>
            </a:r>
            <a:endParaRPr lang="zh-CN" altLang="zh-CN" sz="700" b="1" dirty="0">
              <a:latin typeface="方正楷体_GBK" panose="03000509000000000000" pitchFamily="65" charset="-122"/>
              <a:ea typeface="方正楷体_GBK" panose="03000509000000000000" pitchFamily="65" charset="-122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教授、博导</a:t>
            </a:r>
            <a:endParaRPr lang="zh-CN" altLang="zh-CN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电光楼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A560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办公室</a:t>
            </a:r>
            <a:endParaRPr lang="en-US" altLang="zh-CN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</a:t>
            </a:r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工程与光电技术学院</a:t>
            </a:r>
            <a:endParaRPr lang="zh-CN" altLang="zh-CN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南京理工大学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Contact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84315587 | 13601461641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Email: </a:t>
            </a:r>
            <a:r>
              <a:rPr lang="en-US" altLang="zh-CN" u="sng" dirty="0" smtClean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zuochao@njust.edu.cn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u="sng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58570" y="3536534"/>
            <a:ext cx="8184067" cy="2371078"/>
            <a:chOff x="-2978741" y="3373858"/>
            <a:chExt cx="8184067" cy="2371078"/>
          </a:xfrm>
        </p:grpSpPr>
        <p:pic>
          <p:nvPicPr>
            <p:cNvPr id="16" name="Picture 2" descr="http://g.hiphotos.baidu.com/baike/c0%3Dbaike80%2C5%2C5%2C80%2C26/sign=15afa0b279f0f736ccf344536b3cd87c/342ac65c10385343453911ec9213b07ecb80880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50659" y="3373858"/>
              <a:ext cx="1536700" cy="15367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2" b="9895"/>
            <a:stretch/>
          </p:blipFill>
          <p:spPr>
            <a:xfrm>
              <a:off x="64562" y="3511222"/>
              <a:ext cx="1719304" cy="10818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42" b="12705"/>
            <a:stretch/>
          </p:blipFill>
          <p:spPr>
            <a:xfrm>
              <a:off x="2990286" y="3479460"/>
              <a:ext cx="1831357" cy="12215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矩形 18"/>
            <p:cNvSpPr/>
            <p:nvPr/>
          </p:nvSpPr>
          <p:spPr>
            <a:xfrm>
              <a:off x="-2723794" y="5107177"/>
              <a:ext cx="77251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 smtClean="0">
                  <a:latin typeface="Times New Roman" panose="02020603050405020304" pitchFamily="18" charset="0"/>
                  <a:ea typeface="方正兰亭纤黑_GBK" panose="02000000000000000000" pitchFamily="2" charset="-122"/>
                  <a:cs typeface="Times New Roman" panose="02020603050405020304" pitchFamily="18" charset="0"/>
                </a:rPr>
                <a:t>南京理工大学                         电子工程与光电技术学院                   智能计算成像实验室</a:t>
              </a:r>
              <a:endParaRPr lang="zh-CN" altLang="en-US" sz="1600" dirty="0">
                <a:latin typeface="Times New Roman" panose="02020603050405020304" pitchFamily="18" charset="0"/>
                <a:ea typeface="方正兰亭纤黑_GBK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-2978741" y="5437159"/>
              <a:ext cx="19539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u="sng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http://www.njust.edu.cn/</a:t>
              </a:r>
              <a:endParaRPr lang="zh-CN" altLang="en-US" sz="1400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4562" y="5437159"/>
              <a:ext cx="18261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u="sng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http://eoe.njust.edu.cn/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2839870" y="5437159"/>
              <a:ext cx="23654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u="sng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http://www.scilaboratory.com/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5428014" y="1718796"/>
            <a:ext cx="575762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方正楷体_GBK" panose="03000509000000000000" pitchFamily="65" charset="-122"/>
                <a:ea typeface="方正楷体_GBK" panose="03000509000000000000" pitchFamily="65" charset="-122"/>
                <a:cs typeface="Times New Roman" panose="02020603050405020304" pitchFamily="18" charset="0"/>
              </a:rPr>
              <a:t>主要</a:t>
            </a:r>
            <a:r>
              <a:rPr lang="zh-CN" altLang="zh-CN" sz="2400" b="1" dirty="0">
                <a:solidFill>
                  <a:srgbClr val="000000"/>
                </a:solidFill>
                <a:latin typeface="方正楷体_GBK" panose="03000509000000000000" pitchFamily="65" charset="-122"/>
                <a:ea typeface="方正楷体_GBK" panose="03000509000000000000" pitchFamily="65" charset="-122"/>
                <a:cs typeface="Times New Roman" panose="02020603050405020304" pitchFamily="18" charset="0"/>
              </a:rPr>
              <a:t>研究方向</a:t>
            </a:r>
            <a:r>
              <a:rPr lang="zh-CN" altLang="en-US" sz="2400" b="1" dirty="0">
                <a:solidFill>
                  <a:srgbClr val="000000"/>
                </a:solidFill>
                <a:latin typeface="方正楷体_GBK" panose="03000509000000000000" pitchFamily="65" charset="-122"/>
                <a:ea typeface="方正楷体_GBK" panose="03000509000000000000" pitchFamily="65" charset="-122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solidFill>
                <a:srgbClr val="000000"/>
              </a:solidFill>
              <a:latin typeface="方正楷体_GBK" panose="03000509000000000000" pitchFamily="65" charset="-122"/>
              <a:ea typeface="方正楷体_GBK" panose="03000509000000000000" pitchFamily="65" charset="-122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计算光学成像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与探测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生物医学光学显微成像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快速三维光学成像与</a:t>
            </a:r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传感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数字全息与光信息处理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技术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03538"/>
      </p:ext>
    </p:extLst>
  </p:cSld>
  <p:clrMapOvr>
    <a:masterClrMapping/>
  </p:clrMapOvr>
  <p:transition spd="slow" advTm="392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随堂作业：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10594" name="Picture 2" descr="https://timgsa.baidu.com/timg?image&amp;quality=80&amp;size=b9999_10000&amp;sec=1538048623786&amp;di=808ad593d68d94dec83cb7bae9e721d9&amp;imgtype=0&amp;src=http%3A%2F%2Fimg.25pp.com%2Fuploadfile%2Fsoft%2Fimages%2F2015%2F0802%2F201508020758412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52" y="2159000"/>
            <a:ext cx="2418666" cy="241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057860" y="4768334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你对这门课有什么样的期待？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40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595642" y="452858"/>
            <a:ext cx="4680520" cy="45057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000" algn="l">
              <a:defRPr/>
            </a:pPr>
            <a:r>
              <a:rPr lang="zh-CN" altLang="en-US" sz="3600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  <a:sym typeface="微软雅黑" pitchFamily="34" charset="-122"/>
              </a:rPr>
              <a:t>支撑学科</a:t>
            </a:r>
            <a:endParaRPr lang="zh-CN" altLang="en-US" sz="36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方正兰亭粗黑_GBK" panose="02000000000000000000" pitchFamily="2" charset="-122"/>
              <a:ea typeface="方正兰亭粗黑_GBK" panose="02000000000000000000" pitchFamily="2" charset="-122"/>
              <a:sym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7663" y="1743075"/>
            <a:ext cx="4511675" cy="21796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35173" name="矩形 8"/>
          <p:cNvSpPr>
            <a:spLocks noChangeArrowheads="1"/>
          </p:cNvSpPr>
          <p:nvPr/>
        </p:nvSpPr>
        <p:spPr bwMode="auto">
          <a:xfrm>
            <a:off x="222250" y="1158875"/>
            <a:ext cx="1620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>
                <a:solidFill>
                  <a:srgbClr val="00579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学科基础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4213" y="1917700"/>
            <a:ext cx="5184775" cy="18876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所在学科“</a:t>
            </a:r>
            <a:r>
              <a:rPr lang="zh-CN" altLang="en-US" sz="2500" dirty="0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光学工程</a:t>
            </a: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”为：</a:t>
            </a:r>
            <a:endParaRPr lang="en-US" altLang="zh-CN" sz="25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500" dirty="0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国家一级重点学科</a:t>
            </a:r>
            <a:endParaRPr lang="en-US" altLang="zh-CN" sz="2500" dirty="0">
              <a:solidFill>
                <a:srgbClr val="CC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工信部</a:t>
            </a:r>
            <a:r>
              <a:rPr lang="zh-CN" altLang="zh-CN" sz="2500" dirty="0">
                <a:latin typeface="黑体" panose="02010609060101010101" pitchFamily="49" charset="-122"/>
                <a:ea typeface="黑体" panose="02010609060101010101" pitchFamily="49" charset="-122"/>
              </a:rPr>
              <a:t>国防特色学科</a:t>
            </a:r>
            <a:endParaRPr lang="en-US" altLang="zh-CN" sz="25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500" dirty="0">
                <a:latin typeface="黑体" panose="02010609060101010101" pitchFamily="49" charset="-122"/>
                <a:ea typeface="黑体" panose="02010609060101010101" pitchFamily="49" charset="-122"/>
              </a:rPr>
              <a:t>江苏省优势学科</a:t>
            </a:r>
          </a:p>
        </p:txBody>
      </p:sp>
      <p:pic>
        <p:nvPicPr>
          <p:cNvPr id="13517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t="3830" r="2496" b="2980"/>
          <a:stretch>
            <a:fillRect/>
          </a:stretch>
        </p:blipFill>
        <p:spPr bwMode="auto">
          <a:xfrm>
            <a:off x="5195888" y="1741488"/>
            <a:ext cx="370681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6" name="矩形 11"/>
          <p:cNvSpPr>
            <a:spLocks noChangeArrowheads="1"/>
          </p:cNvSpPr>
          <p:nvPr/>
        </p:nvSpPr>
        <p:spPr bwMode="auto">
          <a:xfrm>
            <a:off x="222250" y="4022725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 dirty="0" smtClean="0">
                <a:solidFill>
                  <a:srgbClr val="00579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支撑平台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" name="图片 24"/>
          <p:cNvPicPr>
            <a:picLocks/>
          </p:cNvPicPr>
          <p:nvPr/>
        </p:nvPicPr>
        <p:blipFill rotWithShape="1">
          <a:blip r:embed="rId4"/>
          <a:srcRect l="23449" t="14000" r="23789" b="24401"/>
          <a:stretch/>
        </p:blipFill>
        <p:spPr>
          <a:xfrm>
            <a:off x="6343650" y="4645957"/>
            <a:ext cx="2559050" cy="173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图片 25"/>
          <p:cNvPicPr>
            <a:picLocks/>
          </p:cNvPicPr>
          <p:nvPr/>
        </p:nvPicPr>
        <p:blipFill rotWithShape="1">
          <a:blip r:embed="rId5"/>
          <a:srcRect l="20075" t="15001" r="17712" b="13600"/>
          <a:stretch/>
        </p:blipFill>
        <p:spPr>
          <a:xfrm>
            <a:off x="334962" y="4742795"/>
            <a:ext cx="2559050" cy="1641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图片 2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280410" y="4726920"/>
            <a:ext cx="2559050" cy="1657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777698"/>
      </p:ext>
    </p:extLst>
  </p:cSld>
  <p:clrMapOvr>
    <a:masterClrMapping/>
  </p:clrMapOvr>
  <p:transition spd="slow" advTm="392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75" y="242236"/>
            <a:ext cx="7952836" cy="646336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77720" y="5410200"/>
            <a:ext cx="558800" cy="16256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769360" y="4998720"/>
            <a:ext cx="558800" cy="16256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971800" y="5831840"/>
            <a:ext cx="558800" cy="16256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81120" y="6253480"/>
            <a:ext cx="558800" cy="16256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0" y="2772076"/>
            <a:ext cx="9144000" cy="2079057"/>
            <a:chOff x="0" y="2772076"/>
            <a:chExt cx="9144000" cy="2079057"/>
          </a:xfrm>
        </p:grpSpPr>
        <p:sp>
          <p:nvSpPr>
            <p:cNvPr id="10" name="矩形 9"/>
            <p:cNvSpPr/>
            <p:nvPr/>
          </p:nvSpPr>
          <p:spPr>
            <a:xfrm>
              <a:off x="0" y="2772076"/>
              <a:ext cx="9144000" cy="2079057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77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88972" y="2986997"/>
              <a:ext cx="833444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南京理工大学</a:t>
              </a:r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【</a:t>
              </a:r>
              <a:r>
                <a:rPr lang="zh-CN" alt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光学工程</a:t>
              </a:r>
              <a:r>
                <a:rPr lang="en-US" altLang="zh-CN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optical engineering</a:t>
              </a:r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】</a:t>
              </a:r>
              <a:r>
                <a:rPr lang="zh-CN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：</a:t>
              </a:r>
              <a:endPara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algn="ctr">
                <a:spcAft>
                  <a:spcPts val="1200"/>
                </a:spcAft>
              </a:pPr>
              <a:r>
                <a:rPr lang="zh-CN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国家一级重点学科</a:t>
              </a:r>
              <a:r>
                <a:rPr lang="en-US" altLang="zh-C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, </a:t>
              </a:r>
              <a:r>
                <a:rPr lang="zh-CN" altLang="zh-CN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江苏</a:t>
              </a:r>
              <a:r>
                <a:rPr lang="zh-CN" alt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省</a:t>
              </a:r>
              <a:r>
                <a:rPr lang="zh-CN" altLang="zh-CN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优势学科</a:t>
              </a:r>
              <a:r>
                <a:rPr lang="zh-CN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，全国学科评估名列</a:t>
              </a:r>
              <a:r>
                <a:rPr lang="zh-CN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全国第</a:t>
              </a:r>
              <a:r>
                <a:rPr lang="en-US" altLang="zh-C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11</a:t>
              </a:r>
              <a:r>
                <a:rPr lang="zh-CN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名</a:t>
              </a:r>
              <a:r>
                <a:rPr lang="en-US" altLang="zh-C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(B+)</a:t>
              </a:r>
              <a:r>
                <a:rPr lang="zh-CN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，南理工的工程类</a:t>
              </a:r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(Engineering)</a:t>
              </a:r>
              <a:r>
                <a:rPr lang="zh-CN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专业入选全球</a:t>
              </a:r>
              <a:r>
                <a:rPr lang="en-US" altLang="zh-CN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ESI</a:t>
              </a:r>
              <a:r>
                <a:rPr lang="zh-CN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高水平学科</a:t>
              </a:r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(Essential Science Indicators)</a:t>
              </a:r>
              <a:r>
                <a:rPr lang="zh-CN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，入围</a:t>
              </a:r>
              <a:r>
                <a:rPr lang="zh-CN" alt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全球前</a:t>
              </a:r>
              <a:r>
                <a:rPr lang="en-US" altLang="zh-CN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1%</a:t>
              </a:r>
              <a:endParaRPr lang="zh-CN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3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2409" y="6364344"/>
            <a:ext cx="88793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u="sng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http://202.119.85.163/open/TutorInfo.aspx?dsbh=14097&amp;yxsh=104&amp;zydm=0803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44" y="1731852"/>
            <a:ext cx="8652131" cy="38146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8306" name="Picture 2" descr="https://6636276.s21i.faiusr.com/4/ABUIABAEGAAgmr603AUo-4GEmAQwvgQ4X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44" y="161710"/>
            <a:ext cx="5258864" cy="84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110459" y="1113643"/>
            <a:ext cx="4841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实验室主页：</a:t>
            </a:r>
            <a:r>
              <a:rPr lang="zh-CN" altLang="en-US" sz="2000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zh-CN" altLang="en-US" sz="2000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://www.scilaboratory.com/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002413" y="5764552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目前有教师三人，硕士，博士研究生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30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余名</a:t>
            </a:r>
            <a:endParaRPr lang="zh-CN" altLang="en-US" sz="2000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8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1.1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课程概要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2387" y="917154"/>
            <a:ext cx="8094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2018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 秋季学期</a:t>
            </a:r>
            <a:r>
              <a:rPr lang="zh-CN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zh-CN" alt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应用光学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Applied Optics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5,7-11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周</a:t>
            </a:r>
            <a:r>
              <a:rPr lang="zh-CN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，地点：</a:t>
            </a:r>
            <a:r>
              <a:rPr lang="en-US" altLang="zh-CN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Ⅳ-A407</a:t>
            </a:r>
            <a:r>
              <a:rPr lang="zh-CN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endParaRPr lang="en-US" altLang="zh-CN" dirty="0" smtClean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zh-CN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电科班：</a:t>
            </a:r>
            <a:r>
              <a:rPr lang="en-US" altLang="zh-CN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9151042401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9151042402</a:t>
            </a:r>
            <a:r>
              <a:rPr lang="zh-CN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； 课程学分：</a:t>
            </a:r>
            <a:r>
              <a:rPr lang="en-US" altLang="zh-CN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 </a:t>
            </a:r>
            <a:r>
              <a:rPr lang="zh-CN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学分，</a:t>
            </a:r>
            <a:r>
              <a:rPr lang="en-US" altLang="zh-CN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(32</a:t>
            </a:r>
            <a:r>
              <a:rPr lang="zh-CN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学时</a:t>
            </a:r>
            <a:r>
              <a:rPr lang="en-US" altLang="zh-CN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67" y="1786652"/>
            <a:ext cx="7625873" cy="3929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矩形 7"/>
          <p:cNvSpPr/>
          <p:nvPr/>
        </p:nvSpPr>
        <p:spPr>
          <a:xfrm>
            <a:off x="603179" y="6016287"/>
            <a:ext cx="8094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预备知识：</a:t>
            </a:r>
            <a:r>
              <a:rPr lang="zh-CN" altLang="en-US" dirty="0" smtClean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普通物理，高等数学，线性代数，信号与系统</a:t>
            </a:r>
            <a:r>
              <a:rPr lang="zh-CN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32347" y="3885250"/>
            <a:ext cx="2236510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专业选修课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06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1.1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课程概要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5633" y="857254"/>
            <a:ext cx="8094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课程网站（下载课件和相关资料）</a:t>
            </a:r>
            <a:r>
              <a:rPr lang="en-US" altLang="zh-CN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hlinkClick r:id="rId3"/>
              </a:rPr>
              <a:t>http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hlinkClick r:id="rId3"/>
              </a:rPr>
              <a:t>://www.scilaboratory.com/teaching.html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380" y="1389853"/>
            <a:ext cx="6553352" cy="4989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2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5769" y="3785844"/>
            <a:ext cx="3660760" cy="23040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1.2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为什么要学这门课？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137" y="1116531"/>
            <a:ext cx="568617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ts val="4200"/>
              </a:lnSpc>
              <a:buFont typeface="黑体" panose="02010609060101010101" pitchFamily="49" charset="-122"/>
              <a:buChar char="？"/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学分要求？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71500" indent="-571500">
              <a:lnSpc>
                <a:spcPts val="4200"/>
              </a:lnSpc>
              <a:buFont typeface="黑体" panose="02010609060101010101" pitchFamily="49" charset="-122"/>
              <a:buChar char="？"/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毕业要求？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71500" indent="-571500">
              <a:lnSpc>
                <a:spcPts val="4200"/>
              </a:lnSpc>
              <a:buFont typeface="黑体" panose="02010609060101010101" pitchFamily="49" charset="-122"/>
              <a:buChar char="？"/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看起来好像比较容易过？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71500" indent="-571500">
              <a:lnSpc>
                <a:spcPts val="4200"/>
              </a:lnSpc>
              <a:buFont typeface="黑体" panose="02010609060101010101" pitchFamily="49" charset="-122"/>
              <a:buChar char="？"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我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也不知道怎么就选了</a:t>
            </a:r>
            <a:r>
              <a:rPr lang="en-US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308" y="1105779"/>
            <a:ext cx="1929870" cy="21941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3137" y="4053645"/>
            <a:ext cx="65069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我喜欢这门课！</a:t>
            </a:r>
            <a:endParaRPr lang="en-US" altLang="zh-CN" sz="3200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71500" indent="-571500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这门课很有趣！！</a:t>
            </a:r>
            <a:endParaRPr lang="en-US" altLang="zh-CN" sz="3200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71500" indent="-571500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这门</a:t>
            </a:r>
            <a:r>
              <a:rPr lang="zh-CN" altLang="en-US" sz="32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课很有用！！！</a:t>
            </a:r>
            <a:endParaRPr lang="en-US" altLang="zh-CN" sz="3200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71500" indent="-571500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我喜欢听左老师上的课！！！！</a:t>
            </a:r>
            <a:endParaRPr lang="zh-CN" altLang="en-US" sz="32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9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https://ss0.bdstatic.com/70cFuHSh_Q1YnxGkpoWK1HF6hhy/it/u=2515028202,1842076868&amp;fm=26&amp;gp=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66" y="4600104"/>
            <a:ext cx="4752840" cy="199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https://timgsa.baidu.com/timg?image&amp;quality=80&amp;size=b9999_10000&amp;sec=1538037250313&amp;di=b804807438741109cfaec748cb248449&amp;imgtype=0&amp;src=http%3A%2F%2Fwww.ciomp.ac.cn%2Fxwdt%2Fkydt%2F201603%2FW0201603153686183025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5" b="3781"/>
          <a:stretch/>
        </p:blipFill>
        <p:spPr bwMode="auto">
          <a:xfrm>
            <a:off x="5419023" y="1419945"/>
            <a:ext cx="3338895" cy="275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5C78DE-9C0B-4B83-9754-1B16F32780A6}"/>
              </a:ext>
            </a:extLst>
          </p:cNvPr>
          <p:cNvSpPr txBox="1">
            <a:spLocks/>
          </p:cNvSpPr>
          <p:nvPr/>
        </p:nvSpPr>
        <p:spPr bwMode="auto">
          <a:xfrm>
            <a:off x="184732" y="223991"/>
            <a:ext cx="8931745" cy="4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rgbClr val="FFC000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1.2 </a:t>
            </a:r>
            <a:r>
              <a:rPr lang="zh-CN" altLang="en-US" dirty="0" smtClean="0">
                <a:solidFill>
                  <a:schemeClr val="tx1"/>
                </a:solidFill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为什么要学这门课？</a:t>
            </a:r>
            <a:endParaRPr lang="en-US" altLang="zh-CN" dirty="0">
              <a:solidFill>
                <a:srgbClr val="C00000"/>
              </a:solidFill>
              <a:latin typeface="方正兰亭粗黑_GBK" panose="02000000000000000000" pitchFamily="2" charset="-122"/>
              <a:ea typeface="方正兰亭粗黑_GBK" panose="02000000000000000000" pitchFamily="2" charset="-122"/>
              <a:cs typeface="+mn-cs"/>
            </a:endParaRPr>
          </a:p>
        </p:txBody>
      </p:sp>
      <p:sp>
        <p:nvSpPr>
          <p:cNvPr id="11" name="AutoShape 6" descr="data:image/jpeg;base64,/9j/4AAQSkZJRgABAQAAAQABAAD/2wBDAAgGBgcGBQgHBwcJCQgKDBQNDAsLDBkSEw8UHRofHh0aHBwgJC4nICIsIxwcKDcpLDAxNDQ0Hyc5PTgyPC4zNDL/2wBDAQkJCQwLDBgNDRgyIRwhMjIyMjIyMjIyMjIyMjIyMjIyMjIyMjIyMjIyMjIyMjIyMjIyMjIyMjIyMjIyMjIyMjL/wAARCAEs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6iiigAooooAKKKKACiiigAooooAKKKKACiiigAoopMigBaKMiigAooooAKKQsoBJOAPWmxzRzKTFIrgHBKnNAD6KKQkDrQAtFNLqBksABWbZ+ItJ1C/lsbS/hnniG51jOcD69KV0BqUUUmRjOaYC0U0Op6MKXI9aAFooyDRQAUUZHrSbh60ALRSZFLQAUUmR601mG0kGgB2R6ilyD3rJ0/V4NWsJ7i0VnEUjxlSMFmU4xUukX76hZefNZzWkm4q0Uw+YY+lK9wNGiq9xfWlmga5uYYVJwDI4UH86kSaKVA8ciupGQynINFwJKKTI9aNw9aAFoqpZ6jbX/m/Z5VfyZWifHZh1FW6LgFFITgVXgv7W4ubi3hnV5rYhZkHVCRkZ/Ci4FmijOaKACiiigAooooAD0qqLk/bmg9gatVmn/kNt/uL/AFoA06KKKYCUUUUAFFFFABRRRQAUUUUAFFFFACMyopZiAo6k9qpXOsWNndWltPOElu2KwjsxAz1pdUtI9S0q6spGKpPG0ZYHBGRjNeZXSWdv4d0i01vXbeG90q7Dq6PvZ0Vun1xUSnZ2KSuek3Ot2Npqlrp00pW5ugxiXH3sdea0Ac15Pd+LrDUfGNjqllZX2ox28DJEsMJADsepJ9q9N0u7kvtOiuZbaS2dxkwyY3L9cURldg42LZIBrhfGXjyHQ7m0hsJ4p5xOPtMCjcxTB49jnFdw5AyScADrXkHjnXPD0sbwaPaLJqKTiV5Y4MYKnJJPepqu0bjguZ2PRdL15ptH/tDVbf8As1S3CzuB8vYn3pLDxjoWp6kLCzvlmuCCQqAkfnXk2ralq2p+EDe6zqlu6Suklraqqg8Hvj2rZ+GlwbnV9eS3itoJpIY3jCcqnUdvwzWUazbSLlSsrnrm9c4zSk9q8y1SwvtK8R6Ara3f3moXV4GlUvtiEYI3YQDpj3r0zNbxnzGTjY4P4i6xBZDTbO9S4ayuHZplt2IdsDhRjqDnkVV+Es++21iBA6wpdbo0c8oCOlM+KHnQ3Gl39vcwwPalzukIOCQMHHeqXwovLl7zUt8MksVwwka7YbQX9BWPM/amvL7h6xmuQ8c+K4NC0i4jhvVj1JkBhTGTnPcdhwa60c1zvjG0tW8M6rM0ERl+zN85QZ4HHJrafwmcdyvoviGXXvDMl7NpM/8AqseUwH7/AI5257VwHhnxO2havdwy21lYWAu28yMqfOQH+AY64ruvDqyap8OdLSxvmtHNqieeqBtpX5TwfcGuOt9E1Dw1rV3cxaRFr7SMGiv5XC7Dzuzwec9ee1Yzv7rLilqevRyrLCsiZ2suRkdqzdcv72wst+n6e97Ox2iMNgL7k+lU/DWuR6pZRxzXlnNfqMzR2zfKn4Vq6jdx2FlLcyo7pGMlY13E/QVummrmfU888Gr4k1LxBqU95qbWkMN1/pFqqhwWwPlBPQYxXe6tqsWj6e15NDNMqsF2QRl2yfYV5HF4l1qLXrqLS4VsY9YvPknuUyVPQn8K63XPGS+H/DbQW2pQalq0RWN2bHBbjcQOtYxqJJmko66G14W8ZW/ia6vIYbS4gNvjJlXGc/19q6csB61wvgXw1q2jeZdX+oxyLdDzWt40x8553E46+1dswYrwfxxWsG3G7IklfQoRa5Zz6rd6erkS2iq0m4YGG6c1VTxJZvf6pBux/Z6LJIwIOQQTXmFxoVxf+N9Xi1/V3jjt4llkljAQMnYfQVlLpGrnW9RsYZHtC1r5ywwlis0Y6D1PFYOtJN6GqpR7np8nxN8NR2kU5vGYyAHylQll+o7V1VpeQ39lDdQNuhmQOhxjIIryDwt8M575bO91VkjtGUSeSoxI+em7jivYUiSCBYoUARF2qi8DA7VpTlNr3iJpJ2Rzeq61r8GsrYado0U0RAYTS3ATcO+B7Vf1y+1Ky0sSafpxvbpsARhgAD3JJ7V5x4u1vxEfFGlGOz/s2YB47eSR1fdu6se3ar9l4n8T2OrafpLT2GrPMSXaPO9VzyWYcAfh2qfaq/KP2btch+GceuTX99M94sFlFdObi027i0hHQHsOleqIwkAIrww69rOlSeIbXToPJSW+YzTRoXMIIxx+R5r03wXfaSNGt7LT9TW6cKWYvJl2Y8scHnqaKU1sFSD3MvxlY+ExqqTa5BcXErIu4LKwWNC20MVBHGeKy9f12S08RaPo3h5JXtrEiaaG0Ody9Av0wf1rJ+I+osPE2p23kvJmxjiDKM7PmD5PtxWt4XsbjRPCEOt6LYG/v7vaZxI2GCc8LUufNOyGo8sbs27fxpqH/CQ2OnX+imzjvSREzSgvwO4ArotbuNVt9O8zSbSO6uN2Nkkm0Yx1rg9SvZ9S8eeEpJ7KS1mcOzQyHJXANdt4h1+x0HTWlvZthcFYwoyzN6AVad07kuNmjh/hzD4gvd2prqEUOnS3Uks0AiBZ2PJ5xwMn17V6puGcd68V0TX/ABLonhBFtdMgt7a2Vna5uckuSc8DjnmvT/CeoXWreGbC/vYwk80e5gowD6ED3GDTpNWsFRO9zaf7teYadf6yPGvigaLZQ3DGeNZDPJsCFVx+Nd/4gvZNN8P315EQJIoWZSRnntXj1hr3iHR7a68QIlgo1IrLI0xyXI4yoB781NaaTSY6cW07Hrfh19aexdtditYroucC2JI29s571sVgeDtXutc8OW+oXkKxTS5+VAQCASARmt+to7GbWoUUUUxBRRRQAVmn/kNt/uL/AFrSrNP/ACG2/wBxf60AadFFFMBKKKKACiiigAooooAKKKKACiiigDH1zw7Y67CiXvnFY+QI5WT88GuM8L6BoNx4o1q0j0iCSCzdRFLITIQ2PmHJ7HNelEZGKpWGk2elmY2kIjM8hlkx/Ex6molG7TKT0K+pSRaFpE93bWIkEK7zFCApIHXFT6RqltrGmQ31o+6KZdwz1HqD7jpVuVUkjZXwVPBBrM0PRbDQbea308sIpZWlKltwBPUD0FPZ6CNQ/nXnUssWpeOPEFpCsSpFYCEKMAvIcn0684/CvRmGRwcVxU/w20u5e5uWubtL+eZpftUcm1gScgAdMCs6sXLRDg0jy9tCs7PwYbrUIbsapNK8VtGVbaCpHbtnNaHhJNQTxT5EFt/Zk97pzxx/LjJABDc+pBrspPCnjGyKfYPEUF5GucJexYI/EZrMn0Dx7c+ILXU3XTVuLVSkcyt8pBGOR17+lc/JJW0N+dWsVNM8H+N4tVh1aS6ia7t2KIbqUyHaeDj06mvXFDm3XzCPMwN23pnviqulwXsGnwJqFws90B+8kRNoJ9hV4jiumEOUwlLmPM9e8P8Ah+x8R6fbT2z3U995ztJcXDNsIXggE4ql8NtBub6GK/u72VbSzmcQW8bEBnB5Leo7V1d/4Gh13Wri/wBauGnXaI7WOAmPyl+ueTVL/hWrWaFNH8R6pYLnKoGDKPw4P61Lpy5+ZFqS5bM7vcOmRk1wfjjRdW1lLyWe/W10i1gaRI4z80zAZ+bpgVseHvCC6PcyXlzql5qF467TLO3AHstbt7YW+oWU1pcqXhmUq65xkGtJLmjYhOz0PEL3WGi+G+iWsdzdQvsctHCuEkO85DN2+ldvoGs6afBclvpSQtcQwbpLeeXgM3Xcx65qt4l+G5l0lbbR7+aOK3UmOxcgq7ZyTuPIJzTdJt4bqzi0abwLeWsErDznYgJx/EW4Jrn5JJ2Zo2mjm/AfiSy8P6jqH2vYv2hwqQwRF23Z7Efw+gr2WW5CWT3DLhRHv54IGM81wFx4C1bSdWmu/C1xYwwTKA0d0hYxn/ZODXZaLpt1baOlpqt4b+d8+bIy4znqAPSrpKSjysmbV7o8Mnlg1WbTrae6ktlkupXkmlGNqsQQQe/Arrda0Pw1H4XNnouoWf2pXVzJLMN0gHYmvTLrw9pN5aJa3FhBLDGAERkBCgelYzfDfwqzlzpacnOAxx+WahUGr2L9rexiaanxBvlswZdPsrNApMqYkMifmecfTrXoijg0y3torWCOCFQkUahUUdABUoGBXRGNlYxbuzzbxh4G1TWvE/2uznjWzuY0S5y2GUKcnA71peJ/D+qf2pZa5oAia9tUMbxy9JE9K7baD1pdopezTHzM87F58R9QdbdbHT9NjJw0+dxA9gSc/lXfW8csVrGk0vmyKoDPjG49zjtUmwU6nGNgbucX478HT+KIbRrOaOK4gc/M+cbTjpjvxWh4f8Iab4btiLSLN06gSTtyznH6DNdJtFIVBFHs43uLmdjg/AmianZ6p4hn1aEKbm4XaccPjdk/TkfrXSweGNGs9TGpW2nwxXWCPMQY6+1bAUCjFCgkhuTbueV+I9E8RXHjHU5tMsIpYLq0SBnlIC7T1wfXiuz8KaNdaH4XttOuJVkuIwfmHKqT2Hriug2DFGwdO1JU0ndDc21Y800m21vVviOl/q1ibaPTo2RXUfLITwCM+oNb/jqGBtE+0SagLCe2bzIZGAIZh/Dg9c11mwVDcWdvdoEuIUlQHOHUEZoUHZq4N3aZ4Jfav4g8RW1rPqlrcT6RBIC/2aLaJADzzXsnhzxDpWtWMY0yUbYlCmE/KyAcYIraS3iSPy0jVUHAUDAH4VQsvDul6dqE99aWiQ3E4xIyDGR9KiFNxY5STRB4gvtN+zrpeoSmIahugQ+px69jXmB8P+FtBvLuz1n+0b6e1UPGhBVGj4PyAHsT+let6lotjq6RLewiQRSCVOcYYdDT5tKsri5juZreOSaNSqOygkA9qc4OWpMZWOfXxdpOm6VptzFFJ/ZlwPLWeNQUhxwA3p/9aupilWaNZEIZGGQQeCKpy6Lp82nvYPaxG1cENEFAU59qtwQR20CQxKFjQBVUdgK0VxElFFFMQUUUUAFZp/5Dbf7i/wBa0qzT/wAho/7i/wBaANOiiimAlFFFABRRRQAUUE4qGS5hhYCWZEJ7MwFJtICaimqwYZByDWZrmsRaLYG4kVpJGYJDEn3pHPQCjmVrjsWL7U7TTLdp72eOCJf4nOM1i/8ACcWBXzBZakbf/nv9mOwD1PfFUVsFg/4nfiMrNe4zFbHlIfZR0J96vaT4hGpXclvLCqKVyoHOR6Vnz3Hym7a30N9bpcWsqywyDKunINZmseIl02RbW3ha8v5B+7to+v1Y/wAK+9cjaalcaNrmq+HtJi8yeSYPbIR8kIYZYn2HpWuPsvha3fa5utWn+aaZzlif6D0FDmPlGzaVNcKLjxPq5Utz9ktpCiJ7ZHLVW1m0h8MWdtrmjTSxxrIvmwtIWWVDx0PQ1kPNPf3YM0u55HAyx4BNanjOS6msrLw9p9jcXUrlHkZF+RUX/a6DmoU7jtbQ72GQSQq+PvAH86duUc/z4rj9viG7jAvNStdJgxxFAd8oHux4/KoDpegsT9r1q+uG7lp2x+lWp6XRLidsGVs8inbRjpXn9/Y6Vp2kz3+mavd2skZGxvNZg79l2t97PtXZ6TPc3Gk2k10m24eMNIvTBxTU7uwmi9tFLjNJRVgGBnNLiiimIMYooooCw3YuSccmlwKWigBAo9KXAoooAU9KbS0UhiUUtFAAKKKKYCUUtFABRRRQAUUUUCCiiigYUUUUAFFFFABRRRSEFFFFABRRRQAUUUUAFZp/5DR/3B/WtKs0/wDIaP8AuL/WmBp0UUUAJRRRQAUUYprY6UgMTxLrEmmwQW9onm3923lwR+/dj7CsRPC+k3Mvk6xePd6k4yzs5GD7DtTknWbxfrWoS8jTYEghz0ViMt+PSsCS6le5NwW/elt273rnnM0ijV064vfCHiCHSr+d5tLvCVtpnOTG/ZSfQ1ctZU1XWrrW7kk2WnlorUN0Ljhnx+lQanfaf4h8NSWt7IYrlcMCByGHQislb949Dj0qNQsK8Fh1bvzUuaSsUo3DUtQm1KfzJWOz+Fc9BVG21CW11MLENkqgOjHo1PzxmmbAXV8cjoax5m9SrFxb+ZdXn1OHCXEyhXYDqB0qGWSSeVpZn3yMckmmUpBHUUczCwdCCOtTfb7xU2C5kC+m6oarTM6XcQCs0bghj6HtRcLElzO6sspDyZbaxPNXpkg0vyPtyyS3dx/x72MX3pPc+g96itJlt7uKZlLqjAketb95qfh/U50nvdPMkqJsVyOVHXAIq4JPqKWha0rw3JPcRahrJSSZBmG1T/VQfh3PvXWL0riLOCOV/wDin9Wntphz9muCXQj056VuaLrMl69zZ3kIgv7UgSqpyrA9GX2NdEbGTNyiiitRC0UUUwCiiigAooooAKKKKACiiigAooooAKKKKACiiigAooooAKKKKYBRRRQAUUUUAFFFFABRRRSAKKKKACiiigAooooAKzT/AMhs/wC4v9a0qzT/AMhtv9xf60AadFFFAhKa5wpNOrL8RJdSeHr9LIE3LQsqAdcmk9gMg6tquuXMiaKsUVnExRrucZ3sOoUf1qQ2Xii3Uump21yR/wAs5IdoP4is/R9f0aTRrbTDe/2fPHGIzFIfLYEdevWi70u9VTPYakbiIDJ/eZP6VhKRoomWZbq2XXE1C3NvcXlwkiKDkMAoBINZ/UUss8txJvldnbHVjTa5nK+hrFBijpRQaRTRFJMkLJvOA5wD2zU1QzwrcQPDJ91x+XpTowyRqjMWIGCx70IkcwO0gHBIxmoLGaWS32zA+YhKkn+LHerPXrSjhcCgdhCKawziqX9rQjUHs5f3cgxt3HAbPpV7/wDVQOw2KWEXKxyMM/eZc87a2X1i0OqR6dpuhwzlo96PK+zce4rnYNKg1XxVZ27tIrtE4LRNhlHYn8c1tR+HLq08W6dZ3F6jR4M8Uojwzleqn3xWkF1InY3orTxTPGEij07TIj3QGRwP5ZrW0XQY9IE0jSPcXc7BpriT7zkdPoK11HyinV1qKRg2JRRRVALRRRTAKKKKACiiigAooooAKKKKACiiigAooooAKKKKACiiigAooopgFFFFABRRRQAUUUUAFFFFABRRRQAUUUUAFFFFABWaf+Q23+4v9a0qzT/yG2/3F/rQBp0UUUhCUhHFLUNxcR29tJPIwWNFLMT2ApN2A5rxfPp0FqkMmnW97f3LbLeJ4wSzep9hWTpelWPgy0eR2Mup3KkyKGOxc/whegFNsLhpftHiu8TNxdEpYRt/yzi6Aj3PWsa7unG+4mO+RiNxJrlnLc1igZtzk4xnnHpVS7eSGW3lXJXftZR796ucHB9RmmsAawNEGcmlqtfzm0sZp15KISBRYXQu7OObHJHK9wfSkWWcVnrqiLdXEUsUkaROAZcZTnpzWhitHwVCk2sazbyorRMkZKsMg/gaqKuyXpqZiSI4yjqy+qnIp/8AKujvvh5p0sjS6bcXGnu3JWJsof8AgJrPPgTW92P7ehCf3vs3zD9ar2chKS6mboVjbap4rmtrqBJ4Ta/vFZc45457Gugb4dWYc/Z9T1GGL/nmJcgfia2fD3hy18PwOsTtNcScy3En3nP+Fad5eW+n2kt1dSrHDGu5mY8AVcaatqRKeuhlaR4c03w8ryxsxkYDfcTvliPTJ6Cq/i8+RZWWrxdbG4WQlf7h4b9Kw7Zb3x9ei6uRJb+HomzFCMqbkj+Jv9n2rtbmwin0yWyKDynjMYXsBjGKtLTQT1epbinSWFJEOVYAg+oNTbuM15ro2s6rHpkljJfWenxaZIbeWecbnYjpgcdq17TWtSsZ7Ca7vEvtOv5fJSUw+U0bEfLx3BNaRqJkOLR2dFFFaCFooopgFFFFABRRRQAUUUUAFFFFABRRRQAUUUUAFFFFABRRRQAUUUjHHamAtJuwcVUvdStdPgM11MkUY7s2KwZvE11d4GlWJKt/y3uDtX6gdTQk3sRKaitTqN4zjFMluYYf9bKif7zAVwV1eXiajHHq2qXX2Z4yxSzQoM5+6COf1oh1DRIL5VvdJ8m2kQlbm7Jcsw7EHOM0OMkNTi+p2h1nTR1v7b/v6v8AjSrq1g+Nl5btn0lFcimu6azb08NubPoJvIXJ99vXFY82lW+t6+97Zie0sREqlDEFEjeykcCklNu1gc4JXbPT1mR1BRgwPcHNO3D6Vw66NaRjMBmt2H8UEpX9OlWI5tcsyBBfR3cY6R3SYP8A30P8K1dKSMViYN2R2VFc5a+KoFlEOpQPZTEgAvyh+jV0CSLIgZWBU9CDwayem5umnsPooooGFFFFMArNP/Ibb/cX+taVZp/5Dbf7i/1oA06KKKQhK5XxzPJ/ZMGnxsVa/uEgyP7pPP6V1Ncl41kEEui3kg/cQXqmVuygjGf1qKnwjW5neJcW9xa2UYCwwQhVQdBXO3SxPblJmARuMk4rc8aXFtDdRXYuEdJECqqEMzY9BXI6ppl/JLps18DAlxMTFbnqEUfeb3PpXHPc6IWsaoO1VUdAMVnJqUjawYtn+h7jCsnrIACR+Rqxe3AtbSSTHznhB6k8AV1un+DYJ/BsGnXGY7gnzzKp5WQ85/p+FKMXLYLnHasGktVtEB865kWJR9T1x9K6rWfCE8ax32j7ROsQWa3P3ZcDqPRqqabaeHtB1X7Tq3iCK7vY8hFbCiP8PWupi8ZeHpZkhTVbZpHO1VD9TVxprqJyfQ88F5KjeVNY3cc2cbDCf512PgbSLqzhutQvojFPdsNsZ6og6Z9660beuB9cUuBmqjTsyXJvQWjaPU0tFakjduO5qvfafa6lbG2vIVmhY5KN0NWjSUARxQxwxrHGoVEGFUDAAqSopp44FDSyKinjLMBzUisHUMpyD0PrS8gPMvGGjWtt4tjuXs/tC6nGUjDPtEc69Gzn0P6VoWpfWL7SNEjmFzHpzLcX1yvK71HyoD3OTWt4+0w6l4WuNiFprbE8eDg8df0zWl4WgsYtBtJNPhSGGWNXIUdSRzk9zmpjH3gb0NuiigV0EC0UUUwCiiigAooooAKKKKACiiigAooooAKKKKACiiigAoopCeKAEZtozXP6l4iKztZaeiT3Q4Zv4Iv9739hUOsavLd3DabpzlQpxcXK/wDLMf3V/wBr+VV4LeCzgEUahEHUk9fcn1rSFNy1OatX5NI6sgj0/fcfa76Rru67SSdF9lXoBV0ZPA5rFm1553MOlWhnYcGaQ7Yl/HvUDjxBKm031pEGPzGKI7gPYk1UsVSpO25yShOfxM6IKfQ/jSPsAG8LgdN+MD86wI9LwmHv7yR+7NKaVtJtGwZVeY/7cjH+tYyzCF9hqjbdmy1zbD/ltEP+Bim/a7X/AJ+Iv++x/jWONJ0//n0i/EZo/sjTv+fOH/vmo/tDsivZR7m2lxA/3Jo2+jCpvx4Nc42iac/H2SMf7oxTP7PvrJi2l6i0an/lhOu9M/XqKuGYpu0kS6EejOjkjSVCkiK6HgqwyDVSCG90dzLpUm6HOXtJWyp/3T1B/MVQstduBfR2Oq2Yt5peIpYm3Ruf6Vud6606dZaApSos1tK1q31SElAY5k4khfhkP+e9aWeK4y5sTJIlzayGG9j+7KD1H91vUVtaNrX9oxvDKnlXkPyyxZ/Ue1c86biztpVVM2qKB0oqTYKzT/yG2/3F/rWlWaf+Q23+4v8AWgDTooopCEqC6tLe9tnt7mJZYXGGRhkEVPRQ0MwrDwjoWnT+fb6fEso6M2W2/TPSsP4gaZeTDT9QtLdp1tHfzY0+9tYdRXbSMqIWYgAckk9KwLjXku/Mh061nvSPkZ0wsYPpuP8ASspxi0NPU4/wxoVzr2pQardwNBp1uS0ML/elbsSPQV6WFAGAKyfDNhc6ZoUFpd7PNjzwhyACSR+la9QopbF3uUJND0qWQySadbM7dWMYJNMHh/RwwYaZaggggiIcGtKqF5rWnWF5DaXV5FFPN/q0ZsFqLBdl7AA4FLRRVIBaKSg9KBCmkqlNqltb38VnKWSSYfuyw+Vj6A+tXBQB5x8Xba7l0yylt1kaNJCHWME8kcHiuy8MRTw+G9Ojuc+csC7geoOK0Lp44rdpJF3KvOMZrkB4rnnv1ighZU3shLD7uOf61NrO5aTktDtJEWRGRhlWBDD2rB8Ig29reafndHZ3Txxn/Z64/WrA1eOPR5b+6OxIQSx6A/5/rUfhS3mj0v7TcIVmu5GncemTx+mPyq1uZtaHQ0UUVqQFFFFABRRRQMKKKKACiiigAooooAKKKKACiiigAooooAQniue8RapPF5enWLD7ZcjluoiTux/pWze3UVjaSXMxxHGpZq5GxSWRpb+5H+kXR3MD/Cn8Cj6CqhFzlYxrVFCJYtbWKwtlijOEXOWJ79yaxLiZtfkZFZk0yM444M7D/wBlq34ka5/saRbaORy5CyCMZbZ/Fj8KrafeWc8YitiyiMAeWyFSo+hqcbUcFyo5KWq5mWliSNVVFCqowAo4FSUuKQ15Ldy9wo60UUAJilxRRQAYFFFNlkSGJ5ZGCxoMsT2FMdrmJqiXNvq0GqIiXNtbjJtySCPVh6kV1NrcxXtrHcwnMci7lrnIzqGvRYtF+y6e4INw5y7j/ZHYV0NlaRWVnFbQg+XGuBmvWwCmk77GddppJ7k4qpewSqyXtm2y8g+7xxIvdT7Vcor0JxUlYwpzcXdGxpmpR6lYxXMWQHGGU9VI6g/SrwOa5GwlXSNaUHi1v22n0WXt+f8AOuurgkrOzPUhJSSaHVmn/kNt/uL/AFrSrNP/ACG2/wBxf60jQ06KKKQhKQ9DS0h6UxnM6y76nrcGiJKUgMZnuSDglc4C/Qms/Wtb1HRIimnaNGLaN1iV5n2hmPACqOo96ua9b3+n6zFrljatdoIjDcQKfmKZyCvuKz7/AMU+HdWsWtb+2vmz/wAsmtJNwPtgda55XKSOm0ia5lsl+2m3+1D/AFiwNlV9q0M155p+vx6K1uLPw9c2WkzzbJbq5+Ulj0OCc/nXfoxZc/rST7jsSdq8v8deEtW1jxfYXdnDvtztVpAf9Xg5Jr0O81G3sQDM4GenNR22r2t06qpxu6E96bVyldal2JSsaqewxT6MiimSFB6UUUwOb1zTtT1a/tbdUgj0+KVZmmLEyZB6AV0Y6UcGjIHek0AkiLIjI4ypHNZFzpmnWcMlxO/lRINzFm4xUet+KrDRj5RLXN4/CWsA3SMfoOn41kwaDq3iWZLvxFiGzBDRafE3H1kPc+1S/Id2gs438X3cUohMPh+1bMakYN047kf3RXbKAFAAwB0pIoUgiSOJAiKMAKMAU+tkrIhu4ZozRRTELRRRTAKKKKACiiigAooooAKKKKACiiigAooooAKQ0tIehoA5jxPOLi4stLBBEzedNz/AvT8zig4OSBgZ6elVEYXmv6nddVjdbWM+gQZP6k1LdXMVlaSXEv3EGT6muqjaMeZnm4ifNPlI72+hsIg0hJduI41GWc+gFZ1us0jtc3OBO4xtHRB6VFYxyXEjX94M3D/6tT0jTsB71exivMxWI9pK3QqEVFAKKWkPHU4z61x2LCiijPGaBWYUUUUAFIyh1KsAVPBBpaBQCuc7dwtoN5bT6eLhIHk/fpGC8ar3O3t17V1NnqdjqClrW6jkx1AOCPqDVG7vbaxjWS5mESk4B7k+grJuETVnDWukzyOPu3DKYgPx6124StOLsth1IKa94688UVnaLbXtppqQ38olmUnDA5wM8DNaNe3F3SZxySTsitqNoL2ykgzh2GY2H8LjkGt3Q7/+0tKguD/rCNsi/wB1hwRWXn5gfSl8NSeVqOoWXRd4nQezdf1FcmIhqpI6sJNaxOnrNP8AyG2/3F/rWlWaf+Q0f9xf61zneadFFFAhKKKKYwKgjFMMS5ztGfXFPpOamwjP1rSodY0yexuB+7lXGR1U9iK5rQdel066Xw/rrCO/jGIJm4W5TsQfX2rtSKzNZ0Ow1y1FvfW6yoOVPQofUHsaicL6opPoYviTw+2sTRMCSikHAbB6Ef1qbRdBNhBEkjE+UMKCaz/7D8TaISNJ1KO9t/4YLwfMB6bqX/hI/EdmCL3wxO+P4raQMDWVrGqlpY29e1mDQtKkupMlxxGg6s3p/X8KsaXJPJp8ElxKkkroGZk+7z6VyEnjy3uQ0c3h/UXKkqymEHae4rI0fxNq2kTva2uj31zpxO6BJhteL/Zz6U0yWrbnqnB701mCgliAB1JNcDJ4h8WXuRBZ2lih7yNvYfhWYohvDL/wleu3YkTJ+zpmONx/s4605c1tEI6/VPG2i6ZK0BuBcXQ6QQDe2fQ9hXL6nrviHVrdpAg0mxyA2DmYpnk+1Gg6fbWVg1wlqkAlkeRQR8wTJIyfpVy3kOpaQ0jqMTowAP8Ad6CtoUW1dickdRoXhrTdHiEtrH5k0gBa4kO53981uDgVheDL03/hWykY5dFMbH3Ukf0reFJJLYl+YtFFFUAUUUUAFFFFABRRRQAUUUUAFFFFABRRRQAUUUUAFFFFABSOQqMx6AZpagvjtsLkjqImP6GgDjtEBOmLKes0jyn3JY1Q13/SdS0+xOdjEzOPUKOP1NaWlHGk2gHH7lf15qlrNjctcQalZgPPACrRf31PUD3repGXsfdPLi17Z3LGR2+lBqtZXsN/CZISflOGVuqn0NWTgDJ4A7mvDle+pu1qGeKz72a5k1C30+0kRHlUu8hXO1RTBqdxds/9m6fLcopx5xIVCfqetXtI024hnmvb90a6lG3an3Y1HYV04fDynJXWhLkoK9zNfw3qn2ozrrsmQBgeWME/TpUmmXN9Jc3dreeU5t2C+bED8xIz0ro8cYrLvPDtheXTXLefHI4+byZSgb64rvrYNSXuEwxHNpIkOR/C35UwyxKcGVAfTcKrf8Inp54aS8b2a5asvWtM07TLqyC2rxWxy8kqqzkkdAfSuKpg5wV2aRlFu1zoAQRkHNFZMfiHTC4QSuoPQtGQB+NaM9zFa27TyuFjUZ3f4VyuLWjCzuQalYtewL5UnlzxNvifHRh/SrmjamdT09ZmTbKhaOVR2cdazY4dT1pGMebGxYcSMP3jj2HatjTtPh06zFvAG25LEk5LE9Sa9LBUpp3ZnWlFRsx9ldfa4S5hkhw5TbIME4PWrNJ6c5pc16y2OWQYqGxbyfFlvjpNbsn5HNTVWHy+JNII6lpFP021hX+Bm2G/iI7Cs4/8ho/7g/rWjWcf+Q0f9xf61wnqmnRRRTEJRRRTGFFFFABSYpaKQCYppAXkU+kYZFAjzXSHMsmpSMOTeyfzq9FOlwpZSCVJVhnkEdQaztF+WXVI+6X0tR3cUmmXx1G3QvbyAC5iHbH8Y9/WumnK1O4SV5WJNRnm0y6ivy2+1b93Mnf2ZR/StKOS3vYFlQRyoRwxG7H+FHhe1i167OrykSW0ZKWqHpnuxHr2rUv/AAjZTTPc2c81hM2dxhOFY+6nj8qwlWtJ9h8vQ5zVg920Gj2+4T3ZCtj+CPufbirt5oF9odg8tvfxzWsCElZ0+ZQB2IqbwLaRtZXGpTM09/JNJFLI/UBGIC+3FP8AF2pJcrHoVs4aacgzbTnZGDk59M1i6rk7ou1iv8LZiNDvbV23PFdMfwYBv613g6V5/wCCSLbxbr9rjCuIplHtjH9K9AHSnDYmfxC0UUVoIKKKKACiiigAooooAKKKKACiiigAooooAKKKKACiiigAqG7UvZzoOrRsP0qag9DQBxGjnOkWh/6ZgH8OKvjrVDTF8qK6ted1tdSR4PpnIP61amcxwSP02qT+ldkX+7ueRUVqjMWyMb3N/PEgCyT9fUgYNWJwHt5FJwCp5/Cq2jj/AIlVue7jefqTzVWY3OtzSWdi/lWqNsuLk9/VV9/evCs6lR8p1bamn4cbzPD9odoAVSoAHocZ/GtaorW3itLWO3hXbHGNqipa9+lDlgkzjm05NhRRRVklTUhftZMNOZFuONpYdqbpEeoR2CDU2ja6ydxQADHaro45pc1PJ71yubSyIL+BbuwntioPmIV5HtXHmcS6Fp8km3dBcqjoxzkq2Mf1rtq53T/DyJrd/eXUe5fPD2yE/KnHJA9c1zV8PzyTRrSqJL3joyRjd2AyfpXN6Frs+raxfp8htE4jKr905xjP4V0fX+dRw28NupEMSIDyQq4ya3cZXVjL2iad0SUUUVsZi1WjG/xRpaj+ESP+G3H9as0zSY/O8UvJ/Bb2238WP+ArCu/dOnCq8zqqzj/yGj/uL/WtLFZp/wCQ0f8AcX+tcJ6hp0UUUxCUUUUxhRRRQAUUUUAFFFFJiZ5rbRi28Sa5B/08CQD2IrSGDWf4yebQ/ES6hbQJP9ui8oxs+3DLzu/Kudl8Ra3JkJHZQZ9MtRHEwhHlZXs3J3R0B0uSynNzo129jMeWQDdG/wBV/qKkuNa8WrEQbjSEGP8AWMrA/XGcVyb3mqzqfO1SUZ7QoEH59aozW0AiM15LPNt6mWQtXPOvTeyNFTaL0V1a6cJYZNc1OC4lYyXDWhWSN2JySFHIrT0+8toLV/7OuLNpm5LXJeJ392Jzn86xo1iCgxIioRxtHanMofhgCPeudVrPQ05O513hqG9sNcuNX1FPME0Cx5tBvQYJ9Dk/Wu0i8QaZIQv2uNG/uyZU/rXkWlvax+JNOgkfbHNIYnVJCp5HB4969Nl8NbkxBqNyF7JOFmX/AMeGf1ropzbRjNJM3450lUNG6uD3U5FS1xzeHL2L5o4LOQj+K3d7dv0JH6U0vrNjg+bqMS553qlyv5jDVtzEHZ0lclH4nvI22ymymPoS1u35NkfrWhF4kBGZrG5Qf3kAkX81p86HY3qKyovEGmytt+1ojeknyn9a0YpUkXcjhx6g5pqSYiSijNFMAooooAKKKKACiiigAooooAKKKKACg9DRQehoA4+/Q2PiiQH/AFd9Crqf9tOD+mPyp1zE09rLEv3nQqPqRV7xNZvPYLdQruntH85PfHVfxFUoZkuIEnibKOAy/jXRSlePKediocs1JHLpeGHw9IB8lxbL5LJ3D9B+f9KvS6JcPo9hY29ybfy3V53H3n7nmqHiq1Ftf2l6ARFcOkU4H94MCp/nXTFZWuUdZAIQhyh7nsc1hh8PyzdypzUYpon+nSikGe5zS16Jx7hRRRQAUUUUAFFFFABRRRQKwUUUUwsBIHX0zUvhGJ5LO41CQYN3KWX/AHBwKzNTd5Eisbdj9ou28pSP4R/E34CuvtLeO1tooIl2pGoVQPQVx15pux34SFlcsVmn/kNn/cX+taVZp/5DZ/3F/rXOdpp0UUUCEooopjCiiigAooooAKKKQ0hM8w8fzmXxPaW/aK3LY92OK5l3RerqMepr1fVvCWlazefaryF2l27cq5Xiuf1bwvomm6toqw2EYWa5ZHDAkN8hwOTXHVpO9zeE7aHBm+twFxKGLHACgkk+lXLCwudT1Kzh+wXXkPOvmO0RA2jrXa+LtPtdP0uzvLW3jiNreQv8iAcbsH+ddpHjHH1qYUbvUcqnY8lv/CWr6XbXEzS20NokuEflmKluOO3WtWf4eRx6bcXNxqlzPIsTMFjAjTpmuu8X2/2rwpqMYHIhLj6jn+lN/tS0Xw1DeXMgEMkC5xyTuHQevWtPZRuQ5uxB4W0fSV0azvLaxhV5Y1cvtyc/jXSAcVyHgrWrNdFtdNmm8m6i3KI5flYjccYz7EV2A6VtBJKxk3dgKKWirC5BNbwzriWJHHo65rNk8OaZK25LYwMf4oWKH9K2aKLDuc/N4ckIxFqUu3+7cRrMP1Gf1qhJ4fvoCTHaWso/v20727/lyP1rr6KXKgucaLnVbPrLqcKjtPAlwv8A30uDUsPiS7DbT9guD3CytC//AHyw/rXVkVBNZW9yCJ4I5Af7yA/zos7Bcy4vESBc3Njdw/7QTzF/Natwa7ptwdqXcYb+6x2n9ahk8N6e53RxvA396Fyn8qqz+HZ8ERagZB6XUKyj8+DRdgb6yI4yjKw9Qc07IrkG0TULY71sreQ/3rO4aFvybI/WmfatQssBrjUbbHUXVsJ0/wC+kxQpAdlmlrlIPEV4cD/QLv8A64zGJv8Avl/8avL4jRRm40+9gx1Yx71/NSafMBu0Vm2uvaXd/wCqvYt391mwfyNaCyIwyrqR7HNO6AdRSEigEUALRSZozRcBGAKkHoRXGG2Oi6rLYsP9FuD5tq3ZSfvR/wBRXaVQ1XTodTs3glBB6o46o3YinGTi7mdSmpqxzmo2SahZtbPwCQc4zjBzVhRhcenFVLSeZJ2sL0BbyLrjpIv95fX39KuivQg1LVHlTi4vlYCilpKtkIKKKKQwooooAKKKKBBRRRQMKR3VEZ3IVVGST2FLiqMNvJr975CkjTYmzM4P+uI6IPb1NRUqKKNKdNzZe8O2zXd1Jq86YDjZbIeqp6/U11FMRAiKqgBQMADtTxXnt3PUjHlSQtZp/wCQ2f8AcX+taVZp/wCQ2f8AcX+tBZp0UUUCEooopjCiiigAooooAKKKKACuT8ZzxQNotxJIqLFqEZLE4wDnP6V1THAJryrUtWW81H7bdTM8yymKPTxCxKJnG7p171nPYEaXjDxDHfaRqVhp8H2pRFl51cbUbqMep4rtdHuBdaVZzg582BHz9QK4O203WtXRobXTlsbaRSGmuhhjnuFH9a7rRNMOj6Ra2HnGXyIwm88E1MVrcE21qXLmITW0kTAEOpXB9xXk8WnXGkxwwXuk6k0sJwsiAuhweCADXrtJj3qmrsDx3U72O9aGGTR9UZVkyXS2Icdfun64r0zwz9vPh+0OoqVudnzBuuO2ffGM1qleaUdKSg07holYcOlFFFWIKKKKACiiimAUUUUAFIRS0UAIBSFcjtmnUUWGU7jTbS7XE9rDJ7soNUG8M2SkNbma3b1hmKj8ulbdFJpAc3ceHLpxxeRTj0uoFbP4jmqD6Lf2uWFgp97G6aM/98tx+tdkeKw/E+qtp2lN9nG67nIht07l24z9B1rOo1CLk9kNK5z8WuyRbyuo3sIQlW+12vmICOo3JWla+IbxxmMaffqf+fa52t+TD+tWNP09dP06OzyJCq/MTzuY9TWNHBaaTqSWOoQRPp9ycW8rqP3TH+An0PavKoZkqlTkZo4aG+viOONAbyyvbbP8TRb1/NcirtvremXR2w3sJb+6WwfyPNUR4dtVObWe5tvQRSnaPwOaiuNAvGBxc21yv926gBJ/4EMGvXV7GR0CurjKsCPY0vB4rjTpV5a5I011BPDWF0Rj/gLUv9pXVm219Ru4AOi39oSP++l4ouBu6vo0OpwjkxXEfMUyfeQ/1Fc/Fcy2lx9h1JfKuh91/wCCYeqn19q0bfW75gCI7G9HrbXIU/k3+NLfalYXtsYNW027hiPUyw7lB9Qy5rWFVwdzKpSU1qRZFLispZGtVJ0+7i1O2Bz5e8LMg9s43VctdTs7sbUkCSjhoZAVcH6GuuNeMjz6lCcGWKKUkDuKqXV1MlzBaWkCz3U2dqs+FUDqSRVucV1M4wlLZFrpR2z2rNfU7qAmO50a+W47LGm9GPs3+NXrbw9e3lt5+oXckFw4ykUDYEXpn1NZyrxWxrHDzkSDnpzVW71KysSBc3McbHsTz+VKuieIZcQTXVrDCDgzxAmRh9DwDWi3hrTodKuLVVAadCslw/Lk+uTWbxPZGkcK/tFccqGBBBGQQetJIyxIXdlVQMlmPArAOmRMDbDVr3U7oAKkdl8qRgcAsRx+tbeleFrp44n1y6+1Mn3YF4Qem7+8aPrPkP6o11ILeG48QEpBvi00cPP91pvZPQeprrLW1hs7eOCCNY40G0KvQCpEjVECqoVRwAB0p9Yyk5O7OqEFBWQtLRRUmgVmn/kNn/cX+taVZp/5DZ/3F/rQM06KKKBCUUUUxhRRRQAUUUUAFFFFABio/JXduAXPripKKQDAmDnvTsUtFABijFFFKwBijFFFFgCiiimAUUUUAFFFFABRRRQAUUUUAFFFFABRRRTAa5wM1xUMi654nmvjg2mn5hhJ6M/8Tf0rb8V6qdJ0C4nTPnPiGEDqZGOF/WqOj6aNO0aCybDMF/eH+8x5Jrxc3xHLD2a3ZtSWtzCOsvY6yTcaram1SViF37iyEccDuDVnSDBrmivYXhmmcg+Y7xMvUnGCe4q7pmkJa3d3OYoEEjYiVFHC/wCNWora7j1SWb7SXtpFB8puqt7V4EppK63N7EHh3VJ7S8bQ9TlBuYxm2lJ/18fTr/eHcV1uciuT1jSRqcCmKTybqFhJDMvVWHT8PWrvhrXTq1u8VzGIb+3Pl3EXoexHsa+jy7GqrTSluc9SDWpvFcik2gjB6elPor1TIz59F065yZbOFmP8WwA/mKqnw9FHza3l3bH/AGJSR+RzW1SYosBzdxod4QQ0lneD0uIAGP8AwIVi3fhpJsm50SYkf8tLK65X6A4Nd9ijbU8vYDyq+0SGW0Fs2v6jaJuBVL+A4BH+0P8AGrmi2WpaPKbmzttP1RtuwSQ3RU7T7HIzXo5jVl2sAwPYjNZ8/h/S7ht0llFu7Mq7T+YpOLHGy6GAfFuoQttu/D1zbY/id/l/MDFWYPEt3eHFtbWRY9nvVyPwAzV7/hH/ACjm01G8hPYNJvX8jVK50K+kBEken3o7mWDYx/EUrMNCyI9fuRzPZWyn/nmpc4/GnL4dSdg+oXlzeMP4Xban/fI4rH+w3NoTjTr+3UfxWdzvUf8AASadHrE0J41gxkcbL+2Kf+PDijYR1cNpBbxiKCJIox0VF2ipxwKwbfV9SaMMLW1vE/vWtwD+hqX/AISS2j4u7a7tT3MsDEfmM00xWNmlqhbaxp94cW97byH0WQZ/LrV4HIGKq4C0UUUwCs0/8hs/7i/1rSrNP/IbP+4v9aBmnRRRQISiiimMKKKKACiiigAooooAKKKKACiiigAooooAKKKKACiiigAooooAKKKKACiiigAooooAKKKKACmscDPvTqoaxqEel6Tc3sp+WFC2PU9h+NTJ2VwW5zGqTDWPGEFp96300edJ6GU/dH4Vp390lpZyTPNHAf4Xk5AJ6VneGbKS3003NyP9KvGM8pPUFuQPwFW9cukstHurlwG8tCQCM/N/D+OcV8bjK/t6/odcVZHLaNrF0dR1KOG8kv5OHjXyysQyM9e1W9C8W3OqQXEstmjeUF2pCTlie/Pb3rGsru1l1j7TfSyrcJaxgwysYg8gyDnsetGiae1tDfRTXenpFcQbdwlDANk8H6CnKnFplnaaNqcmq28s0lsYNkrRgFs5wcHmqWtWdzZXaa7poJuoABNEv/LeL0+o7U/wvaWtlpxtrLUTeRI3HIOw9+a3fp1rGNR0Kt4iauWtL1KHVbCG8t2DRSDI9j3B9xV+uFV38K60J4+NHvXxKo6Qyn+IegNdtG4fBBBBGQRX1uExKrw5upyTjZklFFFdhIUUUUAFFFFABSYB7UtFIBCoPrTWiRxh1DD0IzT6KLAZc/h7Sp23myjR/wC/H8h/MYqudBlhP+iarex+iyMJF/8AHq3KMA9aXKgOUvNF1C4R0ni0y63DAd4trA+ua29FspNO0i2tJZTK8SAM5PU1fIFAoSsAtFFFMArNP/IbP+4v9a0qzT/yGz/uL/WgDTooooEJRRRTGFFFFABRRRQAUUUUAFFFFABRRRQAUUUUAFFFFABRRRQAUUUUAFFFFABRRRQAUUUUAFFFFACHpXM+MNL1PVrK2gsFikVLhZZY5G2q4XkD88flXT0VE4qSswTs7nFD/hMBx/ZmnH6XDD+lRy2/i24XZLpellfR5Sw/lXc0Vwf2ZQ7GntpHCSaX4pvU23NpozD0kBaqI8Fasz7jZaAh9RAxr0mitFl9FdA9tI4e38O+J7eHyoNQ0u3T+7FaYAqYeHvFT/f8Q26/7loP612NFH9n0P5Re1l3OIuvB+uXttJb3PiVpI5FKlRaoAa6fRNPk0vSrayluHuHhTYZWHLVoClrelQhS+BWE5N7hRRRW5IUUUUAFFFFABRRRQAUUUUAFFFFABRRRQAUUUUAFZp/5Dbf7i/1rSrNP/Ibb/cX+tAGnRRRSEYt3Y38sxaK6kVewVqrf2dqn/P7N/31XR0UAc7/AGdqn/P7N/31R/Z2qf8AP7N/31XQ0UAc9/Z2qf8AP7N/31R/Z2qf8/s3/fVdDRQBz39nap/z+zf99Uf2dqn/AD+zf99V0NFAHPf2dqn/AD+y/wDfVH9nap/z+zf99V0NFAHPf2dqn/P7N/31R/Z2qf8AP7N/31XQ0UAc7/Z+qf8AP5L/AN9Uf2fqf/P5N/31XRUUAc7/AGdqn/P7N/31R/Z2p/8AP7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L/AJ/Jf++jR/Zupf8AP5L/AN9GuiooA53+zdS/5/Jf++jR/Zupf8/kv/fRroqKAOd/s3Uv+fyX/vo0f2bqX/P5L/30a6KigDnf7N1L/n8l/wC+jR/Zupf8/kv/AH0a6KigDnf7N1P/AJ/Jf++jV3TbCeGYyTyM7epNatLigBMn0opaK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46904" y="1419945"/>
            <a:ext cx="5981125" cy="486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ts val="4200"/>
              </a:lnSpc>
              <a:buFont typeface="Wingdings" panose="05000000000000000000" pitchFamily="2" charset="2"/>
              <a:buChar char="l"/>
            </a:pP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观察生活中常见的光学现象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ts val="4200"/>
              </a:lnSpc>
              <a:buFont typeface="Wingdings" panose="05000000000000000000" pitchFamily="2" charset="2"/>
              <a:buChar char="l"/>
            </a:pP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了解光学的历史发展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ts val="4200"/>
              </a:lnSpc>
              <a:buFont typeface="Wingdings" panose="05000000000000000000" pitchFamily="2" charset="2"/>
              <a:buChar char="l"/>
            </a:pP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了解几何光学的基础：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光的传播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光与物质的交互作用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ts val="4200"/>
              </a:lnSpc>
              <a:buFont typeface="Wingdings" panose="05000000000000000000" pitchFamily="2" charset="2"/>
              <a:buChar char="l"/>
            </a:pP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学会如何用数学工具来描述光学现象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ts val="4200"/>
              </a:lnSpc>
              <a:buFont typeface="Wingdings" panose="05000000000000000000" pitchFamily="2" charset="2"/>
              <a:buChar char="l"/>
            </a:pP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了解典型光学系统的工作原理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ts val="4200"/>
              </a:lnSpc>
              <a:buFont typeface="Wingdings" panose="05000000000000000000" pitchFamily="2" charset="2"/>
              <a:buChar char="l"/>
            </a:pP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理解相差理论</a:t>
            </a:r>
            <a:endParaRPr lang="en-US" altLang="zh-CN" sz="2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ts val="4200"/>
              </a:lnSpc>
              <a:buFont typeface="Wingdings" panose="05000000000000000000" pitchFamily="2" charset="2"/>
              <a:buChar char="l"/>
            </a:pPr>
            <a:r>
              <a:rPr lang="zh-CN" altLang="en-US" sz="2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熟悉并能够应用光学成像理论</a:t>
            </a:r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6904" y="854406"/>
            <a:ext cx="5929828" cy="565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在这趟光学之旅中，我们将会：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638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13260</TotalTime>
  <Words>1106</Words>
  <Application>Microsoft Office PowerPoint</Application>
  <PresentationFormat>全屏显示(4:3)</PresentationFormat>
  <Paragraphs>165</Paragraphs>
  <Slides>20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方正楷体_GBK</vt:lpstr>
      <vt:lpstr>Times New Roman</vt:lpstr>
      <vt:lpstr>华文新魏</vt:lpstr>
      <vt:lpstr>Tahoma</vt:lpstr>
      <vt:lpstr>宋体</vt:lpstr>
      <vt:lpstr>微软雅黑</vt:lpstr>
      <vt:lpstr>Gill Sans MT</vt:lpstr>
      <vt:lpstr>Calibri Light</vt:lpstr>
      <vt:lpstr>方正兰亭纤黑_GBK</vt:lpstr>
      <vt:lpstr>方正兰亭粗黑_GBK</vt:lpstr>
      <vt:lpstr>Calibri</vt:lpstr>
      <vt:lpstr>华文楷体</vt:lpstr>
      <vt:lpstr>Helvetica LT</vt:lpstr>
      <vt:lpstr>Wingdings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左超</dc:creator>
  <cp:lastModifiedBy>surpasszuo@163.com</cp:lastModifiedBy>
  <cp:revision>1929</cp:revision>
  <dcterms:created xsi:type="dcterms:W3CDTF">2015-10-07T05:57:56Z</dcterms:created>
  <dcterms:modified xsi:type="dcterms:W3CDTF">2018-10-07T13:31:34Z</dcterms:modified>
</cp:coreProperties>
</file>