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ov" ContentType="video/quicktime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922" r:id="rId2"/>
    <p:sldId id="1192" r:id="rId3"/>
    <p:sldId id="1223" r:id="rId4"/>
    <p:sldId id="1364" r:id="rId5"/>
    <p:sldId id="1432" r:id="rId6"/>
    <p:sldId id="1433" r:id="rId7"/>
    <p:sldId id="1435" r:id="rId8"/>
    <p:sldId id="1436" r:id="rId9"/>
    <p:sldId id="1483" r:id="rId10"/>
    <p:sldId id="1441" r:id="rId11"/>
    <p:sldId id="1442" r:id="rId12"/>
    <p:sldId id="1447" r:id="rId13"/>
    <p:sldId id="1446" r:id="rId14"/>
    <p:sldId id="1400" r:id="rId15"/>
    <p:sldId id="1444" r:id="rId16"/>
    <p:sldId id="1450" r:id="rId17"/>
    <p:sldId id="1451" r:id="rId18"/>
    <p:sldId id="1452" r:id="rId19"/>
    <p:sldId id="1453" r:id="rId20"/>
    <p:sldId id="1454" r:id="rId21"/>
    <p:sldId id="1457" r:id="rId22"/>
    <p:sldId id="1401" r:id="rId23"/>
    <p:sldId id="1486" r:id="rId24"/>
    <p:sldId id="1459" r:id="rId25"/>
    <p:sldId id="1484" r:id="rId26"/>
    <p:sldId id="1461" r:id="rId27"/>
    <p:sldId id="1460" r:id="rId28"/>
    <p:sldId id="1464" r:id="rId29"/>
    <p:sldId id="1465" r:id="rId30"/>
    <p:sldId id="1466" r:id="rId31"/>
    <p:sldId id="1467" r:id="rId32"/>
    <p:sldId id="1404" r:id="rId33"/>
    <p:sldId id="1470" r:id="rId34"/>
    <p:sldId id="1468" r:id="rId35"/>
    <p:sldId id="1471" r:id="rId36"/>
    <p:sldId id="1472" r:id="rId37"/>
    <p:sldId id="1473" r:id="rId38"/>
    <p:sldId id="1474" r:id="rId39"/>
    <p:sldId id="1475" r:id="rId40"/>
    <p:sldId id="1476" r:id="rId41"/>
    <p:sldId id="1477" r:id="rId42"/>
    <p:sldId id="1478" r:id="rId43"/>
    <p:sldId id="1479" r:id="rId44"/>
    <p:sldId id="1480" r:id="rId45"/>
    <p:sldId id="1485" r:id="rId46"/>
    <p:sldId id="1481" r:id="rId47"/>
  </p:sldIdLst>
  <p:sldSz cx="9144000" cy="6858000" type="screen4x3"/>
  <p:notesSz cx="6797675" cy="9926638"/>
  <p:embeddedFontLst>
    <p:embeddedFont>
      <p:font typeface="Gill Sans MT" panose="020B0502020104020203" pitchFamily="34" charset="0"/>
      <p:regular r:id="rId50"/>
      <p:bold r:id="rId51"/>
      <p:italic r:id="rId52"/>
      <p:boldItalic r:id="rId53"/>
    </p:embeddedFont>
    <p:embeddedFont>
      <p:font typeface="Helvetica LT" panose="02000503000000000000" pitchFamily="2" charset="0"/>
      <p:regular r:id="rId54"/>
    </p:embeddedFont>
    <p:embeddedFont>
      <p:font typeface="方正兰亭粗黑_GBK" panose="02000000000000000000" pitchFamily="2" charset="-122"/>
      <p:regular r:id="rId55"/>
    </p:embeddedFont>
    <p:embeddedFont>
      <p:font typeface="Calibri Light" panose="020F0302020204030204" pitchFamily="34" charset="0"/>
      <p:regular r:id="rId56"/>
      <p:italic r:id="rId57"/>
    </p:embeddedFont>
    <p:embeddedFont>
      <p:font typeface="华文楷体" panose="02010600040101010101" pitchFamily="2" charset="-122"/>
      <p:regular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黑体" panose="02010609060101010101" pitchFamily="49" charset="-122"/>
      <p:regular r:id="rId63"/>
    </p:embeddedFont>
    <p:embeddedFont>
      <p:font typeface="Tahoma" panose="020B0604030504040204" pitchFamily="34" charset="0"/>
      <p:regular r:id="rId64"/>
      <p:bold r:id="rId65"/>
    </p:embeddedFont>
    <p:embeddedFont>
      <p:font typeface="华文新魏" panose="02010800040101010101" pitchFamily="2" charset="-122"/>
      <p:regular r:id="rId66"/>
    </p:embeddedFont>
    <p:embeddedFont>
      <p:font typeface="新細明體" panose="02010600030101010101" charset="-120"/>
      <p:regular r:id="rId6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8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3300"/>
    <a:srgbClr val="0033CC"/>
    <a:srgbClr val="C00000"/>
    <a:srgbClr val="F3F2F2"/>
    <a:srgbClr val="D01818"/>
    <a:srgbClr val="FFFFFF"/>
    <a:srgbClr val="921E73"/>
    <a:srgbClr val="48484A"/>
    <a:srgbClr val="3F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 autoAdjust="0"/>
    <p:restoredTop sz="79501" autoAdjust="0"/>
  </p:normalViewPr>
  <p:slideViewPr>
    <p:cSldViewPr snapToGrid="0" showGuides="1">
      <p:cViewPr varScale="1">
        <p:scale>
          <a:sx n="91" d="100"/>
          <a:sy n="91" d="100"/>
        </p:scale>
        <p:origin x="3738" y="90"/>
      </p:cViewPr>
      <p:guideLst>
        <p:guide orient="horz" pos="2228"/>
        <p:guide pos="28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1EA16-AC47-4FCF-9F9A-B0FA137F47E9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BF7E3-3F0D-4F33-9917-9CA9BD3A0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872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F8F5C-DA50-43FD-BA8A-69FD12A4D052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7DC88-C54C-428E-8776-100832FEC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79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27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163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711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259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622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466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722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780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824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752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18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71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EEA0E6BC-3AF5-4CEF-9BFF-BB9D61558451}" type="slidenum">
              <a:rPr lang="en-US" altLang="zh-TW"/>
              <a:pPr>
                <a:spcBef>
                  <a:spcPct val="0"/>
                </a:spcBef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1170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659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085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848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461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6296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48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48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3194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6276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49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6917B253-DDDA-4D77-85A7-1BE0C700F69B}" type="slidenum">
              <a:rPr lang="en-US" altLang="zh-TW"/>
              <a:pPr>
                <a:spcBef>
                  <a:spcPct val="0"/>
                </a:spcBef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80752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8489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359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84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2624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840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0176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699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4039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2773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676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0205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8149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2813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1663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021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0817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6773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26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77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965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76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034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DC88-C54C-428E-8776-100832FEC8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11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57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68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54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7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50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0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32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66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13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77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08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FC320-4DB9-44C0-A8E2-E0BB76EA5D03}" type="datetimeFigureOut">
              <a:rPr lang="zh-CN" altLang="en-US" smtClean="0"/>
              <a:t>2018/11/14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Supplementary%20reading%20materials/Lecture_14/3.%20Bastiaans%20-%20Application%20of%20the%20Wigner%20distribution%20function%20in%20optics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Supplementary%20reading%20materials/Lecture_14/3.%20Bastiaans%20-%20Application%20of%20the%20Wigner%20distribution%20function%20in%20optics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Supplementary%20reading%20materials/Lecture_14/3.%20Bastiaans%20-%20Application%20of%20the%20Wigner%20distribution%20function%20in%20optics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Supplementary%20reading%20materials/Lecture_14/3.%20Bastiaans%20-%20Application%20of%20the%20Wigner%20distribution%20function%20in%20optics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Supplementary%20reading%20materials/Lecture_14/3.%20Bastiaans%20-%20Application%20of%20the%20Wigner%20distribution%20function%20in%20optics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Supplementary%20reading%20materials/Lecture_14/3.%20Bastiaans%20-%20Application%20of%20the%20Wigner%20distribution%20function%20in%20optics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Supplementary%20reading%20materials/Lecture_14/3.%20Bastiaans%20-%20Application%20of%20the%20Wigner%20distribution%20function%20in%20optics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Supplementary%20reading%20materials/Lecture_14/3.%20Bastiaans%20-%20Application%20of%20the%20Wigner%20distribution%20function%20in%20optics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Supplementary%20reading%20materials/Lecture_14/3.%20Bastiaans%20-%20Application%20of%20the%20Wigner%20distribution%20function%20in%20optics.pdf" TargetMode="Externa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Supplementary%20reading%20materials/Lecture_14/3.%20Bastiaans%20-%20Application%20of%20the%20Wigner%20distribution%20function%20in%20optics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4" Type="http://schemas.openxmlformats.org/officeDocument/2006/relationships/hyperlink" Target="Supplementary%20reading%20materials/Lecture_14/3.%20Bastiaans%20-%20Application%20of%20the%20Wigner%20distribution%20function%20in%20optics.pdf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Supplementary%20reading%20materials/Lecture_14/5.%20Alonso%20-%202011%20-%20Wigner%20functions%20in%20optics%20describing%20beams%20as%20ra.pdf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Supplementary%20reading%20materials/Lecture_14/3.%20Bastiaans%20-%20Application%20of%20the%20Wigner%20distribution%20function%20in%20optics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Supplementary%20reading%20materials/Lecture_14/3.%20Bastiaans%20-%20Application%20of%20the%20Wigner%20distribution%20function%20in%20optics.pdf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9.wmf"/><Relationship Id="rId10" Type="http://schemas.openxmlformats.org/officeDocument/2006/relationships/hyperlink" Target="Supplementary%20reading%20materials/Lecture_14/5.%20Zuo%20&#31561;&#12290;%20-%202015%20-%20Transport%20of%20intensity%20phase%20retrieval%20and%20computa.pdf" TargetMode="External"/><Relationship Id="rId4" Type="http://schemas.openxmlformats.org/officeDocument/2006/relationships/oleObject" Target="../embeddings/oleObject1.bin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Supplementary%20reading%20materials/Lecture_14/6.%20Zhang%20&#21644;%20Levoy%20-%202009%20-%20Wigner%20distributions%20and%20how%20they%20relate%20to%20the%20li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6.png"/><Relationship Id="rId9" Type="http://schemas.openxmlformats.org/officeDocument/2006/relationships/hyperlink" Target="Supplementary%20reading%20materials/Lecture_14/5.%20Zuo%20&#31561;&#12290;%20-%202015%20-%20Transport%20of%20intensity%20phase%20retrieval%20and%20computa.pdf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hyperlink" Target="Supplementary%20reading%20materials/Lecture_14/4.%20Bastiaans%20-%201986%20-%20Application%20of%20the%20Wigner%20distribution%20function%20to%20partially%20coherent%20light.pdf" TargetMode="Externa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hyperlink" Target="Supplementary%20reading%20materials/Lecture_14/4.%20Bastiaans%20-%201986%20-%20Application%20of%20the%20Wigner%20distribution%20function%20to%20partially%20coherent%20light.pdf" TargetMode="External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3.wmf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57.png"/><Relationship Id="rId10" Type="http://schemas.openxmlformats.org/officeDocument/2006/relationships/image" Target="../media/image54.wmf"/><Relationship Id="rId4" Type="http://schemas.openxmlformats.org/officeDocument/2006/relationships/image" Target="../media/image56.png"/><Relationship Id="rId9" Type="http://schemas.openxmlformats.org/officeDocument/2006/relationships/oleObject" Target="../embeddings/oleObject1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Supplementary%20reading%20materials/Lecture_14/7.%20Raymer%20&#31561;&#12290;%20-%201994%20-%20Complex%20wave-field%20reconstruction%20using%20phase-space%20tomography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Supplementary%20reading%20materials/Lecture_14/7.%20Raymer%20&#31561;&#12290;%20-%201994%20-%20Complex%20wave-field%20reconstruction%20using%20phase-space%20tomography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Supplementary%20reading%20materials/Lecture_14/7.%20Raymer%20&#31561;&#12290;%20-%201994%20-%20Complex%20wave-field%20reconstruction%20using%20phase-space%20tomography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Supplementary%20reading%20materials/Lecture_14/7.%20Raymer%20&#31561;&#12290;%20-%201994%20-%20Complex%20wave-field%20reconstruction%20using%20phase-space%20tomography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Supplementary%20reading%20materials/Lecture_14/7.%20Raymer%20&#31561;&#12290;%20-%201994%20-%20Complex%20wave-field%20reconstruction%20using%20phase-space%20tomography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Supplementary%20reading%20materials/Lecture_14/7.%20Raymer%20&#31561;&#12290;%20-%201994%20-%20Complex%20wave-field%20reconstruction%20using%20phase-space%20tomography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Supplementary%20reading%20materials/Lecture_14/7.%20Raymer%20&#31561;&#12290;%20-%201994%20-%20Complex%20wave-field%20reconstruction%20using%20phase-space%20tomography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Supplementary%20reading%20materials/Lecture_14/7.%20Raymer%20&#31561;&#12290;%20-%201994%20-%20Complex%20wave-field%20reconstruction%20using%20phase-space%20tomography.pd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hyperlink" Target="Supplementary%20reading%20materials/Lecture_14/9.%20Hazak_1992_Comment%20on%20%60%60Wave%20field%20determination%20using%20three-dimensional%20intensity.pdf" TargetMode="External"/><Relationship Id="rId4" Type="http://schemas.openxmlformats.org/officeDocument/2006/relationships/hyperlink" Target="Supplementary%20reading%20materials/Lecture_14/8.%20Nugent%20-%201992%20-%20Wave%20field%20determination%20using%20three-dimensional%20i.pdf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16024" y="1757226"/>
            <a:ext cx="8267668" cy="1341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66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应用光学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28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8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14</a:t>
            </a:r>
            <a:r>
              <a:rPr lang="zh-CN" altLang="en-US" sz="28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讲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805381" y="4686184"/>
            <a:ext cx="7546517" cy="140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tx1"/>
                </a:solidFill>
                <a:latin typeface="Helvetica LT" panose="02000503040000020004" pitchFamily="2" charset="0"/>
              </a:rPr>
              <a:t>Jiangsu Key Laboratory of Spectral Imaging &amp; Intelligent Sense (SIIS)</a:t>
            </a:r>
          </a:p>
          <a:p>
            <a:r>
              <a:rPr lang="en-US" altLang="zh-CN" sz="1600" dirty="0">
                <a:solidFill>
                  <a:schemeClr val="tx1"/>
                </a:solidFill>
                <a:latin typeface="Helvetica LT" panose="02000503040000020004" pitchFamily="2" charset="0"/>
              </a:rPr>
              <a:t>Nanjing University of Science and Technology, </a:t>
            </a:r>
          </a:p>
          <a:p>
            <a:r>
              <a:rPr lang="en-US" altLang="zh-CN" sz="1600" dirty="0">
                <a:solidFill>
                  <a:schemeClr val="tx1"/>
                </a:solidFill>
                <a:latin typeface="Helvetica LT" panose="02000503040000020004" pitchFamily="2" charset="0"/>
              </a:rPr>
              <a:t>Nanjing, Jiangsu Province 210094, China</a:t>
            </a:r>
            <a:endParaRPr lang="zh-CN" altLang="zh-CN" sz="1600" dirty="0">
              <a:solidFill>
                <a:schemeClr val="tx1"/>
              </a:solidFill>
              <a:latin typeface="Helvetica LT" panose="02000503040000020004" pitchFamily="2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3346704" y="3387875"/>
            <a:ext cx="2463872" cy="46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 pitchFamily="34" charset="0"/>
              </a:rPr>
              <a:t>左 超</a:t>
            </a:r>
            <a:r>
              <a:rPr lang="en-US" altLang="zh-CN" sz="38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zh-CN" sz="3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4" name="图片 13" descr="图片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27384"/>
            <a:ext cx="9240334" cy="1099178"/>
          </a:xfrm>
          <a:prstGeom prst="rect">
            <a:avLst/>
          </a:prstGeom>
        </p:spPr>
      </p:pic>
      <p:pic>
        <p:nvPicPr>
          <p:cNvPr id="15" name="图片 14" descr="图片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864" y="95203"/>
            <a:ext cx="3464416" cy="90169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8642" y="6156878"/>
            <a:ext cx="4498862" cy="7011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092" y="6165309"/>
            <a:ext cx="4208040" cy="59377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4FCE6B-337D-40CE-BBDE-1EDC302EDF23}"/>
              </a:ext>
            </a:extLst>
          </p:cNvPr>
          <p:cNvSpPr/>
          <p:nvPr/>
        </p:nvSpPr>
        <p:spPr>
          <a:xfrm>
            <a:off x="3397867" y="2653424"/>
            <a:ext cx="2361544" cy="5627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 smtClean="0">
                <a:latin typeface="Gill Sans MT" panose="020B0502020104020203" pitchFamily="34" charset="0"/>
              </a:rPr>
              <a:t>Applied Optics</a:t>
            </a:r>
            <a:endParaRPr lang="en-US" altLang="zh-CN" sz="2800" dirty="0">
              <a:latin typeface="Gill Sans MT" panose="020B0502020104020203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805383" y="4300262"/>
            <a:ext cx="7546517" cy="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南京理工大学电光学院光电技术系</a:t>
            </a:r>
            <a:endParaRPr lang="zh-CN" altLang="zh-CN" sz="16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47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566" y="996285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相空间表示存在的问题：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引入</a:t>
            </a:r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虚负光源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14" y="1788764"/>
            <a:ext cx="8145699" cy="49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566" y="996285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相空间表示存在的问题：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引入</a:t>
            </a:r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虚负光源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830" t="1347" r="-859" b="5224"/>
          <a:stretch/>
        </p:blipFill>
        <p:spPr>
          <a:xfrm>
            <a:off x="462455" y="1797269"/>
            <a:ext cx="8050924" cy="47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1712" y="872965"/>
            <a:ext cx="757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相空间的数学定义（</a:t>
            </a:r>
            <a:r>
              <a:rPr lang="zh-CN" altLang="en-US" sz="32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维格纳分布函数）：</a:t>
            </a:r>
            <a:endParaRPr lang="zh-CN" altLang="en-US" sz="32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52" y="1523444"/>
            <a:ext cx="8285305" cy="500724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35063" y="1636718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仅限于相干光场</a:t>
            </a:r>
            <a:endParaRPr lang="zh-CN" altLang="en-US" sz="28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596390"/>
            <a:ext cx="2707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- Wigner Distribution in Optics</a:t>
            </a:r>
          </a:p>
        </p:txBody>
      </p:sp>
    </p:spTree>
    <p:extLst>
      <p:ext uri="{BB962C8B-B14F-4D97-AF65-F5344CB8AC3E}">
        <p14:creationId xmlns:p14="http://schemas.microsoft.com/office/powerpoint/2010/main" val="243459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566" y="909200"/>
            <a:ext cx="757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相空间的数学定义（</a:t>
            </a:r>
            <a:r>
              <a:rPr lang="zh-CN" altLang="en-US" sz="32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维格纳分布函数）：</a:t>
            </a:r>
            <a:endParaRPr lang="zh-CN" altLang="en-US" sz="32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47" y="1493975"/>
            <a:ext cx="8055940" cy="514208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252691" y="580777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模糊函数</a:t>
            </a:r>
            <a:endParaRPr lang="zh-CN" altLang="en-US" sz="28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596390"/>
            <a:ext cx="2707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- Wigner Distribution in Optics</a:t>
            </a:r>
          </a:p>
        </p:txBody>
      </p:sp>
    </p:spTree>
    <p:extLst>
      <p:ext uri="{BB962C8B-B14F-4D97-AF65-F5344CB8AC3E}">
        <p14:creationId xmlns:p14="http://schemas.microsoft.com/office/powerpoint/2010/main" val="29450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66" y="1581060"/>
            <a:ext cx="7910658" cy="466071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15566" y="996285"/>
            <a:ext cx="757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相空间的数学定义（维格纳分布函数）：</a:t>
            </a:r>
            <a:endParaRPr lang="zh-CN" altLang="en-US" sz="32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>
            <a:hlinkClick r:id="rId4" action="ppaction://hlinkfile"/>
          </p:cNvPr>
          <p:cNvSpPr/>
          <p:nvPr/>
        </p:nvSpPr>
        <p:spPr>
          <a:xfrm>
            <a:off x="0" y="6596390"/>
            <a:ext cx="78090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u="sng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</a:t>
            </a:r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Application of the Wigner distribution function in optics</a:t>
            </a:r>
          </a:p>
        </p:txBody>
      </p:sp>
    </p:spTree>
    <p:extLst>
      <p:ext uri="{BB962C8B-B14F-4D97-AF65-F5344CB8AC3E}">
        <p14:creationId xmlns:p14="http://schemas.microsoft.com/office/powerpoint/2010/main" val="3200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566" y="996285"/>
            <a:ext cx="757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相空间的数学定义（</a:t>
            </a:r>
            <a:r>
              <a:rPr lang="zh-CN" altLang="en-US" sz="32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维格纳分布函数）：</a:t>
            </a:r>
            <a:endParaRPr lang="zh-CN" altLang="en-US" sz="32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186" y="1949427"/>
            <a:ext cx="6167821" cy="3951390"/>
          </a:xfrm>
          <a:prstGeom prst="rect">
            <a:avLst/>
          </a:prstGeom>
        </p:spPr>
      </p:pic>
      <p:sp>
        <p:nvSpPr>
          <p:cNvPr id="6" name="矩形 5">
            <a:hlinkClick r:id="rId4" action="ppaction://hlinkfile"/>
          </p:cNvPr>
          <p:cNvSpPr/>
          <p:nvPr/>
        </p:nvSpPr>
        <p:spPr>
          <a:xfrm>
            <a:off x="0" y="6596390"/>
            <a:ext cx="78090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u="sng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</a:t>
            </a:r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Application of the Wigner distribution function in optics</a:t>
            </a:r>
          </a:p>
        </p:txBody>
      </p:sp>
    </p:spTree>
    <p:extLst>
      <p:ext uri="{BB962C8B-B14F-4D97-AF65-F5344CB8AC3E}">
        <p14:creationId xmlns:p14="http://schemas.microsoft.com/office/powerpoint/2010/main" val="5023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566" y="99628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空间</a:t>
            </a:r>
            <a:r>
              <a:rPr lang="zh-CN" altLang="en-US" sz="32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带宽</a:t>
            </a:r>
            <a:r>
              <a:rPr lang="zh-CN" altLang="en-US" sz="32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积</a:t>
            </a:r>
            <a:endParaRPr lang="zh-CN" altLang="en-US" sz="320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32" y="1581060"/>
            <a:ext cx="8181975" cy="489115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6445707"/>
            <a:ext cx="2707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- Wigner Distribution in Optics</a:t>
            </a:r>
          </a:p>
        </p:txBody>
      </p:sp>
      <p:sp>
        <p:nvSpPr>
          <p:cNvPr id="8" name="矩形 7">
            <a:hlinkClick r:id="rId4" action="ppaction://hlinkfile"/>
          </p:cNvPr>
          <p:cNvSpPr/>
          <p:nvPr/>
        </p:nvSpPr>
        <p:spPr>
          <a:xfrm>
            <a:off x="0" y="6596390"/>
            <a:ext cx="78090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u="sng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</a:t>
            </a:r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Application of the Wigner distribution function in optics</a:t>
            </a:r>
          </a:p>
        </p:txBody>
      </p:sp>
    </p:spTree>
    <p:extLst>
      <p:ext uri="{BB962C8B-B14F-4D97-AF65-F5344CB8AC3E}">
        <p14:creationId xmlns:p14="http://schemas.microsoft.com/office/powerpoint/2010/main" val="27812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566" y="996285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维</a:t>
            </a:r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格纳</a:t>
            </a:r>
            <a:r>
              <a:rPr lang="zh-CN" altLang="en-US" sz="32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分布函数的性质</a:t>
            </a:r>
            <a:endParaRPr lang="zh-CN" altLang="en-US" sz="32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32" y="1501695"/>
            <a:ext cx="8098961" cy="497464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6445707"/>
            <a:ext cx="2707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- Wigner Distribution in Optics</a:t>
            </a:r>
          </a:p>
        </p:txBody>
      </p:sp>
      <p:sp>
        <p:nvSpPr>
          <p:cNvPr id="8" name="矩形 7">
            <a:hlinkClick r:id="rId4" action="ppaction://hlinkfile"/>
          </p:cNvPr>
          <p:cNvSpPr/>
          <p:nvPr/>
        </p:nvSpPr>
        <p:spPr>
          <a:xfrm>
            <a:off x="0" y="6596390"/>
            <a:ext cx="78090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u="sng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</a:t>
            </a:r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Application of the Wigner distribution function in optics</a:t>
            </a:r>
          </a:p>
        </p:txBody>
      </p:sp>
    </p:spTree>
    <p:extLst>
      <p:ext uri="{BB962C8B-B14F-4D97-AF65-F5344CB8AC3E}">
        <p14:creationId xmlns:p14="http://schemas.microsoft.com/office/powerpoint/2010/main" val="29466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2277"/>
            <a:ext cx="8308253" cy="52629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566" y="996285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维格纳分布函数的性质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445707"/>
            <a:ext cx="2707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- Wigner Distribution in Optics</a:t>
            </a:r>
          </a:p>
        </p:txBody>
      </p:sp>
      <p:sp>
        <p:nvSpPr>
          <p:cNvPr id="8" name="矩形 7">
            <a:hlinkClick r:id="rId4" action="ppaction://hlinkfile"/>
          </p:cNvPr>
          <p:cNvSpPr/>
          <p:nvPr/>
        </p:nvSpPr>
        <p:spPr>
          <a:xfrm>
            <a:off x="0" y="6596390"/>
            <a:ext cx="78090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u="sng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</a:t>
            </a:r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Application of the Wigner distribution function in optics</a:t>
            </a:r>
          </a:p>
        </p:txBody>
      </p:sp>
    </p:spTree>
    <p:extLst>
      <p:ext uri="{BB962C8B-B14F-4D97-AF65-F5344CB8AC3E}">
        <p14:creationId xmlns:p14="http://schemas.microsoft.com/office/powerpoint/2010/main" val="22878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66" y="1471065"/>
            <a:ext cx="8136876" cy="497464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566" y="996285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维格纳分布函数的性质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445707"/>
            <a:ext cx="2707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- Wigner Distribution in Optics</a:t>
            </a:r>
          </a:p>
        </p:txBody>
      </p:sp>
      <p:sp>
        <p:nvSpPr>
          <p:cNvPr id="8" name="矩形 7">
            <a:hlinkClick r:id="rId4" action="ppaction://hlinkfile"/>
          </p:cNvPr>
          <p:cNvSpPr/>
          <p:nvPr/>
        </p:nvSpPr>
        <p:spPr>
          <a:xfrm>
            <a:off x="0" y="6596390"/>
            <a:ext cx="78090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u="sng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</a:t>
            </a:r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Application of the Wigner distribution function in optics</a:t>
            </a:r>
          </a:p>
        </p:txBody>
      </p:sp>
      <p:sp>
        <p:nvSpPr>
          <p:cNvPr id="9" name="矩形 8"/>
          <p:cNvSpPr/>
          <p:nvPr/>
        </p:nvSpPr>
        <p:spPr>
          <a:xfrm>
            <a:off x="3722229" y="2249147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傅里叶变换</a:t>
            </a:r>
            <a:endParaRPr lang="zh-CN" altLang="en-US" sz="24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86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3600" smtClean="0"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</a:t>
            </a:r>
            <a:r>
              <a:rPr lang="zh-CN" altLang="en-US" sz="3600" smtClean="0"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几何光学</a:t>
            </a:r>
            <a:endParaRPr lang="en-US" altLang="zh-TW" sz="3600" dirty="0"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618565" y="1143000"/>
            <a:ext cx="8229600" cy="5299075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几何光学</a:t>
            </a: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Geometric/Ray Optics</a:t>
            </a: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zh-TW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的概念</a:t>
            </a:r>
            <a:endParaRPr lang="en-US" altLang="zh-TW" sz="28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r>
              <a:rPr lang="zh-TW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透镜分析</a:t>
            </a:r>
            <a:endParaRPr lang="en-US" altLang="zh-TW" sz="28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/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傍</a:t>
            </a:r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轴近似（</a:t>
            </a:r>
            <a:r>
              <a:rPr lang="en-US" altLang="zh-TW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Paraxial approximation</a:t>
            </a:r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zh-TW" sz="24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/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曲面折射</a:t>
            </a:r>
            <a:endParaRPr lang="en-US" altLang="zh-TW" sz="24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2" eaLnBrk="1" hangingPunct="1"/>
            <a:r>
              <a:rPr lang="zh-TW" altLang="en-US" sz="20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用</a:t>
            </a:r>
            <a:r>
              <a:rPr lang="zh-TW" altLang="en-US" sz="2000" b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矩阵</a:t>
            </a:r>
            <a:r>
              <a:rPr lang="zh-TW" altLang="en-US" sz="20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来计算成像条件</a:t>
            </a:r>
            <a:endParaRPr lang="en-US" altLang="zh-TW" sz="20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/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薄透镜方程式</a:t>
            </a:r>
            <a:endParaRPr lang="en-US" altLang="zh-TW" sz="24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2" eaLnBrk="1" hangingPunct="1"/>
            <a:r>
              <a:rPr lang="zh-TW" altLang="en-US" sz="20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用</a:t>
            </a:r>
            <a:r>
              <a:rPr lang="zh-TW" altLang="en-US" sz="2000" b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矩阵</a:t>
            </a:r>
            <a:r>
              <a:rPr lang="zh-TW" altLang="en-US" sz="20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来计算成像条件</a:t>
            </a:r>
            <a:endParaRPr lang="en-US" altLang="zh-TW" sz="20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/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厚透镜分析</a:t>
            </a:r>
            <a:endParaRPr lang="en-US" altLang="zh-TW" sz="24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r>
              <a:rPr lang="zh-TW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反射镜</a:t>
            </a:r>
            <a:endParaRPr lang="en-US" altLang="zh-TW" sz="28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/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平面镜</a:t>
            </a:r>
            <a:endParaRPr lang="en-US" altLang="zh-TW" sz="24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 eaLnBrk="1" hangingPunct="1"/>
            <a:r>
              <a:rPr lang="zh-TW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曲面镜</a:t>
            </a:r>
            <a:endParaRPr lang="en-US" altLang="zh-TW" sz="24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相空间光学（</a:t>
            </a:r>
            <a:r>
              <a:rPr lang="en-US" altLang="zh-CN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phase-space optics</a:t>
            </a: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）基础</a:t>
            </a:r>
            <a:endParaRPr lang="en-US" altLang="zh-TW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58352"/>
            <a:ext cx="4213412" cy="24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52" y="1353987"/>
            <a:ext cx="8154704" cy="475568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566" y="996285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维格纳分布函数的性质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445707"/>
            <a:ext cx="2707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- Wigner Distribution in Optics</a:t>
            </a:r>
          </a:p>
        </p:txBody>
      </p:sp>
      <p:sp>
        <p:nvSpPr>
          <p:cNvPr id="8" name="矩形 7">
            <a:hlinkClick r:id="rId4" action="ppaction://hlinkfile"/>
          </p:cNvPr>
          <p:cNvSpPr/>
          <p:nvPr/>
        </p:nvSpPr>
        <p:spPr>
          <a:xfrm>
            <a:off x="0" y="6596390"/>
            <a:ext cx="78090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u="sng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</a:t>
            </a:r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Application of the Wigner distribution function in optics</a:t>
            </a:r>
          </a:p>
        </p:txBody>
      </p:sp>
      <p:sp>
        <p:nvSpPr>
          <p:cNvPr id="9" name="矩形 8"/>
          <p:cNvSpPr/>
          <p:nvPr/>
        </p:nvSpPr>
        <p:spPr>
          <a:xfrm>
            <a:off x="3327165" y="2153731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分数阶傅里叶变换</a:t>
            </a:r>
            <a:endParaRPr lang="zh-CN" altLang="en-US" sz="24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72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566" y="996285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维格纳分布函数的性质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76" y="1581060"/>
            <a:ext cx="8368905" cy="48353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35972" y="178479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双线性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98879" y="595476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仅限于相干光场</a:t>
            </a:r>
            <a:endParaRPr lang="zh-CN" altLang="en-US" sz="24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445707"/>
            <a:ext cx="2707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- Wigner Distribution in Optics</a:t>
            </a:r>
          </a:p>
        </p:txBody>
      </p:sp>
      <p:sp>
        <p:nvSpPr>
          <p:cNvPr id="10" name="矩形 9">
            <a:hlinkClick r:id="rId4" action="ppaction://hlinkfile"/>
          </p:cNvPr>
          <p:cNvSpPr/>
          <p:nvPr/>
        </p:nvSpPr>
        <p:spPr>
          <a:xfrm>
            <a:off x="0" y="6596390"/>
            <a:ext cx="78090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u="sng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</a:t>
            </a:r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Application of the Wigner distribution function in optics</a:t>
            </a:r>
          </a:p>
        </p:txBody>
      </p:sp>
    </p:spTree>
    <p:extLst>
      <p:ext uri="{BB962C8B-B14F-4D97-AF65-F5344CB8AC3E}">
        <p14:creationId xmlns:p14="http://schemas.microsoft.com/office/powerpoint/2010/main" val="31951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4" y="1965434"/>
            <a:ext cx="4923019" cy="30410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560" y="2011889"/>
            <a:ext cx="4668440" cy="29946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234681" y="2177648"/>
            <a:ext cx="1297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卷积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566" y="996285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维格纳分布函数的性质</a:t>
            </a:r>
          </a:p>
        </p:txBody>
      </p:sp>
      <p:sp>
        <p:nvSpPr>
          <p:cNvPr id="9" name="矩形 8"/>
          <p:cNvSpPr/>
          <p:nvPr/>
        </p:nvSpPr>
        <p:spPr>
          <a:xfrm>
            <a:off x="1960652" y="217764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调制（相乘）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11338" y="5158063"/>
            <a:ext cx="5878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均表现为维格纳函数的卷积（频域</a:t>
            </a:r>
            <a:r>
              <a:rPr lang="en-US" altLang="zh-CN" sz="24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空域）</a:t>
            </a:r>
            <a:endParaRPr lang="zh-CN" altLang="en-US" sz="24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445707"/>
            <a:ext cx="2707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- Wigner Distribution in Optics</a:t>
            </a:r>
          </a:p>
        </p:txBody>
      </p:sp>
      <p:sp>
        <p:nvSpPr>
          <p:cNvPr id="12" name="矩形 11">
            <a:hlinkClick r:id="rId5" action="ppaction://hlinkfile"/>
          </p:cNvPr>
          <p:cNvSpPr/>
          <p:nvPr/>
        </p:nvSpPr>
        <p:spPr>
          <a:xfrm>
            <a:off x="0" y="6596390"/>
            <a:ext cx="78090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u="sng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</a:t>
            </a:r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Application of the Wigner distribution function in optics</a:t>
            </a:r>
          </a:p>
        </p:txBody>
      </p:sp>
    </p:spTree>
    <p:extLst>
      <p:ext uri="{BB962C8B-B14F-4D97-AF65-F5344CB8AC3E}">
        <p14:creationId xmlns:p14="http://schemas.microsoft.com/office/powerpoint/2010/main" val="340975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566" y="996285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维格纳分布函数的性质</a:t>
            </a:r>
          </a:p>
        </p:txBody>
      </p:sp>
      <p:sp>
        <p:nvSpPr>
          <p:cNvPr id="8" name="矩形 7"/>
          <p:cNvSpPr/>
          <p:nvPr/>
        </p:nvSpPr>
        <p:spPr>
          <a:xfrm>
            <a:off x="2146622" y="5860895"/>
            <a:ext cx="4818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ABCD </a:t>
            </a:r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矩阵光学理论：菲涅耳衍射</a:t>
            </a:r>
            <a:endParaRPr lang="zh-CN" altLang="en-US"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24361"/>
            <a:ext cx="65" cy="5059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4761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smtClean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zh-CN" altLang="zh-CN" b="0" i="0" u="none" strike="noStrike" cap="none" normalizeH="0" baseline="0" smtClean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74" y="1652307"/>
            <a:ext cx="7088644" cy="413734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6445707"/>
            <a:ext cx="2707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- Wigner Distribution in Optics</a:t>
            </a:r>
          </a:p>
        </p:txBody>
      </p:sp>
      <p:sp>
        <p:nvSpPr>
          <p:cNvPr id="10" name="矩形 9">
            <a:hlinkClick r:id="rId4" action="ppaction://hlinkfile"/>
          </p:cNvPr>
          <p:cNvSpPr/>
          <p:nvPr/>
        </p:nvSpPr>
        <p:spPr>
          <a:xfrm>
            <a:off x="0" y="6596390"/>
            <a:ext cx="78090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u="sng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</a:t>
            </a:r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Application of the Wigner distribution function in optics</a:t>
            </a:r>
          </a:p>
        </p:txBody>
      </p:sp>
    </p:spTree>
    <p:extLst>
      <p:ext uri="{BB962C8B-B14F-4D97-AF65-F5344CB8AC3E}">
        <p14:creationId xmlns:p14="http://schemas.microsoft.com/office/powerpoint/2010/main" val="31766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566" y="996285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常见信号的维</a:t>
            </a:r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格纳</a:t>
            </a:r>
            <a:r>
              <a:rPr lang="zh-CN" altLang="en-US" sz="32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分布：矩形函数</a:t>
            </a:r>
            <a:endParaRPr lang="zh-CN" altLang="en-US" sz="32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874" y="1581060"/>
            <a:ext cx="6921460" cy="46289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47733" y="5790831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矩形函数的维格纳分布函数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445707"/>
            <a:ext cx="2707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- Wigner Distribution in Optics</a:t>
            </a:r>
          </a:p>
        </p:txBody>
      </p:sp>
      <p:sp>
        <p:nvSpPr>
          <p:cNvPr id="9" name="矩形 8">
            <a:hlinkClick r:id="rId4" action="ppaction://hlinkfile"/>
          </p:cNvPr>
          <p:cNvSpPr/>
          <p:nvPr/>
        </p:nvSpPr>
        <p:spPr>
          <a:xfrm>
            <a:off x="0" y="6596390"/>
            <a:ext cx="78090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u="sng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</a:t>
            </a:r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Application of the Wigner distribution function in optics</a:t>
            </a:r>
          </a:p>
        </p:txBody>
      </p:sp>
      <p:sp>
        <p:nvSpPr>
          <p:cNvPr id="10" name="矩形 9"/>
          <p:cNvSpPr/>
          <p:nvPr/>
        </p:nvSpPr>
        <p:spPr>
          <a:xfrm>
            <a:off x="7381875" y="4972414"/>
            <a:ext cx="1597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注意</a:t>
            </a:r>
            <a:r>
              <a:rPr lang="en-US" altLang="zh-CN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Wigner</a:t>
            </a:r>
            <a:r>
              <a:rPr lang="zh-CN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函数可能取负值！</a:t>
            </a:r>
            <a:endParaRPr lang="zh-CN" altLang="en-US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1875" y="3202666"/>
            <a:ext cx="374845" cy="136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343" y="5627851"/>
            <a:ext cx="2714171" cy="89959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5566" y="996285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常见信号的维</a:t>
            </a:r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格纳</a:t>
            </a:r>
            <a:r>
              <a:rPr lang="zh-CN" altLang="en-US" sz="32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分布：矩形函数</a:t>
            </a:r>
            <a:endParaRPr lang="zh-CN" altLang="en-US" sz="32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aop34272m01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3136" y="1581060"/>
            <a:ext cx="8034935" cy="4059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308" y="1889745"/>
            <a:ext cx="2942857" cy="52381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6596390"/>
            <a:ext cx="76345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file"/>
              </a:rPr>
              <a:t>Alonso - 2011 - </a:t>
            </a:r>
            <a:r>
              <a:rPr lang="en-US" altLang="zh-CN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file"/>
              </a:rPr>
              <a:t>Wigner functions in optics: describing beams as ray bundles and pulses as particle ensembles</a:t>
            </a:r>
            <a:endParaRPr lang="en-US" altLang="zh-CN" sz="1100" u="sng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5534" y="2151650"/>
            <a:ext cx="600213" cy="166374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636415" y="5880067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矩形函数的菲涅耳衍射：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8184" y="1912594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smtClean="0">
                <a:latin typeface="黑体" panose="02010609060101010101" pitchFamily="49" charset="-122"/>
                <a:ea typeface="黑体" panose="02010609060101010101" pitchFamily="49" charset="-122"/>
              </a:rPr>
              <a:t>原函数</a:t>
            </a:r>
            <a:r>
              <a:rPr lang="en-US" altLang="zh-CN" sz="2000" smtClean="0">
                <a:latin typeface="黑体" panose="02010609060101010101" pitchFamily="49" charset="-122"/>
                <a:ea typeface="黑体" panose="02010609060101010101" pitchFamily="49" charset="-122"/>
              </a:rPr>
              <a:t>z=0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38165" y="1951595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smtClean="0">
                <a:latin typeface="黑体" panose="02010609060101010101" pitchFamily="49" charset="-122"/>
                <a:ea typeface="黑体" panose="02010609060101010101" pitchFamily="49" charset="-122"/>
              </a:rPr>
              <a:t>衍射图样</a:t>
            </a:r>
            <a:r>
              <a:rPr lang="en-US" altLang="zh-CN" sz="2000" smtClean="0">
                <a:latin typeface="黑体" panose="02010609060101010101" pitchFamily="49" charset="-122"/>
                <a:ea typeface="黑体" panose="02010609060101010101" pitchFamily="49" charset="-122"/>
              </a:rPr>
              <a:t>z=z0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739632" y="1999606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mtClean="0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2000" smtClean="0">
                <a:latin typeface="黑体" panose="02010609060101010101" pitchFamily="49" charset="-122"/>
                <a:ea typeface="黑体" panose="02010609060101010101" pitchFamily="49" charset="-122"/>
              </a:rPr>
              <a:t>轴投影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3513" y="2469991"/>
            <a:ext cx="180975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03" y="1678802"/>
            <a:ext cx="6820251" cy="395625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566" y="996285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常见信号的维格纳分布</a:t>
            </a:r>
          </a:p>
        </p:txBody>
      </p:sp>
      <p:sp>
        <p:nvSpPr>
          <p:cNvPr id="8" name="矩形 7"/>
          <p:cNvSpPr/>
          <p:nvPr/>
        </p:nvSpPr>
        <p:spPr>
          <a:xfrm>
            <a:off x="2547435" y="5635055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高斯函数的维格纳分布函数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445707"/>
            <a:ext cx="2707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- Wigner Distribution in Optics</a:t>
            </a:r>
          </a:p>
        </p:txBody>
      </p:sp>
      <p:sp>
        <p:nvSpPr>
          <p:cNvPr id="9" name="矩形 8">
            <a:hlinkClick r:id="rId4" action="ppaction://hlinkfile"/>
          </p:cNvPr>
          <p:cNvSpPr/>
          <p:nvPr/>
        </p:nvSpPr>
        <p:spPr>
          <a:xfrm>
            <a:off x="0" y="6596390"/>
            <a:ext cx="78090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u="sng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</a:t>
            </a:r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Application of the Wigner distribution function in optics</a:t>
            </a:r>
          </a:p>
        </p:txBody>
      </p:sp>
    </p:spTree>
    <p:extLst>
      <p:ext uri="{BB962C8B-B14F-4D97-AF65-F5344CB8AC3E}">
        <p14:creationId xmlns:p14="http://schemas.microsoft.com/office/powerpoint/2010/main" val="33214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566" y="996285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常见信号的维格纳分布</a:t>
            </a:r>
          </a:p>
        </p:txBody>
      </p:sp>
      <p:sp>
        <p:nvSpPr>
          <p:cNvPr id="8" name="矩形 7"/>
          <p:cNvSpPr/>
          <p:nvPr/>
        </p:nvSpPr>
        <p:spPr>
          <a:xfrm>
            <a:off x="1341845" y="5476864"/>
            <a:ext cx="6617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线性</a:t>
            </a:r>
            <a:r>
              <a:rPr lang="zh-CN" altLang="zh-CN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啁啾</a:t>
            </a:r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linear chrip</a:t>
            </a:r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）函数的维格纳分布函数</a:t>
            </a:r>
            <a:endParaRPr lang="zh-CN" altLang="en-US"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62" y="1948312"/>
            <a:ext cx="7377824" cy="3268747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24361"/>
            <a:ext cx="65" cy="5059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4761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smtClean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zh-CN" altLang="zh-CN" b="0" i="0" u="none" strike="noStrike" cap="none" normalizeH="0" baseline="0" smtClean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445707"/>
            <a:ext cx="2707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- Wigner Distribution in Optics</a:t>
            </a:r>
          </a:p>
        </p:txBody>
      </p:sp>
      <p:sp>
        <p:nvSpPr>
          <p:cNvPr id="10" name="矩形 9">
            <a:hlinkClick r:id="rId4" action="ppaction://hlinkfile"/>
          </p:cNvPr>
          <p:cNvSpPr/>
          <p:nvPr/>
        </p:nvSpPr>
        <p:spPr>
          <a:xfrm>
            <a:off x="0" y="6596390"/>
            <a:ext cx="78090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u="sng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Bastiaans </a:t>
            </a:r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Application of the Wigner distribution function in optics</a:t>
            </a:r>
          </a:p>
        </p:txBody>
      </p:sp>
    </p:spTree>
    <p:extLst>
      <p:ext uri="{BB962C8B-B14F-4D97-AF65-F5344CB8AC3E}">
        <p14:creationId xmlns:p14="http://schemas.microsoft.com/office/powerpoint/2010/main" val="2397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947660" y="903890"/>
            <a:ext cx="3891540" cy="47984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4122" y="903890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7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相干光场下的几何光学近似</a:t>
            </a:r>
            <a:endParaRPr lang="zh-CN" altLang="en-US" sz="27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27129" y="5902572"/>
            <a:ext cx="5246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缓变相干</a:t>
            </a:r>
            <a:r>
              <a:rPr lang="en-US" altLang="zh-CN" sz="24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zh-CN" altLang="en-US" sz="24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光场</a:t>
            </a:r>
            <a:r>
              <a:rPr lang="zh-CN" altLang="en-US" sz="24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物体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</a:t>
            </a:r>
            <a:r>
              <a:rPr lang="en-US" altLang="zh-CN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Wigner</a:t>
            </a:r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分布函数</a:t>
            </a:r>
            <a:endParaRPr lang="zh-CN" altLang="en-US"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24361"/>
            <a:ext cx="65" cy="5059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4761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smtClean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zh-CN" altLang="zh-CN" b="0" i="0" u="none" strike="noStrike" cap="none" normalizeH="0" baseline="0" smtClean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329799"/>
              </p:ext>
            </p:extLst>
          </p:nvPr>
        </p:nvGraphicFramePr>
        <p:xfrm>
          <a:off x="1118877" y="2283483"/>
          <a:ext cx="2784865" cy="506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1536480" imgH="279360" progId="Equation.DSMT4">
                  <p:embed/>
                </p:oleObj>
              </mc:Choice>
              <mc:Fallback>
                <p:oleObj name="Equation" r:id="rId4" imgW="1536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8877" y="2283483"/>
                        <a:ext cx="2784865" cy="506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056305"/>
              </p:ext>
            </p:extLst>
          </p:nvPr>
        </p:nvGraphicFramePr>
        <p:xfrm>
          <a:off x="612879" y="3914947"/>
          <a:ext cx="39116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2158920" imgH="431640" progId="Equation.DSMT4">
                  <p:embed/>
                </p:oleObj>
              </mc:Choice>
              <mc:Fallback>
                <p:oleObj name="Equation" r:id="rId6" imgW="2158920" imgH="431640" progId="Equation.DSMT4">
                  <p:embed/>
                  <p:pic>
                    <p:nvPicPr>
                      <p:cNvPr id="9" name="对象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2879" y="3914947"/>
                        <a:ext cx="3911600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下箭头 10"/>
          <p:cNvSpPr/>
          <p:nvPr/>
        </p:nvSpPr>
        <p:spPr>
          <a:xfrm>
            <a:off x="2152933" y="2961894"/>
            <a:ext cx="389546" cy="724937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722326" y="3040500"/>
            <a:ext cx="1723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Slowly varying </a:t>
            </a:r>
          </a:p>
          <a:p>
            <a:pPr algn="ctr"/>
            <a:r>
              <a:rPr lang="en-US" altLang="zh-CN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object</a:t>
            </a:r>
            <a:endParaRPr lang="zh-CN" altLang="en-US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027019" y="1035700"/>
            <a:ext cx="3732822" cy="4563670"/>
            <a:chOff x="5068858" y="576298"/>
            <a:chExt cx="4047619" cy="51737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68858" y="576298"/>
              <a:ext cx="4047619" cy="200952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68858" y="2456203"/>
              <a:ext cx="4047619" cy="3293818"/>
            </a:xfrm>
            <a:prstGeom prst="rect">
              <a:avLst/>
            </a:prstGeom>
          </p:spPr>
        </p:pic>
      </p:grpSp>
      <p:sp>
        <p:nvSpPr>
          <p:cNvPr id="16" name="矩形 15"/>
          <p:cNvSpPr/>
          <p:nvPr/>
        </p:nvSpPr>
        <p:spPr>
          <a:xfrm>
            <a:off x="0" y="6610616"/>
            <a:ext cx="1022130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smtClean="0">
                <a:solidFill>
                  <a:srgbClr val="0033CC"/>
                </a:solidFill>
                <a:latin typeface="Arial" panose="020B0604020202020204" pitchFamily="34" charset="0"/>
                <a:hlinkClick r:id="rId10" action="ppaction://hlinkfile"/>
              </a:rPr>
              <a:t>C </a:t>
            </a:r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10" action="ppaction://hlinkfile"/>
              </a:rPr>
              <a:t>Zuo, Q Chen, L Tian, L Waller, A </a:t>
            </a:r>
            <a:r>
              <a:rPr lang="zh-CN" altLang="en-US" sz="1050" smtClean="0">
                <a:solidFill>
                  <a:srgbClr val="0033CC"/>
                </a:solidFill>
                <a:latin typeface="Arial" panose="020B0604020202020204" pitchFamily="34" charset="0"/>
                <a:hlinkClick r:id="rId10" action="ppaction://hlinkfile"/>
              </a:rPr>
              <a:t>Asundi</a:t>
            </a:r>
            <a:r>
              <a:rPr lang="en-US" altLang="zh-CN" sz="1050" smtClean="0">
                <a:solidFill>
                  <a:srgbClr val="0033CC"/>
                </a:solidFill>
                <a:latin typeface="Arial" panose="020B0604020202020204" pitchFamily="34" charset="0"/>
                <a:hlinkClick r:id="rId10" action="ppaction://hlinkfile"/>
              </a:rPr>
              <a:t>, </a:t>
            </a:r>
            <a:r>
              <a:rPr lang="zh-CN" altLang="en-US" sz="1050" smtClean="0">
                <a:solidFill>
                  <a:srgbClr val="0033CC"/>
                </a:solidFill>
                <a:latin typeface="Arial" panose="020B0604020202020204" pitchFamily="34" charset="0"/>
                <a:hlinkClick r:id="rId10" action="ppaction://hlinkfile"/>
              </a:rPr>
              <a:t>Optics </a:t>
            </a:r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10" action="ppaction://hlinkfile"/>
              </a:rPr>
              <a:t>and Lasers in Engineering 71, 20-32</a:t>
            </a:r>
            <a:endParaRPr lang="zh-CN" altLang="en-US" sz="105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28" y="1288672"/>
            <a:ext cx="6940744" cy="466072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451" y="878088"/>
            <a:ext cx="7420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相空间直接测量：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无法测负值，强度恒为非负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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81053" y="606247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利用微透镜阵列</a:t>
            </a:r>
            <a:endParaRPr lang="zh-CN" altLang="en-US"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24361"/>
            <a:ext cx="65" cy="5059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4761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smtClean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zh-CN" altLang="zh-CN" b="0" i="0" u="none" strike="noStrike" cap="none" normalizeH="0" baseline="0" smtClean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4745" y="2772592"/>
            <a:ext cx="3846455" cy="1200329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所测的辐亮度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光场实际为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Wigner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分布在</a:t>
            </a:r>
            <a:r>
              <a:rPr lang="zh-CN" altLang="en-US" sz="24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几何光学</a:t>
            </a:r>
            <a:r>
              <a:rPr lang="en-US" altLang="zh-CN" sz="24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zh-CN" altLang="en-US" sz="24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非相干条件下的近似</a:t>
            </a:r>
          </a:p>
        </p:txBody>
      </p:sp>
      <p:sp>
        <p:nvSpPr>
          <p:cNvPr id="3" name="矩形 2"/>
          <p:cNvSpPr/>
          <p:nvPr/>
        </p:nvSpPr>
        <p:spPr>
          <a:xfrm>
            <a:off x="48677" y="6592378"/>
            <a:ext cx="90678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u="sng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Zhang </a:t>
            </a:r>
            <a:r>
              <a:rPr lang="en-US" altLang="zh-CN" sz="1050" u="sng" smtClean="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&amp;</a:t>
            </a:r>
            <a:r>
              <a:rPr lang="zh-CN" altLang="en-US" sz="1050" u="sng" smtClean="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 </a:t>
            </a:r>
            <a:r>
              <a:rPr lang="zh-CN" altLang="en-US" sz="1050" u="sng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Levoy - 2009 - Wigner distributions and how they relate to the </a:t>
            </a:r>
            <a:r>
              <a:rPr lang="zh-CN" altLang="en-US" sz="1050" u="sng" smtClean="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li</a:t>
            </a:r>
            <a:r>
              <a:rPr lang="en-US" altLang="zh-CN" sz="1050" u="sng" smtClean="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ght field</a:t>
            </a:r>
            <a:endParaRPr lang="zh-CN" altLang="en-US" sz="1050" u="sng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2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9685" y="1207061"/>
            <a:ext cx="7886700" cy="43513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z="2800" smtClean="0">
                <a:latin typeface="黑体" panose="02010609060101010101" pitchFamily="49" charset="-122"/>
                <a:ea typeface="黑体" panose="02010609060101010101" pitchFamily="49" charset="-122"/>
              </a:rPr>
              <a:t>4.1</a:t>
            </a:r>
            <a:r>
              <a:rPr lang="zh-TW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 几何光学的概念</a:t>
            </a:r>
            <a:endParaRPr lang="en-US" altLang="zh-TW" sz="28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Tx/>
              <a:buNone/>
            </a:pPr>
            <a:r>
              <a:rPr lang="en-US" altLang="zh-TW" sz="2800" smtClean="0">
                <a:latin typeface="黑体" panose="02010609060101010101" pitchFamily="49" charset="-122"/>
                <a:ea typeface="黑体" panose="02010609060101010101" pitchFamily="49" charset="-122"/>
              </a:rPr>
              <a:t>4.2</a:t>
            </a:r>
            <a:r>
              <a:rPr lang="zh-TW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光线的</a:t>
            </a:r>
            <a:r>
              <a:rPr lang="zh-TW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数学描述</a:t>
            </a:r>
            <a:endParaRPr lang="en-US" altLang="zh-TW" sz="28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Tx/>
              <a:buNone/>
            </a:pPr>
            <a:r>
              <a:rPr lang="en-US" altLang="zh-TW" sz="2800" smtClean="0">
                <a:latin typeface="黑体" panose="02010609060101010101" pitchFamily="49" charset="-122"/>
                <a:ea typeface="黑体" panose="02010609060101010101" pitchFamily="49" charset="-122"/>
              </a:rPr>
              <a:t>4.3</a:t>
            </a:r>
            <a:r>
              <a:rPr lang="zh-TW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 以光线追踪法看</a:t>
            </a:r>
            <a:r>
              <a:rPr lang="zh-TW" altLang="en-US" sz="2800" u="sng" smtClean="0">
                <a:latin typeface="黑体" panose="02010609060101010101" pitchFamily="49" charset="-122"/>
                <a:ea typeface="黑体" panose="02010609060101010101" pitchFamily="49" charset="-122"/>
              </a:rPr>
              <a:t>球面成像</a:t>
            </a:r>
            <a:r>
              <a:rPr lang="en-US" altLang="zh-TW" sz="2800" smtClean="0">
                <a:latin typeface="黑体" panose="02010609060101010101" pitchFamily="49" charset="-122"/>
                <a:ea typeface="黑体" panose="02010609060101010101" pitchFamily="49" charset="-122"/>
              </a:rPr>
              <a:t>–</a:t>
            </a:r>
            <a:r>
              <a:rPr lang="zh-TW" altLang="en-US" sz="28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矩阵几何光学</a:t>
            </a:r>
            <a:endParaRPr lang="en-US" altLang="zh-TW" sz="280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Tx/>
              <a:buNone/>
            </a:pPr>
            <a:r>
              <a:rPr lang="en-US" altLang="zh-TW" sz="2800" smtClean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TW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en-US" altLang="zh-TW" sz="2800" smtClean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TW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 以矩阵几何光学分析</a:t>
            </a:r>
            <a:r>
              <a:rPr lang="zh-TW" altLang="en-US" sz="2800" u="sng" smtClean="0">
                <a:latin typeface="黑体" panose="02010609060101010101" pitchFamily="49" charset="-122"/>
                <a:ea typeface="黑体" panose="02010609060101010101" pitchFamily="49" charset="-122"/>
              </a:rPr>
              <a:t>薄透镜成像</a:t>
            </a:r>
            <a:endParaRPr lang="en-US" altLang="zh-TW" sz="2800" u="sng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Tx/>
              <a:buNone/>
            </a:pPr>
            <a:r>
              <a:rPr lang="en-US" altLang="zh-TW" sz="2800" smtClean="0">
                <a:latin typeface="黑体" panose="02010609060101010101" pitchFamily="49" charset="-122"/>
                <a:ea typeface="黑体" panose="02010609060101010101" pitchFamily="49" charset="-122"/>
              </a:rPr>
              <a:t>4.5</a:t>
            </a:r>
            <a:r>
              <a:rPr lang="zh-TW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 厚透镜与反射镜</a:t>
            </a:r>
            <a:endParaRPr lang="en-US" altLang="zh-TW" sz="28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TW" smtClean="0">
                <a:latin typeface="黑体" panose="02010609060101010101" pitchFamily="49" charset="-122"/>
                <a:ea typeface="黑体" panose="02010609060101010101" pitchFamily="49" charset="-122"/>
              </a:rPr>
              <a:t>4.6</a:t>
            </a:r>
            <a:r>
              <a:rPr lang="zh-TW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相空间光学基础</a:t>
            </a:r>
            <a:endParaRPr lang="en-US" altLang="zh-TW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Tx/>
              <a:buNone/>
            </a:pPr>
            <a:endParaRPr lang="en-US" altLang="zh-TW" sz="28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FontTx/>
              <a:buNone/>
            </a:pPr>
            <a:endParaRPr lang="en-US" altLang="zh-TW" sz="28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/>
            <a:endParaRPr lang="en-US" altLang="zh-TW" sz="24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/>
            <a:endParaRPr lang="zh-TW" altLang="en-US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600" dirty="0"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大纲</a:t>
            </a:r>
            <a:endParaRPr lang="en-US" altLang="zh-TW" sz="3600" dirty="0"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4" name="AutoShape 2" descr="Image result for ray opt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6000" contrast="74000"/>
                    </a14:imgEffect>
                  </a14:imgLayer>
                </a14:imgProps>
              </a:ext>
            </a:extLst>
          </a:blip>
          <a:srcRect t="4270" r="1963"/>
          <a:stretch/>
        </p:blipFill>
        <p:spPr>
          <a:xfrm>
            <a:off x="479573" y="4468632"/>
            <a:ext cx="7869298" cy="201284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19685" y="3737114"/>
            <a:ext cx="3427529" cy="548640"/>
          </a:xfrm>
          <a:prstGeom prst="rect">
            <a:avLst/>
          </a:prstGeom>
          <a:solidFill>
            <a:srgbClr val="FF00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8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15" y="1343158"/>
            <a:ext cx="8251282" cy="471931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566" y="996285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相空间直接测量：</a:t>
            </a:r>
            <a:endParaRPr lang="zh-CN" altLang="en-US" sz="32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81053" y="606247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利用微透镜阵列</a:t>
            </a:r>
            <a:endParaRPr lang="zh-CN" altLang="en-US"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24361"/>
            <a:ext cx="65" cy="5059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4761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smtClean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zh-CN" altLang="zh-CN" b="0" i="0" u="none" strike="noStrike" cap="none" normalizeH="0" baseline="0" smtClean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54" y="1144988"/>
            <a:ext cx="6993751" cy="530536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566" y="996285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相空间直接测量：</a:t>
            </a:r>
            <a:endParaRPr lang="zh-CN" altLang="en-US" sz="32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52998" y="5542327"/>
            <a:ext cx="3564261" cy="478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夏克</a:t>
            </a:r>
            <a:r>
              <a:rPr lang="en-US" altLang="zh-CN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·</a:t>
            </a:r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哈特曼 波前传感器</a:t>
            </a:r>
            <a:endParaRPr lang="zh-CN" altLang="en-US"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24361"/>
            <a:ext cx="65" cy="5059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4761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smtClean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zh-CN" altLang="zh-CN" b="0" i="0" u="none" strike="noStrike" cap="none" normalizeH="0" baseline="0" smtClean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149960"/>
              </p:ext>
            </p:extLst>
          </p:nvPr>
        </p:nvGraphicFramePr>
        <p:xfrm>
          <a:off x="4505982" y="1500773"/>
          <a:ext cx="2784865" cy="506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5" imgW="1536480" imgH="279360" progId="Equation.DSMT4">
                  <p:embed/>
                </p:oleObj>
              </mc:Choice>
              <mc:Fallback>
                <p:oleObj name="Equation" r:id="rId5" imgW="1536480" imgH="279360" progId="Equation.DSMT4">
                  <p:embed/>
                  <p:pic>
                    <p:nvPicPr>
                      <p:cNvPr id="9" name="对象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5982" y="1500773"/>
                        <a:ext cx="2784865" cy="5063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44115"/>
              </p:ext>
            </p:extLst>
          </p:nvPr>
        </p:nvGraphicFramePr>
        <p:xfrm>
          <a:off x="3733411" y="4561489"/>
          <a:ext cx="4142867" cy="828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7" imgW="2158920" imgH="431640" progId="Equation.DSMT4">
                  <p:embed/>
                </p:oleObj>
              </mc:Choice>
              <mc:Fallback>
                <p:oleObj name="Equation" r:id="rId7" imgW="2158920" imgH="431640" progId="Equation.DSMT4">
                  <p:embed/>
                  <p:pic>
                    <p:nvPicPr>
                      <p:cNvPr id="10" name="对象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411" y="4561489"/>
                        <a:ext cx="4142867" cy="8289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下箭头 10"/>
          <p:cNvSpPr/>
          <p:nvPr/>
        </p:nvSpPr>
        <p:spPr>
          <a:xfrm>
            <a:off x="7096074" y="2776596"/>
            <a:ext cx="389546" cy="724937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2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25" y="1418542"/>
            <a:ext cx="7638412" cy="448250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68473" y="5661596"/>
            <a:ext cx="3564261" cy="478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夏克</a:t>
            </a:r>
            <a:r>
              <a:rPr lang="en-US" altLang="zh-CN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·</a:t>
            </a:r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哈特曼 波前传感器</a:t>
            </a:r>
            <a:endParaRPr lang="zh-CN" altLang="en-US"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5566" y="996285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相空间直接测量：</a:t>
            </a:r>
            <a:endParaRPr lang="zh-CN" altLang="en-US" sz="32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619460" y="1418542"/>
            <a:ext cx="2054217" cy="936687"/>
            <a:chOff x="6619460" y="1418542"/>
            <a:chExt cx="2054217" cy="936687"/>
          </a:xfrm>
        </p:grpSpPr>
        <p:sp>
          <p:nvSpPr>
            <p:cNvPr id="3" name="文本框 2"/>
            <p:cNvSpPr txBox="1"/>
            <p:nvPr/>
          </p:nvSpPr>
          <p:spPr>
            <a:xfrm>
              <a:off x="7052720" y="1418542"/>
              <a:ext cx="1620957" cy="5232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2800" smtClean="0">
                  <a:latin typeface="黑体" panose="02010609060101010101" pitchFamily="49" charset="-122"/>
                  <a:ea typeface="黑体" panose="02010609060101010101" pitchFamily="49" charset="-122"/>
                </a:rPr>
                <a:t>相干波前</a:t>
              </a:r>
              <a:endParaRPr lang="zh-CN" altLang="en-US" sz="28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8" name="直接箭头连接符 7"/>
            <p:cNvCxnSpPr/>
            <p:nvPr/>
          </p:nvCxnSpPr>
          <p:spPr>
            <a:xfrm flipH="1">
              <a:off x="6619460" y="1941762"/>
              <a:ext cx="437321" cy="41346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876768"/>
              </p:ext>
            </p:extLst>
          </p:nvPr>
        </p:nvGraphicFramePr>
        <p:xfrm>
          <a:off x="4230525" y="4793910"/>
          <a:ext cx="4142867" cy="828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5" imgW="2158920" imgH="431640" progId="Equation.DSMT4">
                  <p:embed/>
                </p:oleObj>
              </mc:Choice>
              <mc:Fallback>
                <p:oleObj name="Equation" r:id="rId5" imgW="2158920" imgH="431640" progId="Equation.DSMT4">
                  <p:embed/>
                  <p:pic>
                    <p:nvPicPr>
                      <p:cNvPr id="10" name="对象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0525" y="4793910"/>
                        <a:ext cx="4142867" cy="8289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483095"/>
              </p:ext>
            </p:extLst>
          </p:nvPr>
        </p:nvGraphicFramePr>
        <p:xfrm>
          <a:off x="954395" y="4955196"/>
          <a:ext cx="2784865" cy="506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7" imgW="1536480" imgH="279360" progId="Equation.DSMT4">
                  <p:embed/>
                </p:oleObj>
              </mc:Choice>
              <mc:Fallback>
                <p:oleObj name="Equation" r:id="rId7" imgW="1536480" imgH="279360" progId="Equation.DSMT4">
                  <p:embed/>
                  <p:pic>
                    <p:nvPicPr>
                      <p:cNvPr id="9" name="对象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4395" y="4955196"/>
                        <a:ext cx="2784865" cy="5063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5055989" y="4424578"/>
            <a:ext cx="3564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相空间只占有一条曲线</a:t>
            </a:r>
            <a:endParaRPr lang="zh-CN" altLang="en-US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6610616"/>
            <a:ext cx="1022130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smtClean="0">
                <a:solidFill>
                  <a:srgbClr val="0033CC"/>
                </a:solidFill>
                <a:latin typeface="Arial" panose="020B0604020202020204" pitchFamily="34" charset="0"/>
                <a:hlinkClick r:id="rId9" action="ppaction://hlinkfile"/>
              </a:rPr>
              <a:t>C </a:t>
            </a:r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9" action="ppaction://hlinkfile"/>
              </a:rPr>
              <a:t>Zuo, Q Chen, L Tian, L Waller, A </a:t>
            </a:r>
            <a:r>
              <a:rPr lang="zh-CN" altLang="en-US" sz="1050" smtClean="0">
                <a:solidFill>
                  <a:srgbClr val="0033CC"/>
                </a:solidFill>
                <a:latin typeface="Arial" panose="020B0604020202020204" pitchFamily="34" charset="0"/>
                <a:hlinkClick r:id="rId9" action="ppaction://hlinkfile"/>
              </a:rPr>
              <a:t>Asundi</a:t>
            </a:r>
            <a:r>
              <a:rPr lang="en-US" altLang="zh-CN" sz="1050" smtClean="0">
                <a:solidFill>
                  <a:srgbClr val="0033CC"/>
                </a:solidFill>
                <a:latin typeface="Arial" panose="020B0604020202020204" pitchFamily="34" charset="0"/>
                <a:hlinkClick r:id="rId9" action="ppaction://hlinkfile"/>
              </a:rPr>
              <a:t>, </a:t>
            </a:r>
            <a:r>
              <a:rPr lang="zh-CN" altLang="en-US" sz="1050" smtClean="0">
                <a:solidFill>
                  <a:srgbClr val="0033CC"/>
                </a:solidFill>
                <a:latin typeface="Arial" panose="020B0604020202020204" pitchFamily="34" charset="0"/>
                <a:hlinkClick r:id="rId9" action="ppaction://hlinkfile"/>
              </a:rPr>
              <a:t>Optics </a:t>
            </a:r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9" action="ppaction://hlinkfile"/>
              </a:rPr>
              <a:t>and Lasers in Engineering 71, 20-32</a:t>
            </a:r>
            <a:endParaRPr lang="zh-CN" altLang="en-US" sz="105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1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1712" y="845211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相空间的数学定义</a:t>
            </a:r>
            <a:r>
              <a:rPr lang="zh-CN" altLang="en-US" sz="32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（部分相干光场）</a:t>
            </a:r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</p:txBody>
      </p:sp>
      <p:sp>
        <p:nvSpPr>
          <p:cNvPr id="12" name="矩形 11"/>
          <p:cNvSpPr/>
          <p:nvPr/>
        </p:nvSpPr>
        <p:spPr>
          <a:xfrm>
            <a:off x="5885528" y="1722323"/>
            <a:ext cx="3564261" cy="478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互相干函数</a:t>
            </a:r>
            <a:endParaRPr lang="zh-CN" altLang="en-US"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33586" y="2524743"/>
            <a:ext cx="3564261" cy="478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交叉谱密度函数</a:t>
            </a:r>
            <a:endParaRPr lang="zh-CN" altLang="en-US"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39865" y="3381570"/>
            <a:ext cx="5547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维格纳分布函数（</a:t>
            </a:r>
            <a:r>
              <a:rPr lang="en-US" altLang="zh-CN" sz="24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Wigner distribution</a:t>
            </a:r>
            <a:r>
              <a:rPr lang="zh-CN" altLang="en-US" sz="24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）：</a:t>
            </a:r>
            <a:endParaRPr lang="zh-CN" altLang="en-US" sz="240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39865" y="4999482"/>
            <a:ext cx="473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模糊函数（</a:t>
            </a:r>
            <a:r>
              <a:rPr lang="en-US" altLang="zh-CN" sz="24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ambiguity function</a:t>
            </a:r>
            <a:r>
              <a:rPr lang="zh-CN" altLang="en-US" sz="24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）：</a:t>
            </a:r>
            <a:endParaRPr lang="zh-CN" altLang="en-US" sz="240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003124"/>
              </p:ext>
            </p:extLst>
          </p:nvPr>
        </p:nvGraphicFramePr>
        <p:xfrm>
          <a:off x="1478176" y="1684331"/>
          <a:ext cx="3614563" cy="54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4" imgW="1854000" imgH="279360" progId="Equation.DSMT4">
                  <p:embed/>
                </p:oleObj>
              </mc:Choice>
              <mc:Fallback>
                <p:oleObj name="Equation" r:id="rId4" imgW="1854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8176" y="1684331"/>
                        <a:ext cx="3614563" cy="544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966624"/>
              </p:ext>
            </p:extLst>
          </p:nvPr>
        </p:nvGraphicFramePr>
        <p:xfrm>
          <a:off x="939865" y="2508092"/>
          <a:ext cx="4742993" cy="506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6" imgW="2616120" imgH="279360" progId="Equation.DSMT4">
                  <p:embed/>
                </p:oleObj>
              </mc:Choice>
              <mc:Fallback>
                <p:oleObj name="Equation" r:id="rId6" imgW="2616120" imgH="279360" progId="Equation.DSMT4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9865" y="2508092"/>
                        <a:ext cx="4742993" cy="506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680883"/>
              </p:ext>
            </p:extLst>
          </p:nvPr>
        </p:nvGraphicFramePr>
        <p:xfrm>
          <a:off x="1089711" y="4092706"/>
          <a:ext cx="52482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8" imgW="2895480" imgH="431640" progId="Equation.DSMT4">
                  <p:embed/>
                </p:oleObj>
              </mc:Choice>
              <mc:Fallback>
                <p:oleObj name="Equation" r:id="rId8" imgW="2895480" imgH="431640" progId="Equation.DSMT4">
                  <p:embed/>
                  <p:pic>
                    <p:nvPicPr>
                      <p:cNvPr id="17" name="对象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89711" y="4092706"/>
                        <a:ext cx="5248275" cy="78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746401"/>
              </p:ext>
            </p:extLst>
          </p:nvPr>
        </p:nvGraphicFramePr>
        <p:xfrm>
          <a:off x="6814041" y="3804733"/>
          <a:ext cx="14033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10" imgW="774360" imgH="660240" progId="Equation.DSMT4">
                  <p:embed/>
                </p:oleObj>
              </mc:Choice>
              <mc:Fallback>
                <p:oleObj name="Equation" r:id="rId10" imgW="774360" imgH="660240" progId="Equation.DSMT4">
                  <p:embed/>
                  <p:pic>
                    <p:nvPicPr>
                      <p:cNvPr id="18" name="对象 1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14041" y="3804733"/>
                        <a:ext cx="1403350" cy="119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071278"/>
              </p:ext>
            </p:extLst>
          </p:nvPr>
        </p:nvGraphicFramePr>
        <p:xfrm>
          <a:off x="1090571" y="5629014"/>
          <a:ext cx="52228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12" imgW="2882880" imgH="431640" progId="Equation.DSMT4">
                  <p:embed/>
                </p:oleObj>
              </mc:Choice>
              <mc:Fallback>
                <p:oleObj name="Equation" r:id="rId12" imgW="2882880" imgH="431640" progId="Equation.DSMT4">
                  <p:embed/>
                  <p:pic>
                    <p:nvPicPr>
                      <p:cNvPr id="18" name="对象 1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90571" y="5629014"/>
                        <a:ext cx="5222875" cy="78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163856"/>
              </p:ext>
            </p:extLst>
          </p:nvPr>
        </p:nvGraphicFramePr>
        <p:xfrm>
          <a:off x="6814041" y="5204307"/>
          <a:ext cx="14033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14" imgW="774360" imgH="660240" progId="Equation.DSMT4">
                  <p:embed/>
                </p:oleObj>
              </mc:Choice>
              <mc:Fallback>
                <p:oleObj name="Equation" r:id="rId14" imgW="774360" imgH="660240" progId="Equation.DSMT4">
                  <p:embed/>
                  <p:pic>
                    <p:nvPicPr>
                      <p:cNvPr id="19" name="对象 1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14041" y="5204307"/>
                        <a:ext cx="1403350" cy="119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0" y="6604084"/>
            <a:ext cx="669897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smtClean="0">
                <a:solidFill>
                  <a:srgbClr val="0033CC"/>
                </a:solidFill>
                <a:latin typeface="Arial" panose="020B0604020202020204" pitchFamily="34" charset="0"/>
                <a:hlinkClick r:id="rId16" action="ppaction://hlinkfile"/>
              </a:rPr>
              <a:t>Bastiaans </a:t>
            </a:r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16" action="ppaction://hlinkfile"/>
              </a:rPr>
              <a:t>- 1986 - Application of the Wigner distribution function to partially coherent light</a:t>
            </a:r>
            <a:endParaRPr lang="zh-CN" altLang="en-US" sz="105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420" y="817334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物理量之间的傅里叶变换关联：</a:t>
            </a:r>
            <a:endParaRPr lang="zh-CN" altLang="en-US" sz="28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56307" y="1402109"/>
            <a:ext cx="6885828" cy="5078627"/>
            <a:chOff x="1232453" y="1581060"/>
            <a:chExt cx="6885828" cy="5078627"/>
          </a:xfrm>
        </p:grpSpPr>
        <p:grpSp>
          <p:nvGrpSpPr>
            <p:cNvPr id="8" name="组合 7"/>
            <p:cNvGrpSpPr/>
            <p:nvPr/>
          </p:nvGrpSpPr>
          <p:grpSpPr>
            <a:xfrm>
              <a:off x="1232453" y="1581060"/>
              <a:ext cx="6885828" cy="5078627"/>
              <a:chOff x="1232453" y="1581060"/>
              <a:chExt cx="6885828" cy="5078627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2453" y="1581060"/>
                <a:ext cx="6885828" cy="5078627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8484" y="1666447"/>
                <a:ext cx="470433" cy="576946"/>
              </a:xfrm>
              <a:prstGeom prst="rect">
                <a:avLst/>
              </a:prstGeom>
            </p:spPr>
          </p:pic>
        </p:grp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/>
            <a:srcRect l="-1412" t="30667"/>
            <a:stretch/>
          </p:blipFill>
          <p:spPr>
            <a:xfrm>
              <a:off x="3298484" y="5210937"/>
              <a:ext cx="477075" cy="400016"/>
            </a:xfrm>
            <a:prstGeom prst="rect">
              <a:avLst/>
            </a:prstGeom>
          </p:spPr>
        </p:pic>
      </p:grp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097706"/>
              </p:ext>
            </p:extLst>
          </p:nvPr>
        </p:nvGraphicFramePr>
        <p:xfrm>
          <a:off x="6994567" y="3234174"/>
          <a:ext cx="105886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6" imgW="583920" imgH="253800" progId="Equation.DSMT4">
                  <p:embed/>
                </p:oleObj>
              </mc:Choice>
              <mc:Fallback>
                <p:oleObj name="Equation" r:id="rId6" imgW="583920" imgH="253800" progId="Equation.DSMT4">
                  <p:embed/>
                  <p:pic>
                    <p:nvPicPr>
                      <p:cNvPr id="21" name="对象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94567" y="3234174"/>
                        <a:ext cx="1058862" cy="460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7553" y="1595016"/>
            <a:ext cx="2651947" cy="361905"/>
          </a:xfrm>
          <a:prstGeom prst="rect">
            <a:avLst/>
          </a:prstGeom>
        </p:spPr>
      </p:pic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060115"/>
              </p:ext>
            </p:extLst>
          </p:nvPr>
        </p:nvGraphicFramePr>
        <p:xfrm>
          <a:off x="3799413" y="1372146"/>
          <a:ext cx="1596409" cy="5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9" imgW="1091880" imgH="431640" progId="Equation.DSMT4">
                  <p:embed/>
                </p:oleObj>
              </mc:Choice>
              <mc:Fallback>
                <p:oleObj name="Equation" r:id="rId9" imgW="1091880" imgH="431640" progId="Equation.DSMT4">
                  <p:embed/>
                  <p:pic>
                    <p:nvPicPr>
                      <p:cNvPr id="18" name="对象 1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99413" y="1372146"/>
                        <a:ext cx="1596409" cy="584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8208" y="4958554"/>
            <a:ext cx="2651947" cy="361905"/>
          </a:xfrm>
          <a:prstGeom prst="rect">
            <a:avLst/>
          </a:prstGeom>
        </p:spPr>
      </p:pic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161446"/>
              </p:ext>
            </p:extLst>
          </p:nvPr>
        </p:nvGraphicFramePr>
        <p:xfrm>
          <a:off x="3867214" y="4846612"/>
          <a:ext cx="161448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11" imgW="1104840" imgH="431640" progId="Equation.DSMT4">
                  <p:embed/>
                </p:oleObj>
              </mc:Choice>
              <mc:Fallback>
                <p:oleObj name="Equation" r:id="rId11" imgW="1104840" imgH="43164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67214" y="4846612"/>
                        <a:ext cx="1614487" cy="585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0" y="6604084"/>
            <a:ext cx="669897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smtClean="0">
                <a:solidFill>
                  <a:srgbClr val="0033CC"/>
                </a:solidFill>
                <a:latin typeface="Arial" panose="020B0604020202020204" pitchFamily="34" charset="0"/>
                <a:hlinkClick r:id="rId13" action="ppaction://hlinkfile"/>
              </a:rPr>
              <a:t>Bastiaans </a:t>
            </a:r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13" action="ppaction://hlinkfile"/>
              </a:rPr>
              <a:t>- 1986 - Application of the Wigner distribution function to partially coherent light</a:t>
            </a:r>
            <a:endParaRPr lang="zh-CN" altLang="en-US" sz="105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3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5566" y="996285"/>
            <a:ext cx="7521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相空间间接测量：</a:t>
            </a:r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可重构出</a:t>
            </a:r>
            <a:r>
              <a:rPr lang="en-US" altLang="zh-CN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Wigner</a:t>
            </a:r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分布中的负值</a:t>
            </a:r>
            <a:endParaRPr lang="zh-CN" altLang="en-US" sz="240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556" y="1692527"/>
            <a:ext cx="5912154" cy="370224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411823" y="5506234"/>
            <a:ext cx="42643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相空间断层扫描</a:t>
            </a:r>
            <a:endParaRPr lang="en-US" altLang="zh-CN" sz="28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Phase-space 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tomography</a:t>
            </a:r>
            <a:endParaRPr lang="zh-CN" altLang="en-US"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04084"/>
            <a:ext cx="90167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Raymer </a:t>
            </a:r>
            <a:r>
              <a:rPr lang="en-US" altLang="zh-CN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et.al.</a:t>
            </a:r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 - 1994 - Complex wave-field reconstruction using phase-space tomography</a:t>
            </a:r>
            <a:endParaRPr lang="zh-CN" altLang="en-US" sz="105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354" y="1411197"/>
            <a:ext cx="5816899" cy="40515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5566" y="996285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相空间间接测量（部分相干）：</a:t>
            </a:r>
          </a:p>
        </p:txBody>
      </p:sp>
      <p:sp>
        <p:nvSpPr>
          <p:cNvPr id="11" name="矩形 10"/>
          <p:cNvSpPr/>
          <p:nvPr/>
        </p:nvSpPr>
        <p:spPr>
          <a:xfrm>
            <a:off x="2411823" y="5506234"/>
            <a:ext cx="42643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相空间断层扫描</a:t>
            </a:r>
            <a:endParaRPr lang="en-US" altLang="zh-CN" sz="28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Phase-space 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tomography</a:t>
            </a:r>
            <a:endParaRPr lang="zh-CN" altLang="en-US"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604084"/>
            <a:ext cx="90167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Raymer </a:t>
            </a:r>
            <a:r>
              <a:rPr lang="en-US" altLang="zh-CN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et.al.</a:t>
            </a:r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 - 1994 - Complex wave-field reconstruction using phase-space tomography</a:t>
            </a:r>
            <a:endParaRPr lang="zh-CN" altLang="en-US" sz="105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456" y="1457216"/>
            <a:ext cx="6559887" cy="42483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407" y="1341639"/>
            <a:ext cx="6559887" cy="42483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5566" y="996285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相空间间接测量（部分相干）：</a:t>
            </a:r>
          </a:p>
        </p:txBody>
      </p:sp>
      <p:sp>
        <p:nvSpPr>
          <p:cNvPr id="11" name="矩形 10"/>
          <p:cNvSpPr/>
          <p:nvPr/>
        </p:nvSpPr>
        <p:spPr>
          <a:xfrm>
            <a:off x="2411823" y="5506234"/>
            <a:ext cx="42643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相空间断层扫描</a:t>
            </a:r>
            <a:endParaRPr lang="en-US" altLang="zh-CN" sz="28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Phase-space 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tomography</a:t>
            </a:r>
            <a:endParaRPr lang="zh-CN" altLang="en-US"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604084"/>
            <a:ext cx="90167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Raymer </a:t>
            </a:r>
            <a:r>
              <a:rPr lang="en-US" altLang="zh-CN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et.al.</a:t>
            </a:r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 - 1994 - Complex wave-field reconstruction using phase-space tomography</a:t>
            </a:r>
            <a:endParaRPr lang="zh-CN" altLang="en-US" sz="105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344" y="1398522"/>
            <a:ext cx="5766096" cy="41086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5566" y="996285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相空间间接测量（部分相干）：</a:t>
            </a:r>
          </a:p>
        </p:txBody>
      </p:sp>
      <p:sp>
        <p:nvSpPr>
          <p:cNvPr id="11" name="矩形 10"/>
          <p:cNvSpPr/>
          <p:nvPr/>
        </p:nvSpPr>
        <p:spPr>
          <a:xfrm>
            <a:off x="2411823" y="5506234"/>
            <a:ext cx="42643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相空间断层扫描</a:t>
            </a:r>
            <a:endParaRPr lang="en-US" altLang="zh-CN" sz="28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Phase-space 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tomography</a:t>
            </a:r>
            <a:endParaRPr lang="zh-CN" altLang="en-US"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604084"/>
            <a:ext cx="90167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Raymer </a:t>
            </a:r>
            <a:r>
              <a:rPr lang="en-US" altLang="zh-CN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et.al.</a:t>
            </a:r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 - 1994 - Complex wave-field reconstruction using phase-space tomography</a:t>
            </a:r>
            <a:endParaRPr lang="zh-CN" altLang="en-US" sz="105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950" y="1423923"/>
            <a:ext cx="5804198" cy="405785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5566" y="996285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相空间间接测量（部分相干）：</a:t>
            </a:r>
          </a:p>
        </p:txBody>
      </p:sp>
      <p:sp>
        <p:nvSpPr>
          <p:cNvPr id="11" name="矩形 10"/>
          <p:cNvSpPr/>
          <p:nvPr/>
        </p:nvSpPr>
        <p:spPr>
          <a:xfrm>
            <a:off x="2411823" y="5506234"/>
            <a:ext cx="42643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相空间断层扫描</a:t>
            </a:r>
            <a:endParaRPr lang="en-US" altLang="zh-CN" sz="28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Phase-space 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tomography</a:t>
            </a:r>
            <a:endParaRPr lang="zh-CN" altLang="en-US"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604084"/>
            <a:ext cx="90167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Raymer </a:t>
            </a:r>
            <a:r>
              <a:rPr lang="en-US" altLang="zh-CN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et.al.</a:t>
            </a:r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 - 1994 - Complex wave-field reconstruction using phase-space tomography</a:t>
            </a:r>
            <a:endParaRPr lang="zh-CN" altLang="en-US" sz="105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369" y="1943559"/>
            <a:ext cx="6985359" cy="3606985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499663" y="984284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相空间表示解释物理光学时存在的问题：</a:t>
            </a:r>
            <a:endParaRPr lang="zh-CN" altLang="en-US" sz="28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240609" y="5694211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杨氏双缝干涉实验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61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273" y="1403246"/>
            <a:ext cx="5899453" cy="40515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5566" y="996285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相空间间接测量（部分相干）：</a:t>
            </a:r>
          </a:p>
        </p:txBody>
      </p:sp>
      <p:sp>
        <p:nvSpPr>
          <p:cNvPr id="11" name="矩形 10"/>
          <p:cNvSpPr/>
          <p:nvPr/>
        </p:nvSpPr>
        <p:spPr>
          <a:xfrm>
            <a:off x="2411823" y="5506234"/>
            <a:ext cx="42643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相空间断层扫描</a:t>
            </a:r>
            <a:endParaRPr lang="en-US" altLang="zh-CN" sz="28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Phase-space 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tomography</a:t>
            </a:r>
            <a:endParaRPr lang="zh-CN" altLang="en-US"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604084"/>
            <a:ext cx="90167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Raymer </a:t>
            </a:r>
            <a:r>
              <a:rPr lang="en-US" altLang="zh-CN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et.al.</a:t>
            </a:r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 - 1994 - Complex wave-field reconstruction using phase-space tomography</a:t>
            </a:r>
            <a:endParaRPr lang="zh-CN" altLang="en-US" sz="105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446" y="1405468"/>
            <a:ext cx="6140766" cy="40769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5566" y="996285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相空间间接测量（部分相干）：</a:t>
            </a:r>
          </a:p>
        </p:txBody>
      </p:sp>
      <p:sp>
        <p:nvSpPr>
          <p:cNvPr id="11" name="矩形 10"/>
          <p:cNvSpPr/>
          <p:nvPr/>
        </p:nvSpPr>
        <p:spPr>
          <a:xfrm>
            <a:off x="2411823" y="5506234"/>
            <a:ext cx="42643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相空间断层扫描</a:t>
            </a:r>
            <a:endParaRPr lang="en-US" altLang="zh-CN" sz="28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Phase-space 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tomography</a:t>
            </a:r>
            <a:endParaRPr lang="zh-CN" altLang="en-US"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604084"/>
            <a:ext cx="90167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Raymer </a:t>
            </a:r>
            <a:r>
              <a:rPr lang="en-US" altLang="zh-CN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et.al.</a:t>
            </a:r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 - 1994 - Complex wave-field reconstruction using phase-space tomography</a:t>
            </a:r>
            <a:endParaRPr lang="zh-CN" altLang="en-US" sz="105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050" y="1381019"/>
            <a:ext cx="6813900" cy="40959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5566" y="996285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相空间间接测量（部分相干）：</a:t>
            </a:r>
          </a:p>
        </p:txBody>
      </p:sp>
      <p:sp>
        <p:nvSpPr>
          <p:cNvPr id="11" name="矩形 10"/>
          <p:cNvSpPr/>
          <p:nvPr/>
        </p:nvSpPr>
        <p:spPr>
          <a:xfrm>
            <a:off x="2411823" y="5506234"/>
            <a:ext cx="42643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相空间断层扫描</a:t>
            </a:r>
            <a:endParaRPr lang="en-US" altLang="zh-CN" sz="28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Phase-space 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tomography</a:t>
            </a:r>
            <a:endParaRPr lang="zh-CN" altLang="en-US"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604084"/>
            <a:ext cx="90167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Raymer </a:t>
            </a:r>
            <a:r>
              <a:rPr lang="en-US" altLang="zh-CN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et.al.</a:t>
            </a:r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 - 1994 - Complex wave-field reconstruction using phase-space tomography</a:t>
            </a:r>
            <a:endParaRPr lang="zh-CN" altLang="en-US" sz="105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77" y="1581060"/>
            <a:ext cx="7373159" cy="45493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5566" y="996285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相空间间接测量（部分相干）：</a:t>
            </a:r>
          </a:p>
        </p:txBody>
      </p:sp>
      <p:sp>
        <p:nvSpPr>
          <p:cNvPr id="11" name="矩形 10"/>
          <p:cNvSpPr/>
          <p:nvPr/>
        </p:nvSpPr>
        <p:spPr>
          <a:xfrm>
            <a:off x="3259323" y="5990200"/>
            <a:ext cx="2486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投影切片定理</a:t>
            </a:r>
            <a:endParaRPr lang="zh-CN" altLang="en-US"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-505" b="23605"/>
          <a:stretch/>
        </p:blipFill>
        <p:spPr>
          <a:xfrm>
            <a:off x="1414754" y="1768236"/>
            <a:ext cx="6471699" cy="38374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5566" y="996285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相空间间接测量（部分相干）：</a:t>
            </a:r>
          </a:p>
        </p:txBody>
      </p:sp>
      <p:sp>
        <p:nvSpPr>
          <p:cNvPr id="11" name="矩形 10"/>
          <p:cNvSpPr/>
          <p:nvPr/>
        </p:nvSpPr>
        <p:spPr>
          <a:xfrm>
            <a:off x="1044685" y="5792846"/>
            <a:ext cx="6623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分数阶傅里叶变换 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vs </a:t>
            </a:r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菲涅耳衍射</a:t>
            </a:r>
            <a:endParaRPr lang="zh-CN" altLang="en-US"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t="2464" r="43213"/>
          <a:stretch/>
        </p:blipFill>
        <p:spPr>
          <a:xfrm>
            <a:off x="674572" y="1744717"/>
            <a:ext cx="3869405" cy="399502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5566" y="996285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相空间间接测量（部分相干）：</a:t>
            </a:r>
          </a:p>
        </p:txBody>
      </p:sp>
      <p:sp>
        <p:nvSpPr>
          <p:cNvPr id="11" name="矩形 10"/>
          <p:cNvSpPr/>
          <p:nvPr/>
        </p:nvSpPr>
        <p:spPr>
          <a:xfrm>
            <a:off x="2518449" y="5461746"/>
            <a:ext cx="42643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相空间断层扫描</a:t>
            </a:r>
            <a:endParaRPr lang="en-US" altLang="zh-CN" sz="28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Phase-space 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tomography</a:t>
            </a:r>
            <a:endParaRPr lang="zh-CN" altLang="en-US"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87239" y="1882447"/>
            <a:ext cx="414807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难点：</a:t>
            </a:r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前面讨论的均为</a:t>
            </a: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维格纳函数，而更一般的</a:t>
            </a:r>
            <a:r>
              <a:rPr lang="zh-CN" altLang="en-US" sz="20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四维</a:t>
            </a:r>
            <a:r>
              <a:rPr lang="zh-CN" altLang="en-US" sz="20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维格纳函数</a:t>
            </a:r>
            <a:r>
              <a:rPr lang="zh-CN" altLang="en-US" sz="20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的测量需要</a:t>
            </a:r>
            <a:r>
              <a:rPr lang="en-US" altLang="zh-CN" sz="20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0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个轴向的旋转投影</a:t>
            </a:r>
            <a:r>
              <a:rPr lang="zh-CN" altLang="en-US" sz="20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，传统透镜的分数阶傅里叶变换（单轴）无法实现</a:t>
            </a:r>
            <a:endParaRPr lang="zh-CN" altLang="en-US" sz="20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6546761" y="3495264"/>
            <a:ext cx="629029" cy="925987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550666" y="4493020"/>
            <a:ext cx="2621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采用</a:t>
            </a:r>
            <a:r>
              <a:rPr lang="zh-CN" altLang="en-US" sz="24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非对称成像</a:t>
            </a:r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，如引入柱面透镜</a:t>
            </a:r>
            <a:endParaRPr lang="zh-CN" altLang="en-US" sz="20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415853"/>
            <a:ext cx="99213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smtClean="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Nugent </a:t>
            </a:r>
            <a:r>
              <a:rPr lang="en-US" altLang="zh-CN" sz="1050" smtClean="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et.al.</a:t>
            </a:r>
            <a:r>
              <a:rPr lang="zh-CN" altLang="en-US" sz="1050" smtClean="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 </a:t>
            </a:r>
            <a:r>
              <a:rPr lang="zh-CN" altLang="en-US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- 1992 - Wave field determination using three-dimensional </a:t>
            </a:r>
            <a:r>
              <a:rPr lang="en-US" altLang="zh-CN" sz="1050">
                <a:solidFill>
                  <a:srgbClr val="0033CC"/>
                </a:solidFill>
                <a:latin typeface="Arial" panose="020B0604020202020204" pitchFamily="34" charset="0"/>
                <a:hlinkClick r:id="rId4" action="ppaction://hlinkfile"/>
              </a:rPr>
              <a:t>intensity measurement</a:t>
            </a:r>
            <a:endParaRPr lang="zh-CN" altLang="en-US" sz="105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604084"/>
            <a:ext cx="99213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u="sng">
                <a:solidFill>
                  <a:srgbClr val="0033CC"/>
                </a:solidFill>
                <a:latin typeface="Arial" panose="020B0604020202020204" pitchFamily="34" charset="0"/>
                <a:hlinkClick r:id="rId5" action="ppaction://hlinkfile"/>
              </a:rPr>
              <a:t>Hazak_ et.al  1992_Comment on ``Wave field determination using three-dimensional intensity </a:t>
            </a:r>
            <a:r>
              <a:rPr lang="en-US" altLang="zh-CN" sz="1050" u="sng" smtClean="0">
                <a:solidFill>
                  <a:srgbClr val="0033CC"/>
                </a:solidFill>
                <a:latin typeface="Arial" panose="020B0604020202020204" pitchFamily="34" charset="0"/>
                <a:hlinkClick r:id="rId5" action="ppaction://hlinkfile"/>
              </a:rPr>
              <a:t>measurement</a:t>
            </a:r>
            <a:r>
              <a:rPr lang="en-US" altLang="zh-CN" sz="1050" u="sng" smtClean="0">
                <a:solidFill>
                  <a:srgbClr val="0033CC"/>
                </a:solidFill>
                <a:latin typeface="Arial" panose="020B0604020202020204" pitchFamily="34" charset="0"/>
              </a:rPr>
              <a:t>”</a:t>
            </a:r>
            <a:endParaRPr lang="zh-CN" altLang="en-US" sz="1050" u="sng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435" y="3486490"/>
            <a:ext cx="5228247" cy="327397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1297" y="908852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小结</a:t>
            </a:r>
            <a:r>
              <a:rPr lang="zh-CN" altLang="en-US" sz="32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endParaRPr lang="zh-CN" altLang="en-US" sz="320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1297" y="1628098"/>
            <a:ext cx="8032968" cy="1643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相空间光学的优势：</a:t>
            </a:r>
            <a:r>
              <a:rPr lang="zh-CN" altLang="en-US" sz="24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利用几何光学的思想解释物理光学</a:t>
            </a:r>
            <a:endParaRPr lang="en-US" altLang="zh-CN" sz="240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相空间的若干性质：</a:t>
            </a:r>
            <a:r>
              <a:rPr lang="zh-CN" altLang="en-US" sz="24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傍轴近似：</a:t>
            </a:r>
            <a:r>
              <a:rPr lang="en-US" altLang="zh-CN" sz="24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ABCD</a:t>
            </a:r>
            <a:r>
              <a:rPr lang="zh-CN" altLang="en-US" sz="24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矩阵</a:t>
            </a:r>
            <a:endParaRPr lang="en-US" altLang="zh-CN" sz="240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相空间的间接测量：</a:t>
            </a:r>
            <a:r>
              <a:rPr lang="zh-CN" altLang="en-US" sz="24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相空间断层扫描</a:t>
            </a:r>
          </a:p>
        </p:txBody>
      </p:sp>
    </p:spTree>
    <p:extLst>
      <p:ext uri="{BB962C8B-B14F-4D97-AF65-F5344CB8AC3E}">
        <p14:creationId xmlns:p14="http://schemas.microsoft.com/office/powerpoint/2010/main" val="22984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t="1174" r="1591"/>
          <a:stretch/>
        </p:blipFill>
        <p:spPr>
          <a:xfrm>
            <a:off x="1147572" y="1502797"/>
            <a:ext cx="6724219" cy="40918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99663" y="984284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相空间表示解释物理光学时存在的问题：</a:t>
            </a:r>
          </a:p>
        </p:txBody>
      </p:sp>
      <p:sp>
        <p:nvSpPr>
          <p:cNvPr id="37" name="矩形 36"/>
          <p:cNvSpPr/>
          <p:nvPr/>
        </p:nvSpPr>
        <p:spPr>
          <a:xfrm>
            <a:off x="3240609" y="5694211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杨氏双缝干涉实验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37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t="1133" r="2105" b="1"/>
          <a:stretch/>
        </p:blipFill>
        <p:spPr>
          <a:xfrm>
            <a:off x="982303" y="1478943"/>
            <a:ext cx="6825877" cy="414370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240609" y="5694211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杨氏双缝干涉实验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9663" y="984284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相空间表示解释物理光学时存在的问题：</a:t>
            </a:r>
          </a:p>
        </p:txBody>
      </p:sp>
    </p:spTree>
    <p:extLst>
      <p:ext uri="{BB962C8B-B14F-4D97-AF65-F5344CB8AC3E}">
        <p14:creationId xmlns:p14="http://schemas.microsoft.com/office/powerpoint/2010/main" val="9111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9" y="1498614"/>
            <a:ext cx="6820251" cy="421661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240609" y="5694211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杨氏双缝干涉实验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9663" y="984284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相空间表示解释物理光学时存在的问题：</a:t>
            </a:r>
          </a:p>
        </p:txBody>
      </p:sp>
    </p:spTree>
    <p:extLst>
      <p:ext uri="{BB962C8B-B14F-4D97-AF65-F5344CB8AC3E}">
        <p14:creationId xmlns:p14="http://schemas.microsoft.com/office/powerpoint/2010/main" val="16696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17" y="1569059"/>
            <a:ext cx="7491169" cy="42605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72727" y="5612802"/>
            <a:ext cx="6955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利用相空间光学</a:t>
            </a:r>
            <a:r>
              <a:rPr lang="zh-CN" altLang="en-US" sz="24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像描述几何光学那般表述物理光学</a:t>
            </a:r>
            <a:endParaRPr lang="zh-CN" altLang="en-US" sz="24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9663" y="984284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相空间表示解释物理光学时存在的问题：</a:t>
            </a:r>
          </a:p>
        </p:txBody>
      </p:sp>
    </p:spTree>
    <p:extLst>
      <p:ext uri="{BB962C8B-B14F-4D97-AF65-F5344CB8AC3E}">
        <p14:creationId xmlns:p14="http://schemas.microsoft.com/office/powerpoint/2010/main" val="3887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5C78DE-9C0B-4B83-9754-1B16F32780A6}"/>
              </a:ext>
            </a:extLst>
          </p:cNvPr>
          <p:cNvSpPr txBox="1">
            <a:spLocks/>
          </p:cNvSpPr>
          <p:nvPr/>
        </p:nvSpPr>
        <p:spPr bwMode="auto">
          <a:xfrm>
            <a:off x="184732" y="223991"/>
            <a:ext cx="8931745" cy="4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defRPr/>
            </a:pPr>
            <a:r>
              <a:rPr lang="en-US" altLang="zh-TW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4.6 </a:t>
            </a:r>
            <a:r>
              <a:rPr lang="zh-CN" altLang="en-US" smtClean="0">
                <a:solidFill>
                  <a:schemeClr val="tx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相空间光学基础</a:t>
            </a:r>
            <a:endParaRPr lang="en-US" altLang="zh-CN" dirty="0">
              <a:solidFill>
                <a:schemeClr val="tx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99663" y="984284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相空间表示存在的问题：</a:t>
            </a:r>
            <a:r>
              <a:rPr lang="zh-CN" altLang="en-US" sz="3200" smtClean="0">
                <a:latin typeface="黑体" panose="02010609060101010101" pitchFamily="49" charset="-122"/>
                <a:ea typeface="黑体" panose="02010609060101010101" pitchFamily="49" charset="-122"/>
              </a:rPr>
              <a:t>引入</a:t>
            </a:r>
            <a:r>
              <a:rPr lang="zh-CN" altLang="en-US" sz="32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虚负光源</a:t>
            </a:r>
            <a:endParaRPr lang="zh-CN" altLang="en-US" sz="32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652213" y="5763435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从非相干（光场）到相干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63" y="1696716"/>
            <a:ext cx="3426425" cy="39974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t="831" r="5247"/>
          <a:stretch/>
        </p:blipFill>
        <p:spPr>
          <a:xfrm>
            <a:off x="4210230" y="1751672"/>
            <a:ext cx="4265861" cy="39425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646" y="3628622"/>
            <a:ext cx="283673" cy="2692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886" y="3628622"/>
            <a:ext cx="283673" cy="26924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26744" y="6621091"/>
            <a:ext cx="63699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</a:t>
            </a:r>
            <a:r>
              <a:rPr lang="en-US" altLang="zh-CN" sz="1100" u="sng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et.al.</a:t>
            </a:r>
            <a:r>
              <a:rPr lang="zh-CN" altLang="en-US" sz="1100" u="sng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100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- 2009 - Augmenting Light Field to model Wave Optics effect</a:t>
            </a:r>
          </a:p>
        </p:txBody>
      </p:sp>
    </p:spTree>
    <p:extLst>
      <p:ext uri="{BB962C8B-B14F-4D97-AF65-F5344CB8AC3E}">
        <p14:creationId xmlns:p14="http://schemas.microsoft.com/office/powerpoint/2010/main" val="34962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29077</TotalTime>
  <Words>1486</Words>
  <Application>Microsoft Office PowerPoint</Application>
  <PresentationFormat>全屏显示(4:3)</PresentationFormat>
  <Paragraphs>273</Paragraphs>
  <Slides>46</Slides>
  <Notes>46</Notes>
  <HiddenSlides>0</HiddenSlides>
  <MMClips>1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61" baseType="lpstr">
      <vt:lpstr>Gill Sans MT</vt:lpstr>
      <vt:lpstr>Helvetica LT</vt:lpstr>
      <vt:lpstr>方正兰亭粗黑_GBK</vt:lpstr>
      <vt:lpstr>Calibri Light</vt:lpstr>
      <vt:lpstr>华文楷体</vt:lpstr>
      <vt:lpstr>Calibri</vt:lpstr>
      <vt:lpstr>Wingdings</vt:lpstr>
      <vt:lpstr>黑体</vt:lpstr>
      <vt:lpstr>Arial</vt:lpstr>
      <vt:lpstr>Tahoma</vt:lpstr>
      <vt:lpstr>华文新魏</vt:lpstr>
      <vt:lpstr>宋体</vt:lpstr>
      <vt:lpstr>新細明體</vt:lpstr>
      <vt:lpstr>Office 主题</vt:lpstr>
      <vt:lpstr>Equation</vt:lpstr>
      <vt:lpstr>PowerPoint 演示文稿</vt:lpstr>
      <vt:lpstr>4.几何光学</vt:lpstr>
      <vt:lpstr>大纲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左超</dc:creator>
  <cp:lastModifiedBy>surpasszuo@163.com</cp:lastModifiedBy>
  <cp:revision>2339</cp:revision>
  <cp:lastPrinted>2018-11-01T13:31:17Z</cp:lastPrinted>
  <dcterms:created xsi:type="dcterms:W3CDTF">2015-10-07T05:57:56Z</dcterms:created>
  <dcterms:modified xsi:type="dcterms:W3CDTF">2018-11-14T09:55:14Z</dcterms:modified>
</cp:coreProperties>
</file>