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1192" r:id="rId2"/>
    <p:sldId id="1193" r:id="rId3"/>
    <p:sldId id="1216" r:id="rId4"/>
    <p:sldId id="1217" r:id="rId5"/>
    <p:sldId id="1218" r:id="rId6"/>
    <p:sldId id="1219" r:id="rId7"/>
    <p:sldId id="1220" r:id="rId8"/>
    <p:sldId id="1221" r:id="rId9"/>
    <p:sldId id="1222" r:id="rId10"/>
    <p:sldId id="1223" r:id="rId11"/>
    <p:sldId id="1224" r:id="rId12"/>
    <p:sldId id="1226" r:id="rId13"/>
    <p:sldId id="1225" r:id="rId14"/>
  </p:sldIdLst>
  <p:sldSz cx="9144000" cy="6858000" type="screen4x3"/>
  <p:notesSz cx="6797675" cy="9926638"/>
  <p:embeddedFontLst>
    <p:embeddedFont>
      <p:font typeface="新細明體" panose="02010600030101010101" charset="-120"/>
      <p:regular r:id="rId17"/>
    </p:embeddedFont>
    <p:embeddedFont>
      <p:font typeface="方正兰亭粗黑_GBK" panose="02000000000000000000" pitchFamily="2" charset="-122"/>
      <p:regular r:id="rId18"/>
    </p:embeddedFont>
    <p:embeddedFont>
      <p:font typeface="黑体" panose="02010609060101010101" pitchFamily="49" charset="-122"/>
      <p:regular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PMingLiU-ExtB" panose="02020500000000000000" pitchFamily="18" charset="-120"/>
      <p:regular r:id="rId2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8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F3F2F2"/>
    <a:srgbClr val="0033CC"/>
    <a:srgbClr val="FF3300"/>
    <a:srgbClr val="D01818"/>
    <a:srgbClr val="FFFFFF"/>
    <a:srgbClr val="921E73"/>
    <a:srgbClr val="48484A"/>
    <a:srgbClr val="3FC0FF"/>
    <a:srgbClr val="018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63" autoAdjust="0"/>
    <p:restoredTop sz="79501" autoAdjust="0"/>
  </p:normalViewPr>
  <p:slideViewPr>
    <p:cSldViewPr snapToGrid="0" showGuides="1">
      <p:cViewPr>
        <p:scale>
          <a:sx n="75" d="100"/>
          <a:sy n="75" d="100"/>
        </p:scale>
        <p:origin x="4614" y="954"/>
      </p:cViewPr>
      <p:guideLst>
        <p:guide orient="horz" pos="2228"/>
        <p:guide pos="289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1EA16-AC47-4FCF-9F9A-B0FA137F47E9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BF7E3-3F0D-4F33-9917-9CA9BD3A05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7872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F8F5C-DA50-43FD-BA8A-69FD12A4D052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7DC88-C54C-428E-8776-100832FEC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0790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投影片影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74688" y="808038"/>
            <a:ext cx="5387975" cy="4041775"/>
          </a:xfrm>
          <a:ln/>
        </p:spPr>
      </p:sp>
      <p:sp>
        <p:nvSpPr>
          <p:cNvPr id="71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  <a:ea typeface="新細明體" panose="02010600030101010101" charset="-120"/>
            </a:endParaRPr>
          </a:p>
        </p:txBody>
      </p:sp>
      <p:sp>
        <p:nvSpPr>
          <p:cNvPr id="71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9pPr>
          </a:lstStyle>
          <a:p>
            <a:pPr>
              <a:spcBef>
                <a:spcPct val="0"/>
              </a:spcBef>
            </a:pPr>
            <a:fld id="{EEA0E6BC-3AF5-4CEF-9BFF-BB9D61558451}" type="slidenum">
              <a:rPr lang="en-US" altLang="zh-TW"/>
              <a:pPr>
                <a:spcBef>
                  <a:spcPct val="0"/>
                </a:spcBef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71170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投影片影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462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  <a:ea typeface="新細明體" panose="02010600030101010101" charset="-120"/>
            </a:endParaRPr>
          </a:p>
        </p:txBody>
      </p:sp>
      <p:sp>
        <p:nvSpPr>
          <p:cNvPr id="1546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9pPr>
          </a:lstStyle>
          <a:p>
            <a:pPr>
              <a:spcBef>
                <a:spcPct val="0"/>
              </a:spcBef>
            </a:pPr>
            <a:fld id="{8C6EBCF5-6FD8-4B40-A0FB-8D23C74BC4E8}" type="slidenum">
              <a:rPr lang="en-US" altLang="zh-TW"/>
              <a:pPr>
                <a:spcBef>
                  <a:spcPct val="0"/>
                </a:spcBef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9781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投影片影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462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  <a:ea typeface="新細明體" panose="02010600030101010101" charset="-120"/>
            </a:endParaRPr>
          </a:p>
        </p:txBody>
      </p:sp>
      <p:sp>
        <p:nvSpPr>
          <p:cNvPr id="1546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9pPr>
          </a:lstStyle>
          <a:p>
            <a:pPr>
              <a:spcBef>
                <a:spcPct val="0"/>
              </a:spcBef>
            </a:pPr>
            <a:fld id="{8C6EBCF5-6FD8-4B40-A0FB-8D23C74BC4E8}" type="slidenum">
              <a:rPr lang="en-US" altLang="zh-TW"/>
              <a:pPr>
                <a:spcBef>
                  <a:spcPct val="0"/>
                </a:spcBef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23939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投影片影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462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  <a:ea typeface="新細明體" panose="02010600030101010101" charset="-120"/>
            </a:endParaRPr>
          </a:p>
        </p:txBody>
      </p:sp>
      <p:sp>
        <p:nvSpPr>
          <p:cNvPr id="1546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9pPr>
          </a:lstStyle>
          <a:p>
            <a:pPr>
              <a:spcBef>
                <a:spcPct val="0"/>
              </a:spcBef>
            </a:pPr>
            <a:fld id="{8C6EBCF5-6FD8-4B40-A0FB-8D23C74BC4E8}" type="slidenum">
              <a:rPr lang="en-US" altLang="zh-TW"/>
              <a:pPr>
                <a:spcBef>
                  <a:spcPct val="0"/>
                </a:spcBef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67958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投影片影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462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  <a:ea typeface="新細明體" panose="02010600030101010101" charset="-120"/>
            </a:endParaRPr>
          </a:p>
        </p:txBody>
      </p:sp>
      <p:sp>
        <p:nvSpPr>
          <p:cNvPr id="1546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9pPr>
          </a:lstStyle>
          <a:p>
            <a:pPr>
              <a:spcBef>
                <a:spcPct val="0"/>
              </a:spcBef>
            </a:pPr>
            <a:fld id="{8C6EBCF5-6FD8-4B40-A0FB-8D23C74BC4E8}" type="slidenum">
              <a:rPr lang="en-US" altLang="zh-TW"/>
              <a:pPr>
                <a:spcBef>
                  <a:spcPct val="0"/>
                </a:spcBef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3701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投影片影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462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  <a:ea typeface="新細明體" panose="02010600030101010101" charset="-120"/>
            </a:endParaRPr>
          </a:p>
        </p:txBody>
      </p:sp>
      <p:sp>
        <p:nvSpPr>
          <p:cNvPr id="1546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9pPr>
          </a:lstStyle>
          <a:p>
            <a:pPr>
              <a:spcBef>
                <a:spcPct val="0"/>
              </a:spcBef>
            </a:pPr>
            <a:fld id="{8C6EBCF5-6FD8-4B40-A0FB-8D23C74BC4E8}" type="slidenum">
              <a:rPr lang="en-US" altLang="zh-TW"/>
              <a:pPr>
                <a:spcBef>
                  <a:spcPct val="0"/>
                </a:spcBef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5213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投影片影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462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  <a:ea typeface="新細明體" panose="02010600030101010101" charset="-120"/>
            </a:endParaRPr>
          </a:p>
        </p:txBody>
      </p:sp>
      <p:sp>
        <p:nvSpPr>
          <p:cNvPr id="1546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9pPr>
          </a:lstStyle>
          <a:p>
            <a:pPr>
              <a:spcBef>
                <a:spcPct val="0"/>
              </a:spcBef>
            </a:pPr>
            <a:fld id="{8C6EBCF5-6FD8-4B40-A0FB-8D23C74BC4E8}" type="slidenum">
              <a:rPr lang="en-US" altLang="zh-TW"/>
              <a:pPr>
                <a:spcBef>
                  <a:spcPct val="0"/>
                </a:spcBef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18982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投影片影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462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  <a:ea typeface="新細明體" panose="02010600030101010101" charset="-120"/>
            </a:endParaRPr>
          </a:p>
        </p:txBody>
      </p:sp>
      <p:sp>
        <p:nvSpPr>
          <p:cNvPr id="1546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9pPr>
          </a:lstStyle>
          <a:p>
            <a:pPr>
              <a:spcBef>
                <a:spcPct val="0"/>
              </a:spcBef>
            </a:pPr>
            <a:fld id="{8C6EBCF5-6FD8-4B40-A0FB-8D23C74BC4E8}" type="slidenum">
              <a:rPr lang="en-US" altLang="zh-TW"/>
              <a:pPr>
                <a:spcBef>
                  <a:spcPct val="0"/>
                </a:spcBef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75911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投影片影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462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  <a:ea typeface="新細明體" panose="02010600030101010101" charset="-120"/>
            </a:endParaRPr>
          </a:p>
        </p:txBody>
      </p:sp>
      <p:sp>
        <p:nvSpPr>
          <p:cNvPr id="1546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9pPr>
          </a:lstStyle>
          <a:p>
            <a:pPr>
              <a:spcBef>
                <a:spcPct val="0"/>
              </a:spcBef>
            </a:pPr>
            <a:fld id="{8C6EBCF5-6FD8-4B40-A0FB-8D23C74BC4E8}" type="slidenum">
              <a:rPr lang="en-US" altLang="zh-TW"/>
              <a:pPr>
                <a:spcBef>
                  <a:spcPct val="0"/>
                </a:spcBef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6381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投影片影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462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  <a:ea typeface="新細明體" panose="02010600030101010101" charset="-120"/>
            </a:endParaRPr>
          </a:p>
        </p:txBody>
      </p:sp>
      <p:sp>
        <p:nvSpPr>
          <p:cNvPr id="1546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9pPr>
          </a:lstStyle>
          <a:p>
            <a:pPr>
              <a:spcBef>
                <a:spcPct val="0"/>
              </a:spcBef>
            </a:pPr>
            <a:fld id="{8C6EBCF5-6FD8-4B40-A0FB-8D23C74BC4E8}" type="slidenum">
              <a:rPr lang="en-US" altLang="zh-TW"/>
              <a:pPr>
                <a:spcBef>
                  <a:spcPct val="0"/>
                </a:spcBef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69587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投影片影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462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  <a:ea typeface="新細明體" panose="02010600030101010101" charset="-120"/>
            </a:endParaRPr>
          </a:p>
        </p:txBody>
      </p:sp>
      <p:sp>
        <p:nvSpPr>
          <p:cNvPr id="1546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9pPr>
          </a:lstStyle>
          <a:p>
            <a:pPr>
              <a:spcBef>
                <a:spcPct val="0"/>
              </a:spcBef>
            </a:pPr>
            <a:fld id="{8C6EBCF5-6FD8-4B40-A0FB-8D23C74BC4E8}" type="slidenum">
              <a:rPr lang="en-US" altLang="zh-TW"/>
              <a:pPr>
                <a:spcBef>
                  <a:spcPct val="0"/>
                </a:spcBef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02378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投影片影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462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  <a:ea typeface="新細明體" panose="02010600030101010101" charset="-120"/>
            </a:endParaRPr>
          </a:p>
        </p:txBody>
      </p:sp>
      <p:sp>
        <p:nvSpPr>
          <p:cNvPr id="1546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9pPr>
          </a:lstStyle>
          <a:p>
            <a:pPr>
              <a:spcBef>
                <a:spcPct val="0"/>
              </a:spcBef>
            </a:pPr>
            <a:fld id="{8C6EBCF5-6FD8-4B40-A0FB-8D23C74BC4E8}" type="slidenum">
              <a:rPr lang="en-US" altLang="zh-TW"/>
              <a:pPr>
                <a:spcBef>
                  <a:spcPct val="0"/>
                </a:spcBef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75872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投影片影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462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  <a:ea typeface="新細明體" panose="02010600030101010101" charset="-120"/>
            </a:endParaRPr>
          </a:p>
        </p:txBody>
      </p:sp>
      <p:sp>
        <p:nvSpPr>
          <p:cNvPr id="1546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9pPr>
          </a:lstStyle>
          <a:p>
            <a:pPr>
              <a:spcBef>
                <a:spcPct val="0"/>
              </a:spcBef>
            </a:pPr>
            <a:fld id="{8C6EBCF5-6FD8-4B40-A0FB-8D23C74BC4E8}" type="slidenum">
              <a:rPr lang="en-US" altLang="zh-TW"/>
              <a:pPr>
                <a:spcBef>
                  <a:spcPct val="0"/>
                </a:spcBef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86988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057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682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54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77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507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803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532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665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139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6778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085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FC320-4DB9-44C0-A8E2-E0BB76EA5D03}" type="datetimeFigureOut">
              <a:rPr lang="zh-CN" altLang="en-US" smtClean="0"/>
              <a:t>2018/11/22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66544" y="2834640"/>
            <a:ext cx="8119872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CN" altLang="en-US" sz="3600" smtClean="0"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第三次作业：光学仪器</a:t>
            </a:r>
            <a:endParaRPr lang="en-US" altLang="zh-TW" sz="3600" dirty="0"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0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/>
          <p:cNvSpPr txBox="1">
            <a:spLocks/>
          </p:cNvSpPr>
          <p:nvPr/>
        </p:nvSpPr>
        <p:spPr>
          <a:xfrm>
            <a:off x="185888" y="153603"/>
            <a:ext cx="83518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作业 </a:t>
            </a:r>
            <a:r>
              <a:rPr lang="en-US" altLang="zh-TW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9</a:t>
            </a:r>
            <a:endParaRPr lang="zh-TW" altLang="en-US" dirty="0" smtClean="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16894" y="1173290"/>
            <a:ext cx="8515350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反射式望远镜是由两个凹面镜所组成。若物镜的曲率半径为</a:t>
            </a:r>
            <a:r>
              <a:rPr lang="en-US" altLang="zh-CN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10m</a:t>
            </a:r>
            <a:r>
              <a:rPr lang="zh-CN" altLang="en-US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，搭配上一个焦距是 </a:t>
            </a:r>
            <a:r>
              <a:rPr lang="en-US" altLang="zh-CN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0.5m</a:t>
            </a:r>
            <a:r>
              <a:rPr lang="zh-CN" altLang="en-US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的目镜，请问这个望远镜的角度放大率为？</a:t>
            </a:r>
          </a:p>
        </p:txBody>
      </p:sp>
      <p:sp>
        <p:nvSpPr>
          <p:cNvPr id="5" name="object 4"/>
          <p:cNvSpPr/>
          <p:nvPr/>
        </p:nvSpPr>
        <p:spPr>
          <a:xfrm>
            <a:off x="3041883" y="3965770"/>
            <a:ext cx="6102117" cy="2650123"/>
          </a:xfrm>
          <a:prstGeom prst="rect">
            <a:avLst/>
          </a:prstGeom>
          <a:blipFill>
            <a:blip r:embed="rId3" cstate="print"/>
            <a:srcRect/>
            <a:stretch>
              <a:fillRect t="-1" r="7340" b="-72083"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49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/>
          <p:cNvSpPr txBox="1">
            <a:spLocks/>
          </p:cNvSpPr>
          <p:nvPr/>
        </p:nvSpPr>
        <p:spPr>
          <a:xfrm>
            <a:off x="185888" y="153603"/>
            <a:ext cx="83518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作业 </a:t>
            </a:r>
            <a:r>
              <a:rPr lang="en-US" altLang="zh-TW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10</a:t>
            </a:r>
            <a:endParaRPr lang="zh-TW" altLang="en-US" dirty="0" smtClean="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356475" y="1195476"/>
            <a:ext cx="8585395" cy="29705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000"/>
              </a:lnSpc>
            </a:pP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考虑一个显微镜，物镜</a:t>
            </a:r>
            <a:r>
              <a:rPr sz="28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焦</a:t>
            </a: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距为0.3</a:t>
            </a:r>
            <a:r>
              <a:rPr sz="28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cm</a:t>
            </a: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，目镜</a:t>
            </a:r>
            <a:r>
              <a:rPr sz="2800" spc="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焦距</a:t>
            </a:r>
            <a:r>
              <a:rPr sz="28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为</a:t>
            </a: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2.0</a:t>
            </a:r>
            <a:r>
              <a:rPr sz="2800" spc="-3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sz="28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cm</a:t>
            </a:r>
            <a:r>
              <a:rPr sz="2800" spc="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，且两透镜间距离为</a:t>
            </a: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r>
              <a:rPr sz="28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0</a:t>
            </a:r>
            <a:r>
              <a:rPr sz="28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</a:t>
            </a: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0cm</a:t>
            </a:r>
            <a:r>
              <a:rPr sz="28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sz="2800" spc="5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。</a:t>
            </a:r>
            <a:r>
              <a:rPr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若将一个叶绿体放在离</a:t>
            </a:r>
            <a:r>
              <a:rPr sz="28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物</a:t>
            </a: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镜</a:t>
            </a:r>
            <a:r>
              <a:rPr sz="28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0.3</a:t>
            </a:r>
            <a:r>
              <a:rPr sz="2800" spc="-2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0</a:t>
            </a: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5cm 处，请问</a:t>
            </a:r>
            <a:endParaRPr sz="28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469900">
              <a:lnSpc>
                <a:spcPct val="120000"/>
              </a:lnSpc>
              <a:spcBef>
                <a:spcPts val="690"/>
              </a:spcBef>
              <a:tabLst>
                <a:tab pos="984885" algn="l"/>
              </a:tabLst>
            </a:pPr>
            <a:r>
              <a:rPr sz="2400" spc="-1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</a:t>
            </a:r>
            <a:r>
              <a:rPr sz="2400" spc="-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</a:t>
            </a:r>
            <a:r>
              <a:rPr sz="2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	</a:t>
            </a:r>
            <a:r>
              <a:rPr sz="24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此叶绿体成像位置离物镜多远？</a:t>
            </a:r>
            <a:endParaRPr sz="24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469900" marR="1134745">
              <a:lnSpc>
                <a:spcPct val="120000"/>
              </a:lnSpc>
              <a:tabLst>
                <a:tab pos="984885" algn="l"/>
              </a:tabLst>
            </a:pPr>
            <a:r>
              <a:rPr sz="2400" spc="-1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</a:t>
            </a:r>
            <a:r>
              <a:rPr sz="2400" spc="-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</a:t>
            </a:r>
            <a:r>
              <a:rPr sz="2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	</a:t>
            </a:r>
            <a:r>
              <a:rPr sz="24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系统的管长与物镜的放大率各为何？ </a:t>
            </a:r>
            <a:endParaRPr lang="en-US" sz="2400" spc="-5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469900" marR="1134745">
              <a:lnSpc>
                <a:spcPct val="120000"/>
              </a:lnSpc>
              <a:tabLst>
                <a:tab pos="984885" algn="l"/>
              </a:tabLst>
            </a:pPr>
            <a:r>
              <a:rPr sz="2400" spc="-1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</a:t>
            </a:r>
            <a:r>
              <a:rPr sz="2400" spc="-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</a:t>
            </a:r>
            <a:r>
              <a:rPr sz="2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	</a:t>
            </a:r>
            <a:r>
              <a:rPr sz="24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目镜的放大率为何？</a:t>
            </a:r>
            <a:endParaRPr sz="24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6260" y="3783424"/>
            <a:ext cx="3325610" cy="2848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982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/>
          <p:cNvSpPr txBox="1">
            <a:spLocks/>
          </p:cNvSpPr>
          <p:nvPr/>
        </p:nvSpPr>
        <p:spPr>
          <a:xfrm>
            <a:off x="185888" y="153603"/>
            <a:ext cx="83518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作业 </a:t>
            </a:r>
            <a:r>
              <a:rPr lang="en-US" altLang="zh-TW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10</a:t>
            </a:r>
            <a:r>
              <a:rPr lang="zh-CN" altLang="en-US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zh-CN" altLang="en-US" sz="40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延伸思考</a:t>
            </a:r>
            <a:endParaRPr lang="zh-TW" altLang="en-US" sz="4000" dirty="0" smtClean="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object 3"/>
          <p:cNvSpPr/>
          <p:nvPr/>
        </p:nvSpPr>
        <p:spPr>
          <a:xfrm>
            <a:off x="5608065" y="4275759"/>
            <a:ext cx="3142234" cy="1945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535940" y="1396910"/>
            <a:ext cx="8335645" cy="2585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在讨论显微镜物镜时</a:t>
            </a: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sz="28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常</a:t>
            </a: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用的</a:t>
            </a:r>
            <a:r>
              <a:rPr sz="28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物</a:t>
            </a: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理量</a:t>
            </a:r>
            <a:r>
              <a:rPr sz="2800" spc="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称为数值孔径 </a:t>
            </a:r>
            <a:r>
              <a:rPr sz="2800" spc="-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(NA</a:t>
            </a:r>
            <a:r>
              <a:rPr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, n</a:t>
            </a:r>
            <a:r>
              <a:rPr sz="2800" spc="-1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u</a:t>
            </a:r>
            <a:r>
              <a:rPr sz="2800" spc="-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meric</a:t>
            </a:r>
            <a:r>
              <a:rPr sz="2800" spc="-1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</a:t>
            </a:r>
            <a:r>
              <a:rPr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</a:t>
            </a:r>
            <a:r>
              <a:rPr sz="2800" spc="1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</a:t>
            </a:r>
            <a:r>
              <a:rPr sz="2800" spc="-15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</a:t>
            </a:r>
            <a:r>
              <a:rPr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erture</a:t>
            </a: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)</a:t>
            </a:r>
            <a:r>
              <a:rPr lang="zh-CN" altLang="en-US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而非</a:t>
            </a:r>
            <a:r>
              <a:rPr lang="en-US" altLang="zh-CN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f#</a:t>
            </a:r>
            <a:r>
              <a:rPr sz="2800" spc="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。</a:t>
            </a:r>
            <a:r>
              <a:rPr sz="2800" spc="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数值</a:t>
            </a: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孔径的定义</a:t>
            </a:r>
            <a:r>
              <a:rPr sz="2800" spc="-1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是</a:t>
            </a:r>
            <a:r>
              <a:rPr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NA</a:t>
            </a:r>
            <a:r>
              <a:rPr sz="2800" spc="-2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=</a:t>
            </a:r>
            <a:r>
              <a:rPr sz="2800" spc="1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</a:t>
            </a:r>
            <a:r>
              <a:rPr sz="28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</a:t>
            </a:r>
            <a:r>
              <a:rPr sz="2800" spc="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</a:t>
            </a: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n(</a:t>
            </a:r>
            <a:r>
              <a:rPr lang="en-US" altLang="zh-CN" sz="28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θ</a:t>
            </a: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/2</a:t>
            </a:r>
            <a:r>
              <a:rPr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)，其</a:t>
            </a:r>
            <a:r>
              <a:rPr sz="2800" spc="-1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中</a:t>
            </a:r>
            <a:r>
              <a:rPr sz="2800" spc="-5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</a:t>
            </a: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是</a:t>
            </a:r>
            <a:r>
              <a:rPr lang="zh-CN" altLang="en-US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介质</a:t>
            </a: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折射率</a:t>
            </a:r>
            <a:r>
              <a:rPr sz="28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en-US" altLang="zh-CN" sz="28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θ</a:t>
            </a: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是如下图所示的</a:t>
            </a:r>
            <a:r>
              <a:rPr lang="zh-CN" altLang="en-US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孔径</a:t>
            </a: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角</a:t>
            </a:r>
            <a:r>
              <a:rPr sz="28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。</a:t>
            </a: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这</a:t>
            </a:r>
            <a:r>
              <a:rPr sz="2800" spc="-2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个</a:t>
            </a: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NA</a:t>
            </a: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值显</a:t>
            </a:r>
            <a:r>
              <a:rPr sz="2800" spc="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然和</a:t>
            </a:r>
            <a:r>
              <a:rPr lang="en-US" altLang="zh-CN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</a:t>
            </a:r>
            <a:r>
              <a:rPr lang="en-US" altLang="zh-CN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#</a:t>
            </a:r>
            <a:r>
              <a:rPr sz="2800" spc="-1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很</a:t>
            </a:r>
            <a:r>
              <a:rPr sz="2800" spc="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类似</a:t>
            </a:r>
            <a:r>
              <a:rPr sz="2800" spc="-1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。</a:t>
            </a:r>
            <a:r>
              <a:rPr sz="2800" spc="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请找</a:t>
            </a:r>
            <a:r>
              <a:rPr sz="2800" spc="-2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出</a:t>
            </a:r>
            <a:r>
              <a:rPr sz="2800" spc="-5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NA</a:t>
            </a:r>
            <a:r>
              <a:rPr sz="2800" spc="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值</a:t>
            </a: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与f </a:t>
            </a:r>
            <a:r>
              <a:rPr lang="en-US" altLang="zh-CN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#</a:t>
            </a: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的对应关系</a:t>
            </a:r>
            <a:r>
              <a:rPr lang="zh-CN" altLang="en-US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，并计算当在空气中时（</a:t>
            </a:r>
            <a:r>
              <a:rPr lang="en-US" altLang="zh-CN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n=1</a:t>
            </a:r>
            <a:r>
              <a:rPr lang="zh-CN" altLang="en-US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）</a:t>
            </a:r>
            <a:r>
              <a:rPr lang="en-US" altLang="zh-CN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NA=1</a:t>
            </a:r>
            <a:r>
              <a:rPr lang="zh-CN" altLang="en-US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en-US" altLang="zh-CN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0.</a:t>
            </a:r>
            <a:r>
              <a:rPr lang="en-US" altLang="zh-CN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zh-CN" altLang="en-US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en-US" altLang="zh-CN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0.3</a:t>
            </a:r>
            <a:r>
              <a:rPr lang="zh-CN" altLang="en-US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所对应的</a:t>
            </a:r>
            <a:r>
              <a:rPr lang="en-US" altLang="zh-CN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f#</a:t>
            </a:r>
            <a:r>
              <a:rPr lang="zh-CN" altLang="en-US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分别是多少</a:t>
            </a: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。</a:t>
            </a:r>
            <a:endParaRPr sz="28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84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/>
          <p:cNvSpPr txBox="1">
            <a:spLocks/>
          </p:cNvSpPr>
          <p:nvPr/>
        </p:nvSpPr>
        <p:spPr>
          <a:xfrm>
            <a:off x="185888" y="153603"/>
            <a:ext cx="83518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作业 </a:t>
            </a:r>
            <a:r>
              <a:rPr lang="en-US" altLang="zh-TW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11</a:t>
            </a:r>
            <a:endParaRPr lang="zh-TW" altLang="en-US" dirty="0" smtClean="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526315" y="1171458"/>
            <a:ext cx="8328660" cy="41487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20000"/>
              </a:lnSpc>
            </a:pPr>
            <a:r>
              <a:rPr sz="32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从光场相机的原理来看</a:t>
            </a:r>
            <a:r>
              <a:rPr sz="32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sz="32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请问</a:t>
            </a:r>
            <a:r>
              <a:rPr sz="32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投</a:t>
            </a:r>
            <a:r>
              <a:rPr sz="32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影在</a:t>
            </a:r>
            <a:r>
              <a:rPr sz="32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微</a:t>
            </a:r>
            <a:r>
              <a:rPr sz="32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透</a:t>
            </a:r>
            <a:r>
              <a:rPr sz="3200" spc="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镜</a:t>
            </a:r>
            <a:r>
              <a:rPr lang="zh-CN" altLang="en-US" sz="3200" spc="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阵列上</a:t>
            </a:r>
            <a:r>
              <a:rPr sz="3200" spc="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的影像，以及</a:t>
            </a:r>
            <a:r>
              <a:rPr sz="3200" spc="-1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穿</a:t>
            </a:r>
            <a:r>
              <a:rPr sz="3200" spc="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过微</a:t>
            </a:r>
            <a:r>
              <a:rPr sz="3200" spc="-1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透</a:t>
            </a:r>
            <a:r>
              <a:rPr sz="3200" spc="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镜投</a:t>
            </a:r>
            <a:r>
              <a:rPr sz="3200" spc="-1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影</a:t>
            </a:r>
            <a:r>
              <a:rPr sz="3200" spc="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在</a:t>
            </a:r>
            <a:r>
              <a:rPr sz="32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其后方感光组件上的影</a:t>
            </a:r>
            <a:r>
              <a:rPr sz="32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像</a:t>
            </a:r>
            <a:r>
              <a:rPr sz="32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sz="32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各</a:t>
            </a:r>
            <a:r>
              <a:rPr sz="32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是</a:t>
            </a:r>
            <a:r>
              <a:rPr sz="32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正立</a:t>
            </a:r>
            <a:r>
              <a:rPr sz="32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还</a:t>
            </a:r>
            <a:r>
              <a:rPr sz="32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是倒立影像</a:t>
            </a:r>
            <a:r>
              <a:rPr sz="32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？</a:t>
            </a:r>
            <a:endParaRPr sz="32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469900">
              <a:lnSpc>
                <a:spcPct val="120000"/>
              </a:lnSpc>
              <a:spcBef>
                <a:spcPts val="690"/>
              </a:spcBef>
              <a:tabLst>
                <a:tab pos="984885" algn="l"/>
              </a:tabLst>
            </a:pPr>
            <a:r>
              <a:rPr sz="2800" spc="-1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  <a:r>
              <a:rPr sz="2800" spc="-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</a:t>
            </a:r>
            <a:r>
              <a:rPr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	</a:t>
            </a:r>
            <a:r>
              <a:rPr sz="2800" spc="-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全影像正立，微影像正立</a:t>
            </a:r>
            <a:endParaRPr sz="28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469900">
              <a:lnSpc>
                <a:spcPct val="120000"/>
              </a:lnSpc>
              <a:spcBef>
                <a:spcPts val="670"/>
              </a:spcBef>
              <a:tabLst>
                <a:tab pos="984885" algn="l"/>
              </a:tabLst>
            </a:pPr>
            <a:r>
              <a:rPr sz="2800" spc="-1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r>
              <a:rPr sz="2800" spc="-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</a:t>
            </a:r>
            <a:r>
              <a:rPr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	</a:t>
            </a:r>
            <a:r>
              <a:rPr sz="2800" spc="-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全影像正立，</a:t>
            </a:r>
            <a:r>
              <a:rPr sz="2800" spc="-2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微</a:t>
            </a:r>
            <a:r>
              <a:rPr sz="2800" spc="-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影像倒立</a:t>
            </a:r>
            <a:endParaRPr sz="28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469900">
              <a:lnSpc>
                <a:spcPct val="120000"/>
              </a:lnSpc>
              <a:spcBef>
                <a:spcPts val="670"/>
              </a:spcBef>
              <a:tabLst>
                <a:tab pos="984885" algn="l"/>
              </a:tabLst>
            </a:pPr>
            <a:r>
              <a:rPr sz="2800" spc="-1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</a:t>
            </a:r>
            <a:r>
              <a:rPr sz="2800" spc="-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</a:t>
            </a:r>
            <a:r>
              <a:rPr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	</a:t>
            </a:r>
            <a:r>
              <a:rPr sz="2800" spc="-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全影像倒立</a:t>
            </a:r>
            <a:r>
              <a:rPr sz="2800" spc="-1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sz="2800" spc="-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微影像正立</a:t>
            </a:r>
            <a:endParaRPr sz="28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469900">
              <a:lnSpc>
                <a:spcPct val="120000"/>
              </a:lnSpc>
              <a:spcBef>
                <a:spcPts val="675"/>
              </a:spcBef>
              <a:tabLst>
                <a:tab pos="984885" algn="l"/>
              </a:tabLst>
            </a:pPr>
            <a:r>
              <a:rPr sz="2800" spc="-1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4</a:t>
            </a:r>
            <a:r>
              <a:rPr sz="2800" spc="-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</a:t>
            </a:r>
            <a:r>
              <a:rPr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	</a:t>
            </a:r>
            <a:r>
              <a:rPr sz="2800" spc="-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全影像倒立</a:t>
            </a:r>
            <a:r>
              <a:rPr sz="2800" spc="-2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sz="2800" spc="-1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微</a:t>
            </a:r>
            <a:r>
              <a:rPr sz="2800" spc="-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影</a:t>
            </a:r>
            <a:r>
              <a:rPr sz="2800" spc="-1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像</a:t>
            </a:r>
            <a:r>
              <a:rPr sz="2800" spc="-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倒立</a:t>
            </a:r>
            <a:endParaRPr sz="28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90466" name="Picture 2" descr="https://timgsa.baidu.com/timg?image&amp;quality=80&amp;size=b9999_10000&amp;sec=1542607794296&amp;di=69aaaebda1dc0946462d5e2ce09512fa&amp;imgtype=0&amp;src=http%3A%2F%2Fshixinhua.com%2Fuploads%2Fallimg%2F130101%2F2-13010121562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565" y="3591267"/>
            <a:ext cx="3417964" cy="319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1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/>
          <p:cNvSpPr txBox="1">
            <a:spLocks/>
          </p:cNvSpPr>
          <p:nvPr/>
        </p:nvSpPr>
        <p:spPr>
          <a:xfrm>
            <a:off x="185888" y="153603"/>
            <a:ext cx="83518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作业 </a:t>
            </a:r>
            <a:r>
              <a:rPr lang="en-US" altLang="zh-TW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  <a:endParaRPr lang="zh-TW" altLang="en-US" dirty="0" smtClean="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object 3"/>
          <p:cNvSpPr txBox="1">
            <a:spLocks/>
          </p:cNvSpPr>
          <p:nvPr/>
        </p:nvSpPr>
        <p:spPr>
          <a:xfrm>
            <a:off x="332257" y="633751"/>
            <a:ext cx="8300939" cy="2809102"/>
          </a:xfrm>
          <a:prstGeom prst="rect">
            <a:avLst/>
          </a:prstGeom>
        </p:spPr>
        <p:txBody>
          <a:bodyPr vert="horz" wrap="square" lIns="0" tIns="546735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0525">
              <a:lnSpc>
                <a:spcPct val="100000"/>
              </a:lnSpc>
            </a:pPr>
            <a:r>
              <a:rPr lang="zh-CN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我们在第一节中用相似</a:t>
            </a:r>
            <a:r>
              <a:rPr lang="zh-CN" altLang="en-US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三</a:t>
            </a:r>
            <a:r>
              <a:rPr lang="zh-CN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角形</a:t>
            </a:r>
            <a:r>
              <a:rPr lang="zh-CN" altLang="en-US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的</a:t>
            </a:r>
            <a:r>
              <a:rPr lang="zh-CN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概念</a:t>
            </a:r>
            <a:r>
              <a:rPr lang="zh-CN" altLang="en-US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推</a:t>
            </a:r>
            <a:r>
              <a:rPr lang="zh-CN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导</a:t>
            </a:r>
            <a:r>
              <a:rPr lang="zh-CN" altLang="en-US" spc="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出单透镜放大镜的角度</a:t>
            </a:r>
            <a:r>
              <a:rPr lang="zh-CN" altLang="en-US" spc="-1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放</a:t>
            </a:r>
            <a:r>
              <a:rPr lang="zh-CN" altLang="en-US" spc="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大率。</a:t>
            </a:r>
            <a:r>
              <a:rPr lang="zh-CN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在第三讲中我们曾经提</a:t>
            </a:r>
            <a:r>
              <a:rPr lang="zh-CN" altLang="en-US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过</a:t>
            </a:r>
            <a:r>
              <a:rPr lang="zh-CN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可以</a:t>
            </a:r>
            <a:r>
              <a:rPr lang="zh-CN" altLang="en-US" spc="-3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用</a:t>
            </a:r>
            <a:r>
              <a:rPr lang="en-US" altLang="zh-CN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AB</a:t>
            </a:r>
            <a:r>
              <a:rPr lang="en-US" altLang="zh-CN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</a:t>
            </a:r>
            <a:r>
              <a:rPr lang="en-US" altLang="zh-CN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</a:t>
            </a:r>
            <a:r>
              <a:rPr lang="zh-CN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矩阵 的运算求出薄透镜的角</a:t>
            </a:r>
            <a:r>
              <a:rPr lang="zh-CN" altLang="en-US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度</a:t>
            </a:r>
            <a:r>
              <a:rPr lang="zh-CN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放大</a:t>
            </a:r>
            <a:r>
              <a:rPr lang="zh-CN" altLang="en-US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率</a:t>
            </a:r>
            <a:r>
              <a:rPr lang="zh-CN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。</a:t>
            </a:r>
          </a:p>
          <a:p>
            <a:pPr marL="390525">
              <a:lnSpc>
                <a:spcPct val="100000"/>
              </a:lnSpc>
              <a:spcBef>
                <a:spcPts val="770"/>
              </a:spcBef>
            </a:pPr>
            <a:r>
              <a:rPr lang="zh-CN" altLang="en-US" spc="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请问用这两种方法求出</a:t>
            </a:r>
            <a:r>
              <a:rPr lang="zh-CN" altLang="en-US" spc="-1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来</a:t>
            </a:r>
            <a:r>
              <a:rPr lang="zh-CN" altLang="en-US" spc="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的角</a:t>
            </a:r>
            <a:r>
              <a:rPr lang="zh-CN" altLang="en-US" spc="-1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度</a:t>
            </a:r>
            <a:r>
              <a:rPr lang="zh-CN" altLang="en-US" spc="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放大</a:t>
            </a:r>
            <a:r>
              <a:rPr lang="zh-CN" altLang="en-US" spc="-1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率</a:t>
            </a:r>
            <a:r>
              <a:rPr lang="zh-CN" altLang="en-US" spc="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是</a:t>
            </a:r>
            <a:r>
              <a:rPr lang="zh-CN" altLang="en-US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否相同？请解释其原因。</a:t>
            </a: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487479" y="3342877"/>
            <a:ext cx="6199859" cy="3572907"/>
            <a:chOff x="1719815" y="2644997"/>
            <a:chExt cx="8042859" cy="4546708"/>
          </a:xfrm>
        </p:grpSpPr>
        <p:sp>
          <p:nvSpPr>
            <p:cNvPr id="10" name="object 2"/>
            <p:cNvSpPr txBox="1">
              <a:spLocks/>
            </p:cNvSpPr>
            <p:nvPr/>
          </p:nvSpPr>
          <p:spPr>
            <a:xfrm>
              <a:off x="1719815" y="2644997"/>
              <a:ext cx="8042859" cy="901323"/>
            </a:xfrm>
            <a:prstGeom prst="rect">
              <a:avLst/>
            </a:prstGeom>
          </p:spPr>
          <p:txBody>
            <a:bodyPr vert="horz" wrap="square" lIns="0" tIns="274710" rIns="0" bIns="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100580">
                <a:lnSpc>
                  <a:spcPct val="100000"/>
                </a:lnSpc>
              </a:pPr>
              <a:r>
                <a:rPr lang="en-US" sz="2800" smtClean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ABCD</a:t>
              </a:r>
              <a:r>
                <a:rPr lang="en-US" sz="2800" spc="-15" smtClean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r>
                <a:rPr lang="zh-CN" altLang="en-US" sz="2800" smtClean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矩阵光学</a:t>
              </a:r>
              <a:endPara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1" name="object 3"/>
            <p:cNvSpPr txBox="1"/>
            <p:nvPr/>
          </p:nvSpPr>
          <p:spPr>
            <a:xfrm>
              <a:off x="3662953" y="3745074"/>
              <a:ext cx="2511424" cy="8959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2000" spc="-5" smtClean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横向距离放大率</a:t>
              </a:r>
              <a:endParaRPr sz="2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2" name="object 4"/>
            <p:cNvSpPr txBox="1"/>
            <p:nvPr/>
          </p:nvSpPr>
          <p:spPr>
            <a:xfrm>
              <a:off x="6241053" y="6295741"/>
              <a:ext cx="1800860" cy="8959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2000" spc="-5" dirty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角度放大率</a:t>
              </a:r>
              <a:endParaRPr sz="2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3" name="object 5"/>
            <p:cNvSpPr txBox="1"/>
            <p:nvPr/>
          </p:nvSpPr>
          <p:spPr>
            <a:xfrm>
              <a:off x="4355483" y="6295741"/>
              <a:ext cx="1090930" cy="8959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2000" spc="-5" dirty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屈光力</a:t>
              </a:r>
              <a:endParaRPr sz="2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8" name="object 6"/>
            <p:cNvSpPr txBox="1"/>
            <p:nvPr/>
          </p:nvSpPr>
          <p:spPr>
            <a:xfrm>
              <a:off x="6548901" y="3745074"/>
              <a:ext cx="1445895" cy="8959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2000" spc="-5" smtClean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成像条件</a:t>
              </a:r>
              <a:endParaRPr sz="2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9" name="object 7"/>
            <p:cNvSpPr/>
            <p:nvPr/>
          </p:nvSpPr>
          <p:spPr>
            <a:xfrm>
              <a:off x="4635519" y="3901663"/>
              <a:ext cx="961643" cy="8046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0" name="object 8"/>
            <p:cNvSpPr/>
            <p:nvPr/>
          </p:nvSpPr>
          <p:spPr>
            <a:xfrm>
              <a:off x="4933079" y="4178522"/>
              <a:ext cx="622300" cy="464820"/>
            </a:xfrm>
            <a:custGeom>
              <a:avLst/>
              <a:gdLst/>
              <a:ahLst/>
              <a:cxnLst/>
              <a:rect l="l" t="t" r="r" b="b"/>
              <a:pathLst>
                <a:path w="622300" h="464819">
                  <a:moveTo>
                    <a:pt x="91504" y="66566"/>
                  </a:moveTo>
                  <a:lnTo>
                    <a:pt x="114347" y="118822"/>
                  </a:lnTo>
                  <a:lnTo>
                    <a:pt x="588010" y="464438"/>
                  </a:lnTo>
                  <a:lnTo>
                    <a:pt x="621791" y="418338"/>
                  </a:lnTo>
                  <a:lnTo>
                    <a:pt x="147117" y="71953"/>
                  </a:lnTo>
                  <a:lnTo>
                    <a:pt x="91504" y="66566"/>
                  </a:lnTo>
                  <a:close/>
                </a:path>
                <a:path w="622300" h="464819">
                  <a:moveTo>
                    <a:pt x="0" y="0"/>
                  </a:moveTo>
                  <a:lnTo>
                    <a:pt x="99187" y="226695"/>
                  </a:lnTo>
                  <a:lnTo>
                    <a:pt x="129702" y="241818"/>
                  </a:lnTo>
                  <a:lnTo>
                    <a:pt x="143846" y="237022"/>
                  </a:lnTo>
                  <a:lnTo>
                    <a:pt x="151157" y="227519"/>
                  </a:lnTo>
                  <a:lnTo>
                    <a:pt x="153918" y="215940"/>
                  </a:lnTo>
                  <a:lnTo>
                    <a:pt x="151511" y="203835"/>
                  </a:lnTo>
                  <a:lnTo>
                    <a:pt x="114347" y="118822"/>
                  </a:lnTo>
                  <a:lnTo>
                    <a:pt x="28955" y="56514"/>
                  </a:lnTo>
                  <a:lnTo>
                    <a:pt x="62611" y="10287"/>
                  </a:lnTo>
                  <a:lnTo>
                    <a:pt x="100181" y="10287"/>
                  </a:lnTo>
                  <a:lnTo>
                    <a:pt x="0" y="0"/>
                  </a:lnTo>
                  <a:close/>
                </a:path>
                <a:path w="622300" h="464819">
                  <a:moveTo>
                    <a:pt x="62611" y="10287"/>
                  </a:moveTo>
                  <a:lnTo>
                    <a:pt x="28955" y="56514"/>
                  </a:lnTo>
                  <a:lnTo>
                    <a:pt x="114347" y="118822"/>
                  </a:lnTo>
                  <a:lnTo>
                    <a:pt x="91504" y="66566"/>
                  </a:lnTo>
                  <a:lnTo>
                    <a:pt x="42799" y="61849"/>
                  </a:lnTo>
                  <a:lnTo>
                    <a:pt x="72009" y="21971"/>
                  </a:lnTo>
                  <a:lnTo>
                    <a:pt x="78622" y="21971"/>
                  </a:lnTo>
                  <a:lnTo>
                    <a:pt x="62611" y="10287"/>
                  </a:lnTo>
                  <a:close/>
                </a:path>
                <a:path w="622300" h="464819">
                  <a:moveTo>
                    <a:pt x="100181" y="10287"/>
                  </a:moveTo>
                  <a:lnTo>
                    <a:pt x="62611" y="10287"/>
                  </a:lnTo>
                  <a:lnTo>
                    <a:pt x="147117" y="71953"/>
                  </a:lnTo>
                  <a:lnTo>
                    <a:pt x="248227" y="81747"/>
                  </a:lnTo>
                  <a:lnTo>
                    <a:pt x="259455" y="76729"/>
                  </a:lnTo>
                  <a:lnTo>
                    <a:pt x="267733" y="66553"/>
                  </a:lnTo>
                  <a:lnTo>
                    <a:pt x="271748" y="51719"/>
                  </a:lnTo>
                  <a:lnTo>
                    <a:pt x="267830" y="39128"/>
                  </a:lnTo>
                  <a:lnTo>
                    <a:pt x="258825" y="29754"/>
                  </a:lnTo>
                  <a:lnTo>
                    <a:pt x="246125" y="25273"/>
                  </a:lnTo>
                  <a:lnTo>
                    <a:pt x="100181" y="10287"/>
                  </a:lnTo>
                  <a:close/>
                </a:path>
                <a:path w="622300" h="464819">
                  <a:moveTo>
                    <a:pt x="78622" y="21971"/>
                  </a:moveTo>
                  <a:lnTo>
                    <a:pt x="72009" y="21971"/>
                  </a:lnTo>
                  <a:lnTo>
                    <a:pt x="91504" y="66566"/>
                  </a:lnTo>
                  <a:lnTo>
                    <a:pt x="147117" y="71953"/>
                  </a:lnTo>
                  <a:lnTo>
                    <a:pt x="78622" y="21971"/>
                  </a:lnTo>
                  <a:close/>
                </a:path>
                <a:path w="622300" h="464819">
                  <a:moveTo>
                    <a:pt x="72009" y="21971"/>
                  </a:moveTo>
                  <a:lnTo>
                    <a:pt x="42799" y="61849"/>
                  </a:lnTo>
                  <a:lnTo>
                    <a:pt x="91504" y="66566"/>
                  </a:lnTo>
                  <a:lnTo>
                    <a:pt x="72009" y="21971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 sz="1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1" name="object 9"/>
            <p:cNvSpPr/>
            <p:nvPr/>
          </p:nvSpPr>
          <p:spPr>
            <a:xfrm>
              <a:off x="6470415" y="3901663"/>
              <a:ext cx="1106424" cy="8061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2" name="object 10"/>
            <p:cNvSpPr/>
            <p:nvPr/>
          </p:nvSpPr>
          <p:spPr>
            <a:xfrm>
              <a:off x="6512578" y="4178522"/>
              <a:ext cx="767080" cy="466090"/>
            </a:xfrm>
            <a:custGeom>
              <a:avLst/>
              <a:gdLst/>
              <a:ahLst/>
              <a:cxnLst/>
              <a:rect l="l" t="t" r="r" b="b"/>
              <a:pathLst>
                <a:path w="767079" h="466089">
                  <a:moveTo>
                    <a:pt x="669220" y="57308"/>
                  </a:moveTo>
                  <a:lnTo>
                    <a:pt x="612730" y="57343"/>
                  </a:lnTo>
                  <a:lnTo>
                    <a:pt x="0" y="416687"/>
                  </a:lnTo>
                  <a:lnTo>
                    <a:pt x="28828" y="466089"/>
                  </a:lnTo>
                  <a:lnTo>
                    <a:pt x="641383" y="106804"/>
                  </a:lnTo>
                  <a:lnTo>
                    <a:pt x="669220" y="57308"/>
                  </a:lnTo>
                  <a:close/>
                </a:path>
                <a:path w="767079" h="466089">
                  <a:moveTo>
                    <a:pt x="764667" y="4063"/>
                  </a:moveTo>
                  <a:lnTo>
                    <a:pt x="703579" y="4063"/>
                  </a:lnTo>
                  <a:lnTo>
                    <a:pt x="732536" y="53339"/>
                  </a:lnTo>
                  <a:lnTo>
                    <a:pt x="641383" y="106804"/>
                  </a:lnTo>
                  <a:lnTo>
                    <a:pt x="595884" y="187705"/>
                  </a:lnTo>
                  <a:lnTo>
                    <a:pt x="592307" y="199370"/>
                  </a:lnTo>
                  <a:lnTo>
                    <a:pt x="593831" y="211070"/>
                  </a:lnTo>
                  <a:lnTo>
                    <a:pt x="599988" y="221224"/>
                  </a:lnTo>
                  <a:lnTo>
                    <a:pt x="613482" y="227494"/>
                  </a:lnTo>
                  <a:lnTo>
                    <a:pt x="625531" y="228797"/>
                  </a:lnTo>
                  <a:lnTo>
                    <a:pt x="635670" y="225769"/>
                  </a:lnTo>
                  <a:lnTo>
                    <a:pt x="643433" y="219044"/>
                  </a:lnTo>
                  <a:lnTo>
                    <a:pt x="645667" y="215646"/>
                  </a:lnTo>
                  <a:lnTo>
                    <a:pt x="764667" y="4063"/>
                  </a:lnTo>
                  <a:close/>
                </a:path>
                <a:path w="767079" h="466089">
                  <a:moveTo>
                    <a:pt x="709848" y="14731"/>
                  </a:moveTo>
                  <a:lnTo>
                    <a:pt x="693165" y="14731"/>
                  </a:lnTo>
                  <a:lnTo>
                    <a:pt x="718185" y="57276"/>
                  </a:lnTo>
                  <a:lnTo>
                    <a:pt x="669220" y="57308"/>
                  </a:lnTo>
                  <a:lnTo>
                    <a:pt x="641383" y="106804"/>
                  </a:lnTo>
                  <a:lnTo>
                    <a:pt x="732536" y="53339"/>
                  </a:lnTo>
                  <a:lnTo>
                    <a:pt x="709848" y="14731"/>
                  </a:lnTo>
                  <a:close/>
                </a:path>
                <a:path w="767079" h="466089">
                  <a:moveTo>
                    <a:pt x="766952" y="0"/>
                  </a:moveTo>
                  <a:lnTo>
                    <a:pt x="519556" y="635"/>
                  </a:lnTo>
                  <a:lnTo>
                    <a:pt x="505882" y="4128"/>
                  </a:lnTo>
                  <a:lnTo>
                    <a:pt x="495783" y="13377"/>
                  </a:lnTo>
                  <a:lnTo>
                    <a:pt x="491106" y="26538"/>
                  </a:lnTo>
                  <a:lnTo>
                    <a:pt x="494302" y="41407"/>
                  </a:lnTo>
                  <a:lnTo>
                    <a:pt x="502816" y="52086"/>
                  </a:lnTo>
                  <a:lnTo>
                    <a:pt x="515046" y="57405"/>
                  </a:lnTo>
                  <a:lnTo>
                    <a:pt x="612730" y="57343"/>
                  </a:lnTo>
                  <a:lnTo>
                    <a:pt x="703579" y="4063"/>
                  </a:lnTo>
                  <a:lnTo>
                    <a:pt x="764667" y="4063"/>
                  </a:lnTo>
                  <a:lnTo>
                    <a:pt x="766952" y="0"/>
                  </a:lnTo>
                  <a:close/>
                </a:path>
                <a:path w="767079" h="466089">
                  <a:moveTo>
                    <a:pt x="703579" y="4063"/>
                  </a:moveTo>
                  <a:lnTo>
                    <a:pt x="612730" y="57343"/>
                  </a:lnTo>
                  <a:lnTo>
                    <a:pt x="669220" y="57308"/>
                  </a:lnTo>
                  <a:lnTo>
                    <a:pt x="693165" y="14731"/>
                  </a:lnTo>
                  <a:lnTo>
                    <a:pt x="709848" y="14731"/>
                  </a:lnTo>
                  <a:lnTo>
                    <a:pt x="703579" y="4063"/>
                  </a:lnTo>
                  <a:close/>
                </a:path>
                <a:path w="767079" h="466089">
                  <a:moveTo>
                    <a:pt x="693165" y="14731"/>
                  </a:moveTo>
                  <a:lnTo>
                    <a:pt x="669220" y="57308"/>
                  </a:lnTo>
                  <a:lnTo>
                    <a:pt x="718185" y="57276"/>
                  </a:lnTo>
                  <a:lnTo>
                    <a:pt x="693165" y="14731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 sz="1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3" name="object 11"/>
            <p:cNvSpPr/>
            <p:nvPr/>
          </p:nvSpPr>
          <p:spPr>
            <a:xfrm>
              <a:off x="4611134" y="5672551"/>
              <a:ext cx="987551" cy="8488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4" name="object 12"/>
            <p:cNvSpPr/>
            <p:nvPr/>
          </p:nvSpPr>
          <p:spPr>
            <a:xfrm>
              <a:off x="4907679" y="5695791"/>
              <a:ext cx="647700" cy="508634"/>
            </a:xfrm>
            <a:custGeom>
              <a:avLst/>
              <a:gdLst/>
              <a:ahLst/>
              <a:cxnLst/>
              <a:rect l="l" t="t" r="r" b="b"/>
              <a:pathLst>
                <a:path w="647700" h="508635">
                  <a:moveTo>
                    <a:pt x="123162" y="263267"/>
                  </a:moveTo>
                  <a:lnTo>
                    <a:pt x="0" y="508507"/>
                  </a:lnTo>
                  <a:lnTo>
                    <a:pt x="92256" y="496569"/>
                  </a:lnTo>
                  <a:lnTo>
                    <a:pt x="62356" y="496569"/>
                  </a:lnTo>
                  <a:lnTo>
                    <a:pt x="27431" y="451230"/>
                  </a:lnTo>
                  <a:lnTo>
                    <a:pt x="111133" y="386720"/>
                  </a:lnTo>
                  <a:lnTo>
                    <a:pt x="146050" y="300735"/>
                  </a:lnTo>
                  <a:lnTo>
                    <a:pt x="148148" y="288522"/>
                  </a:lnTo>
                  <a:lnTo>
                    <a:pt x="145059" y="276963"/>
                  </a:lnTo>
                  <a:lnTo>
                    <a:pt x="137445" y="267632"/>
                  </a:lnTo>
                  <a:lnTo>
                    <a:pt x="123162" y="263267"/>
                  </a:lnTo>
                  <a:close/>
                </a:path>
                <a:path w="647700" h="508635">
                  <a:moveTo>
                    <a:pt x="111133" y="386720"/>
                  </a:moveTo>
                  <a:lnTo>
                    <a:pt x="27431" y="451230"/>
                  </a:lnTo>
                  <a:lnTo>
                    <a:pt x="62356" y="496569"/>
                  </a:lnTo>
                  <a:lnTo>
                    <a:pt x="77843" y="484631"/>
                  </a:lnTo>
                  <a:lnTo>
                    <a:pt x="71374" y="484631"/>
                  </a:lnTo>
                  <a:lnTo>
                    <a:pt x="41148" y="445515"/>
                  </a:lnTo>
                  <a:lnTo>
                    <a:pt x="89675" y="439563"/>
                  </a:lnTo>
                  <a:lnTo>
                    <a:pt x="111133" y="386720"/>
                  </a:lnTo>
                  <a:close/>
                </a:path>
                <a:path w="647700" h="508635">
                  <a:moveTo>
                    <a:pt x="246569" y="420318"/>
                  </a:moveTo>
                  <a:lnTo>
                    <a:pt x="145130" y="432761"/>
                  </a:lnTo>
                  <a:lnTo>
                    <a:pt x="62356" y="496569"/>
                  </a:lnTo>
                  <a:lnTo>
                    <a:pt x="92256" y="496569"/>
                  </a:lnTo>
                  <a:lnTo>
                    <a:pt x="245363" y="476757"/>
                  </a:lnTo>
                  <a:lnTo>
                    <a:pt x="257791" y="472016"/>
                  </a:lnTo>
                  <a:lnTo>
                    <a:pt x="266509" y="462533"/>
                  </a:lnTo>
                  <a:lnTo>
                    <a:pt x="270200" y="450018"/>
                  </a:lnTo>
                  <a:lnTo>
                    <a:pt x="265999" y="435254"/>
                  </a:lnTo>
                  <a:lnTo>
                    <a:pt x="257689" y="425225"/>
                  </a:lnTo>
                  <a:lnTo>
                    <a:pt x="246569" y="420318"/>
                  </a:lnTo>
                  <a:close/>
                </a:path>
                <a:path w="647700" h="508635">
                  <a:moveTo>
                    <a:pt x="89675" y="439563"/>
                  </a:moveTo>
                  <a:lnTo>
                    <a:pt x="41148" y="445515"/>
                  </a:lnTo>
                  <a:lnTo>
                    <a:pt x="71374" y="484631"/>
                  </a:lnTo>
                  <a:lnTo>
                    <a:pt x="89675" y="439563"/>
                  </a:lnTo>
                  <a:close/>
                </a:path>
                <a:path w="647700" h="508635">
                  <a:moveTo>
                    <a:pt x="145130" y="432761"/>
                  </a:moveTo>
                  <a:lnTo>
                    <a:pt x="89675" y="439563"/>
                  </a:lnTo>
                  <a:lnTo>
                    <a:pt x="71374" y="484631"/>
                  </a:lnTo>
                  <a:lnTo>
                    <a:pt x="77843" y="484631"/>
                  </a:lnTo>
                  <a:lnTo>
                    <a:pt x="145130" y="432761"/>
                  </a:lnTo>
                  <a:close/>
                </a:path>
                <a:path w="647700" h="508635">
                  <a:moveTo>
                    <a:pt x="612901" y="0"/>
                  </a:moveTo>
                  <a:lnTo>
                    <a:pt x="111133" y="386720"/>
                  </a:lnTo>
                  <a:lnTo>
                    <a:pt x="89675" y="439563"/>
                  </a:lnTo>
                  <a:lnTo>
                    <a:pt x="145130" y="432761"/>
                  </a:lnTo>
                  <a:lnTo>
                    <a:pt x="647700" y="45338"/>
                  </a:lnTo>
                  <a:lnTo>
                    <a:pt x="612901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 sz="1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5" name="object 13"/>
            <p:cNvSpPr/>
            <p:nvPr/>
          </p:nvSpPr>
          <p:spPr>
            <a:xfrm>
              <a:off x="6348495" y="5672551"/>
              <a:ext cx="1100327" cy="8488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6" name="object 14"/>
            <p:cNvSpPr/>
            <p:nvPr/>
          </p:nvSpPr>
          <p:spPr>
            <a:xfrm>
              <a:off x="6390785" y="5694521"/>
              <a:ext cx="760730" cy="509905"/>
            </a:xfrm>
            <a:custGeom>
              <a:avLst/>
              <a:gdLst/>
              <a:ahLst/>
              <a:cxnLst/>
              <a:rect l="l" t="t" r="r" b="b"/>
              <a:pathLst>
                <a:path w="760729" h="509904">
                  <a:moveTo>
                    <a:pt x="509532" y="440715"/>
                  </a:moveTo>
                  <a:lnTo>
                    <a:pt x="497837" y="445929"/>
                  </a:lnTo>
                  <a:lnTo>
                    <a:pt x="489485" y="456390"/>
                  </a:lnTo>
                  <a:lnTo>
                    <a:pt x="485970" y="471301"/>
                  </a:lnTo>
                  <a:lnTo>
                    <a:pt x="490314" y="484139"/>
                  </a:lnTo>
                  <a:lnTo>
                    <a:pt x="499890" y="493433"/>
                  </a:lnTo>
                  <a:lnTo>
                    <a:pt x="513080" y="497458"/>
                  </a:lnTo>
                  <a:lnTo>
                    <a:pt x="760222" y="509777"/>
                  </a:lnTo>
                  <a:lnTo>
                    <a:pt x="756721" y="502793"/>
                  </a:lnTo>
                  <a:lnTo>
                    <a:pt x="697103" y="502793"/>
                  </a:lnTo>
                  <a:lnTo>
                    <a:pt x="609057" y="445336"/>
                  </a:lnTo>
                  <a:lnTo>
                    <a:pt x="509532" y="440715"/>
                  </a:lnTo>
                  <a:close/>
                </a:path>
                <a:path w="760729" h="509904">
                  <a:moveTo>
                    <a:pt x="609057" y="445336"/>
                  </a:moveTo>
                  <a:lnTo>
                    <a:pt x="697103" y="502793"/>
                  </a:lnTo>
                  <a:lnTo>
                    <a:pt x="704395" y="491616"/>
                  </a:lnTo>
                  <a:lnTo>
                    <a:pt x="687197" y="491616"/>
                  </a:lnTo>
                  <a:lnTo>
                    <a:pt x="665284" y="447947"/>
                  </a:lnTo>
                  <a:lnTo>
                    <a:pt x="609057" y="445336"/>
                  </a:lnTo>
                  <a:close/>
                </a:path>
                <a:path w="760729" h="509904">
                  <a:moveTo>
                    <a:pt x="629962" y="274498"/>
                  </a:moveTo>
                  <a:lnTo>
                    <a:pt x="617839" y="275148"/>
                  </a:lnTo>
                  <a:lnTo>
                    <a:pt x="604038" y="280712"/>
                  </a:lnTo>
                  <a:lnTo>
                    <a:pt x="597331" y="290585"/>
                  </a:lnTo>
                  <a:lnTo>
                    <a:pt x="595202" y="302286"/>
                  </a:lnTo>
                  <a:lnTo>
                    <a:pt x="598170" y="314197"/>
                  </a:lnTo>
                  <a:lnTo>
                    <a:pt x="639785" y="397132"/>
                  </a:lnTo>
                  <a:lnTo>
                    <a:pt x="728345" y="454913"/>
                  </a:lnTo>
                  <a:lnTo>
                    <a:pt x="697103" y="502793"/>
                  </a:lnTo>
                  <a:lnTo>
                    <a:pt x="756721" y="502793"/>
                  </a:lnTo>
                  <a:lnTo>
                    <a:pt x="649351" y="288544"/>
                  </a:lnTo>
                  <a:lnTo>
                    <a:pt x="647395" y="285240"/>
                  </a:lnTo>
                  <a:lnTo>
                    <a:pt x="639961" y="278087"/>
                  </a:lnTo>
                  <a:lnTo>
                    <a:pt x="629962" y="274498"/>
                  </a:lnTo>
                  <a:close/>
                </a:path>
                <a:path w="760729" h="509904">
                  <a:moveTo>
                    <a:pt x="665284" y="447947"/>
                  </a:moveTo>
                  <a:lnTo>
                    <a:pt x="687197" y="491616"/>
                  </a:lnTo>
                  <a:lnTo>
                    <a:pt x="714121" y="450214"/>
                  </a:lnTo>
                  <a:lnTo>
                    <a:pt x="665284" y="447947"/>
                  </a:lnTo>
                  <a:close/>
                </a:path>
                <a:path w="760729" h="509904">
                  <a:moveTo>
                    <a:pt x="639785" y="397132"/>
                  </a:moveTo>
                  <a:lnTo>
                    <a:pt x="665284" y="447947"/>
                  </a:lnTo>
                  <a:lnTo>
                    <a:pt x="714121" y="450214"/>
                  </a:lnTo>
                  <a:lnTo>
                    <a:pt x="687197" y="491616"/>
                  </a:lnTo>
                  <a:lnTo>
                    <a:pt x="704395" y="491616"/>
                  </a:lnTo>
                  <a:lnTo>
                    <a:pt x="728345" y="454913"/>
                  </a:lnTo>
                  <a:lnTo>
                    <a:pt x="639785" y="397132"/>
                  </a:lnTo>
                  <a:close/>
                </a:path>
                <a:path w="760729" h="509904">
                  <a:moveTo>
                    <a:pt x="31115" y="0"/>
                  </a:moveTo>
                  <a:lnTo>
                    <a:pt x="0" y="47878"/>
                  </a:lnTo>
                  <a:lnTo>
                    <a:pt x="609057" y="445336"/>
                  </a:lnTo>
                  <a:lnTo>
                    <a:pt x="665284" y="447947"/>
                  </a:lnTo>
                  <a:lnTo>
                    <a:pt x="639785" y="397132"/>
                  </a:lnTo>
                  <a:lnTo>
                    <a:pt x="31115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 sz="1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7" name="object 16"/>
            <p:cNvSpPr/>
            <p:nvPr/>
          </p:nvSpPr>
          <p:spPr>
            <a:xfrm>
              <a:off x="3044082" y="4299172"/>
              <a:ext cx="5394325" cy="176212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192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/>
          <p:cNvSpPr txBox="1">
            <a:spLocks/>
          </p:cNvSpPr>
          <p:nvPr/>
        </p:nvSpPr>
        <p:spPr>
          <a:xfrm>
            <a:off x="185888" y="153603"/>
            <a:ext cx="83518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作业 </a:t>
            </a:r>
            <a:r>
              <a:rPr lang="en-US" altLang="zh-TW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endParaRPr lang="zh-TW" altLang="en-US" dirty="0" smtClean="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547397" y="1219600"/>
            <a:ext cx="8158639" cy="2585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8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若某人的近点距离</a:t>
            </a:r>
            <a:r>
              <a:rPr sz="2800" spc="-2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为</a:t>
            </a:r>
            <a:r>
              <a:rPr sz="28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5</a:t>
            </a:r>
            <a:r>
              <a:rPr sz="28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0</a:t>
            </a:r>
            <a:r>
              <a:rPr sz="2800" spc="-1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</a:t>
            </a:r>
            <a:r>
              <a:rPr sz="28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</a:t>
            </a:r>
            <a:r>
              <a:rPr sz="28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，请问应该要</a:t>
            </a:r>
            <a:r>
              <a:rPr sz="2800" spc="-2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用</a:t>
            </a:r>
            <a:r>
              <a:rPr sz="28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焦</a:t>
            </a:r>
            <a:r>
              <a:rPr sz="2800" spc="-1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距</a:t>
            </a:r>
            <a:r>
              <a:rPr sz="28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多长的哪种透镜，让其近点距离回到</a:t>
            </a: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正</a:t>
            </a:r>
            <a:r>
              <a:rPr sz="28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常</a:t>
            </a:r>
            <a:r>
              <a:rPr sz="2800" spc="-4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的</a:t>
            </a: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r>
              <a:rPr sz="28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5</a:t>
            </a:r>
            <a:r>
              <a:rPr sz="2800" spc="-1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cm</a:t>
            </a:r>
            <a:r>
              <a:rPr sz="28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？</a:t>
            </a:r>
            <a:endParaRPr lang="en-US" sz="2800" spc="-5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8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在</a:t>
            </a:r>
            <a:r>
              <a:rPr lang="zh-CN" altLang="en-US" sz="28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以上</a:t>
            </a:r>
            <a:r>
              <a:rPr sz="28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计算</a:t>
            </a:r>
            <a:r>
              <a:rPr sz="2800" spc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中</a:t>
            </a:r>
            <a:r>
              <a:rPr sz="2800" spc="-5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sz="28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我</a:t>
            </a:r>
            <a:r>
              <a:rPr sz="2800" spc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们</a:t>
            </a:r>
            <a:r>
              <a:rPr sz="28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忽略眼镜到眼睛的距离。若加入这个距</a:t>
            </a:r>
            <a:r>
              <a:rPr sz="2800" spc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离</a:t>
            </a:r>
            <a:r>
              <a:rPr sz="28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的考</a:t>
            </a:r>
            <a:r>
              <a:rPr sz="2800" spc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虑</a:t>
            </a:r>
            <a:r>
              <a:rPr sz="28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，请问应如何设计这颗校正视力透镜的</a:t>
            </a:r>
            <a:r>
              <a:rPr sz="2800" spc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位</a:t>
            </a:r>
            <a:r>
              <a:rPr sz="28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置与</a:t>
            </a:r>
            <a:r>
              <a:rPr sz="2800" spc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屈</a:t>
            </a:r>
            <a:r>
              <a:rPr lang="zh-CN" altLang="en-US" sz="28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光</a:t>
            </a:r>
            <a:r>
              <a:rPr sz="28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度组合，才能达到最佳效果？</a:t>
            </a:r>
            <a:endParaRPr sz="28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3821229" y="4026305"/>
            <a:ext cx="4884807" cy="25302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49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/>
          <p:cNvSpPr txBox="1">
            <a:spLocks/>
          </p:cNvSpPr>
          <p:nvPr/>
        </p:nvSpPr>
        <p:spPr>
          <a:xfrm>
            <a:off x="185888" y="153603"/>
            <a:ext cx="83518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作业 </a:t>
            </a:r>
            <a:r>
              <a:rPr lang="en-US" altLang="zh-TW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</a:t>
            </a:r>
            <a:endParaRPr lang="zh-TW" altLang="en-US" dirty="0" smtClean="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3417" y="1226419"/>
            <a:ext cx="8548078" cy="4173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请问</a:t>
            </a:r>
            <a:r>
              <a:rPr lang="zh-CN" altLang="en-US" sz="32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如果自己拿一个十公分长的饼干盒</a:t>
            </a:r>
            <a:r>
              <a:rPr lang="zh-CN" altLang="en-US" sz="32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要自制</a:t>
            </a:r>
            <a:r>
              <a:rPr lang="zh-CN" altLang="en-US" sz="32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针孔相机，最佳的针孔大小应该是？ </a:t>
            </a:r>
            <a:endParaRPr lang="en-US" altLang="zh-CN" sz="320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lvl="1">
              <a:lnSpc>
                <a:spcPct val="130000"/>
              </a:lnSpc>
            </a:pPr>
            <a:r>
              <a:rPr lang="en-US" altLang="zh-CN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1. 1 </a:t>
            </a:r>
            <a:r>
              <a:rPr lang="en-US" altLang="zh-CN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– 2 mm</a:t>
            </a:r>
          </a:p>
          <a:p>
            <a:pPr lvl="1">
              <a:lnSpc>
                <a:spcPct val="130000"/>
              </a:lnSpc>
            </a:pPr>
            <a:r>
              <a:rPr lang="en-US" altLang="zh-CN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en-US" altLang="zh-CN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 0.5 </a:t>
            </a:r>
            <a:r>
              <a:rPr lang="en-US" altLang="zh-CN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– 1 mm</a:t>
            </a:r>
          </a:p>
          <a:p>
            <a:pPr lvl="1">
              <a:lnSpc>
                <a:spcPct val="130000"/>
              </a:lnSpc>
            </a:pPr>
            <a:r>
              <a:rPr lang="en-US" altLang="zh-CN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en-US" altLang="zh-CN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 0.1 </a:t>
            </a:r>
            <a:r>
              <a:rPr lang="en-US" altLang="zh-CN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– 0.5 mm</a:t>
            </a:r>
          </a:p>
          <a:p>
            <a:pPr lvl="1">
              <a:lnSpc>
                <a:spcPct val="130000"/>
              </a:lnSpc>
            </a:pPr>
            <a:r>
              <a:rPr lang="en-US" altLang="zh-CN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en-US" altLang="zh-CN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 0.05 </a:t>
            </a:r>
            <a:r>
              <a:rPr lang="en-US" altLang="zh-CN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– 0.1 mm</a:t>
            </a:r>
          </a:p>
          <a:p>
            <a:pPr lvl="1">
              <a:lnSpc>
                <a:spcPct val="130000"/>
              </a:lnSpc>
            </a:pPr>
            <a:r>
              <a:rPr lang="en-US" altLang="zh-CN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en-US" altLang="zh-CN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 0.01 </a:t>
            </a:r>
            <a:r>
              <a:rPr lang="en-US" altLang="zh-CN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– 0.05 mm</a:t>
            </a:r>
          </a:p>
        </p:txBody>
      </p:sp>
      <p:sp>
        <p:nvSpPr>
          <p:cNvPr id="6" name="object 4"/>
          <p:cNvSpPr/>
          <p:nvPr/>
        </p:nvSpPr>
        <p:spPr>
          <a:xfrm>
            <a:off x="4361807" y="3511611"/>
            <a:ext cx="4630928" cy="31606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801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/>
          <p:cNvSpPr txBox="1">
            <a:spLocks/>
          </p:cNvSpPr>
          <p:nvPr/>
        </p:nvSpPr>
        <p:spPr>
          <a:xfrm>
            <a:off x="185888" y="153603"/>
            <a:ext cx="83518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作业 </a:t>
            </a:r>
            <a:r>
              <a:rPr lang="en-US" altLang="zh-TW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4</a:t>
            </a:r>
            <a:endParaRPr lang="zh-TW" altLang="en-US" dirty="0" smtClean="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0139" y="1089317"/>
            <a:ext cx="823934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考虑一个直径</a:t>
            </a:r>
            <a:r>
              <a:rPr lang="en-US" altLang="zh-CN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1mm</a:t>
            </a:r>
            <a:r>
              <a:rPr lang="zh-CN" altLang="en-US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的针孔与直径</a:t>
            </a:r>
            <a:r>
              <a:rPr lang="en-US" altLang="zh-CN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10mm</a:t>
            </a:r>
            <a:r>
              <a:rPr lang="zh-CN" altLang="en-US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的透镜，接在一个相同长度的盒子上作为相机，且盒长就是透镜焦距。若要拍摄同一个远方物体，并在底片上得到一样亮度的影像，则针孔相机需要的曝光时间是</a:t>
            </a:r>
            <a:r>
              <a:rPr lang="zh-CN" altLang="en-US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透镜相机</a:t>
            </a:r>
            <a:r>
              <a:rPr lang="zh-CN" altLang="en-US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的几倍？</a:t>
            </a:r>
          </a:p>
          <a:p>
            <a:pPr lvl="1">
              <a:lnSpc>
                <a:spcPct val="120000"/>
              </a:lnSpc>
            </a:pPr>
            <a:r>
              <a:rPr lang="en-US" altLang="zh-CN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en-US" altLang="zh-CN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 0.01</a:t>
            </a:r>
            <a:r>
              <a:rPr lang="zh-CN" altLang="en-US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倍</a:t>
            </a:r>
          </a:p>
          <a:p>
            <a:pPr lvl="1">
              <a:lnSpc>
                <a:spcPct val="120000"/>
              </a:lnSpc>
            </a:pPr>
            <a:r>
              <a:rPr lang="en-US" altLang="zh-CN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en-US" altLang="zh-CN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 0.1</a:t>
            </a:r>
            <a:r>
              <a:rPr lang="zh-CN" altLang="en-US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倍</a:t>
            </a:r>
          </a:p>
          <a:p>
            <a:pPr lvl="1">
              <a:lnSpc>
                <a:spcPct val="120000"/>
              </a:lnSpc>
            </a:pPr>
            <a:r>
              <a:rPr lang="en-US" altLang="zh-CN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en-US" altLang="zh-CN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 1</a:t>
            </a:r>
            <a:r>
              <a:rPr lang="zh-CN" altLang="en-US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倍</a:t>
            </a:r>
          </a:p>
          <a:p>
            <a:pPr lvl="1">
              <a:lnSpc>
                <a:spcPct val="120000"/>
              </a:lnSpc>
            </a:pPr>
            <a:r>
              <a:rPr lang="en-US" altLang="zh-CN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en-US" altLang="zh-CN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 10</a:t>
            </a:r>
            <a:r>
              <a:rPr lang="zh-CN" altLang="en-US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倍</a:t>
            </a:r>
          </a:p>
          <a:p>
            <a:pPr lvl="1">
              <a:lnSpc>
                <a:spcPct val="120000"/>
              </a:lnSpc>
            </a:pPr>
            <a:r>
              <a:rPr lang="en-US" altLang="zh-CN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en-US" altLang="zh-CN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 100</a:t>
            </a:r>
            <a:r>
              <a:rPr lang="zh-CN" altLang="en-US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倍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813" y="3325105"/>
            <a:ext cx="2502029" cy="344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41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651" y="3562326"/>
            <a:ext cx="5236349" cy="3295674"/>
          </a:xfrm>
          <a:prstGeom prst="rect">
            <a:avLst/>
          </a:prstGeom>
        </p:spPr>
      </p:pic>
      <p:sp>
        <p:nvSpPr>
          <p:cNvPr id="14" name="標題 1"/>
          <p:cNvSpPr txBox="1">
            <a:spLocks/>
          </p:cNvSpPr>
          <p:nvPr/>
        </p:nvSpPr>
        <p:spPr>
          <a:xfrm>
            <a:off x="185888" y="153603"/>
            <a:ext cx="83518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作业 </a:t>
            </a:r>
            <a:r>
              <a:rPr lang="en-US" altLang="zh-TW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5</a:t>
            </a:r>
            <a:endParaRPr lang="zh-TW" altLang="en-US" dirty="0" smtClean="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482909" y="1209960"/>
            <a:ext cx="8439710" cy="2698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当</a:t>
            </a:r>
            <a:r>
              <a:rPr lang="zh-CN" altLang="en-US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拍摄远方物体时，若</a:t>
            </a:r>
            <a:r>
              <a:rPr lang="zh-CN" altLang="en-US" sz="2800" spc="-15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想</a:t>
            </a:r>
            <a:r>
              <a:rPr lang="zh-CN" altLang="en-US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看得</a:t>
            </a:r>
            <a:r>
              <a:rPr lang="zh-CN" altLang="en-US" sz="2800" spc="-15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更</a:t>
            </a:r>
            <a:r>
              <a:rPr lang="zh-CN" altLang="en-US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清楚</a:t>
            </a:r>
            <a:r>
              <a:rPr lang="zh-CN" altLang="en-US" sz="2800" spc="-15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zh-CN" altLang="en-US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需</a:t>
            </a:r>
            <a:r>
              <a:rPr lang="zh-CN" altLang="en-US" sz="2800" spc="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要</a:t>
            </a:r>
            <a:r>
              <a:rPr lang="zh-CN" altLang="en-US" sz="2800" spc="5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增加放大率，亦即加</a:t>
            </a:r>
            <a:r>
              <a:rPr lang="zh-CN" altLang="en-US" sz="2800" spc="-1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大</a:t>
            </a:r>
            <a:r>
              <a:rPr lang="zh-CN" altLang="en-US" sz="2800" spc="5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焦距</a:t>
            </a:r>
            <a:r>
              <a:rPr lang="zh-CN" altLang="en-US" sz="2800" spc="-1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。</a:t>
            </a:r>
            <a:r>
              <a:rPr lang="zh-CN" altLang="en-US" sz="2800" spc="5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此时</a:t>
            </a:r>
            <a:r>
              <a:rPr lang="zh-CN" altLang="en-US" sz="2800" spc="-1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下</a:t>
            </a:r>
            <a:r>
              <a:rPr lang="zh-CN" altLang="en-US" sz="2800" spc="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列</a:t>
            </a:r>
            <a:r>
              <a:rPr lang="zh-CN" altLang="en-US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叙述</a:t>
            </a:r>
            <a:r>
              <a:rPr lang="zh-CN" altLang="en-US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何者正确</a:t>
            </a:r>
            <a:r>
              <a:rPr lang="zh-CN" altLang="en-US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？</a:t>
            </a:r>
            <a:endParaRPr lang="en-US" sz="2800" spc="-15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469900">
              <a:lnSpc>
                <a:spcPct val="100000"/>
              </a:lnSpc>
              <a:spcBef>
                <a:spcPts val="685"/>
              </a:spcBef>
              <a:tabLst>
                <a:tab pos="984885" algn="l"/>
              </a:tabLst>
            </a:pPr>
            <a:r>
              <a:rPr sz="24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  <a:r>
              <a:rPr sz="2400" spc="-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</a:t>
            </a:r>
            <a:r>
              <a:rPr sz="2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	</a:t>
            </a:r>
            <a:r>
              <a:rPr sz="24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</a:t>
            </a:r>
            <a:r>
              <a:rPr lang="en-US" altLang="zh-CN" sz="24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#</a:t>
            </a:r>
            <a:r>
              <a:rPr sz="24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变小，景深变大，快门要变慢</a:t>
            </a:r>
            <a:endParaRPr sz="24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469900">
              <a:lnSpc>
                <a:spcPct val="100000"/>
              </a:lnSpc>
              <a:spcBef>
                <a:spcPts val="670"/>
              </a:spcBef>
              <a:tabLst>
                <a:tab pos="984885" algn="l"/>
              </a:tabLst>
            </a:pPr>
            <a:r>
              <a:rPr sz="2400" spc="-1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r>
              <a:rPr sz="2400" spc="-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</a:t>
            </a:r>
            <a:r>
              <a:rPr sz="2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	</a:t>
            </a:r>
            <a:r>
              <a:rPr sz="24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</a:t>
            </a:r>
            <a:r>
              <a:rPr lang="en-US" altLang="zh-CN" sz="24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#</a:t>
            </a:r>
            <a:r>
              <a:rPr sz="24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变大，景深</a:t>
            </a:r>
            <a:r>
              <a:rPr sz="2400" spc="-2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变</a:t>
            </a:r>
            <a:r>
              <a:rPr sz="24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小，快门要变快</a:t>
            </a:r>
            <a:endParaRPr sz="24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469900">
              <a:lnSpc>
                <a:spcPct val="100000"/>
              </a:lnSpc>
              <a:spcBef>
                <a:spcPts val="670"/>
              </a:spcBef>
              <a:tabLst>
                <a:tab pos="984885" algn="l"/>
              </a:tabLst>
            </a:pPr>
            <a:r>
              <a:rPr sz="2400" spc="-1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</a:t>
            </a:r>
            <a:r>
              <a:rPr sz="2400" spc="-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</a:t>
            </a:r>
            <a:r>
              <a:rPr sz="2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	</a:t>
            </a:r>
            <a:r>
              <a:rPr lang="en-US" altLang="zh-CN" sz="24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</a:t>
            </a:r>
            <a:r>
              <a:rPr lang="en-US" altLang="zh-CN" sz="2400" spc="-5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#</a:t>
            </a:r>
            <a:r>
              <a:rPr sz="24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变小，景深变</a:t>
            </a:r>
            <a:r>
              <a:rPr sz="2400" spc="-2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大</a:t>
            </a:r>
            <a:r>
              <a:rPr sz="24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，快门要变快</a:t>
            </a:r>
            <a:endParaRPr sz="24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469900">
              <a:lnSpc>
                <a:spcPct val="100000"/>
              </a:lnSpc>
              <a:spcBef>
                <a:spcPts val="670"/>
              </a:spcBef>
              <a:tabLst>
                <a:tab pos="984885" algn="l"/>
              </a:tabLst>
            </a:pPr>
            <a:r>
              <a:rPr sz="2400" spc="-1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4</a:t>
            </a:r>
            <a:r>
              <a:rPr sz="2400" spc="-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</a:t>
            </a:r>
            <a:r>
              <a:rPr sz="2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	</a:t>
            </a:r>
            <a:r>
              <a:rPr lang="en-US" altLang="zh-CN" sz="24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</a:t>
            </a:r>
            <a:r>
              <a:rPr lang="en-US" altLang="zh-CN" sz="2400" spc="-5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#</a:t>
            </a:r>
            <a:r>
              <a:rPr sz="24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变大，景深变</a:t>
            </a:r>
            <a:r>
              <a:rPr sz="2400" spc="-2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小</a:t>
            </a:r>
            <a:r>
              <a:rPr sz="24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，快门要变慢</a:t>
            </a:r>
            <a:endParaRPr sz="24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92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/>
          <p:cNvSpPr txBox="1">
            <a:spLocks/>
          </p:cNvSpPr>
          <p:nvPr/>
        </p:nvSpPr>
        <p:spPr>
          <a:xfrm>
            <a:off x="185888" y="153603"/>
            <a:ext cx="83518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作业 </a:t>
            </a:r>
            <a:r>
              <a:rPr lang="en-US" altLang="zh-TW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6</a:t>
            </a:r>
            <a:endParaRPr lang="zh-TW" altLang="en-US" dirty="0" smtClean="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535940" y="1103677"/>
            <a:ext cx="4672330" cy="9698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5" smtClean="0">
                <a:latin typeface="黑体" panose="02010609060101010101" pitchFamily="49" charset="-122"/>
                <a:ea typeface="黑体" panose="02010609060101010101" pitchFamily="49" charset="-122"/>
                <a:cs typeface="華康行"/>
              </a:rPr>
              <a:t>•几何光学如何计算</a:t>
            </a:r>
            <a:r>
              <a:rPr sz="3200" spc="-15" smtClean="0">
                <a:latin typeface="黑体" panose="02010609060101010101" pitchFamily="49" charset="-122"/>
                <a:ea typeface="黑体" panose="02010609060101010101" pitchFamily="49" charset="-122"/>
                <a:cs typeface="華康行"/>
              </a:rPr>
              <a:t>景</a:t>
            </a:r>
            <a:r>
              <a:rPr sz="3200" smtClean="0">
                <a:latin typeface="黑体" panose="02010609060101010101" pitchFamily="49" charset="-122"/>
                <a:ea typeface="黑体" panose="02010609060101010101" pitchFamily="49" charset="-122"/>
                <a:cs typeface="華康行"/>
              </a:rPr>
              <a:t>深</a:t>
            </a:r>
            <a:r>
              <a:rPr sz="3200" dirty="0">
                <a:latin typeface="黑体" panose="02010609060101010101" pitchFamily="49" charset="-122"/>
                <a:ea typeface="黑体" panose="02010609060101010101" pitchFamily="49" charset="-122"/>
                <a:cs typeface="PMingLiU-ExtB"/>
              </a:rPr>
              <a:t>?</a:t>
            </a:r>
            <a:endParaRPr sz="3200">
              <a:latin typeface="黑体" panose="02010609060101010101" pitchFamily="49" charset="-122"/>
              <a:ea typeface="黑体" panose="02010609060101010101" pitchFamily="49" charset="-122"/>
              <a:cs typeface="PMingLiU-ExtB"/>
            </a:endParaRPr>
          </a:p>
          <a:p>
            <a:pPr marL="469900">
              <a:lnSpc>
                <a:spcPts val="3354"/>
              </a:lnSpc>
              <a:spcBef>
                <a:spcPts val="685"/>
              </a:spcBef>
            </a:pPr>
            <a:r>
              <a:rPr sz="2800" spc="-10" smtClean="0">
                <a:latin typeface="黑体" panose="02010609060101010101" pitchFamily="49" charset="-122"/>
                <a:ea typeface="黑体" panose="02010609060101010101" pitchFamily="49" charset="-122"/>
                <a:cs typeface="華康行"/>
              </a:rPr>
              <a:t>–</a:t>
            </a:r>
            <a:r>
              <a:rPr sz="2800" spc="-5" smtClean="0">
                <a:latin typeface="黑体" panose="02010609060101010101" pitchFamily="49" charset="-122"/>
                <a:ea typeface="黑体" panose="02010609060101010101" pitchFamily="49" charset="-122"/>
                <a:cs typeface="華康行"/>
              </a:rPr>
              <a:t>请依照下图推导出景深</a:t>
            </a:r>
            <a:endParaRPr sz="2800">
              <a:latin typeface="黑体" panose="02010609060101010101" pitchFamily="49" charset="-122"/>
              <a:ea typeface="黑体" panose="02010609060101010101" pitchFamily="49" charset="-122"/>
              <a:cs typeface="華康行"/>
            </a:endParaRPr>
          </a:p>
        </p:txBody>
      </p:sp>
      <p:sp>
        <p:nvSpPr>
          <p:cNvPr id="6" name="object 4"/>
          <p:cNvSpPr/>
          <p:nvPr/>
        </p:nvSpPr>
        <p:spPr>
          <a:xfrm>
            <a:off x="381762" y="3486229"/>
            <a:ext cx="5270500" cy="2832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/>
          <p:cNvSpPr txBox="1"/>
          <p:nvPr/>
        </p:nvSpPr>
        <p:spPr>
          <a:xfrm>
            <a:off x="5764465" y="4333565"/>
            <a:ext cx="3270568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i="1" dirty="0">
                <a:latin typeface="Times New Roman"/>
                <a:cs typeface="Times New Roman"/>
              </a:rPr>
              <a:t>f</a:t>
            </a:r>
            <a:r>
              <a:rPr sz="2400" spc="-5">
                <a:latin typeface="Times New Roman"/>
                <a:cs typeface="Times New Roman"/>
              </a:rPr>
              <a:t>:</a:t>
            </a:r>
            <a:r>
              <a:rPr sz="2400" spc="-20">
                <a:latin typeface="Times New Roman"/>
                <a:cs typeface="Times New Roman"/>
              </a:rPr>
              <a:t> </a:t>
            </a:r>
            <a:r>
              <a:rPr lang="en-US" sz="2400" spc="-20" smtClean="0">
                <a:latin typeface="Times New Roman"/>
                <a:cs typeface="Times New Roman"/>
              </a:rPr>
              <a:t> </a:t>
            </a:r>
            <a:r>
              <a:rPr sz="2400" smtClean="0">
                <a:latin typeface="黑体" panose="02010609060101010101" pitchFamily="49" charset="-122"/>
                <a:ea typeface="黑体" panose="02010609060101010101" pitchFamily="49" charset="-122"/>
                <a:cs typeface="華康行"/>
              </a:rPr>
              <a:t>焦距</a:t>
            </a:r>
            <a:endParaRPr sz="2400">
              <a:latin typeface="黑体" panose="02010609060101010101" pitchFamily="49" charset="-122"/>
              <a:ea typeface="黑体" panose="02010609060101010101" pitchFamily="49" charset="-122"/>
              <a:cs typeface="華康行"/>
            </a:endParaRPr>
          </a:p>
          <a:p>
            <a:pPr marL="12700">
              <a:lnSpc>
                <a:spcPct val="100000"/>
              </a:lnSpc>
            </a:pPr>
            <a:r>
              <a:rPr sz="2400" i="1" dirty="0">
                <a:latin typeface="Times New Roman"/>
                <a:cs typeface="Times New Roman"/>
              </a:rPr>
              <a:t>s</a:t>
            </a:r>
            <a:r>
              <a:rPr sz="2400" spc="-5">
                <a:latin typeface="Times New Roman"/>
                <a:cs typeface="Times New Roman"/>
              </a:rPr>
              <a:t>:</a:t>
            </a:r>
            <a:r>
              <a:rPr sz="2400" spc="-10">
                <a:latin typeface="Times New Roman"/>
                <a:cs typeface="Times New Roman"/>
              </a:rPr>
              <a:t> </a:t>
            </a:r>
            <a:r>
              <a:rPr lang="en-US" sz="2400" spc="-10" smtClean="0">
                <a:latin typeface="Times New Roman"/>
                <a:cs typeface="Times New Roman"/>
              </a:rPr>
              <a:t> </a:t>
            </a:r>
            <a:r>
              <a:rPr sz="2400" smtClean="0">
                <a:latin typeface="黑体" panose="02010609060101010101" pitchFamily="49" charset="-122"/>
                <a:ea typeface="黑体" panose="02010609060101010101" pitchFamily="49" charset="-122"/>
                <a:cs typeface="華康行"/>
              </a:rPr>
              <a:t>物距</a:t>
            </a:r>
            <a:endParaRPr sz="2400">
              <a:latin typeface="黑体" panose="02010609060101010101" pitchFamily="49" charset="-122"/>
              <a:ea typeface="黑体" panose="02010609060101010101" pitchFamily="49" charset="-122"/>
              <a:cs typeface="華康行"/>
            </a:endParaRPr>
          </a:p>
          <a:p>
            <a:pPr marL="12700">
              <a:lnSpc>
                <a:spcPct val="100000"/>
              </a:lnSpc>
            </a:pPr>
            <a:r>
              <a:rPr sz="2400" i="1" spc="-5" dirty="0">
                <a:latin typeface="Times New Roman"/>
                <a:cs typeface="Times New Roman"/>
              </a:rPr>
              <a:t>N</a:t>
            </a:r>
            <a:r>
              <a:rPr sz="2400" spc="-5">
                <a:latin typeface="Times New Roman"/>
                <a:cs typeface="Times New Roman"/>
              </a:rPr>
              <a:t>:</a:t>
            </a:r>
            <a:r>
              <a:rPr sz="2400" spc="5">
                <a:latin typeface="Times New Roman"/>
                <a:cs typeface="Times New Roman"/>
              </a:rPr>
              <a:t> </a:t>
            </a:r>
            <a:r>
              <a:rPr sz="2400" smtClean="0">
                <a:latin typeface="黑体" panose="02010609060101010101" pitchFamily="49" charset="-122"/>
                <a:ea typeface="黑体" panose="02010609060101010101" pitchFamily="49" charset="-122"/>
                <a:cs typeface="華康行"/>
              </a:rPr>
              <a:t>光圈</a:t>
            </a:r>
            <a:r>
              <a:rPr lang="en-US" sz="2400" smtClean="0">
                <a:latin typeface="黑体" panose="02010609060101010101" pitchFamily="49" charset="-122"/>
                <a:ea typeface="黑体" panose="02010609060101010101" pitchFamily="49" charset="-122"/>
                <a:cs typeface="華康行"/>
              </a:rPr>
              <a:t> </a:t>
            </a:r>
            <a:r>
              <a:rPr lang="en-US" altLang="zh-CN" sz="2400" i="1" spc="-5" smtClean="0">
                <a:latin typeface="Times New Roman"/>
                <a:cs typeface="Times New Roman"/>
              </a:rPr>
              <a:t>f </a:t>
            </a:r>
            <a:r>
              <a:rPr lang="en-US" altLang="zh-CN" sz="2400" smtClean="0">
                <a:latin typeface="黑体" panose="02010609060101010101" pitchFamily="49" charset="-122"/>
                <a:ea typeface="黑体" panose="02010609060101010101" pitchFamily="49" charset="-122"/>
                <a:cs typeface="華康行"/>
              </a:rPr>
              <a:t>#</a:t>
            </a:r>
            <a:endParaRPr sz="2400">
              <a:latin typeface="黑体" panose="02010609060101010101" pitchFamily="49" charset="-122"/>
              <a:ea typeface="黑体" panose="02010609060101010101" pitchFamily="49" charset="-122"/>
              <a:cs typeface="華康行"/>
            </a:endParaRPr>
          </a:p>
          <a:p>
            <a:pPr marL="12700">
              <a:lnSpc>
                <a:spcPct val="100000"/>
              </a:lnSpc>
            </a:pPr>
            <a:r>
              <a:rPr sz="2400" i="1" dirty="0">
                <a:latin typeface="Times New Roman"/>
                <a:cs typeface="Times New Roman"/>
              </a:rPr>
              <a:t>c</a:t>
            </a:r>
            <a:r>
              <a:rPr sz="2400">
                <a:latin typeface="Times New Roman"/>
                <a:cs typeface="Times New Roman"/>
              </a:rPr>
              <a:t>:</a:t>
            </a:r>
            <a:r>
              <a:rPr sz="2400" spc="-10">
                <a:latin typeface="Times New Roman"/>
                <a:cs typeface="Times New Roman"/>
              </a:rPr>
              <a:t> </a:t>
            </a:r>
            <a:r>
              <a:rPr lang="en-US" sz="2400" spc="-10" smtClean="0">
                <a:latin typeface="Times New Roman"/>
                <a:cs typeface="Times New Roman"/>
              </a:rPr>
              <a:t> </a:t>
            </a:r>
            <a:r>
              <a:rPr sz="2400" spc="-5" smtClean="0">
                <a:latin typeface="黑体" panose="02010609060101010101" pitchFamily="49" charset="-122"/>
                <a:ea typeface="黑体" panose="02010609060101010101" pitchFamily="49" charset="-122"/>
                <a:cs typeface="華康行"/>
              </a:rPr>
              <a:t>可允许的模糊直径</a:t>
            </a:r>
            <a:endParaRPr sz="2400">
              <a:latin typeface="黑体" panose="02010609060101010101" pitchFamily="49" charset="-122"/>
              <a:ea typeface="黑体" panose="02010609060101010101" pitchFamily="49" charset="-122"/>
              <a:cs typeface="華康行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58850" y="1579117"/>
            <a:ext cx="7100824" cy="2004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561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/>
          <p:cNvSpPr txBox="1">
            <a:spLocks/>
          </p:cNvSpPr>
          <p:nvPr/>
        </p:nvSpPr>
        <p:spPr>
          <a:xfrm>
            <a:off x="185888" y="153603"/>
            <a:ext cx="83518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作业 </a:t>
            </a:r>
            <a:r>
              <a:rPr lang="en-US" altLang="zh-TW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7</a:t>
            </a:r>
            <a:endParaRPr lang="zh-TW" altLang="en-US" dirty="0" smtClean="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7692" y="1220327"/>
            <a:ext cx="83979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若有两个凸透镜，</a:t>
            </a:r>
            <a:r>
              <a:rPr lang="en-US" altLang="zh-CN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</a:t>
            </a:r>
            <a:r>
              <a:rPr lang="zh-CN" altLang="en-US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透镜的焦距为</a:t>
            </a:r>
            <a:r>
              <a:rPr lang="en-US" altLang="zh-CN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 cm</a:t>
            </a:r>
            <a:r>
              <a:rPr lang="zh-CN" altLang="en-US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en-US" altLang="zh-CN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</a:t>
            </a:r>
            <a:r>
              <a:rPr lang="zh-CN" altLang="en-US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透镜</a:t>
            </a:r>
            <a:r>
              <a:rPr lang="zh-CN" altLang="en-US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的焦距为</a:t>
            </a:r>
            <a:r>
              <a:rPr lang="en-US" altLang="zh-CN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0.5 cm</a:t>
            </a:r>
            <a:r>
              <a:rPr lang="zh-CN" altLang="en-US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。请问若要作一个望远镜，应该用哪一个当物镜，哪一个当目镜？两颗透镜间的距离应为？</a:t>
            </a:r>
          </a:p>
          <a:p>
            <a:pPr>
              <a:lnSpc>
                <a:spcPct val="120000"/>
              </a:lnSpc>
            </a:pPr>
            <a:r>
              <a:rPr lang="en-US" altLang="zh-CN" sz="2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en-US" altLang="zh-CN"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  A</a:t>
            </a:r>
            <a:r>
              <a:rPr lang="zh-CN" altLang="en-US" sz="2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当目镜，</a:t>
            </a:r>
            <a:r>
              <a:rPr lang="en-US" altLang="zh-CN" sz="2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</a:t>
            </a:r>
            <a:r>
              <a:rPr lang="zh-CN" altLang="en-US" sz="2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当物镜，透镜间距为</a:t>
            </a:r>
            <a:r>
              <a:rPr lang="en-US" altLang="zh-CN" sz="2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20.5 cm</a:t>
            </a:r>
          </a:p>
          <a:p>
            <a:pPr>
              <a:lnSpc>
                <a:spcPct val="120000"/>
              </a:lnSpc>
            </a:pPr>
            <a:r>
              <a:rPr lang="en-US" altLang="zh-CN" sz="2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en-US" altLang="zh-CN"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  A</a:t>
            </a:r>
            <a:r>
              <a:rPr lang="zh-CN" altLang="en-US" sz="2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当物镜，</a:t>
            </a:r>
            <a:r>
              <a:rPr lang="en-US" altLang="zh-CN" sz="2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</a:t>
            </a:r>
            <a:r>
              <a:rPr lang="zh-CN" altLang="en-US" sz="2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当目镜，透镜间距为</a:t>
            </a:r>
            <a:r>
              <a:rPr lang="en-US" altLang="zh-CN" sz="2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20.5 cm</a:t>
            </a:r>
          </a:p>
          <a:p>
            <a:pPr>
              <a:lnSpc>
                <a:spcPct val="120000"/>
              </a:lnSpc>
            </a:pPr>
            <a:r>
              <a:rPr lang="en-US" altLang="zh-CN" sz="2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en-US" altLang="zh-CN"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  A</a:t>
            </a:r>
            <a:r>
              <a:rPr lang="zh-CN" altLang="en-US" sz="2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当目镜，</a:t>
            </a:r>
            <a:r>
              <a:rPr lang="en-US" altLang="zh-CN" sz="2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</a:t>
            </a:r>
            <a:r>
              <a:rPr lang="zh-CN" altLang="en-US" sz="2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当物镜，透镜间距为</a:t>
            </a:r>
            <a:r>
              <a:rPr lang="en-US" altLang="zh-CN" sz="2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19.5 cm</a:t>
            </a:r>
          </a:p>
          <a:p>
            <a:pPr>
              <a:lnSpc>
                <a:spcPct val="120000"/>
              </a:lnSpc>
            </a:pPr>
            <a:r>
              <a:rPr lang="en-US" altLang="zh-CN" sz="2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en-US" altLang="zh-CN"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  A</a:t>
            </a:r>
            <a:r>
              <a:rPr lang="zh-CN" altLang="en-US" sz="2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当物镜，</a:t>
            </a:r>
            <a:r>
              <a:rPr lang="en-US" altLang="zh-CN" sz="2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</a:t>
            </a:r>
            <a:r>
              <a:rPr lang="zh-CN" altLang="en-US" sz="2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当目镜，透镜间距为</a:t>
            </a:r>
            <a:r>
              <a:rPr lang="en-US" altLang="zh-CN" sz="2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19.5 cm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079" y="4466122"/>
            <a:ext cx="4630921" cy="239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8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/>
          <p:cNvSpPr txBox="1">
            <a:spLocks/>
          </p:cNvSpPr>
          <p:nvPr/>
        </p:nvSpPr>
        <p:spPr>
          <a:xfrm>
            <a:off x="185888" y="153603"/>
            <a:ext cx="83518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作业 </a:t>
            </a:r>
            <a:r>
              <a:rPr lang="en-US" altLang="zh-TW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8</a:t>
            </a:r>
            <a:endParaRPr lang="zh-TW" altLang="en-US" dirty="0" smtClean="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396587" y="1163426"/>
            <a:ext cx="5576237" cy="40523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7625">
              <a:lnSpc>
                <a:spcPct val="120000"/>
              </a:lnSpc>
            </a:pPr>
            <a:r>
              <a:rPr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若有两个凸透镜</a:t>
            </a:r>
            <a:r>
              <a:rPr sz="24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A透镜的焦距</a:t>
            </a:r>
            <a:r>
              <a:rPr sz="2400" spc="-1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为</a:t>
            </a:r>
            <a:r>
              <a:rPr sz="24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r>
              <a:rPr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0</a:t>
            </a:r>
            <a:r>
              <a:rPr sz="2400" spc="-4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sz="24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cm</a:t>
            </a:r>
            <a:r>
              <a:rPr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，B</a:t>
            </a:r>
            <a:r>
              <a:rPr sz="2400" spc="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透镜的焦距</a:t>
            </a:r>
            <a:r>
              <a:rPr sz="2400" spc="-1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为</a:t>
            </a:r>
            <a:r>
              <a:rPr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0.5</a:t>
            </a:r>
            <a:r>
              <a:rPr sz="2400" spc="-4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sz="24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</a:t>
            </a:r>
            <a:r>
              <a:rPr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</a:t>
            </a:r>
            <a:r>
              <a:rPr sz="2400" spc="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。请问若要作一个显微</a:t>
            </a:r>
            <a:r>
              <a:rPr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镜，应该用哪一个当物</a:t>
            </a:r>
            <a:r>
              <a:rPr sz="24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镜</a:t>
            </a:r>
            <a:r>
              <a:rPr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，哪</a:t>
            </a:r>
            <a:r>
              <a:rPr sz="24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一</a:t>
            </a:r>
            <a:r>
              <a:rPr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个当</a:t>
            </a:r>
            <a:r>
              <a:rPr sz="24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目</a:t>
            </a:r>
            <a:r>
              <a:rPr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镜？两颗透镜间的距离应</a:t>
            </a:r>
            <a:r>
              <a:rPr sz="24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为</a:t>
            </a:r>
            <a:r>
              <a:rPr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？（</a:t>
            </a:r>
            <a:r>
              <a:rPr sz="24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假</a:t>
            </a:r>
            <a:r>
              <a:rPr sz="24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设管</a:t>
            </a:r>
            <a:r>
              <a:rPr sz="24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长</a:t>
            </a:r>
            <a:r>
              <a:rPr sz="2400" spc="-3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为</a:t>
            </a:r>
            <a:r>
              <a:rPr sz="24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16cm</a:t>
            </a:r>
            <a:r>
              <a:rPr sz="2400" spc="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）</a:t>
            </a:r>
            <a:endParaRPr sz="24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469900">
              <a:lnSpc>
                <a:spcPct val="120000"/>
              </a:lnSpc>
              <a:spcBef>
                <a:spcPts val="685"/>
              </a:spcBef>
              <a:tabLst>
                <a:tab pos="984885" algn="l"/>
              </a:tabLst>
            </a:pPr>
            <a:r>
              <a:rPr sz="2000" spc="-1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  <a:r>
              <a:rPr sz="2000" spc="-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</a:t>
            </a:r>
            <a:r>
              <a:rPr sz="2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	</a:t>
            </a:r>
            <a:r>
              <a:rPr sz="20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A当目镜</a:t>
            </a:r>
            <a:r>
              <a:rPr sz="2000" spc="-1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，B</a:t>
            </a:r>
            <a:r>
              <a:rPr sz="20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当物镜，透镜间距</a:t>
            </a:r>
            <a:r>
              <a:rPr sz="2000" spc="-2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为</a:t>
            </a:r>
            <a:r>
              <a:rPr sz="20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r>
              <a:rPr sz="20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0.5</a:t>
            </a:r>
            <a:r>
              <a:rPr sz="2000" spc="4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cm</a:t>
            </a:r>
            <a:endParaRPr sz="20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469900">
              <a:lnSpc>
                <a:spcPct val="120000"/>
              </a:lnSpc>
              <a:spcBef>
                <a:spcPts val="670"/>
              </a:spcBef>
              <a:tabLst>
                <a:tab pos="984885" algn="l"/>
              </a:tabLst>
            </a:pPr>
            <a:r>
              <a:rPr sz="2000" spc="-1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r>
              <a:rPr sz="2000" spc="-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</a:t>
            </a:r>
            <a:r>
              <a:rPr sz="2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	</a:t>
            </a:r>
            <a:r>
              <a:rPr sz="20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A当物</a:t>
            </a:r>
            <a:r>
              <a:rPr sz="2000" spc="-1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镜</a:t>
            </a:r>
            <a:r>
              <a:rPr sz="20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sz="2000" spc="-1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</a:t>
            </a:r>
            <a:r>
              <a:rPr sz="20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当目</a:t>
            </a:r>
            <a:r>
              <a:rPr sz="2000" spc="-1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镜</a:t>
            </a:r>
            <a:r>
              <a:rPr sz="20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，透镜间距</a:t>
            </a:r>
            <a:r>
              <a:rPr sz="20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为</a:t>
            </a:r>
            <a:r>
              <a:rPr sz="20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r>
              <a:rPr sz="2000" spc="-2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0</a:t>
            </a:r>
            <a:r>
              <a:rPr sz="2000" spc="1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</a:t>
            </a:r>
            <a:r>
              <a:rPr sz="20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5</a:t>
            </a:r>
            <a:r>
              <a:rPr sz="2000" spc="4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cm</a:t>
            </a:r>
            <a:endParaRPr sz="20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469900">
              <a:lnSpc>
                <a:spcPct val="120000"/>
              </a:lnSpc>
              <a:spcBef>
                <a:spcPts val="675"/>
              </a:spcBef>
              <a:tabLst>
                <a:tab pos="984885" algn="l"/>
              </a:tabLst>
            </a:pPr>
            <a:r>
              <a:rPr sz="2000" spc="-1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</a:t>
            </a:r>
            <a:r>
              <a:rPr sz="2000" spc="-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</a:t>
            </a:r>
            <a:r>
              <a:rPr sz="2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	</a:t>
            </a:r>
            <a:r>
              <a:rPr sz="2000" spc="-1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</a:t>
            </a:r>
            <a:r>
              <a:rPr sz="20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当目</a:t>
            </a:r>
            <a:r>
              <a:rPr sz="2000" spc="-1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镜，B</a:t>
            </a:r>
            <a:r>
              <a:rPr sz="20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当物</a:t>
            </a:r>
            <a:r>
              <a:rPr sz="20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镜</a:t>
            </a:r>
            <a:r>
              <a:rPr sz="20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，透镜间</a:t>
            </a:r>
            <a:r>
              <a:rPr sz="20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距</a:t>
            </a:r>
            <a:r>
              <a:rPr sz="2000" spc="-1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为</a:t>
            </a:r>
            <a:r>
              <a:rPr sz="20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</a:t>
            </a:r>
            <a:r>
              <a:rPr sz="20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6.5</a:t>
            </a:r>
            <a:r>
              <a:rPr sz="2000" spc="5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cm</a:t>
            </a:r>
            <a:endParaRPr sz="20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469900">
              <a:lnSpc>
                <a:spcPct val="120000"/>
              </a:lnSpc>
              <a:spcBef>
                <a:spcPts val="670"/>
              </a:spcBef>
              <a:tabLst>
                <a:tab pos="984885" algn="l"/>
              </a:tabLst>
            </a:pPr>
            <a:r>
              <a:rPr sz="2000" spc="-1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4</a:t>
            </a:r>
            <a:r>
              <a:rPr sz="2000" spc="-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</a:t>
            </a:r>
            <a:r>
              <a:rPr sz="20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	</a:t>
            </a:r>
            <a:r>
              <a:rPr sz="20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A当物镜</a:t>
            </a:r>
            <a:r>
              <a:rPr sz="2000" spc="-1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，B</a:t>
            </a:r>
            <a:r>
              <a:rPr sz="20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当目镜，透镜间</a:t>
            </a:r>
            <a:r>
              <a:rPr sz="2000" spc="-2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距</a:t>
            </a:r>
            <a:r>
              <a:rPr sz="20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为</a:t>
            </a:r>
            <a:r>
              <a:rPr sz="20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</a:t>
            </a:r>
            <a:r>
              <a:rPr sz="20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6.5</a:t>
            </a:r>
            <a:r>
              <a:rPr sz="2000" spc="4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cm</a:t>
            </a:r>
            <a:endParaRPr sz="20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object 2"/>
          <p:cNvSpPr txBox="1"/>
          <p:nvPr/>
        </p:nvSpPr>
        <p:spPr>
          <a:xfrm>
            <a:off x="8071616" y="6341973"/>
            <a:ext cx="855344" cy="39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50" i="1" spc="-60" dirty="0">
                <a:latin typeface="Times New Roman"/>
                <a:cs typeface="Times New Roman"/>
              </a:rPr>
              <a:t>L</a:t>
            </a:r>
            <a:r>
              <a:rPr sz="2100" spc="52" baseline="-23809" dirty="0">
                <a:latin typeface="Times New Roman"/>
                <a:cs typeface="Times New Roman"/>
              </a:rPr>
              <a:t>2</a:t>
            </a:r>
            <a:r>
              <a:rPr sz="2100" baseline="-23809" dirty="0">
                <a:latin typeface="Times New Roman"/>
                <a:cs typeface="Times New Roman"/>
              </a:rPr>
              <a:t> </a:t>
            </a:r>
            <a:r>
              <a:rPr sz="2100" spc="135" baseline="-23809" dirty="0">
                <a:latin typeface="Times New Roman"/>
                <a:cs typeface="Times New Roman"/>
              </a:rPr>
              <a:t> </a:t>
            </a:r>
            <a:r>
              <a:rPr sz="2450" spc="45" dirty="0">
                <a:latin typeface="Symbol"/>
                <a:cs typeface="Symbol"/>
              </a:rPr>
              <a:t></a:t>
            </a:r>
            <a:r>
              <a:rPr sz="2450" spc="-120" dirty="0">
                <a:latin typeface="Times New Roman"/>
                <a:cs typeface="Times New Roman"/>
              </a:rPr>
              <a:t> </a:t>
            </a:r>
            <a:r>
              <a:rPr sz="2450" spc="60" dirty="0">
                <a:latin typeface="Symbol"/>
                <a:cs typeface="Symbol"/>
              </a:rPr>
              <a:t></a:t>
            </a:r>
            <a:endParaRPr sz="2450">
              <a:latin typeface="Symbol"/>
              <a:cs typeface="Symbol"/>
            </a:endParaRPr>
          </a:p>
        </p:txBody>
      </p:sp>
      <p:sp>
        <p:nvSpPr>
          <p:cNvPr id="10" name="object 19"/>
          <p:cNvSpPr/>
          <p:nvPr/>
        </p:nvSpPr>
        <p:spPr>
          <a:xfrm>
            <a:off x="6228433" y="1590995"/>
            <a:ext cx="2215260" cy="48703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0"/>
          <p:cNvSpPr/>
          <p:nvPr/>
        </p:nvSpPr>
        <p:spPr>
          <a:xfrm>
            <a:off x="7606636" y="3028191"/>
            <a:ext cx="736498" cy="2873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1"/>
          <p:cNvSpPr/>
          <p:nvPr/>
        </p:nvSpPr>
        <p:spPr>
          <a:xfrm>
            <a:off x="6228433" y="3028191"/>
            <a:ext cx="731520" cy="287655"/>
          </a:xfrm>
          <a:custGeom>
            <a:avLst/>
            <a:gdLst/>
            <a:ahLst/>
            <a:cxnLst/>
            <a:rect l="l" t="t" r="r" b="b"/>
            <a:pathLst>
              <a:path w="731520" h="287655">
                <a:moveTo>
                  <a:pt x="0" y="287337"/>
                </a:moveTo>
                <a:lnTo>
                  <a:pt x="730935" y="287337"/>
                </a:lnTo>
                <a:lnTo>
                  <a:pt x="730935" y="0"/>
                </a:lnTo>
                <a:lnTo>
                  <a:pt x="0" y="0"/>
                </a:lnTo>
                <a:lnTo>
                  <a:pt x="0" y="2873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2"/>
          <p:cNvSpPr/>
          <p:nvPr/>
        </p:nvSpPr>
        <p:spPr>
          <a:xfrm>
            <a:off x="6228433" y="3028191"/>
            <a:ext cx="731520" cy="287655"/>
          </a:xfrm>
          <a:custGeom>
            <a:avLst/>
            <a:gdLst/>
            <a:ahLst/>
            <a:cxnLst/>
            <a:rect l="l" t="t" r="r" b="b"/>
            <a:pathLst>
              <a:path w="731520" h="287655">
                <a:moveTo>
                  <a:pt x="0" y="287337"/>
                </a:moveTo>
                <a:lnTo>
                  <a:pt x="730935" y="287337"/>
                </a:lnTo>
                <a:lnTo>
                  <a:pt x="730935" y="0"/>
                </a:lnTo>
                <a:lnTo>
                  <a:pt x="0" y="0"/>
                </a:lnTo>
                <a:lnTo>
                  <a:pt x="0" y="287337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23"/>
          <p:cNvSpPr txBox="1"/>
          <p:nvPr/>
        </p:nvSpPr>
        <p:spPr>
          <a:xfrm>
            <a:off x="6409166" y="3376446"/>
            <a:ext cx="301625" cy="1179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50" i="1" spc="-245" dirty="0">
                <a:latin typeface="Times New Roman"/>
                <a:cs typeface="Times New Roman"/>
              </a:rPr>
              <a:t>L</a:t>
            </a:r>
            <a:r>
              <a:rPr sz="2475" spc="7" baseline="-23569" dirty="0">
                <a:latin typeface="Times New Roman"/>
                <a:cs typeface="Times New Roman"/>
              </a:rPr>
              <a:t>1</a:t>
            </a:r>
            <a:endParaRPr sz="2475" baseline="-23569">
              <a:latin typeface="Times New Roman"/>
              <a:cs typeface="Times New Roman"/>
            </a:endParaRPr>
          </a:p>
          <a:p>
            <a:pPr marL="40640">
              <a:lnSpc>
                <a:spcPct val="100000"/>
              </a:lnSpc>
              <a:spcBef>
                <a:spcPts val="2310"/>
              </a:spcBef>
            </a:pPr>
            <a:r>
              <a:rPr sz="2850" i="1" spc="155" dirty="0">
                <a:latin typeface="Times New Roman"/>
                <a:cs typeface="Times New Roman"/>
              </a:rPr>
              <a:t>f</a:t>
            </a:r>
            <a:r>
              <a:rPr sz="2475" i="1" baseline="-23569" dirty="0">
                <a:latin typeface="Times New Roman"/>
                <a:cs typeface="Times New Roman"/>
              </a:rPr>
              <a:t>o</a:t>
            </a:r>
            <a:endParaRPr sz="2475" baseline="-23569">
              <a:latin typeface="Times New Roman"/>
              <a:cs typeface="Times New Roman"/>
            </a:endParaRPr>
          </a:p>
        </p:txBody>
      </p:sp>
      <p:sp>
        <p:nvSpPr>
          <p:cNvPr id="16" name="object 24"/>
          <p:cNvSpPr txBox="1"/>
          <p:nvPr/>
        </p:nvSpPr>
        <p:spPr>
          <a:xfrm>
            <a:off x="6467705" y="2684303"/>
            <a:ext cx="238760" cy="451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50" i="1" spc="150" dirty="0">
                <a:latin typeface="Times New Roman"/>
                <a:cs typeface="Times New Roman"/>
              </a:rPr>
              <a:t>f</a:t>
            </a:r>
            <a:r>
              <a:rPr sz="2475" i="1" spc="-7" baseline="-23569" dirty="0">
                <a:latin typeface="Times New Roman"/>
                <a:cs typeface="Times New Roman"/>
              </a:rPr>
              <a:t>e</a:t>
            </a:r>
            <a:endParaRPr sz="2475" baseline="-23569">
              <a:latin typeface="Times New Roman"/>
              <a:cs typeface="Times New Roman"/>
            </a:endParaRPr>
          </a:p>
        </p:txBody>
      </p:sp>
      <p:sp>
        <p:nvSpPr>
          <p:cNvPr id="17" name="object 25"/>
          <p:cNvSpPr/>
          <p:nvPr/>
        </p:nvSpPr>
        <p:spPr>
          <a:xfrm>
            <a:off x="6602574" y="2426021"/>
            <a:ext cx="310896" cy="9220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6"/>
          <p:cNvSpPr/>
          <p:nvPr/>
        </p:nvSpPr>
        <p:spPr>
          <a:xfrm>
            <a:off x="6699095" y="2561529"/>
            <a:ext cx="118110" cy="610870"/>
          </a:xfrm>
          <a:custGeom>
            <a:avLst/>
            <a:gdLst/>
            <a:ahLst/>
            <a:cxnLst/>
            <a:rect l="l" t="t" r="r" b="b"/>
            <a:pathLst>
              <a:path w="118109" h="610869">
                <a:moveTo>
                  <a:pt x="14096" y="494411"/>
                </a:moveTo>
                <a:lnTo>
                  <a:pt x="8000" y="497966"/>
                </a:lnTo>
                <a:lnTo>
                  <a:pt x="2031" y="501523"/>
                </a:lnTo>
                <a:lnTo>
                  <a:pt x="0" y="509270"/>
                </a:lnTo>
                <a:lnTo>
                  <a:pt x="3428" y="515365"/>
                </a:lnTo>
                <a:lnTo>
                  <a:pt x="58927" y="610362"/>
                </a:lnTo>
                <a:lnTo>
                  <a:pt x="73585" y="585215"/>
                </a:lnTo>
                <a:lnTo>
                  <a:pt x="46227" y="585215"/>
                </a:lnTo>
                <a:lnTo>
                  <a:pt x="46100" y="538026"/>
                </a:lnTo>
                <a:lnTo>
                  <a:pt x="21843" y="496443"/>
                </a:lnTo>
                <a:lnTo>
                  <a:pt x="14096" y="494411"/>
                </a:lnTo>
                <a:close/>
              </a:path>
              <a:path w="118109" h="610869">
                <a:moveTo>
                  <a:pt x="46227" y="538244"/>
                </a:moveTo>
                <a:lnTo>
                  <a:pt x="46227" y="585215"/>
                </a:lnTo>
                <a:lnTo>
                  <a:pt x="71627" y="585215"/>
                </a:lnTo>
                <a:lnTo>
                  <a:pt x="71627" y="578738"/>
                </a:lnTo>
                <a:lnTo>
                  <a:pt x="47878" y="578738"/>
                </a:lnTo>
                <a:lnTo>
                  <a:pt x="58864" y="559906"/>
                </a:lnTo>
                <a:lnTo>
                  <a:pt x="46227" y="538244"/>
                </a:lnTo>
                <a:close/>
              </a:path>
              <a:path w="118109" h="610869">
                <a:moveTo>
                  <a:pt x="103631" y="494411"/>
                </a:moveTo>
                <a:lnTo>
                  <a:pt x="95884" y="496443"/>
                </a:lnTo>
                <a:lnTo>
                  <a:pt x="71627" y="538026"/>
                </a:lnTo>
                <a:lnTo>
                  <a:pt x="71627" y="585215"/>
                </a:lnTo>
                <a:lnTo>
                  <a:pt x="73585" y="585215"/>
                </a:lnTo>
                <a:lnTo>
                  <a:pt x="117855" y="509270"/>
                </a:lnTo>
                <a:lnTo>
                  <a:pt x="115824" y="501523"/>
                </a:lnTo>
                <a:lnTo>
                  <a:pt x="103631" y="494411"/>
                </a:lnTo>
                <a:close/>
              </a:path>
              <a:path w="118109" h="610869">
                <a:moveTo>
                  <a:pt x="58864" y="559906"/>
                </a:moveTo>
                <a:lnTo>
                  <a:pt x="47878" y="578738"/>
                </a:lnTo>
                <a:lnTo>
                  <a:pt x="69850" y="578738"/>
                </a:lnTo>
                <a:lnTo>
                  <a:pt x="58864" y="559906"/>
                </a:lnTo>
                <a:close/>
              </a:path>
              <a:path w="118109" h="610869">
                <a:moveTo>
                  <a:pt x="71627" y="538026"/>
                </a:moveTo>
                <a:lnTo>
                  <a:pt x="58864" y="559906"/>
                </a:lnTo>
                <a:lnTo>
                  <a:pt x="69850" y="578738"/>
                </a:lnTo>
                <a:lnTo>
                  <a:pt x="71627" y="578738"/>
                </a:lnTo>
                <a:lnTo>
                  <a:pt x="71627" y="538026"/>
                </a:lnTo>
                <a:close/>
              </a:path>
              <a:path w="118109" h="610869">
                <a:moveTo>
                  <a:pt x="58864" y="50455"/>
                </a:moveTo>
                <a:lnTo>
                  <a:pt x="46227" y="72117"/>
                </a:lnTo>
                <a:lnTo>
                  <a:pt x="46227" y="538244"/>
                </a:lnTo>
                <a:lnTo>
                  <a:pt x="58864" y="559906"/>
                </a:lnTo>
                <a:lnTo>
                  <a:pt x="71500" y="538244"/>
                </a:lnTo>
                <a:lnTo>
                  <a:pt x="71627" y="72335"/>
                </a:lnTo>
                <a:lnTo>
                  <a:pt x="58864" y="50455"/>
                </a:lnTo>
                <a:close/>
              </a:path>
              <a:path w="118109" h="610869">
                <a:moveTo>
                  <a:pt x="58927" y="0"/>
                </a:moveTo>
                <a:lnTo>
                  <a:pt x="3428" y="94996"/>
                </a:lnTo>
                <a:lnTo>
                  <a:pt x="0" y="101091"/>
                </a:lnTo>
                <a:lnTo>
                  <a:pt x="2031" y="108838"/>
                </a:lnTo>
                <a:lnTo>
                  <a:pt x="8000" y="112395"/>
                </a:lnTo>
                <a:lnTo>
                  <a:pt x="14096" y="115950"/>
                </a:lnTo>
                <a:lnTo>
                  <a:pt x="21843" y="113919"/>
                </a:lnTo>
                <a:lnTo>
                  <a:pt x="46227" y="72117"/>
                </a:lnTo>
                <a:lnTo>
                  <a:pt x="46227" y="25273"/>
                </a:lnTo>
                <a:lnTo>
                  <a:pt x="73659" y="25273"/>
                </a:lnTo>
                <a:lnTo>
                  <a:pt x="58927" y="0"/>
                </a:lnTo>
                <a:close/>
              </a:path>
              <a:path w="118109" h="610869">
                <a:moveTo>
                  <a:pt x="73659" y="25273"/>
                </a:moveTo>
                <a:lnTo>
                  <a:pt x="71627" y="25273"/>
                </a:lnTo>
                <a:lnTo>
                  <a:pt x="71627" y="72335"/>
                </a:lnTo>
                <a:lnTo>
                  <a:pt x="95884" y="113919"/>
                </a:lnTo>
                <a:lnTo>
                  <a:pt x="103631" y="115950"/>
                </a:lnTo>
                <a:lnTo>
                  <a:pt x="115824" y="108838"/>
                </a:lnTo>
                <a:lnTo>
                  <a:pt x="117855" y="101091"/>
                </a:lnTo>
                <a:lnTo>
                  <a:pt x="73659" y="25273"/>
                </a:lnTo>
                <a:close/>
              </a:path>
              <a:path w="118109" h="610869">
                <a:moveTo>
                  <a:pt x="71627" y="31623"/>
                </a:moveTo>
                <a:lnTo>
                  <a:pt x="69850" y="31623"/>
                </a:lnTo>
                <a:lnTo>
                  <a:pt x="58864" y="50455"/>
                </a:lnTo>
                <a:lnTo>
                  <a:pt x="71627" y="72335"/>
                </a:lnTo>
                <a:lnTo>
                  <a:pt x="71627" y="31623"/>
                </a:lnTo>
                <a:close/>
              </a:path>
              <a:path w="118109" h="610869">
                <a:moveTo>
                  <a:pt x="71627" y="25273"/>
                </a:moveTo>
                <a:lnTo>
                  <a:pt x="46227" y="25273"/>
                </a:lnTo>
                <a:lnTo>
                  <a:pt x="46227" y="72117"/>
                </a:lnTo>
                <a:lnTo>
                  <a:pt x="58864" y="50455"/>
                </a:lnTo>
                <a:lnTo>
                  <a:pt x="47878" y="31623"/>
                </a:lnTo>
                <a:lnTo>
                  <a:pt x="71627" y="31623"/>
                </a:lnTo>
                <a:lnTo>
                  <a:pt x="71627" y="25273"/>
                </a:lnTo>
                <a:close/>
              </a:path>
              <a:path w="118109" h="610869">
                <a:moveTo>
                  <a:pt x="69850" y="31623"/>
                </a:moveTo>
                <a:lnTo>
                  <a:pt x="47878" y="31623"/>
                </a:lnTo>
                <a:lnTo>
                  <a:pt x="58864" y="50455"/>
                </a:lnTo>
                <a:lnTo>
                  <a:pt x="69850" y="31623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7"/>
          <p:cNvSpPr/>
          <p:nvPr/>
        </p:nvSpPr>
        <p:spPr>
          <a:xfrm>
            <a:off x="6602574" y="3035621"/>
            <a:ext cx="310896" cy="11460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8"/>
          <p:cNvSpPr/>
          <p:nvPr/>
        </p:nvSpPr>
        <p:spPr>
          <a:xfrm>
            <a:off x="6699095" y="3171764"/>
            <a:ext cx="118110" cy="833755"/>
          </a:xfrm>
          <a:custGeom>
            <a:avLst/>
            <a:gdLst/>
            <a:ahLst/>
            <a:cxnLst/>
            <a:rect l="l" t="t" r="r" b="b"/>
            <a:pathLst>
              <a:path w="118109" h="833755">
                <a:moveTo>
                  <a:pt x="14096" y="717676"/>
                </a:moveTo>
                <a:lnTo>
                  <a:pt x="2031" y="724662"/>
                </a:lnTo>
                <a:lnTo>
                  <a:pt x="0" y="732536"/>
                </a:lnTo>
                <a:lnTo>
                  <a:pt x="3428" y="738504"/>
                </a:lnTo>
                <a:lnTo>
                  <a:pt x="58927" y="833501"/>
                </a:lnTo>
                <a:lnTo>
                  <a:pt x="73585" y="808354"/>
                </a:lnTo>
                <a:lnTo>
                  <a:pt x="46227" y="808354"/>
                </a:lnTo>
                <a:lnTo>
                  <a:pt x="46100" y="761292"/>
                </a:lnTo>
                <a:lnTo>
                  <a:pt x="21843" y="719709"/>
                </a:lnTo>
                <a:lnTo>
                  <a:pt x="14096" y="717676"/>
                </a:lnTo>
                <a:close/>
              </a:path>
              <a:path w="118109" h="833755">
                <a:moveTo>
                  <a:pt x="46227" y="761510"/>
                </a:moveTo>
                <a:lnTo>
                  <a:pt x="46227" y="808354"/>
                </a:lnTo>
                <a:lnTo>
                  <a:pt x="71627" y="808354"/>
                </a:lnTo>
                <a:lnTo>
                  <a:pt x="71627" y="802004"/>
                </a:lnTo>
                <a:lnTo>
                  <a:pt x="47878" y="802004"/>
                </a:lnTo>
                <a:lnTo>
                  <a:pt x="58864" y="783172"/>
                </a:lnTo>
                <a:lnTo>
                  <a:pt x="46227" y="761510"/>
                </a:lnTo>
                <a:close/>
              </a:path>
              <a:path w="118109" h="833755">
                <a:moveTo>
                  <a:pt x="103631" y="717676"/>
                </a:moveTo>
                <a:lnTo>
                  <a:pt x="95884" y="719709"/>
                </a:lnTo>
                <a:lnTo>
                  <a:pt x="71627" y="761292"/>
                </a:lnTo>
                <a:lnTo>
                  <a:pt x="71627" y="808354"/>
                </a:lnTo>
                <a:lnTo>
                  <a:pt x="73585" y="808354"/>
                </a:lnTo>
                <a:lnTo>
                  <a:pt x="114300" y="738504"/>
                </a:lnTo>
                <a:lnTo>
                  <a:pt x="117855" y="732536"/>
                </a:lnTo>
                <a:lnTo>
                  <a:pt x="115824" y="724662"/>
                </a:lnTo>
                <a:lnTo>
                  <a:pt x="109727" y="721233"/>
                </a:lnTo>
                <a:lnTo>
                  <a:pt x="103631" y="717676"/>
                </a:lnTo>
                <a:close/>
              </a:path>
              <a:path w="118109" h="833755">
                <a:moveTo>
                  <a:pt x="58864" y="783172"/>
                </a:moveTo>
                <a:lnTo>
                  <a:pt x="47878" y="802004"/>
                </a:lnTo>
                <a:lnTo>
                  <a:pt x="69850" y="802004"/>
                </a:lnTo>
                <a:lnTo>
                  <a:pt x="58864" y="783172"/>
                </a:lnTo>
                <a:close/>
              </a:path>
              <a:path w="118109" h="833755">
                <a:moveTo>
                  <a:pt x="71627" y="761292"/>
                </a:moveTo>
                <a:lnTo>
                  <a:pt x="58864" y="783172"/>
                </a:lnTo>
                <a:lnTo>
                  <a:pt x="69850" y="802004"/>
                </a:lnTo>
                <a:lnTo>
                  <a:pt x="71627" y="802004"/>
                </a:lnTo>
                <a:lnTo>
                  <a:pt x="71627" y="761292"/>
                </a:lnTo>
                <a:close/>
              </a:path>
              <a:path w="118109" h="833755">
                <a:moveTo>
                  <a:pt x="58864" y="50455"/>
                </a:moveTo>
                <a:lnTo>
                  <a:pt x="46227" y="72117"/>
                </a:lnTo>
                <a:lnTo>
                  <a:pt x="46227" y="761510"/>
                </a:lnTo>
                <a:lnTo>
                  <a:pt x="58864" y="783172"/>
                </a:lnTo>
                <a:lnTo>
                  <a:pt x="71500" y="761510"/>
                </a:lnTo>
                <a:lnTo>
                  <a:pt x="71500" y="72117"/>
                </a:lnTo>
                <a:lnTo>
                  <a:pt x="58864" y="50455"/>
                </a:lnTo>
                <a:close/>
              </a:path>
              <a:path w="118109" h="833755">
                <a:moveTo>
                  <a:pt x="58927" y="0"/>
                </a:moveTo>
                <a:lnTo>
                  <a:pt x="3428" y="94996"/>
                </a:lnTo>
                <a:lnTo>
                  <a:pt x="0" y="101091"/>
                </a:lnTo>
                <a:lnTo>
                  <a:pt x="2031" y="108838"/>
                </a:lnTo>
                <a:lnTo>
                  <a:pt x="8000" y="112395"/>
                </a:lnTo>
                <a:lnTo>
                  <a:pt x="14096" y="115950"/>
                </a:lnTo>
                <a:lnTo>
                  <a:pt x="21843" y="113918"/>
                </a:lnTo>
                <a:lnTo>
                  <a:pt x="46100" y="72335"/>
                </a:lnTo>
                <a:lnTo>
                  <a:pt x="46227" y="25146"/>
                </a:lnTo>
                <a:lnTo>
                  <a:pt x="73585" y="25146"/>
                </a:lnTo>
                <a:lnTo>
                  <a:pt x="58927" y="0"/>
                </a:lnTo>
                <a:close/>
              </a:path>
              <a:path w="118109" h="833755">
                <a:moveTo>
                  <a:pt x="73585" y="25146"/>
                </a:moveTo>
                <a:lnTo>
                  <a:pt x="71627" y="25146"/>
                </a:lnTo>
                <a:lnTo>
                  <a:pt x="71627" y="72335"/>
                </a:lnTo>
                <a:lnTo>
                  <a:pt x="95884" y="113918"/>
                </a:lnTo>
                <a:lnTo>
                  <a:pt x="103631" y="115950"/>
                </a:lnTo>
                <a:lnTo>
                  <a:pt x="115824" y="108838"/>
                </a:lnTo>
                <a:lnTo>
                  <a:pt x="117855" y="101091"/>
                </a:lnTo>
                <a:lnTo>
                  <a:pt x="73585" y="25146"/>
                </a:lnTo>
                <a:close/>
              </a:path>
              <a:path w="118109" h="833755">
                <a:moveTo>
                  <a:pt x="71627" y="31623"/>
                </a:moveTo>
                <a:lnTo>
                  <a:pt x="69850" y="31623"/>
                </a:lnTo>
                <a:lnTo>
                  <a:pt x="58864" y="50455"/>
                </a:lnTo>
                <a:lnTo>
                  <a:pt x="71627" y="72335"/>
                </a:lnTo>
                <a:lnTo>
                  <a:pt x="71627" y="31623"/>
                </a:lnTo>
                <a:close/>
              </a:path>
              <a:path w="118109" h="833755">
                <a:moveTo>
                  <a:pt x="71627" y="25146"/>
                </a:moveTo>
                <a:lnTo>
                  <a:pt x="46227" y="25146"/>
                </a:lnTo>
                <a:lnTo>
                  <a:pt x="46227" y="72117"/>
                </a:lnTo>
                <a:lnTo>
                  <a:pt x="58864" y="50455"/>
                </a:lnTo>
                <a:lnTo>
                  <a:pt x="47878" y="31623"/>
                </a:lnTo>
                <a:lnTo>
                  <a:pt x="71627" y="31623"/>
                </a:lnTo>
                <a:lnTo>
                  <a:pt x="71627" y="25146"/>
                </a:lnTo>
                <a:close/>
              </a:path>
              <a:path w="118109" h="833755">
                <a:moveTo>
                  <a:pt x="69850" y="31623"/>
                </a:moveTo>
                <a:lnTo>
                  <a:pt x="47878" y="31623"/>
                </a:lnTo>
                <a:lnTo>
                  <a:pt x="58864" y="50455"/>
                </a:lnTo>
                <a:lnTo>
                  <a:pt x="69850" y="31623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9"/>
          <p:cNvSpPr/>
          <p:nvPr/>
        </p:nvSpPr>
        <p:spPr>
          <a:xfrm>
            <a:off x="6602574" y="3869248"/>
            <a:ext cx="310896" cy="9723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0"/>
          <p:cNvSpPr/>
          <p:nvPr/>
        </p:nvSpPr>
        <p:spPr>
          <a:xfrm>
            <a:off x="6699095" y="4005266"/>
            <a:ext cx="118110" cy="660400"/>
          </a:xfrm>
          <a:custGeom>
            <a:avLst/>
            <a:gdLst/>
            <a:ahLst/>
            <a:cxnLst/>
            <a:rect l="l" t="t" r="r" b="b"/>
            <a:pathLst>
              <a:path w="118109" h="660400">
                <a:moveTo>
                  <a:pt x="14096" y="544576"/>
                </a:moveTo>
                <a:lnTo>
                  <a:pt x="2031" y="551561"/>
                </a:lnTo>
                <a:lnTo>
                  <a:pt x="0" y="559435"/>
                </a:lnTo>
                <a:lnTo>
                  <a:pt x="3428" y="565403"/>
                </a:lnTo>
                <a:lnTo>
                  <a:pt x="58927" y="660400"/>
                </a:lnTo>
                <a:lnTo>
                  <a:pt x="73585" y="635253"/>
                </a:lnTo>
                <a:lnTo>
                  <a:pt x="46227" y="635253"/>
                </a:lnTo>
                <a:lnTo>
                  <a:pt x="46100" y="588191"/>
                </a:lnTo>
                <a:lnTo>
                  <a:pt x="21843" y="546608"/>
                </a:lnTo>
                <a:lnTo>
                  <a:pt x="14096" y="544576"/>
                </a:lnTo>
                <a:close/>
              </a:path>
              <a:path w="118109" h="660400">
                <a:moveTo>
                  <a:pt x="46227" y="588409"/>
                </a:moveTo>
                <a:lnTo>
                  <a:pt x="46227" y="635253"/>
                </a:lnTo>
                <a:lnTo>
                  <a:pt x="71627" y="635253"/>
                </a:lnTo>
                <a:lnTo>
                  <a:pt x="71627" y="628903"/>
                </a:lnTo>
                <a:lnTo>
                  <a:pt x="47878" y="628903"/>
                </a:lnTo>
                <a:lnTo>
                  <a:pt x="58864" y="610071"/>
                </a:lnTo>
                <a:lnTo>
                  <a:pt x="46227" y="588409"/>
                </a:lnTo>
                <a:close/>
              </a:path>
              <a:path w="118109" h="660400">
                <a:moveTo>
                  <a:pt x="103631" y="544576"/>
                </a:moveTo>
                <a:lnTo>
                  <a:pt x="95884" y="546608"/>
                </a:lnTo>
                <a:lnTo>
                  <a:pt x="71627" y="588191"/>
                </a:lnTo>
                <a:lnTo>
                  <a:pt x="71627" y="635253"/>
                </a:lnTo>
                <a:lnTo>
                  <a:pt x="73585" y="635253"/>
                </a:lnTo>
                <a:lnTo>
                  <a:pt x="114300" y="565403"/>
                </a:lnTo>
                <a:lnTo>
                  <a:pt x="117855" y="559435"/>
                </a:lnTo>
                <a:lnTo>
                  <a:pt x="115824" y="551561"/>
                </a:lnTo>
                <a:lnTo>
                  <a:pt x="109727" y="548132"/>
                </a:lnTo>
                <a:lnTo>
                  <a:pt x="103631" y="544576"/>
                </a:lnTo>
                <a:close/>
              </a:path>
              <a:path w="118109" h="660400">
                <a:moveTo>
                  <a:pt x="58864" y="610071"/>
                </a:moveTo>
                <a:lnTo>
                  <a:pt x="47878" y="628903"/>
                </a:lnTo>
                <a:lnTo>
                  <a:pt x="69850" y="628903"/>
                </a:lnTo>
                <a:lnTo>
                  <a:pt x="58864" y="610071"/>
                </a:lnTo>
                <a:close/>
              </a:path>
              <a:path w="118109" h="660400">
                <a:moveTo>
                  <a:pt x="71627" y="588191"/>
                </a:moveTo>
                <a:lnTo>
                  <a:pt x="58864" y="610071"/>
                </a:lnTo>
                <a:lnTo>
                  <a:pt x="69850" y="628903"/>
                </a:lnTo>
                <a:lnTo>
                  <a:pt x="71627" y="628903"/>
                </a:lnTo>
                <a:lnTo>
                  <a:pt x="71627" y="588191"/>
                </a:lnTo>
                <a:close/>
              </a:path>
              <a:path w="118109" h="660400">
                <a:moveTo>
                  <a:pt x="58864" y="50328"/>
                </a:moveTo>
                <a:lnTo>
                  <a:pt x="46227" y="71990"/>
                </a:lnTo>
                <a:lnTo>
                  <a:pt x="46227" y="588409"/>
                </a:lnTo>
                <a:lnTo>
                  <a:pt x="58864" y="610071"/>
                </a:lnTo>
                <a:lnTo>
                  <a:pt x="71500" y="588409"/>
                </a:lnTo>
                <a:lnTo>
                  <a:pt x="71500" y="71990"/>
                </a:lnTo>
                <a:lnTo>
                  <a:pt x="58864" y="50328"/>
                </a:lnTo>
                <a:close/>
              </a:path>
              <a:path w="118109" h="660400">
                <a:moveTo>
                  <a:pt x="58927" y="0"/>
                </a:moveTo>
                <a:lnTo>
                  <a:pt x="3428" y="94996"/>
                </a:lnTo>
                <a:lnTo>
                  <a:pt x="0" y="100964"/>
                </a:lnTo>
                <a:lnTo>
                  <a:pt x="2031" y="108838"/>
                </a:lnTo>
                <a:lnTo>
                  <a:pt x="14096" y="115824"/>
                </a:lnTo>
                <a:lnTo>
                  <a:pt x="21843" y="113791"/>
                </a:lnTo>
                <a:lnTo>
                  <a:pt x="46100" y="72208"/>
                </a:lnTo>
                <a:lnTo>
                  <a:pt x="46227" y="25146"/>
                </a:lnTo>
                <a:lnTo>
                  <a:pt x="73585" y="25146"/>
                </a:lnTo>
                <a:lnTo>
                  <a:pt x="58927" y="0"/>
                </a:lnTo>
                <a:close/>
              </a:path>
              <a:path w="118109" h="660400">
                <a:moveTo>
                  <a:pt x="73585" y="25146"/>
                </a:moveTo>
                <a:lnTo>
                  <a:pt x="71627" y="25146"/>
                </a:lnTo>
                <a:lnTo>
                  <a:pt x="71627" y="72208"/>
                </a:lnTo>
                <a:lnTo>
                  <a:pt x="95884" y="113791"/>
                </a:lnTo>
                <a:lnTo>
                  <a:pt x="103631" y="115824"/>
                </a:lnTo>
                <a:lnTo>
                  <a:pt x="109727" y="112267"/>
                </a:lnTo>
                <a:lnTo>
                  <a:pt x="115824" y="108838"/>
                </a:lnTo>
                <a:lnTo>
                  <a:pt x="117855" y="100964"/>
                </a:lnTo>
                <a:lnTo>
                  <a:pt x="114300" y="94996"/>
                </a:lnTo>
                <a:lnTo>
                  <a:pt x="73585" y="25146"/>
                </a:lnTo>
                <a:close/>
              </a:path>
              <a:path w="118109" h="660400">
                <a:moveTo>
                  <a:pt x="71627" y="31496"/>
                </a:moveTo>
                <a:lnTo>
                  <a:pt x="69850" y="31496"/>
                </a:lnTo>
                <a:lnTo>
                  <a:pt x="58864" y="50328"/>
                </a:lnTo>
                <a:lnTo>
                  <a:pt x="71627" y="72208"/>
                </a:lnTo>
                <a:lnTo>
                  <a:pt x="71627" y="31496"/>
                </a:lnTo>
                <a:close/>
              </a:path>
              <a:path w="118109" h="660400">
                <a:moveTo>
                  <a:pt x="71627" y="25146"/>
                </a:moveTo>
                <a:lnTo>
                  <a:pt x="46227" y="25146"/>
                </a:lnTo>
                <a:lnTo>
                  <a:pt x="46227" y="71990"/>
                </a:lnTo>
                <a:lnTo>
                  <a:pt x="58864" y="50328"/>
                </a:lnTo>
                <a:lnTo>
                  <a:pt x="47878" y="31496"/>
                </a:lnTo>
                <a:lnTo>
                  <a:pt x="71627" y="31496"/>
                </a:lnTo>
                <a:lnTo>
                  <a:pt x="71627" y="25146"/>
                </a:lnTo>
                <a:close/>
              </a:path>
              <a:path w="118109" h="660400">
                <a:moveTo>
                  <a:pt x="69850" y="31496"/>
                </a:moveTo>
                <a:lnTo>
                  <a:pt x="47878" y="31496"/>
                </a:lnTo>
                <a:lnTo>
                  <a:pt x="58864" y="50328"/>
                </a:lnTo>
                <a:lnTo>
                  <a:pt x="69850" y="31496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1"/>
          <p:cNvSpPr/>
          <p:nvPr/>
        </p:nvSpPr>
        <p:spPr>
          <a:xfrm>
            <a:off x="6780501" y="4787967"/>
            <a:ext cx="0" cy="1180465"/>
          </a:xfrm>
          <a:custGeom>
            <a:avLst/>
            <a:gdLst/>
            <a:ahLst/>
            <a:cxnLst/>
            <a:rect l="l" t="t" r="r" b="b"/>
            <a:pathLst>
              <a:path h="1180464">
                <a:moveTo>
                  <a:pt x="0" y="0"/>
                </a:moveTo>
                <a:lnTo>
                  <a:pt x="0" y="1180084"/>
                </a:lnTo>
              </a:path>
            </a:pathLst>
          </a:custGeom>
          <a:ln w="190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2"/>
          <p:cNvSpPr/>
          <p:nvPr/>
        </p:nvSpPr>
        <p:spPr>
          <a:xfrm>
            <a:off x="6780501" y="3171892"/>
            <a:ext cx="441959" cy="1616075"/>
          </a:xfrm>
          <a:custGeom>
            <a:avLst/>
            <a:gdLst/>
            <a:ahLst/>
            <a:cxnLst/>
            <a:rect l="l" t="t" r="r" b="b"/>
            <a:pathLst>
              <a:path w="441959" h="1616075">
                <a:moveTo>
                  <a:pt x="441705" y="0"/>
                </a:moveTo>
                <a:lnTo>
                  <a:pt x="0" y="1616075"/>
                </a:lnTo>
              </a:path>
            </a:pathLst>
          </a:custGeom>
          <a:ln w="190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7"/>
          <p:cNvSpPr/>
          <p:nvPr/>
        </p:nvSpPr>
        <p:spPr>
          <a:xfrm>
            <a:off x="6052410" y="4183192"/>
            <a:ext cx="2820924" cy="11018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38"/>
          <p:cNvSpPr/>
          <p:nvPr/>
        </p:nvSpPr>
        <p:spPr>
          <a:xfrm>
            <a:off x="6100289" y="4207323"/>
            <a:ext cx="2726055" cy="1007110"/>
          </a:xfrm>
          <a:custGeom>
            <a:avLst/>
            <a:gdLst/>
            <a:ahLst/>
            <a:cxnLst/>
            <a:rect l="l" t="t" r="r" b="b"/>
            <a:pathLst>
              <a:path w="2726054" h="1007110">
                <a:moveTo>
                  <a:pt x="0" y="503427"/>
                </a:moveTo>
                <a:lnTo>
                  <a:pt x="4517" y="462143"/>
                </a:lnTo>
                <a:lnTo>
                  <a:pt x="17835" y="421777"/>
                </a:lnTo>
                <a:lnTo>
                  <a:pt x="39604" y="382459"/>
                </a:lnTo>
                <a:lnTo>
                  <a:pt x="69474" y="344318"/>
                </a:lnTo>
                <a:lnTo>
                  <a:pt x="107092" y="307484"/>
                </a:lnTo>
                <a:lnTo>
                  <a:pt x="152110" y="272088"/>
                </a:lnTo>
                <a:lnTo>
                  <a:pt x="204176" y="238258"/>
                </a:lnTo>
                <a:lnTo>
                  <a:pt x="262940" y="206124"/>
                </a:lnTo>
                <a:lnTo>
                  <a:pt x="328052" y="175815"/>
                </a:lnTo>
                <a:lnTo>
                  <a:pt x="399161" y="147462"/>
                </a:lnTo>
                <a:lnTo>
                  <a:pt x="475915" y="121195"/>
                </a:lnTo>
                <a:lnTo>
                  <a:pt x="557966" y="97141"/>
                </a:lnTo>
                <a:lnTo>
                  <a:pt x="644963" y="75432"/>
                </a:lnTo>
                <a:lnTo>
                  <a:pt x="736554" y="56197"/>
                </a:lnTo>
                <a:lnTo>
                  <a:pt x="832389" y="39566"/>
                </a:lnTo>
                <a:lnTo>
                  <a:pt x="932119" y="25668"/>
                </a:lnTo>
                <a:lnTo>
                  <a:pt x="1035391" y="14632"/>
                </a:lnTo>
                <a:lnTo>
                  <a:pt x="1141857" y="6589"/>
                </a:lnTo>
                <a:lnTo>
                  <a:pt x="1251164" y="1669"/>
                </a:lnTo>
                <a:lnTo>
                  <a:pt x="1362964" y="0"/>
                </a:lnTo>
                <a:lnTo>
                  <a:pt x="1474746" y="1669"/>
                </a:lnTo>
                <a:lnTo>
                  <a:pt x="1584040" y="6589"/>
                </a:lnTo>
                <a:lnTo>
                  <a:pt x="1690495" y="14632"/>
                </a:lnTo>
                <a:lnTo>
                  <a:pt x="1793760" y="25668"/>
                </a:lnTo>
                <a:lnTo>
                  <a:pt x="1893484" y="39566"/>
                </a:lnTo>
                <a:lnTo>
                  <a:pt x="1989317" y="56197"/>
                </a:lnTo>
                <a:lnTo>
                  <a:pt x="2080908" y="75432"/>
                </a:lnTo>
                <a:lnTo>
                  <a:pt x="2167906" y="97141"/>
                </a:lnTo>
                <a:lnTo>
                  <a:pt x="2249960" y="121195"/>
                </a:lnTo>
                <a:lnTo>
                  <a:pt x="2326719" y="147462"/>
                </a:lnTo>
                <a:lnTo>
                  <a:pt x="2397833" y="175815"/>
                </a:lnTo>
                <a:lnTo>
                  <a:pt x="2462950" y="206124"/>
                </a:lnTo>
                <a:lnTo>
                  <a:pt x="2521721" y="238258"/>
                </a:lnTo>
                <a:lnTo>
                  <a:pt x="2573793" y="272088"/>
                </a:lnTo>
                <a:lnTo>
                  <a:pt x="2618817" y="307484"/>
                </a:lnTo>
                <a:lnTo>
                  <a:pt x="2656441" y="344318"/>
                </a:lnTo>
                <a:lnTo>
                  <a:pt x="2686315" y="382459"/>
                </a:lnTo>
                <a:lnTo>
                  <a:pt x="2708088" y="421777"/>
                </a:lnTo>
                <a:lnTo>
                  <a:pt x="2721409" y="462143"/>
                </a:lnTo>
                <a:lnTo>
                  <a:pt x="2725928" y="503427"/>
                </a:lnTo>
                <a:lnTo>
                  <a:pt x="2721409" y="544712"/>
                </a:lnTo>
                <a:lnTo>
                  <a:pt x="2708088" y="585078"/>
                </a:lnTo>
                <a:lnTo>
                  <a:pt x="2686315" y="624396"/>
                </a:lnTo>
                <a:lnTo>
                  <a:pt x="2656441" y="662537"/>
                </a:lnTo>
                <a:lnTo>
                  <a:pt x="2618817" y="699371"/>
                </a:lnTo>
                <a:lnTo>
                  <a:pt x="2573793" y="734767"/>
                </a:lnTo>
                <a:lnTo>
                  <a:pt x="2521721" y="768597"/>
                </a:lnTo>
                <a:lnTo>
                  <a:pt x="2462950" y="800731"/>
                </a:lnTo>
                <a:lnTo>
                  <a:pt x="2397833" y="831040"/>
                </a:lnTo>
                <a:lnTo>
                  <a:pt x="2326719" y="859393"/>
                </a:lnTo>
                <a:lnTo>
                  <a:pt x="2249960" y="885660"/>
                </a:lnTo>
                <a:lnTo>
                  <a:pt x="2167906" y="909714"/>
                </a:lnTo>
                <a:lnTo>
                  <a:pt x="2080908" y="931423"/>
                </a:lnTo>
                <a:lnTo>
                  <a:pt x="1989317" y="950658"/>
                </a:lnTo>
                <a:lnTo>
                  <a:pt x="1893484" y="967289"/>
                </a:lnTo>
                <a:lnTo>
                  <a:pt x="1793760" y="981187"/>
                </a:lnTo>
                <a:lnTo>
                  <a:pt x="1690495" y="992223"/>
                </a:lnTo>
                <a:lnTo>
                  <a:pt x="1584040" y="1000266"/>
                </a:lnTo>
                <a:lnTo>
                  <a:pt x="1474746" y="1005186"/>
                </a:lnTo>
                <a:lnTo>
                  <a:pt x="1362964" y="1006855"/>
                </a:lnTo>
                <a:lnTo>
                  <a:pt x="1251164" y="1005186"/>
                </a:lnTo>
                <a:lnTo>
                  <a:pt x="1141857" y="1000266"/>
                </a:lnTo>
                <a:lnTo>
                  <a:pt x="1035391" y="992223"/>
                </a:lnTo>
                <a:lnTo>
                  <a:pt x="932119" y="981187"/>
                </a:lnTo>
                <a:lnTo>
                  <a:pt x="832389" y="967289"/>
                </a:lnTo>
                <a:lnTo>
                  <a:pt x="736554" y="950658"/>
                </a:lnTo>
                <a:lnTo>
                  <a:pt x="644963" y="931423"/>
                </a:lnTo>
                <a:lnTo>
                  <a:pt x="557966" y="909714"/>
                </a:lnTo>
                <a:lnTo>
                  <a:pt x="475915" y="885660"/>
                </a:lnTo>
                <a:lnTo>
                  <a:pt x="399161" y="859393"/>
                </a:lnTo>
                <a:lnTo>
                  <a:pt x="328052" y="831040"/>
                </a:lnTo>
                <a:lnTo>
                  <a:pt x="262940" y="800731"/>
                </a:lnTo>
                <a:lnTo>
                  <a:pt x="204176" y="768597"/>
                </a:lnTo>
                <a:lnTo>
                  <a:pt x="152110" y="734767"/>
                </a:lnTo>
                <a:lnTo>
                  <a:pt x="107092" y="699371"/>
                </a:lnTo>
                <a:lnTo>
                  <a:pt x="69474" y="662537"/>
                </a:lnTo>
                <a:lnTo>
                  <a:pt x="39604" y="624396"/>
                </a:lnTo>
                <a:lnTo>
                  <a:pt x="17835" y="585078"/>
                </a:lnTo>
                <a:lnTo>
                  <a:pt x="4517" y="544712"/>
                </a:lnTo>
                <a:lnTo>
                  <a:pt x="0" y="503427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39"/>
          <p:cNvSpPr/>
          <p:nvPr/>
        </p:nvSpPr>
        <p:spPr>
          <a:xfrm>
            <a:off x="6052410" y="2049592"/>
            <a:ext cx="2820924" cy="11018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40"/>
          <p:cNvSpPr/>
          <p:nvPr/>
        </p:nvSpPr>
        <p:spPr>
          <a:xfrm>
            <a:off x="6100289" y="2074485"/>
            <a:ext cx="2726055" cy="1007110"/>
          </a:xfrm>
          <a:custGeom>
            <a:avLst/>
            <a:gdLst/>
            <a:ahLst/>
            <a:cxnLst/>
            <a:rect l="l" t="t" r="r" b="b"/>
            <a:pathLst>
              <a:path w="2726054" h="1007110">
                <a:moveTo>
                  <a:pt x="0" y="503427"/>
                </a:moveTo>
                <a:lnTo>
                  <a:pt x="4517" y="462143"/>
                </a:lnTo>
                <a:lnTo>
                  <a:pt x="17835" y="421777"/>
                </a:lnTo>
                <a:lnTo>
                  <a:pt x="39604" y="382459"/>
                </a:lnTo>
                <a:lnTo>
                  <a:pt x="69474" y="344318"/>
                </a:lnTo>
                <a:lnTo>
                  <a:pt x="107092" y="307484"/>
                </a:lnTo>
                <a:lnTo>
                  <a:pt x="152110" y="272088"/>
                </a:lnTo>
                <a:lnTo>
                  <a:pt x="204176" y="238258"/>
                </a:lnTo>
                <a:lnTo>
                  <a:pt x="262940" y="206124"/>
                </a:lnTo>
                <a:lnTo>
                  <a:pt x="328052" y="175815"/>
                </a:lnTo>
                <a:lnTo>
                  <a:pt x="399161" y="147462"/>
                </a:lnTo>
                <a:lnTo>
                  <a:pt x="475915" y="121195"/>
                </a:lnTo>
                <a:lnTo>
                  <a:pt x="557966" y="97141"/>
                </a:lnTo>
                <a:lnTo>
                  <a:pt x="644963" y="75432"/>
                </a:lnTo>
                <a:lnTo>
                  <a:pt x="736554" y="56197"/>
                </a:lnTo>
                <a:lnTo>
                  <a:pt x="832389" y="39566"/>
                </a:lnTo>
                <a:lnTo>
                  <a:pt x="932119" y="25668"/>
                </a:lnTo>
                <a:lnTo>
                  <a:pt x="1035391" y="14632"/>
                </a:lnTo>
                <a:lnTo>
                  <a:pt x="1141857" y="6589"/>
                </a:lnTo>
                <a:lnTo>
                  <a:pt x="1251164" y="1669"/>
                </a:lnTo>
                <a:lnTo>
                  <a:pt x="1362964" y="0"/>
                </a:lnTo>
                <a:lnTo>
                  <a:pt x="1474746" y="1669"/>
                </a:lnTo>
                <a:lnTo>
                  <a:pt x="1584040" y="6589"/>
                </a:lnTo>
                <a:lnTo>
                  <a:pt x="1690495" y="14632"/>
                </a:lnTo>
                <a:lnTo>
                  <a:pt x="1793760" y="25668"/>
                </a:lnTo>
                <a:lnTo>
                  <a:pt x="1893484" y="39566"/>
                </a:lnTo>
                <a:lnTo>
                  <a:pt x="1989317" y="56197"/>
                </a:lnTo>
                <a:lnTo>
                  <a:pt x="2080908" y="75432"/>
                </a:lnTo>
                <a:lnTo>
                  <a:pt x="2167906" y="97141"/>
                </a:lnTo>
                <a:lnTo>
                  <a:pt x="2249960" y="121195"/>
                </a:lnTo>
                <a:lnTo>
                  <a:pt x="2326719" y="147462"/>
                </a:lnTo>
                <a:lnTo>
                  <a:pt x="2397833" y="175815"/>
                </a:lnTo>
                <a:lnTo>
                  <a:pt x="2462950" y="206124"/>
                </a:lnTo>
                <a:lnTo>
                  <a:pt x="2521721" y="238258"/>
                </a:lnTo>
                <a:lnTo>
                  <a:pt x="2573793" y="272088"/>
                </a:lnTo>
                <a:lnTo>
                  <a:pt x="2618817" y="307484"/>
                </a:lnTo>
                <a:lnTo>
                  <a:pt x="2656441" y="344318"/>
                </a:lnTo>
                <a:lnTo>
                  <a:pt x="2686315" y="382459"/>
                </a:lnTo>
                <a:lnTo>
                  <a:pt x="2708088" y="421777"/>
                </a:lnTo>
                <a:lnTo>
                  <a:pt x="2721409" y="462143"/>
                </a:lnTo>
                <a:lnTo>
                  <a:pt x="2725928" y="503427"/>
                </a:lnTo>
                <a:lnTo>
                  <a:pt x="2721409" y="544712"/>
                </a:lnTo>
                <a:lnTo>
                  <a:pt x="2708088" y="585078"/>
                </a:lnTo>
                <a:lnTo>
                  <a:pt x="2686315" y="624396"/>
                </a:lnTo>
                <a:lnTo>
                  <a:pt x="2656441" y="662537"/>
                </a:lnTo>
                <a:lnTo>
                  <a:pt x="2618817" y="699371"/>
                </a:lnTo>
                <a:lnTo>
                  <a:pt x="2573793" y="734767"/>
                </a:lnTo>
                <a:lnTo>
                  <a:pt x="2521721" y="768597"/>
                </a:lnTo>
                <a:lnTo>
                  <a:pt x="2462950" y="800731"/>
                </a:lnTo>
                <a:lnTo>
                  <a:pt x="2397833" y="831040"/>
                </a:lnTo>
                <a:lnTo>
                  <a:pt x="2326719" y="859393"/>
                </a:lnTo>
                <a:lnTo>
                  <a:pt x="2249960" y="885660"/>
                </a:lnTo>
                <a:lnTo>
                  <a:pt x="2167906" y="909714"/>
                </a:lnTo>
                <a:lnTo>
                  <a:pt x="2080908" y="931423"/>
                </a:lnTo>
                <a:lnTo>
                  <a:pt x="1989317" y="950658"/>
                </a:lnTo>
                <a:lnTo>
                  <a:pt x="1893484" y="967289"/>
                </a:lnTo>
                <a:lnTo>
                  <a:pt x="1793760" y="981187"/>
                </a:lnTo>
                <a:lnTo>
                  <a:pt x="1690495" y="992223"/>
                </a:lnTo>
                <a:lnTo>
                  <a:pt x="1584040" y="1000266"/>
                </a:lnTo>
                <a:lnTo>
                  <a:pt x="1474746" y="1005186"/>
                </a:lnTo>
                <a:lnTo>
                  <a:pt x="1362964" y="1006855"/>
                </a:lnTo>
                <a:lnTo>
                  <a:pt x="1251164" y="1005186"/>
                </a:lnTo>
                <a:lnTo>
                  <a:pt x="1141857" y="1000266"/>
                </a:lnTo>
                <a:lnTo>
                  <a:pt x="1035391" y="992223"/>
                </a:lnTo>
                <a:lnTo>
                  <a:pt x="932119" y="981187"/>
                </a:lnTo>
                <a:lnTo>
                  <a:pt x="832389" y="967289"/>
                </a:lnTo>
                <a:lnTo>
                  <a:pt x="736554" y="950658"/>
                </a:lnTo>
                <a:lnTo>
                  <a:pt x="644963" y="931423"/>
                </a:lnTo>
                <a:lnTo>
                  <a:pt x="557966" y="909714"/>
                </a:lnTo>
                <a:lnTo>
                  <a:pt x="475915" y="885660"/>
                </a:lnTo>
                <a:lnTo>
                  <a:pt x="399161" y="859393"/>
                </a:lnTo>
                <a:lnTo>
                  <a:pt x="328052" y="831040"/>
                </a:lnTo>
                <a:lnTo>
                  <a:pt x="262940" y="800731"/>
                </a:lnTo>
                <a:lnTo>
                  <a:pt x="204176" y="768597"/>
                </a:lnTo>
                <a:lnTo>
                  <a:pt x="152110" y="734767"/>
                </a:lnTo>
                <a:lnTo>
                  <a:pt x="107092" y="699371"/>
                </a:lnTo>
                <a:lnTo>
                  <a:pt x="69474" y="662537"/>
                </a:lnTo>
                <a:lnTo>
                  <a:pt x="39604" y="624396"/>
                </a:lnTo>
                <a:lnTo>
                  <a:pt x="17835" y="585078"/>
                </a:lnTo>
                <a:lnTo>
                  <a:pt x="4517" y="544712"/>
                </a:lnTo>
                <a:lnTo>
                  <a:pt x="0" y="503427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442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28353</TotalTime>
  <Words>593</Words>
  <Application>Microsoft Office PowerPoint</Application>
  <PresentationFormat>全屏显示(4:3)</PresentationFormat>
  <Paragraphs>83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Symbol</vt:lpstr>
      <vt:lpstr>新細明體</vt:lpstr>
      <vt:lpstr>Arial</vt:lpstr>
      <vt:lpstr>方正兰亭粗黑_GBK</vt:lpstr>
      <vt:lpstr>宋体</vt:lpstr>
      <vt:lpstr>華康行</vt:lpstr>
      <vt:lpstr>黑体</vt:lpstr>
      <vt:lpstr>Calibri Light</vt:lpstr>
      <vt:lpstr>Times New Roman</vt:lpstr>
      <vt:lpstr>Calibri</vt:lpstr>
      <vt:lpstr>PMingLiU-ExtB</vt:lpstr>
      <vt:lpstr>Office 主题</vt:lpstr>
      <vt:lpstr>第三次作业：光学仪器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左超</dc:creator>
  <cp:lastModifiedBy>surpasszuo@163.com</cp:lastModifiedBy>
  <cp:revision>2317</cp:revision>
  <cp:lastPrinted>2018-11-13T05:14:33Z</cp:lastPrinted>
  <dcterms:created xsi:type="dcterms:W3CDTF">2015-10-07T05:57:56Z</dcterms:created>
  <dcterms:modified xsi:type="dcterms:W3CDTF">2018-11-22T12:35:24Z</dcterms:modified>
</cp:coreProperties>
</file>