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1192" r:id="rId2"/>
    <p:sldId id="1193" r:id="rId3"/>
    <p:sldId id="1216" r:id="rId4"/>
    <p:sldId id="1217" r:id="rId5"/>
    <p:sldId id="1218" r:id="rId6"/>
    <p:sldId id="1219" r:id="rId7"/>
    <p:sldId id="1220" r:id="rId8"/>
  </p:sldIdLst>
  <p:sldSz cx="9144000" cy="6858000" type="screen4x3"/>
  <p:notesSz cx="6797675" cy="9926638"/>
  <p:embeddedFontLst>
    <p:embeddedFont>
      <p:font typeface="新細明體" panose="02010600030101010101" charset="-120"/>
      <p:regular r:id="rId11"/>
    </p:embeddedFont>
    <p:embeddedFont>
      <p:font typeface="方正兰亭粗黑_GBK" panose="02000000000000000000" pitchFamily="2" charset="-122"/>
      <p:regular r:id="rId12"/>
    </p:embeddedFont>
    <p:embeddedFont>
      <p:font typeface="黑体" panose="02010609060101010101" pitchFamily="49" charset="-122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3F2F2"/>
    <a:srgbClr val="0033CC"/>
    <a:srgbClr val="FF3300"/>
    <a:srgbClr val="D01818"/>
    <a:srgbClr val="FFFFFF"/>
    <a:srgbClr val="921E73"/>
    <a:srgbClr val="48484A"/>
    <a:srgbClr val="3FC0FF"/>
    <a:srgbClr val="018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79501" autoAdjust="0"/>
  </p:normalViewPr>
  <p:slideViewPr>
    <p:cSldViewPr snapToGrid="0" showGuides="1">
      <p:cViewPr varScale="1">
        <p:scale>
          <a:sx n="101" d="100"/>
          <a:sy n="101" d="100"/>
        </p:scale>
        <p:origin x="1596" y="68"/>
      </p:cViewPr>
      <p:guideLst>
        <p:guide orient="horz" pos="2228"/>
        <p:guide pos="28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EA16-AC47-4FCF-9F9A-B0FA137F47E9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BF7E3-3F0D-4F33-9917-9CA9BD3A05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87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F8F5C-DA50-43FD-BA8A-69FD12A4D052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DC88-C54C-428E-8776-100832FEC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7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4688" y="808038"/>
            <a:ext cx="5387975" cy="4041775"/>
          </a:xfrm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EEA0E6BC-3AF5-4CEF-9BFF-BB9D61558451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117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52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8982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59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381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958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投影片影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462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  <a:ea typeface="新細明體" panose="02010600030101010101" charset="-120"/>
            </a:endParaRPr>
          </a:p>
        </p:txBody>
      </p:sp>
      <p:sp>
        <p:nvSpPr>
          <p:cNvPr id="154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10600030101010101" charset="-120"/>
              </a:defRPr>
            </a:lvl9pPr>
          </a:lstStyle>
          <a:p>
            <a:pPr>
              <a:spcBef>
                <a:spcPct val="0"/>
              </a:spcBef>
            </a:pPr>
            <a:fld id="{8C6EBCF5-6FD8-4B40-A0FB-8D23C74BC4E8}" type="slidenum">
              <a:rPr lang="en-US" altLang="zh-TW"/>
              <a:pPr>
                <a:spcBef>
                  <a:spcPct val="0"/>
                </a:spcBef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237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7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68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4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50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80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3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3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7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008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320-4DB9-44C0-A8E2-E0BB76EA5D03}" type="datetimeFigureOut">
              <a:rPr lang="zh-CN" altLang="en-US" smtClean="0"/>
              <a:t>2018/11/20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F0FA1-3ADD-411C-A80E-8DE8F97F7E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544" y="2834640"/>
            <a:ext cx="811987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第</a:t>
            </a:r>
            <a:r>
              <a:rPr lang="zh-CN" altLang="en-US" sz="360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四</a:t>
            </a:r>
            <a:r>
              <a:rPr lang="zh-CN" altLang="en-US" sz="3600" smtClean="0">
                <a:latin typeface="方正兰亭粗黑_GBK" panose="02000000000000000000" pitchFamily="2" charset="-122"/>
                <a:ea typeface="方正兰亭粗黑_GBK" panose="02000000000000000000" pitchFamily="2" charset="-122"/>
                <a:cs typeface="+mn-cs"/>
              </a:rPr>
              <a:t>次作业：光学像差</a:t>
            </a:r>
            <a:endParaRPr lang="en-US" altLang="zh-TW" sz="3600" dirty="0">
              <a:latin typeface="方正兰亭粗黑_GBK" panose="02000000000000000000" pitchFamily="2" charset="-122"/>
              <a:ea typeface="方正兰亭粗黑_GBK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object 3"/>
          <p:cNvSpPr txBox="1"/>
          <p:nvPr/>
        </p:nvSpPr>
        <p:spPr>
          <a:xfrm>
            <a:off x="384591" y="1218589"/>
            <a:ext cx="8444099" cy="3339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请问平凸透镜的凸面对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着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平行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光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源，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使哪些几何像差的影响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变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小？</a:t>
            </a:r>
            <a:endParaRPr sz="2800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 marR="2382520">
              <a:lnSpc>
                <a:spcPct val="120000"/>
              </a:lnSpc>
              <a:spcBef>
                <a:spcPts val="15"/>
              </a:spcBef>
              <a:tabLst>
                <a:tab pos="984885" algn="l"/>
              </a:tabLst>
            </a:pP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en-US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球差 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(spherical</a:t>
            </a:r>
            <a:r>
              <a:rPr lang="en-US"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aberration) </a:t>
            </a:r>
            <a:endParaRPr lang="en-US" sz="2400" spc="-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 marR="2382520">
              <a:lnSpc>
                <a:spcPct val="120000"/>
              </a:lnSpc>
              <a:spcBef>
                <a:spcPts val="15"/>
              </a:spcBef>
              <a:tabLst>
                <a:tab pos="984885" algn="l"/>
              </a:tabLst>
            </a:pPr>
            <a:r>
              <a:rPr lang="en-US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 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彗差 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(coma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endParaRPr lang="en-US" sz="2400" spc="-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27100" marR="2382520" indent="-457200">
              <a:lnSpc>
                <a:spcPct val="120000"/>
              </a:lnSpc>
              <a:spcBef>
                <a:spcPts val="15"/>
              </a:spcBef>
              <a:buAutoNum type="arabicPeriod" startAt="3"/>
              <a:tabLst>
                <a:tab pos="984885" algn="l"/>
              </a:tabLst>
            </a:pPr>
            <a:r>
              <a:rPr lang="zh-CN" altLang="en-US"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散 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astigmatism)</a:t>
            </a:r>
            <a:endParaRPr lang="en-US" sz="2400" spc="-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27100" marR="2382520" indent="-457200">
              <a:lnSpc>
                <a:spcPct val="120000"/>
              </a:lnSpc>
              <a:spcBef>
                <a:spcPts val="15"/>
              </a:spcBef>
              <a:buAutoNum type="arabicPeriod" startAt="3"/>
              <a:tabLst>
                <a:tab pos="984885" algn="l"/>
              </a:tabLst>
            </a:pPr>
            <a:r>
              <a:rPr lang="zh-CN" altLang="en-US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场曲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(field curvature)</a:t>
            </a:r>
            <a:endParaRPr lang="en-US" sz="2400" spc="-5" smtClean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927100" marR="2382520" indent="-457200">
              <a:lnSpc>
                <a:spcPct val="120000"/>
              </a:lnSpc>
              <a:spcBef>
                <a:spcPts val="15"/>
              </a:spcBef>
              <a:buAutoNum type="arabicPeriod" startAt="3"/>
              <a:tabLst>
                <a:tab pos="984885" algn="l"/>
              </a:tabLst>
            </a:pPr>
            <a:r>
              <a:rPr lang="zh-CN" altLang="en-US"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畸变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4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(distortion)</a:t>
            </a:r>
          </a:p>
        </p:txBody>
      </p:sp>
      <p:sp>
        <p:nvSpPr>
          <p:cNvPr id="29" name="object 5"/>
          <p:cNvSpPr/>
          <p:nvPr/>
        </p:nvSpPr>
        <p:spPr>
          <a:xfrm>
            <a:off x="4606640" y="4254366"/>
            <a:ext cx="4207033" cy="2159566"/>
          </a:xfrm>
          <a:prstGeom prst="rect">
            <a:avLst/>
          </a:prstGeom>
          <a:blipFill>
            <a:blip r:embed="rId3" cstate="print"/>
            <a:srcRect/>
            <a:stretch>
              <a:fillRect l="-96306" t="2362"/>
            </a:stretch>
          </a:blipFill>
        </p:spPr>
        <p:txBody>
          <a:bodyPr wrap="square" lIns="0" tIns="0" rIns="0" bIns="0" rtlCol="0"/>
          <a:lstStyle/>
          <a:p>
            <a:endParaRPr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192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76317" y="1259706"/>
            <a:ext cx="8540683" cy="258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20000"/>
              </a:lnSpc>
            </a:pP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请想想看，单一平凸透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镜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的平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面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或是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凸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面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对着一个平行的白光光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源</a:t>
            </a:r>
            <a:r>
              <a:rPr sz="2800" spc="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否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会对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色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差造成影响？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85"/>
              </a:spcBef>
              <a:tabLst>
                <a:tab pos="984885" algn="l"/>
              </a:tabLst>
            </a:pPr>
            <a:r>
              <a:rPr sz="24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没有影响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4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平面对着平行白光光源，色像差较小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69900">
              <a:lnSpc>
                <a:spcPct val="120000"/>
              </a:lnSpc>
              <a:spcBef>
                <a:spcPts val="670"/>
              </a:spcBef>
              <a:tabLst>
                <a:tab pos="984885" algn="l"/>
              </a:tabLst>
            </a:pPr>
            <a:r>
              <a:rPr sz="2400" spc="-1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sz="2400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</a:t>
            </a:r>
            <a:r>
              <a: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	</a:t>
            </a:r>
            <a:r>
              <a:rPr sz="24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凸面对着平行白光光源，色像差较小</a:t>
            </a:r>
            <a:endParaRPr sz="24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300438" y="4379496"/>
            <a:ext cx="6478595" cy="1938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14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8626" y="1144203"/>
            <a:ext cx="8137374" cy="162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请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证明若要使光线通过棱镜的偏折最小</a:t>
            </a:r>
            <a:r>
              <a:rPr lang="zh-CN" altLang="en-US" sz="280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，棱镜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中的光线应该要和底边平行。</a:t>
            </a:r>
          </a:p>
          <a:p>
            <a:pPr>
              <a:lnSpc>
                <a:spcPct val="130000"/>
              </a:lnSpc>
            </a:pPr>
            <a:r>
              <a:rPr lang="en-US" altLang="zh-CN" sz="240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–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这就是为何平凸透镜可以修正球面像差的原因</a:t>
            </a:r>
          </a:p>
        </p:txBody>
      </p:sp>
      <p:sp>
        <p:nvSpPr>
          <p:cNvPr id="7" name="object 5"/>
          <p:cNvSpPr/>
          <p:nvPr/>
        </p:nvSpPr>
        <p:spPr>
          <a:xfrm>
            <a:off x="2069432" y="3647975"/>
            <a:ext cx="6721675" cy="2333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0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4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3369997" y="2461638"/>
            <a:ext cx="55422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811395" indent="12065" algn="just">
              <a:lnSpc>
                <a:spcPct val="100000"/>
              </a:lnSpc>
            </a:pP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object 6"/>
          <p:cNvSpPr/>
          <p:nvPr/>
        </p:nvSpPr>
        <p:spPr>
          <a:xfrm>
            <a:off x="4093404" y="2758784"/>
            <a:ext cx="4899569" cy="198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526315" y="5619722"/>
            <a:ext cx="815932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且系统没有球面像差时，请证明若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像系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统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满足</a:t>
            </a:r>
            <a:r>
              <a:rPr sz="2800" spc="-1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sin</a:t>
            </a:r>
            <a:r>
              <a:rPr sz="2800" spc="-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</a:t>
            </a:r>
            <a:r>
              <a: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</a:t>
            </a:r>
            <a:r>
              <a:rPr sz="2800" spc="-2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ditio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则可消除彗差</a:t>
            </a:r>
            <a:r>
              <a:rPr sz="2800" spc="-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5322220" y="3483814"/>
            <a:ext cx="139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</a:t>
            </a:r>
            <a:endParaRPr sz="1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object 9"/>
          <p:cNvSpPr txBox="1"/>
          <p:nvPr/>
        </p:nvSpPr>
        <p:spPr>
          <a:xfrm>
            <a:off x="7828815" y="3887397"/>
            <a:ext cx="1885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u'</a:t>
            </a:r>
            <a:endParaRPr sz="1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26315" y="1160123"/>
            <a:ext cx="8385962" cy="4224163"/>
            <a:chOff x="535940" y="996494"/>
            <a:chExt cx="8385962" cy="4224163"/>
          </a:xfrm>
        </p:grpSpPr>
        <p:sp>
          <p:nvSpPr>
            <p:cNvPr id="6" name="object 3"/>
            <p:cNvSpPr txBox="1"/>
            <p:nvPr/>
          </p:nvSpPr>
          <p:spPr>
            <a:xfrm>
              <a:off x="535940" y="996494"/>
              <a:ext cx="8385962" cy="22621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55600" marR="5080" indent="-343535">
                <a:lnSpc>
                  <a:spcPct val="100000"/>
                </a:lnSpc>
              </a:pP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•</a:t>
              </a:r>
              <a:r>
                <a:rPr lang="en-US"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十九世纪的德国科学</a:t>
              </a:r>
              <a:r>
                <a:rPr sz="2800" spc="-2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家</a:t>
              </a:r>
              <a:r>
                <a:rPr sz="2800" spc="-5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</a:t>
              </a:r>
              <a:r>
                <a:rPr sz="2800" spc="-15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bb</a:t>
              </a:r>
              <a:r>
                <a:rPr sz="2800" spc="-1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在成</a:t>
              </a:r>
              <a:r>
                <a:rPr sz="2800" spc="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像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理论</a:t>
              </a:r>
              <a:r>
                <a:rPr sz="2800" spc="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上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有非</a:t>
              </a:r>
              <a:r>
                <a:rPr sz="2800" spc="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常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多 重要贡献，包括绕射极限以及前面</a:t>
              </a:r>
              <a:r>
                <a:rPr sz="2800" spc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提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过的</a:t>
              </a:r>
              <a:r>
                <a:rPr sz="2800" spc="0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阿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贝数。</a:t>
              </a:r>
              <a:endPara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355600">
                <a:lnSpc>
                  <a:spcPct val="100000"/>
                </a:lnSpc>
              </a:pP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另外他也提出了所谓</a:t>
              </a:r>
              <a:r>
                <a:rPr sz="2800" spc="-2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的</a:t>
              </a:r>
              <a:r>
                <a:rPr sz="28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Ab</a:t>
              </a:r>
              <a:r>
                <a:rPr sz="2800" spc="-20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</a:t>
              </a:r>
              <a:r>
                <a:rPr sz="28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r>
                <a:rPr sz="2800" spc="4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sz="2800" spc="-10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sin</a:t>
              </a:r>
              <a:r>
                <a:rPr sz="28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</a:t>
              </a:r>
              <a:r>
                <a:rPr sz="2800" spc="-1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sz="28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co</a:t>
              </a:r>
              <a:r>
                <a:rPr sz="2800" spc="-20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n</a:t>
              </a:r>
              <a:r>
                <a:rPr sz="28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ditio</a:t>
              </a:r>
              <a:r>
                <a:rPr sz="2800" spc="-1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n</a:t>
              </a:r>
              <a:r>
                <a:rPr sz="2800" spc="-5" dirty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。</a:t>
              </a:r>
              <a:endPara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12700">
                <a:lnSpc>
                  <a:spcPct val="100000"/>
                </a:lnSpc>
                <a:spcBef>
                  <a:spcPts val="835"/>
                </a:spcBef>
              </a:pP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•</a:t>
              </a:r>
              <a:r>
                <a:rPr lang="en-US"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  </a:t>
              </a: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如图的透镜聚焦</a:t>
              </a:r>
              <a:endPara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marL="355600">
                <a:lnSpc>
                  <a:spcPts val="3354"/>
                </a:lnSpc>
              </a:pP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近轴光（红线）</a:t>
              </a:r>
              <a:endPara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object 5"/>
            <p:cNvSpPr txBox="1"/>
            <p:nvPr/>
          </p:nvSpPr>
          <p:spPr>
            <a:xfrm>
              <a:off x="879144" y="3206370"/>
              <a:ext cx="2513330" cy="8617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2800" spc="-5" smtClean="0"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轴光（绿线）的 满足下列关系式</a:t>
              </a:r>
              <a:endParaRPr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1301750" y="4172907"/>
              <a:ext cx="2335149" cy="10477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4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"/>
          <p:cNvSpPr txBox="1">
            <a:spLocks/>
          </p:cNvSpPr>
          <p:nvPr/>
        </p:nvSpPr>
        <p:spPr>
          <a:xfrm>
            <a:off x="185888" y="153603"/>
            <a:ext cx="8351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mtClean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作业 </a:t>
            </a:r>
            <a:r>
              <a:rPr lang="en-US" altLang="zh-TW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</a:t>
            </a:r>
            <a:endParaRPr lang="zh-TW" altLang="en-US" dirty="0" smtClean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157480" y="568592"/>
            <a:ext cx="8986520" cy="1795546"/>
          </a:xfrm>
          <a:prstGeom prst="rect">
            <a:avLst/>
          </a:prstGeom>
        </p:spPr>
        <p:txBody>
          <a:bodyPr vert="horz" wrap="square" lIns="0" tIns="650992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indent="0">
              <a:lnSpc>
                <a:spcPct val="130000"/>
              </a:lnSpc>
              <a:buNone/>
            </a:pPr>
            <a:r>
              <a:rPr lang="zh-CN" altLang="en-US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请证明抛物面镜可让平</a:t>
            </a:r>
            <a:r>
              <a:rPr lang="zh-CN" altLang="en-US" sz="30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面</a:t>
            </a:r>
            <a:r>
              <a:rPr lang="zh-CN" altLang="en-US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波</a:t>
            </a:r>
            <a:r>
              <a:rPr lang="zh-CN" altLang="en-US" sz="30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反射后都会聚在一点，</a:t>
            </a:r>
            <a:r>
              <a:rPr lang="zh-CN" altLang="en-US" sz="30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因</a:t>
            </a:r>
            <a:r>
              <a:rPr lang="zh-CN" altLang="en-US" sz="30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此</a:t>
            </a:r>
            <a:r>
              <a:rPr lang="zh-CN" altLang="en-US" sz="30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可消除球面像差。</a:t>
            </a:r>
            <a:endParaRPr lang="zh-CN" altLang="en-US" sz="3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698156" y="2692500"/>
            <a:ext cx="2988221" cy="3860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5858289" y="2512442"/>
            <a:ext cx="1598364" cy="802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 txBox="1"/>
          <p:nvPr/>
        </p:nvSpPr>
        <p:spPr>
          <a:xfrm>
            <a:off x="526315" y="1229210"/>
            <a:ext cx="8290426" cy="224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30000"/>
              </a:lnSpc>
            </a:pP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在</a:t>
            </a:r>
            <a:r>
              <a:rPr lang="zh-CN" altLang="en-US"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本章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第一节中，我们考虑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差函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数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展开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概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念，而得到五项基本的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三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阶像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差</a:t>
            </a:r>
            <a:r>
              <a:rPr sz="2800" spc="5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若</a:t>
            </a:r>
            <a:r>
              <a:rPr sz="2800" spc="-1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是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将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像差函数再继续展开，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请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问会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造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成哪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些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多出来的五阶像差项？你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可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以分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析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它们</a:t>
            </a:r>
            <a:r>
              <a:rPr sz="2800" spc="-1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</a:t>
            </a:r>
            <a:r>
              <a:rPr sz="2800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意</a:t>
            </a:r>
            <a:r>
              <a:rPr sz="2800" spc="5" smtClean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义吗？</a:t>
            </a:r>
            <a:endParaRPr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1079" y="510759"/>
            <a:ext cx="2505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延伸思考：</a:t>
            </a:r>
            <a:endParaRPr lang="en-US" altLang="zh-CN" sz="360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3758499" y="3165716"/>
            <a:ext cx="4948109" cy="33654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6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28361</TotalTime>
  <Words>173</Words>
  <Application>Microsoft Office PowerPoint</Application>
  <PresentationFormat>全屏显示(4:3)</PresentationFormat>
  <Paragraphs>37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新細明體</vt:lpstr>
      <vt:lpstr>Arial</vt:lpstr>
      <vt:lpstr>宋体</vt:lpstr>
      <vt:lpstr>方正兰亭粗黑_GBK</vt:lpstr>
      <vt:lpstr>黑体</vt:lpstr>
      <vt:lpstr>Calibri Light</vt:lpstr>
      <vt:lpstr>Calibri</vt:lpstr>
      <vt:lpstr>Office 主题</vt:lpstr>
      <vt:lpstr>第四次作业：光学像差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左超</dc:creator>
  <cp:lastModifiedBy>surpasszuo@163.com</cp:lastModifiedBy>
  <cp:revision>2320</cp:revision>
  <cp:lastPrinted>2018-11-13T05:14:33Z</cp:lastPrinted>
  <dcterms:created xsi:type="dcterms:W3CDTF">2015-10-07T05:57:56Z</dcterms:created>
  <dcterms:modified xsi:type="dcterms:W3CDTF">2018-11-20T04:18:51Z</dcterms:modified>
</cp:coreProperties>
</file>