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1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29" r:id="rId2"/>
    <p:sldId id="530" r:id="rId3"/>
    <p:sldId id="477" r:id="rId4"/>
    <p:sldId id="531" r:id="rId5"/>
    <p:sldId id="534" r:id="rId6"/>
    <p:sldId id="553" r:id="rId7"/>
    <p:sldId id="588" r:id="rId8"/>
    <p:sldId id="581" r:id="rId9"/>
    <p:sldId id="502" r:id="rId10"/>
    <p:sldId id="582" r:id="rId11"/>
    <p:sldId id="585" r:id="rId12"/>
    <p:sldId id="578" r:id="rId13"/>
    <p:sldId id="579" r:id="rId14"/>
    <p:sldId id="580" r:id="rId15"/>
    <p:sldId id="510" r:id="rId16"/>
    <p:sldId id="568" r:id="rId17"/>
    <p:sldId id="569" r:id="rId18"/>
    <p:sldId id="589" r:id="rId19"/>
    <p:sldId id="590" r:id="rId20"/>
    <p:sldId id="591" r:id="rId21"/>
    <p:sldId id="592" r:id="rId22"/>
    <p:sldId id="593" r:id="rId23"/>
    <p:sldId id="594" r:id="rId24"/>
    <p:sldId id="595" r:id="rId25"/>
    <p:sldId id="596" r:id="rId26"/>
    <p:sldId id="597" r:id="rId27"/>
    <p:sldId id="598" r:id="rId28"/>
    <p:sldId id="599" r:id="rId29"/>
    <p:sldId id="600" r:id="rId30"/>
    <p:sldId id="601" r:id="rId31"/>
    <p:sldId id="602" r:id="rId32"/>
    <p:sldId id="603" r:id="rId33"/>
    <p:sldId id="573" r:id="rId34"/>
    <p:sldId id="571" r:id="rId35"/>
    <p:sldId id="575" r:id="rId36"/>
    <p:sldId id="572" r:id="rId37"/>
    <p:sldId id="574" r:id="rId38"/>
    <p:sldId id="604" r:id="rId39"/>
    <p:sldId id="605" r:id="rId40"/>
    <p:sldId id="606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4388E3"/>
    <a:srgbClr val="2FF742"/>
    <a:srgbClr val="FF3300"/>
    <a:srgbClr val="0000FF"/>
    <a:srgbClr val="BC7A10"/>
    <a:srgbClr val="000000"/>
    <a:srgbClr val="21AB28"/>
    <a:srgbClr val="9BB01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9" autoAdjust="0"/>
    <p:restoredTop sz="94660"/>
  </p:normalViewPr>
  <p:slideViewPr>
    <p:cSldViewPr>
      <p:cViewPr varScale="1">
        <p:scale>
          <a:sx n="66" d="100"/>
          <a:sy n="66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8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12" Type="http://schemas.openxmlformats.org/officeDocument/2006/relationships/image" Target="../media/image67.wmf"/><Relationship Id="rId2" Type="http://schemas.openxmlformats.org/officeDocument/2006/relationships/image" Target="../media/image57.wmf"/><Relationship Id="rId16" Type="http://schemas.openxmlformats.org/officeDocument/2006/relationships/image" Target="../media/image71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11" Type="http://schemas.openxmlformats.org/officeDocument/2006/relationships/image" Target="../media/image66.wmf"/><Relationship Id="rId5" Type="http://schemas.openxmlformats.org/officeDocument/2006/relationships/image" Target="../media/image60.wmf"/><Relationship Id="rId15" Type="http://schemas.openxmlformats.org/officeDocument/2006/relationships/image" Target="../media/image7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Relationship Id="rId14" Type="http://schemas.openxmlformats.org/officeDocument/2006/relationships/image" Target="../media/image6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44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E05D3F-0656-41E8-91CE-C069D7D4F1A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9021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Rectangle 79"/>
          <p:cNvSpPr>
            <a:spLocks noChangeArrowheads="1"/>
          </p:cNvSpPr>
          <p:nvPr userDrawn="1"/>
        </p:nvSpPr>
        <p:spPr bwMode="ltGray">
          <a:xfrm>
            <a:off x="0" y="4191000"/>
            <a:ext cx="9144000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50" name="Rectangle 78"/>
          <p:cNvSpPr>
            <a:spLocks noChangeArrowheads="1"/>
          </p:cNvSpPr>
          <p:nvPr userDrawn="1"/>
        </p:nvSpPr>
        <p:spPr bwMode="ltGray">
          <a:xfrm>
            <a:off x="0" y="6553200"/>
            <a:ext cx="9153525" cy="3190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7928" y="4227444"/>
            <a:ext cx="84582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 b="0">
                <a:latin typeface="Verdana" pitchFamily="34" charset="0"/>
              </a:defRPr>
            </a:lvl1pPr>
          </a:lstStyle>
          <a:p>
            <a:pPr lvl="0"/>
            <a:endParaRPr lang="en-US" altLang="zh-CN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838200" y="5257800"/>
            <a:ext cx="77724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endParaRPr lang="en-US" altLang="zh-CN" noProof="0" dirty="0" smtClean="0"/>
          </a:p>
        </p:txBody>
      </p:sp>
      <p:sp>
        <p:nvSpPr>
          <p:cNvPr id="3146" name="Rectangle 7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64313"/>
            <a:ext cx="2133600" cy="15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3147" name="Rectangle 7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0025"/>
            <a:ext cx="2895600" cy="17145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148" name="Rectangle 7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5738"/>
            <a:ext cx="2133600" cy="18573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400E76BC-13C6-4890-90A9-78FD54350DBF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3"/>
          <a:stretch/>
        </p:blipFill>
        <p:spPr>
          <a:xfrm>
            <a:off x="-9939" y="1"/>
            <a:ext cx="9163464" cy="4134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5867400" y="6580188"/>
            <a:ext cx="2971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3429000" y="6535738"/>
            <a:ext cx="2133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584A35-BDE3-4356-A50B-66FF18494D1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071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53250" y="457200"/>
            <a:ext cx="2038350" cy="57578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457200"/>
            <a:ext cx="5962650" cy="57578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5867400" y="6580188"/>
            <a:ext cx="2971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3429000" y="6535738"/>
            <a:ext cx="2133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4B7863-B65D-4F5E-BC7F-0AA8DA97C9D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0680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0010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38200" y="1262063"/>
            <a:ext cx="7772400" cy="4953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5867400" y="6580188"/>
            <a:ext cx="2971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3429000" y="6535738"/>
            <a:ext cx="2133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A9147A-4498-4947-96E5-1179014D23A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906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5867400" y="6580188"/>
            <a:ext cx="2971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3429000" y="6535738"/>
            <a:ext cx="2133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A6B702-DD3E-4888-AE87-E8634F0B92F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483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5867400" y="6580188"/>
            <a:ext cx="2971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3429000" y="6535738"/>
            <a:ext cx="2133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C9AB9F-F2DA-4DF1-A768-3E2000AF232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58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62063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262063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5867400" y="6580188"/>
            <a:ext cx="2971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3429000" y="6535738"/>
            <a:ext cx="2133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1A3322-6F3D-4FB6-AE7B-7A70C8F428E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143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>
          <a:xfrm>
            <a:off x="5867400" y="6580188"/>
            <a:ext cx="2971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>
          <a:xfrm>
            <a:off x="3429000" y="6535738"/>
            <a:ext cx="2133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9CD9C3-C396-45E8-AC20-1BA3F88ACE7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562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>
          <a:xfrm>
            <a:off x="5867400" y="6580188"/>
            <a:ext cx="2971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3429000" y="6535738"/>
            <a:ext cx="2133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8E332E-9F82-4F98-9DF6-E9DDD1315C4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191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5867400" y="6580188"/>
            <a:ext cx="2971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>
          <a:xfrm>
            <a:off x="3429000" y="6535738"/>
            <a:ext cx="2133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AB0D7B-AEB5-40C8-AC66-1A45BAEE518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277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5867400" y="6580188"/>
            <a:ext cx="2971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3429000" y="6535738"/>
            <a:ext cx="2133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772F9E-4A74-48BA-80B8-408AFDA6BD4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619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5867400" y="6580188"/>
            <a:ext cx="2971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3429000" y="6535738"/>
            <a:ext cx="2133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4662AA-3330-48CE-905F-F9B4A46998F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873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Rectangle 79"/>
          <p:cNvSpPr>
            <a:spLocks noChangeArrowheads="1"/>
          </p:cNvSpPr>
          <p:nvPr userDrawn="1"/>
        </p:nvSpPr>
        <p:spPr bwMode="gray">
          <a:xfrm>
            <a:off x="755650" y="1"/>
            <a:ext cx="8388350" cy="8048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62063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90600" y="123826"/>
            <a:ext cx="8001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0" y="0"/>
            <a:ext cx="840340" cy="8048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bg2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bg2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5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g"/><Relationship Id="rId11" Type="http://schemas.openxmlformats.org/officeDocument/2006/relationships/image" Target="../media/image4.wmf"/><Relationship Id="rId5" Type="http://schemas.openxmlformats.org/officeDocument/2006/relationships/image" Target="../media/image7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6.jpe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76.jpg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74.wmf"/><Relationship Id="rId10" Type="http://schemas.openxmlformats.org/officeDocument/2006/relationships/image" Target="../media/image79.jpeg"/><Relationship Id="rId4" Type="http://schemas.openxmlformats.org/officeDocument/2006/relationships/oleObject" Target="../embeddings/oleObject49.bin"/><Relationship Id="rId9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7" Type="http://schemas.openxmlformats.org/officeDocument/2006/relationships/image" Target="../media/image9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1.jpeg"/><Relationship Id="rId5" Type="http://schemas.openxmlformats.org/officeDocument/2006/relationships/image" Target="../media/image9.jpg"/><Relationship Id="rId4" Type="http://schemas.openxmlformats.org/officeDocument/2006/relationships/image" Target="../media/image9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5.jpeg"/><Relationship Id="rId5" Type="http://schemas.openxmlformats.org/officeDocument/2006/relationships/image" Target="../media/image93.wmf"/><Relationship Id="rId4" Type="http://schemas.openxmlformats.org/officeDocument/2006/relationships/oleObject" Target="../embeddings/oleObject5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7.gif"/><Relationship Id="rId5" Type="http://schemas.openxmlformats.org/officeDocument/2006/relationships/image" Target="../media/image96.wmf"/><Relationship Id="rId4" Type="http://schemas.openxmlformats.org/officeDocument/2006/relationships/oleObject" Target="../embeddings/oleObject5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112.wmf"/><Relationship Id="rId3" Type="http://schemas.openxmlformats.org/officeDocument/2006/relationships/image" Target="../media/image72.jpg"/><Relationship Id="rId7" Type="http://schemas.openxmlformats.org/officeDocument/2006/relationships/image" Target="../media/image67.wmf"/><Relationship Id="rId12" Type="http://schemas.openxmlformats.org/officeDocument/2006/relationships/image" Target="../media/image109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1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56.bin"/><Relationship Id="rId5" Type="http://schemas.openxmlformats.org/officeDocument/2006/relationships/image" Target="../media/image66.wmf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13.jpeg"/><Relationship Id="rId4" Type="http://schemas.openxmlformats.org/officeDocument/2006/relationships/oleObject" Target="../embeddings/oleObject54.bin"/><Relationship Id="rId9" Type="http://schemas.openxmlformats.org/officeDocument/2006/relationships/image" Target="../media/image11.jpeg"/><Relationship Id="rId14" Type="http://schemas.openxmlformats.org/officeDocument/2006/relationships/image" Target="../media/image110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8.wmf"/><Relationship Id="rId3" Type="http://schemas.openxmlformats.org/officeDocument/2006/relationships/image" Target="../media/image20.tif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1.jpg"/><Relationship Id="rId9" Type="http://schemas.openxmlformats.org/officeDocument/2006/relationships/image" Target="../media/image22.jpeg"/><Relationship Id="rId14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0.wmf"/><Relationship Id="rId3" Type="http://schemas.openxmlformats.org/officeDocument/2006/relationships/oleObject" Target="../embeddings/oleObject8.bin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9.wmf"/><Relationship Id="rId5" Type="http://schemas.openxmlformats.org/officeDocument/2006/relationships/image" Target="../media/image32.png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6.wmf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7.wmf"/><Relationship Id="rId18" Type="http://schemas.openxmlformats.org/officeDocument/2006/relationships/image" Target="../media/image13.jpeg"/><Relationship Id="rId3" Type="http://schemas.openxmlformats.org/officeDocument/2006/relationships/image" Target="../media/image42.png"/><Relationship Id="rId21" Type="http://schemas.openxmlformats.org/officeDocument/2006/relationships/image" Target="../media/image43.jpeg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6.wmf"/><Relationship Id="rId24" Type="http://schemas.openxmlformats.org/officeDocument/2006/relationships/image" Target="../media/image44.jpg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23" Type="http://schemas.openxmlformats.org/officeDocument/2006/relationships/image" Target="../media/image41.wmf"/><Relationship Id="rId10" Type="http://schemas.openxmlformats.org/officeDocument/2006/relationships/oleObject" Target="../embeddings/oleObject17.bin"/><Relationship Id="rId19" Type="http://schemas.openxmlformats.org/officeDocument/2006/relationships/oleObject" Target="../embeddings/oleObject21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28.bin"/><Relationship Id="rId18" Type="http://schemas.openxmlformats.org/officeDocument/2006/relationships/oleObject" Target="../embeddings/oleObject30.bin"/><Relationship Id="rId3" Type="http://schemas.openxmlformats.org/officeDocument/2006/relationships/oleObject" Target="../embeddings/oleObject23.bin"/><Relationship Id="rId21" Type="http://schemas.openxmlformats.org/officeDocument/2006/relationships/image" Target="../media/image53.wmf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9.wmf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55.tif"/><Relationship Id="rId23" Type="http://schemas.openxmlformats.org/officeDocument/2006/relationships/image" Target="../media/image54.wmf"/><Relationship Id="rId10" Type="http://schemas.openxmlformats.org/officeDocument/2006/relationships/image" Target="../media/image48.wmf"/><Relationship Id="rId19" Type="http://schemas.openxmlformats.org/officeDocument/2006/relationships/image" Target="../media/image52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50.wmf"/><Relationship Id="rId22" Type="http://schemas.openxmlformats.org/officeDocument/2006/relationships/oleObject" Target="../embeddings/oleObject3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63.wmf"/><Relationship Id="rId26" Type="http://schemas.openxmlformats.org/officeDocument/2006/relationships/oleObject" Target="../embeddings/oleObject44.bin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34" Type="http://schemas.openxmlformats.org/officeDocument/2006/relationships/oleObject" Target="../embeddings/oleObject48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40.bin"/><Relationship Id="rId25" Type="http://schemas.openxmlformats.org/officeDocument/2006/relationships/image" Target="../media/image66.wmf"/><Relationship Id="rId33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wmf"/><Relationship Id="rId20" Type="http://schemas.openxmlformats.org/officeDocument/2006/relationships/image" Target="../media/image64.wmf"/><Relationship Id="rId29" Type="http://schemas.openxmlformats.org/officeDocument/2006/relationships/image" Target="../media/image6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37.bin"/><Relationship Id="rId24" Type="http://schemas.openxmlformats.org/officeDocument/2006/relationships/oleObject" Target="../embeddings/oleObject43.bin"/><Relationship Id="rId32" Type="http://schemas.openxmlformats.org/officeDocument/2006/relationships/oleObject" Target="../embeddings/oleObject47.bin"/><Relationship Id="rId37" Type="http://schemas.openxmlformats.org/officeDocument/2006/relationships/image" Target="../media/image73.jpeg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image" Target="../media/image72.jpg"/><Relationship Id="rId28" Type="http://schemas.openxmlformats.org/officeDocument/2006/relationships/oleObject" Target="../embeddings/oleObject45.bin"/><Relationship Id="rId36" Type="http://schemas.openxmlformats.org/officeDocument/2006/relationships/image" Target="../media/image10.jpeg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41.bin"/><Relationship Id="rId31" Type="http://schemas.openxmlformats.org/officeDocument/2006/relationships/image" Target="../media/image6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61.wmf"/><Relationship Id="rId22" Type="http://schemas.openxmlformats.org/officeDocument/2006/relationships/image" Target="../media/image65.wmf"/><Relationship Id="rId27" Type="http://schemas.openxmlformats.org/officeDocument/2006/relationships/image" Target="../media/image67.wmf"/><Relationship Id="rId30" Type="http://schemas.openxmlformats.org/officeDocument/2006/relationships/oleObject" Target="../embeddings/oleObject46.bin"/><Relationship Id="rId35" Type="http://schemas.openxmlformats.org/officeDocument/2006/relationships/image" Target="../media/image7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7" y="0"/>
            <a:ext cx="7467866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305933" y="0"/>
            <a:ext cx="83806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629"/>
            <a:ext cx="83806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3864426" y="4172714"/>
            <a:ext cx="93600" cy="94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椭圆 8"/>
          <p:cNvSpPr/>
          <p:nvPr/>
        </p:nvSpPr>
        <p:spPr>
          <a:xfrm>
            <a:off x="1636072" y="3782785"/>
            <a:ext cx="6822128" cy="1094015"/>
          </a:xfrm>
          <a:custGeom>
            <a:avLst/>
            <a:gdLst>
              <a:gd name="connsiteX0" fmla="*/ 6822128 w 6822128"/>
              <a:gd name="connsiteY0" fmla="*/ 0 h 1094015"/>
              <a:gd name="connsiteX1" fmla="*/ 3365344 w 6822128"/>
              <a:gd name="connsiteY1" fmla="*/ 1094015 h 1094015"/>
              <a:gd name="connsiteX2" fmla="*/ 0 w 6822128"/>
              <a:gd name="connsiteY2" fmla="*/ 91440 h 109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22128" h="1094015">
                <a:moveTo>
                  <a:pt x="6822128" y="0"/>
                </a:moveTo>
                <a:cubicBezTo>
                  <a:pt x="6692009" y="611760"/>
                  <a:pt x="5194001" y="1094015"/>
                  <a:pt x="3365344" y="1094015"/>
                </a:cubicBezTo>
                <a:cubicBezTo>
                  <a:pt x="1536687" y="1094015"/>
                  <a:pt x="38679" y="611760"/>
                  <a:pt x="0" y="91440"/>
                </a:cubicBezTo>
              </a:path>
            </a:pathLst>
          </a:custGeom>
          <a:noFill/>
          <a:ln>
            <a:solidFill>
              <a:srgbClr val="FFFF00"/>
            </a:solidFill>
            <a:prstDash val="dash"/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782785"/>
            <a:ext cx="533400" cy="2362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01" y="4063092"/>
            <a:ext cx="400050" cy="2667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475517" y="6236525"/>
            <a:ext cx="9144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4129737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贵州</a:t>
            </a:r>
            <a:endParaRPr lang="zh-CN" altLang="en-US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799612" y="3734541"/>
            <a:ext cx="640425" cy="3048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3581401" y="4063092"/>
            <a:ext cx="640425" cy="3048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410199" y="110186"/>
            <a:ext cx="3581401" cy="2023414"/>
            <a:chOff x="5410199" y="110186"/>
            <a:chExt cx="3581401" cy="2023414"/>
          </a:xfrm>
        </p:grpSpPr>
        <p:grpSp>
          <p:nvGrpSpPr>
            <p:cNvPr id="29" name="组合 28"/>
            <p:cNvGrpSpPr/>
            <p:nvPr/>
          </p:nvGrpSpPr>
          <p:grpSpPr>
            <a:xfrm>
              <a:off x="5410200" y="152400"/>
              <a:ext cx="3581400" cy="1981200"/>
              <a:chOff x="5410200" y="152400"/>
              <a:chExt cx="3581400" cy="1981200"/>
            </a:xfrm>
          </p:grpSpPr>
          <p:pic>
            <p:nvPicPr>
              <p:cNvPr id="17" name="图片 16"/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5825" y="152400"/>
                <a:ext cx="3348000" cy="19440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562600" y="209199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“慧眼”</a:t>
                </a:r>
                <a:endPara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1733490"/>
                <a:ext cx="2438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HXMT</a:t>
                </a:r>
                <a:r>
                  <a:rPr lang="zh-CN" altLang="en-US" sz="20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硬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X</a:t>
                </a:r>
                <a:r>
                  <a:rPr lang="zh-CN" altLang="en-US" sz="20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射线望远镜</a:t>
                </a:r>
                <a:endPara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aphicFrame>
            <p:nvGraphicFramePr>
              <p:cNvPr id="26" name="对象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00449131"/>
                  </p:ext>
                </p:extLst>
              </p:nvPr>
            </p:nvGraphicFramePr>
            <p:xfrm>
              <a:off x="7539038" y="215900"/>
              <a:ext cx="622300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1613" name="Equation" r:id="rId7" imgW="622080" imgH="291960" progId="Equation.DSMT4">
                      <p:embed/>
                    </p:oleObj>
                  </mc:Choice>
                  <mc:Fallback>
                    <p:oleObj name="Equation" r:id="rId7" imgW="622080" imgH="2919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39038" y="215900"/>
                            <a:ext cx="622300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" name="TextBox 27"/>
              <p:cNvSpPr txBox="1"/>
              <p:nvPr/>
            </p:nvSpPr>
            <p:spPr>
              <a:xfrm>
                <a:off x="7884472" y="1710145"/>
                <a:ext cx="11071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2017.6</a:t>
                </a:r>
                <a:endPara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" name="矩形标注 1"/>
            <p:cNvSpPr/>
            <p:nvPr/>
          </p:nvSpPr>
          <p:spPr>
            <a:xfrm>
              <a:off x="5410199" y="110186"/>
              <a:ext cx="3383625" cy="2023413"/>
            </a:xfrm>
            <a:prstGeom prst="wedgeRectCallout">
              <a:avLst>
                <a:gd name="adj1" fmla="val -3675"/>
                <a:gd name="adj2" fmla="val 124189"/>
              </a:avLst>
            </a:prstGeom>
            <a:noFill/>
            <a:ln w="28575" cap="flat" cmpd="sng" algn="ctr">
              <a:solidFill>
                <a:srgbClr val="BDFF38"/>
              </a:solidFill>
              <a:prstDash val="solid"/>
            </a:ln>
            <a:effectLst>
              <a:glow rad="127000">
                <a:srgbClr val="BDFF38">
                  <a:alpha val="50000"/>
                </a:srgbClr>
              </a:glow>
              <a:outerShdw blurRad="254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1513" y="88415"/>
            <a:ext cx="4905623" cy="3531801"/>
            <a:chOff x="141513" y="88415"/>
            <a:chExt cx="4905623" cy="3531801"/>
          </a:xfrm>
        </p:grpSpPr>
        <p:pic>
          <p:nvPicPr>
            <p:cNvPr id="16" name="图片 15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27" y="188024"/>
              <a:ext cx="4839809" cy="339337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38121" y="215735"/>
              <a:ext cx="1414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“天眼”</a:t>
              </a:r>
              <a:endParaRPr lang="zh-CN" altLang="en-US" sz="2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1513" y="3119735"/>
              <a:ext cx="3016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Fast</a:t>
              </a:r>
              <a:r>
                <a:rPr lang="zh-CN" altLang="en-US" sz="2400" b="1" dirty="0" smtClean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射电望远镜</a:t>
              </a:r>
              <a:endParaRPr lang="zh-CN" altLang="en-US" sz="2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77492" y="3158551"/>
              <a:ext cx="1369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2016.9</a:t>
              </a:r>
              <a:endParaRPr lang="zh-CN" altLang="en-US" sz="2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35" name="对象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988152"/>
                </p:ext>
              </p:extLst>
            </p:nvPr>
          </p:nvGraphicFramePr>
          <p:xfrm>
            <a:off x="2346611" y="2133600"/>
            <a:ext cx="7112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14" name="Equation" r:id="rId10" imgW="711000" imgH="279360" progId="Equation.DSMT4">
                    <p:embed/>
                  </p:oleObj>
                </mc:Choice>
                <mc:Fallback>
                  <p:oleObj name="Equation" r:id="rId10" imgW="71100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346611" y="2133600"/>
                          <a:ext cx="7112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矩形标注 35"/>
            <p:cNvSpPr/>
            <p:nvPr/>
          </p:nvSpPr>
          <p:spPr>
            <a:xfrm>
              <a:off x="152399" y="88415"/>
              <a:ext cx="4894737" cy="3531801"/>
            </a:xfrm>
            <a:prstGeom prst="wedgeRectCallout">
              <a:avLst>
                <a:gd name="adj1" fmla="val 25385"/>
                <a:gd name="adj2" fmla="val 62134"/>
              </a:avLst>
            </a:prstGeom>
            <a:noFill/>
            <a:ln w="28575" cap="flat" cmpd="sng" algn="ctr">
              <a:solidFill>
                <a:srgbClr val="BDFF38"/>
              </a:solidFill>
              <a:prstDash val="solid"/>
            </a:ln>
            <a:effectLst>
              <a:glow rad="127000">
                <a:srgbClr val="BDFF38">
                  <a:alpha val="50000"/>
                </a:srgbClr>
              </a:glow>
              <a:outerShdw blurRad="254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24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23" b="5695"/>
          <a:stretch/>
        </p:blipFill>
        <p:spPr>
          <a:xfrm>
            <a:off x="152400" y="2859778"/>
            <a:ext cx="3746500" cy="1407886"/>
          </a:xfrm>
          <a:prstGeom prst="rect">
            <a:avLst/>
          </a:prstGeom>
        </p:spPr>
      </p:pic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zh-CN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工程应用分析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152400" y="914400"/>
            <a:ext cx="8991600" cy="533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显微镜成像分辨率的提升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gray">
          <a:xfrm>
            <a:off x="3962400" y="2384915"/>
            <a:ext cx="336452" cy="54909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tint val="63529"/>
                  <a:invGamma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5" name="AutoShape 7"/>
          <p:cNvSpPr>
            <a:spLocks noChangeAspect="1" noChangeArrowheads="1" noTextEdit="1"/>
          </p:cNvSpPr>
          <p:nvPr/>
        </p:nvSpPr>
        <p:spPr bwMode="gray">
          <a:xfrm flipH="1">
            <a:off x="4709895" y="2383509"/>
            <a:ext cx="340012" cy="55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578576" y="1333268"/>
            <a:ext cx="2021165" cy="1105132"/>
            <a:chOff x="1920" y="1026"/>
            <a:chExt cx="1889" cy="1009"/>
          </a:xfrm>
        </p:grpSpPr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920" y="1026"/>
              <a:ext cx="1889" cy="1009"/>
              <a:chOff x="1997" y="1314"/>
              <a:chExt cx="1889" cy="1009"/>
            </a:xfrm>
          </p:grpSpPr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4" name="Oval 11"/>
                <p:cNvSpPr>
                  <a:spLocks noChangeArrowheads="1"/>
                </p:cNvSpPr>
                <p:nvPr/>
              </p:nvSpPr>
              <p:spPr bwMode="gray">
                <a:xfrm>
                  <a:off x="1996" y="1057"/>
                  <a:ext cx="1904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9999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5" name="Oval 12"/>
                <p:cNvSpPr>
                  <a:spLocks noChangeArrowheads="1"/>
                </p:cNvSpPr>
                <p:nvPr/>
              </p:nvSpPr>
              <p:spPr bwMode="gray">
                <a:xfrm>
                  <a:off x="1974" y="1027"/>
                  <a:ext cx="1904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>
                        <a:gamma/>
                        <a:tint val="44314"/>
                        <a:invGamma/>
                      </a:srgbClr>
                    </a:gs>
                    <a:gs pos="100000">
                      <a:srgbClr val="00999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0" name="Oval 1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4"/>
              </a:xfrm>
              <a:prstGeom prst="ellipse">
                <a:avLst/>
              </a:prstGeom>
              <a:gradFill rotWithShape="1">
                <a:gsLst>
                  <a:gs pos="0">
                    <a:srgbClr val="BBE0E3">
                      <a:gamma/>
                      <a:shade val="46275"/>
                      <a:invGamma/>
                    </a:srgbClr>
                  </a:gs>
                  <a:gs pos="100000">
                    <a:srgbClr val="BBE0E3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Oval 14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1" cy="824"/>
              </a:xfrm>
              <a:prstGeom prst="ellipse">
                <a:avLst/>
              </a:prstGeom>
              <a:gradFill rotWithShape="1">
                <a:gsLst>
                  <a:gs pos="0">
                    <a:srgbClr val="BBE0E3">
                      <a:alpha val="0"/>
                    </a:srgbClr>
                  </a:gs>
                  <a:gs pos="100000">
                    <a:srgbClr val="BBE0E3">
                      <a:gamma/>
                      <a:tint val="34902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Oval 15"/>
              <p:cNvSpPr>
                <a:spLocks noChangeArrowheads="1"/>
              </p:cNvSpPr>
              <p:nvPr/>
            </p:nvSpPr>
            <p:spPr bwMode="gray">
              <a:xfrm>
                <a:off x="2126" y="1328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BBE0E3">
                      <a:gamma/>
                      <a:shade val="79216"/>
                      <a:invGamma/>
                    </a:srgbClr>
                  </a:gs>
                  <a:gs pos="100000">
                    <a:srgbClr val="BBE0E3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Oval 16"/>
              <p:cNvSpPr>
                <a:spLocks noChangeArrowheads="1"/>
              </p:cNvSpPr>
              <p:nvPr/>
            </p:nvSpPr>
            <p:spPr bwMode="gray">
              <a:xfrm>
                <a:off x="2209" y="1343"/>
                <a:ext cx="1380" cy="625"/>
              </a:xfrm>
              <a:prstGeom prst="ellipse">
                <a:avLst/>
              </a:prstGeom>
              <a:gradFill rotWithShape="1">
                <a:gsLst>
                  <a:gs pos="0">
                    <a:srgbClr val="BBE0E3">
                      <a:gamma/>
                      <a:tint val="0"/>
                      <a:invGamma/>
                    </a:srgbClr>
                  </a:gs>
                  <a:gs pos="100000">
                    <a:srgbClr val="BBE0E3">
                      <a:alpha val="3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2680" y="1222"/>
              <a:ext cx="310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2" tIns="45711" rIns="91422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400" kern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Freeform 21"/>
          <p:cNvSpPr>
            <a:spLocks/>
          </p:cNvSpPr>
          <p:nvPr/>
        </p:nvSpPr>
        <p:spPr bwMode="gray">
          <a:xfrm flipH="1">
            <a:off x="4843368" y="2384915"/>
            <a:ext cx="338232" cy="54909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tint val="31765"/>
                  <a:invGamma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267639"/>
              </p:ext>
            </p:extLst>
          </p:nvPr>
        </p:nvGraphicFramePr>
        <p:xfrm>
          <a:off x="6796088" y="1701800"/>
          <a:ext cx="148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09" name="Equation" r:id="rId4" imgW="1485720" imgH="279360" progId="Equation.DSMT4">
                  <p:embed/>
                </p:oleObj>
              </mc:Choice>
              <mc:Fallback>
                <p:oleObj name="Equation" r:id="rId4" imgW="14857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6088" y="1701800"/>
                        <a:ext cx="1485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838104"/>
              </p:ext>
            </p:extLst>
          </p:nvPr>
        </p:nvGraphicFramePr>
        <p:xfrm>
          <a:off x="3924300" y="1427489"/>
          <a:ext cx="1244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10" name="Equation" r:id="rId6" imgW="1244520" imgH="736560" progId="Equation.DSMT4">
                  <p:embed/>
                </p:oleObj>
              </mc:Choice>
              <mc:Fallback>
                <p:oleObj name="Equation" r:id="rId6" imgW="124452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427489"/>
                        <a:ext cx="12446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152400" y="2439618"/>
            <a:ext cx="3785360" cy="4265981"/>
            <a:chOff x="816" y="2112"/>
            <a:chExt cx="1440" cy="1680"/>
          </a:xfrm>
        </p:grpSpPr>
        <p:sp>
          <p:nvSpPr>
            <p:cNvPr id="20" name="AutoShape 4"/>
            <p:cNvSpPr>
              <a:spLocks noChangeArrowheads="1"/>
            </p:cNvSpPr>
            <p:nvPr/>
          </p:nvSpPr>
          <p:spPr bwMode="auto">
            <a:xfrm>
              <a:off x="816" y="2112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99CCFF"/>
                      </a:gs>
                      <a:gs pos="100000">
                        <a:srgbClr val="E3F1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2" tIns="45711" rIns="91422" bIns="45711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 smtClean="0">
                <a:solidFill>
                  <a:sysClr val="windowText" lastClr="000000"/>
                </a:solidFill>
                <a:latin typeface="Verdana" pitchFamily="34" charset="0"/>
              </a:endParaRP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878" y="2236"/>
              <a:ext cx="1284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2" tIns="45711" rIns="91422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400" kern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327854" y="2391228"/>
            <a:ext cx="165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减小波长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5457" y="2472346"/>
            <a:ext cx="229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增大数值孔径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/>
          <a:stretch/>
        </p:blipFill>
        <p:spPr>
          <a:xfrm>
            <a:off x="6367410" y="2964726"/>
            <a:ext cx="1524000" cy="13565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934810" y="2894783"/>
            <a:ext cx="523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紫外滤光片</a:t>
            </a: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89850" y="4758917"/>
            <a:ext cx="476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电子显微镜</a:t>
            </a: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95400" y="423863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增大孔径角</a:t>
            </a:r>
            <a:r>
              <a:rPr lang="en-US" altLang="zh-CN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</a:t>
            </a: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" y="4899442"/>
            <a:ext cx="2265272" cy="145984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130433" y="4975642"/>
            <a:ext cx="477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油浸物镜</a:t>
            </a: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1" name="Group 3"/>
          <p:cNvGrpSpPr>
            <a:grpSpLocks/>
          </p:cNvGrpSpPr>
          <p:nvPr/>
        </p:nvGrpSpPr>
        <p:grpSpPr bwMode="auto">
          <a:xfrm>
            <a:off x="5130882" y="2391228"/>
            <a:ext cx="3860718" cy="4314372"/>
            <a:chOff x="850" y="2112"/>
            <a:chExt cx="1688" cy="1680"/>
          </a:xfrm>
        </p:grpSpPr>
        <p:sp>
          <p:nvSpPr>
            <p:cNvPr id="32" name="AutoShape 4"/>
            <p:cNvSpPr>
              <a:spLocks noChangeArrowheads="1"/>
            </p:cNvSpPr>
            <p:nvPr/>
          </p:nvSpPr>
          <p:spPr bwMode="auto">
            <a:xfrm>
              <a:off x="850" y="2112"/>
              <a:ext cx="1688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99CCFF"/>
                      </a:gs>
                      <a:gs pos="100000">
                        <a:srgbClr val="E3F1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2" tIns="45711" rIns="91422" bIns="45711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 smtClean="0">
                <a:solidFill>
                  <a:sysClr val="windowText" lastClr="000000"/>
                </a:solidFill>
                <a:latin typeface="Verdana" pitchFamily="34" charset="0"/>
              </a:endParaRPr>
            </a:p>
          </p:txBody>
        </p:sp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878" y="2236"/>
              <a:ext cx="1284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2" tIns="45711" rIns="91422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400" kern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34" name="Picture 3" descr="F30-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8" r="9434"/>
          <a:stretch/>
        </p:blipFill>
        <p:spPr bwMode="auto">
          <a:xfrm>
            <a:off x="5947234" y="4530925"/>
            <a:ext cx="2413000" cy="20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33400" y="6329791"/>
            <a:ext cx="355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典型浸液：香柏油（</a:t>
            </a:r>
            <a:r>
              <a:rPr lang="en-US" altLang="zh-CN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n=1.52</a:t>
            </a: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46981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3" grpId="0"/>
      <p:bldP spid="25" grpId="0"/>
      <p:bldP spid="26" grpId="0"/>
      <p:bldP spid="28" grpId="0"/>
      <p:bldP spid="30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7494" y="5719932"/>
            <a:ext cx="3467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东京大学开发的电子显微镜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117" y="6153090"/>
            <a:ext cx="2382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分辨率：</a:t>
            </a:r>
            <a:r>
              <a:rPr lang="en-US" altLang="zh-CN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0.045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纳米</a:t>
            </a:r>
          </a:p>
        </p:txBody>
      </p:sp>
      <p:pic>
        <p:nvPicPr>
          <p:cNvPr id="9" name="Picture 5" descr="电子显微镜拍摄的照片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00" y="1738564"/>
            <a:ext cx="2041200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电子显微镜拍摄的照片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00" y="4438710"/>
            <a:ext cx="2041200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标注 2"/>
          <p:cNvSpPr/>
          <p:nvPr/>
        </p:nvSpPr>
        <p:spPr>
          <a:xfrm>
            <a:off x="5959800" y="4409682"/>
            <a:ext cx="2041200" cy="1914435"/>
          </a:xfrm>
          <a:prstGeom prst="wedgeRectCallout">
            <a:avLst>
              <a:gd name="adj1" fmla="val -148114"/>
              <a:gd name="adj2" fmla="val -724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燕尾形箭头 11"/>
          <p:cNvSpPr/>
          <p:nvPr/>
        </p:nvSpPr>
        <p:spPr>
          <a:xfrm rot="5400000">
            <a:off x="6751799" y="3820194"/>
            <a:ext cx="457200" cy="3442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zh-CN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工程应用分析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152400" y="914400"/>
            <a:ext cx="8991600" cy="533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显微镜成像分辨率的提升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14" y="1538577"/>
            <a:ext cx="28860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85800" y="1447800"/>
            <a:ext cx="3429000" cy="5105400"/>
          </a:xfrm>
          <a:prstGeom prst="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kern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05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9140536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zh-CN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工程应用分析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52400" y="838200"/>
            <a:ext cx="8991600" cy="533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望远镜成像分辨率的提升 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– 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太空光学望远镜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8200" y="4572000"/>
            <a:ext cx="160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哈勃望远镜 </a:t>
            </a:r>
            <a:endParaRPr lang="zh-CN" altLang="zh-CN" sz="2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443127" y="2675692"/>
            <a:ext cx="12246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2.4m</a:t>
            </a:r>
            <a:r>
              <a:rPr lang="zh-CN" altLang="en-US" sz="16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口径</a:t>
            </a:r>
            <a:endParaRPr lang="en-US" altLang="zh-CN" sz="16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682" y="3014246"/>
            <a:ext cx="1752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可见光观测</a:t>
            </a:r>
            <a:endParaRPr lang="zh-CN" altLang="en-US" sz="16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9683" y="4972110"/>
            <a:ext cx="17379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分辨率：</a:t>
            </a:r>
            <a:r>
              <a:rPr lang="en-US" altLang="zh-CN" sz="1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0.1</a:t>
            </a:r>
            <a:r>
              <a:rPr lang="zh-CN" altLang="en-US" sz="16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角秒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515446"/>
            <a:ext cx="2996440" cy="239115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638800" y="3484270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韦伯望远镜 </a:t>
            </a:r>
            <a:endParaRPr lang="zh-CN" altLang="en-US" sz="2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17029" y="3875558"/>
            <a:ext cx="17379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分辨率：</a:t>
            </a:r>
            <a:r>
              <a:rPr lang="en-US" altLang="zh-CN" sz="1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0.1</a:t>
            </a:r>
            <a:r>
              <a:rPr lang="zh-CN" altLang="en-US" sz="16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角秒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742659" y="2133600"/>
            <a:ext cx="12246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6.5m</a:t>
            </a:r>
            <a:r>
              <a:rPr lang="zh-CN" altLang="en-US" sz="16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口径</a:t>
            </a:r>
            <a:endParaRPr lang="en-US" altLang="zh-CN" sz="16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6627" y="2741802"/>
            <a:ext cx="1752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红外观测</a:t>
            </a:r>
            <a:endParaRPr lang="zh-CN" altLang="en-US" sz="16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9300" y="3227235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FF00"/>
                </a:solidFill>
              </a:rPr>
              <a:t>2018</a:t>
            </a:r>
            <a:r>
              <a:rPr lang="zh-CN" altLang="en-US" sz="1600" b="1" dirty="0" smtClean="0">
                <a:solidFill>
                  <a:srgbClr val="FFFF00"/>
                </a:solidFill>
              </a:rPr>
              <a:t>年</a:t>
            </a:r>
            <a:endParaRPr lang="zh-CN" altLang="en-US" sz="1600" b="1" dirty="0">
              <a:solidFill>
                <a:srgbClr val="FFFF00"/>
              </a:solidFill>
            </a:endParaRPr>
          </a:p>
        </p:txBody>
      </p:sp>
      <p:sp>
        <p:nvSpPr>
          <p:cNvPr id="3" name="燕尾形箭头 2"/>
          <p:cNvSpPr/>
          <p:nvPr/>
        </p:nvSpPr>
        <p:spPr>
          <a:xfrm rot="20700089">
            <a:off x="3723976" y="3332496"/>
            <a:ext cx="1090876" cy="30659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562600" y="4495800"/>
            <a:ext cx="3041923" cy="2056869"/>
            <a:chOff x="4525435" y="2240089"/>
            <a:chExt cx="4466165" cy="304360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435" y="2240089"/>
              <a:ext cx="4466165" cy="3043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972945" y="3642055"/>
              <a:ext cx="1213298" cy="500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哈勃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46472" y="3412015"/>
              <a:ext cx="1206983" cy="500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韦伯</a:t>
              </a:r>
              <a:endPara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5482770" y="4495800"/>
            <a:ext cx="3194323" cy="2056869"/>
          </a:xfrm>
          <a:prstGeom prst="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kern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852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4" grpId="1"/>
      <p:bldP spid="15" grpId="0"/>
      <p:bldP spid="16" grpId="0"/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" y="1428750"/>
            <a:ext cx="9144000" cy="5429250"/>
          </a:xfrm>
          <a:prstGeom prst="rect">
            <a:avLst/>
          </a:prstGeom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zh-CN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工程应用分析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52400" y="914400"/>
            <a:ext cx="8991600" cy="533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望远镜成像分辨率的提升 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–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地基光学望远镜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26149" y="4801084"/>
            <a:ext cx="160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凯克</a:t>
            </a:r>
            <a:r>
              <a:rPr lang="zh-CN" altLang="zh-CN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望远镜 </a:t>
            </a:r>
            <a:endParaRPr lang="zh-CN" altLang="zh-CN" sz="2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99508" y="5638800"/>
            <a:ext cx="12246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10m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口径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13868" y="6324600"/>
            <a:ext cx="17379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分辨率：</a:t>
            </a:r>
            <a:r>
              <a:rPr lang="en-US" altLang="zh-CN" sz="1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0.1</a:t>
            </a:r>
            <a:r>
              <a:rPr lang="zh-CN" altLang="en-US" sz="16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角秒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54" y="1828800"/>
            <a:ext cx="3107658" cy="19405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231076" y="3769360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欧洲极大望远镜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11853" y="1752600"/>
            <a:ext cx="16250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39.3m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口径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00400" y="4081046"/>
            <a:ext cx="18421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分辨率：</a:t>
            </a:r>
            <a:r>
              <a:rPr lang="en-US" altLang="zh-CN" sz="1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0.01</a:t>
            </a:r>
            <a:r>
              <a:rPr lang="zh-CN" altLang="en-US" sz="16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角秒</a:t>
            </a:r>
          </a:p>
        </p:txBody>
      </p:sp>
      <p:sp>
        <p:nvSpPr>
          <p:cNvPr id="13" name="燕尾形箭头 12"/>
          <p:cNvSpPr/>
          <p:nvPr/>
        </p:nvSpPr>
        <p:spPr>
          <a:xfrm rot="17897861">
            <a:off x="2359958" y="4174689"/>
            <a:ext cx="1090876" cy="30659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575629" y="1821413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FF00"/>
                </a:solidFill>
              </a:rPr>
              <a:t>2024</a:t>
            </a:r>
            <a:r>
              <a:rPr lang="zh-CN" altLang="en-US" sz="1600" b="1" dirty="0" smtClean="0">
                <a:solidFill>
                  <a:srgbClr val="FFFF00"/>
                </a:solidFill>
              </a:rPr>
              <a:t>年</a:t>
            </a:r>
            <a:endParaRPr lang="zh-CN" altLang="en-US" sz="1600" b="1" dirty="0">
              <a:solidFill>
                <a:srgbClr val="FFFF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81942" y="1778695"/>
            <a:ext cx="3166597" cy="1990665"/>
          </a:xfrm>
          <a:prstGeom prst="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kern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59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1" grpId="1"/>
      <p:bldP spid="12" grpId="0"/>
      <p:bldP spid="13" grpId="0" animBg="1"/>
      <p:bldP spid="14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3" y="1428750"/>
            <a:ext cx="9144000" cy="542925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52600" y="4343400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FAST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球面射电望远镜（中国贵州） 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88107" y="1428750"/>
            <a:ext cx="2674465" cy="3008476"/>
            <a:chOff x="6288107" y="1428750"/>
            <a:chExt cx="2674465" cy="3008476"/>
          </a:xfrm>
        </p:grpSpPr>
        <p:pic>
          <p:nvPicPr>
            <p:cNvPr id="5" name="Picture 3" descr="2008814930184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428750"/>
              <a:ext cx="2608943" cy="1924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6404901" y="2952690"/>
              <a:ext cx="255767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阿雷西博</a:t>
              </a:r>
              <a:r>
                <a:rPr lang="zh-CN" altLang="en-US" sz="2000" b="1" dirty="0" smtClean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射电望远镜</a:t>
              </a:r>
              <a:endParaRPr lang="en-US" altLang="zh-CN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24600" y="1428750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</a:rPr>
                <a:t>波多黎各</a:t>
              </a:r>
            </a:p>
          </p:txBody>
        </p:sp>
        <p:sp>
          <p:nvSpPr>
            <p:cNvPr id="8" name="燕尾形箭头 7"/>
            <p:cNvSpPr/>
            <p:nvPr/>
          </p:nvSpPr>
          <p:spPr>
            <a:xfrm rot="7488262">
              <a:off x="5895965" y="3738492"/>
              <a:ext cx="1090876" cy="306592"/>
            </a:xfrm>
            <a:prstGeom prst="notch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093249" y="1446434"/>
              <a:ext cx="8402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FFFF00"/>
                  </a:solidFill>
                </a:rPr>
                <a:t>300m</a:t>
              </a:r>
              <a:endParaRPr lang="zh-CN" altLang="en-US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191000" y="5043361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FF00"/>
                </a:solidFill>
              </a:rPr>
              <a:t>500m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zh-CN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工程应用分析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152400" y="914400"/>
            <a:ext cx="8991600" cy="533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望远镜成像分辨率的提升 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–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射电望远镜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24600" y="1428750"/>
            <a:ext cx="2608943" cy="1927678"/>
          </a:xfrm>
          <a:prstGeom prst="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kern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909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zh-CN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讨论探究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0" y="85789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探究问题一：为何设计射电望远镜要比光学望远镜口径大得多？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910848"/>
              </p:ext>
            </p:extLst>
          </p:nvPr>
        </p:nvGraphicFramePr>
        <p:xfrm>
          <a:off x="3938243" y="2170061"/>
          <a:ext cx="1343713" cy="753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1" name="Equation" r:id="rId3" imgW="1282680" imgH="723600" progId="Equation.DSMT4">
                  <p:embed/>
                </p:oleObj>
              </mc:Choice>
              <mc:Fallback>
                <p:oleObj name="Equation" r:id="rId3" imgW="1282680" imgH="723600" progId="Equation.DSMT4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243" y="2170061"/>
                        <a:ext cx="1343713" cy="753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5380314" y="1414452"/>
            <a:ext cx="3549600" cy="2361600"/>
            <a:chOff x="5369517" y="2142724"/>
            <a:chExt cx="3549600" cy="2361600"/>
          </a:xfrm>
        </p:grpSpPr>
        <p:pic>
          <p:nvPicPr>
            <p:cNvPr id="6" name="图片 5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517" y="2142724"/>
              <a:ext cx="3549600" cy="2361600"/>
            </a:xfrm>
            <a:prstGeom prst="rect">
              <a:avLst/>
            </a:prstGeom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390104" y="2148349"/>
              <a:ext cx="352901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FAST</a:t>
              </a:r>
              <a:r>
                <a:rPr lang="zh-CN" altLang="en-US" sz="2000" b="1" dirty="0" smtClean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球面射电望远镜 </a:t>
              </a:r>
              <a:endParaRPr lang="zh-CN" altLang="en-US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304022" y="3372208"/>
              <a:ext cx="8402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FFFF00"/>
                  </a:solidFill>
                </a:rPr>
                <a:t>500m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369517" y="4104214"/>
              <a:ext cx="1217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</a:rPr>
                <a:t>中国贵州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75772" y="1416904"/>
            <a:ext cx="3549600" cy="2369134"/>
            <a:chOff x="619687" y="1735080"/>
            <a:chExt cx="3549600" cy="2369134"/>
          </a:xfrm>
        </p:grpSpPr>
        <p:pic>
          <p:nvPicPr>
            <p:cNvPr id="11" name="Picture 3" descr="2008100407590061378900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11" r="9476" b="17005"/>
            <a:stretch/>
          </p:blipFill>
          <p:spPr bwMode="auto">
            <a:xfrm>
              <a:off x="619687" y="1742014"/>
              <a:ext cx="3549600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619687" y="1735080"/>
              <a:ext cx="16049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凯克</a:t>
              </a:r>
              <a:r>
                <a:rPr lang="zh-CN" altLang="zh-CN" sz="2000" b="1" dirty="0" smtClean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望远镜 </a:t>
              </a:r>
              <a:endParaRPr lang="zh-CN" altLang="zh-CN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139103" y="2680168"/>
              <a:ext cx="6719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FFFF00"/>
                  </a:solidFill>
                </a:rPr>
                <a:t>10m</a:t>
              </a:r>
              <a:endParaRPr lang="zh-CN" altLang="en-US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57580" name="Picture 236" descr="https://timgsa.baidu.com/timg?image&amp;quality=80&amp;size=b9999_10000&amp;sec=1503166464269&amp;di=4b257432c397e19863866cbc02090eb1&amp;imgtype=0&amp;src=http%3A%2F%2Fimg5.blog.eastmoney.com%2Fsw%2Fsweetlove67%2F201004%2F201004241941501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6858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接连接符 16"/>
          <p:cNvCxnSpPr/>
          <p:nvPr/>
        </p:nvCxnSpPr>
        <p:spPr>
          <a:xfrm>
            <a:off x="4466772" y="4925577"/>
            <a:ext cx="0" cy="18328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68999" y="4575811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=1mm-30m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396887" y="4953000"/>
            <a:ext cx="0" cy="177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15282" y="4572000"/>
            <a:ext cx="82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射电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38050" y="4583668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=0.4-0.76</a:t>
            </a:r>
            <a:r>
              <a:rPr lang="el-GR" altLang="zh-CN" b="1" dirty="0" smtClean="0">
                <a:latin typeface="Arial"/>
                <a:cs typeface="Arial"/>
              </a:rPr>
              <a:t>μ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84333" y="4583668"/>
            <a:ext cx="82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光学：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8600" y="1414452"/>
            <a:ext cx="8763000" cy="2418690"/>
          </a:xfrm>
          <a:prstGeom prst="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kern="0" smtClean="0">
              <a:solidFill>
                <a:srgbClr val="FFFFFF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6400800" y="4960258"/>
            <a:ext cx="0" cy="177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936000" y="4575811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0.01nm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0.1nm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3600" y="455748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硬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X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射线：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815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7" grpId="0"/>
      <p:bldP spid="28" grpId="0"/>
      <p:bldP spid="26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01000000000000119088611855135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3" b="15140"/>
          <a:stretch/>
        </p:blipFill>
        <p:spPr bwMode="auto">
          <a:xfrm>
            <a:off x="5396726" y="1426027"/>
            <a:ext cx="3549600" cy="230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zh-CN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讨论探究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0" y="85789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探究问题二：为何韦伯和哈勃的分辨率相近？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888381"/>
              </p:ext>
            </p:extLst>
          </p:nvPr>
        </p:nvGraphicFramePr>
        <p:xfrm>
          <a:off x="3962400" y="1771710"/>
          <a:ext cx="1276350" cy="715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54" name="Equation" r:id="rId4" imgW="1282680" imgH="723600" progId="Equation.DSMT4">
                  <p:embed/>
                </p:oleObj>
              </mc:Choice>
              <mc:Fallback>
                <p:oleObj name="Equation" r:id="rId4" imgW="12826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771710"/>
                        <a:ext cx="1276350" cy="715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424159" y="3276600"/>
            <a:ext cx="729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6.5m</a:t>
            </a:r>
            <a:endParaRPr lang="en-US" altLang="zh-CN" sz="2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" name="Picture 7" descr="xinsrc_332100512091334313240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7" b="15112"/>
          <a:stretch/>
        </p:blipFill>
        <p:spPr bwMode="auto">
          <a:xfrm>
            <a:off x="294595" y="1426028"/>
            <a:ext cx="3548063" cy="230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右箭头 25"/>
          <p:cNvSpPr/>
          <p:nvPr/>
        </p:nvSpPr>
        <p:spPr bwMode="auto">
          <a:xfrm>
            <a:off x="3962400" y="2545393"/>
            <a:ext cx="1281926" cy="5040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2400" b="1" smtClean="0">
              <a:solidFill>
                <a:srgbClr val="000000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1258" y="1371600"/>
            <a:ext cx="160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哈勃望远镜 </a:t>
            </a:r>
            <a:endParaRPr lang="zh-CN" altLang="zh-CN" sz="2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244326" y="1371600"/>
            <a:ext cx="2766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韦伯望远镜 </a:t>
            </a:r>
            <a:endParaRPr lang="zh-CN" altLang="en-US" sz="2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77538" y="3333690"/>
            <a:ext cx="729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2.4m</a:t>
            </a:r>
            <a:endParaRPr lang="en-US" altLang="zh-CN" sz="2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68342" y="3276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2018</a:t>
            </a:r>
            <a:r>
              <a:rPr lang="zh-CN" altLang="en-US" b="1" dirty="0" smtClean="0">
                <a:solidFill>
                  <a:srgbClr val="FFFF00"/>
                </a:solidFill>
              </a:rPr>
              <a:t>年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29907" y="3733800"/>
            <a:ext cx="2122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分辨率：</a:t>
            </a:r>
            <a:r>
              <a:rPr lang="en-US" altLang="zh-CN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0.1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角秒</a:t>
            </a:r>
          </a:p>
        </p:txBody>
      </p:sp>
      <p:sp>
        <p:nvSpPr>
          <p:cNvPr id="34" name="矩形 33"/>
          <p:cNvSpPr/>
          <p:nvPr/>
        </p:nvSpPr>
        <p:spPr>
          <a:xfrm>
            <a:off x="6110177" y="3733800"/>
            <a:ext cx="2122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分辨率：</a:t>
            </a:r>
            <a:r>
              <a:rPr lang="en-US" altLang="zh-CN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0.1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角秒</a:t>
            </a:r>
          </a:p>
        </p:txBody>
      </p:sp>
      <p:sp>
        <p:nvSpPr>
          <p:cNvPr id="2" name="矩形 1"/>
          <p:cNvSpPr/>
          <p:nvPr/>
        </p:nvSpPr>
        <p:spPr>
          <a:xfrm>
            <a:off x="228600" y="1371600"/>
            <a:ext cx="8763000" cy="2762310"/>
          </a:xfrm>
          <a:prstGeom prst="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kern="0" smtClean="0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66800" y="4648200"/>
            <a:ext cx="7361639" cy="404706"/>
            <a:chOff x="1066800" y="4648200"/>
            <a:chExt cx="7361639" cy="404706"/>
          </a:xfrm>
        </p:grpSpPr>
        <p:sp>
          <p:nvSpPr>
            <p:cNvPr id="20" name="矩形 19"/>
            <p:cNvSpPr/>
            <p:nvPr/>
          </p:nvSpPr>
          <p:spPr>
            <a:xfrm>
              <a:off x="1066800" y="4648200"/>
              <a:ext cx="22541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可见光：</a:t>
              </a:r>
              <a:r>
                <a:rPr lang="el-GR" altLang="zh-CN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λ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=555nm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044453" y="4652796"/>
              <a:ext cx="23839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近红外：</a:t>
              </a:r>
              <a:r>
                <a:rPr lang="el-GR" altLang="zh-CN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λ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=2000nm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222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008100407590061378900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11" r="9476" b="17005"/>
          <a:stretch/>
        </p:blipFill>
        <p:spPr bwMode="auto">
          <a:xfrm>
            <a:off x="476300" y="1530934"/>
            <a:ext cx="35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76300" y="1524000"/>
            <a:ext cx="160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凯克</a:t>
            </a:r>
            <a:r>
              <a:rPr lang="zh-CN" altLang="zh-CN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望远镜 </a:t>
            </a:r>
            <a:endParaRPr lang="zh-CN" altLang="zh-CN" sz="2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6300" y="3486408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10m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70358" y="3974068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分辨率：</a:t>
            </a:r>
            <a:r>
              <a:rPr lang="en-US" altLang="zh-CN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0.1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角秒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zh-CN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讨论探究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6200" y="85789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探究问题三：为何凯克望远镜的实际分辨率比理论分辨率小很多？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221225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l-GR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μ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m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波长分辨率理论值：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045821"/>
              </p:ext>
            </p:extLst>
          </p:nvPr>
        </p:nvGraphicFramePr>
        <p:xfrm>
          <a:off x="6553200" y="2261393"/>
          <a:ext cx="2273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79" name="Equation" r:id="rId4" imgW="2273040" imgH="609480" progId="Equation.DSMT4">
                  <p:embed/>
                </p:oleObj>
              </mc:Choice>
              <mc:Fallback>
                <p:oleObj name="Equation" r:id="rId4" imgW="22730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3200" y="2261393"/>
                        <a:ext cx="22733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76300" y="1524000"/>
            <a:ext cx="3549600" cy="2369134"/>
          </a:xfrm>
          <a:prstGeom prst="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kern="0" smtClean="0">
              <a:solidFill>
                <a:srgbClr val="FFFFFF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08981" y="4398155"/>
            <a:ext cx="8109386" cy="2524377"/>
            <a:chOff x="1208981" y="4398155"/>
            <a:chExt cx="8109386" cy="2524377"/>
          </a:xfrm>
        </p:grpSpPr>
        <p:pic>
          <p:nvPicPr>
            <p:cNvPr id="98664" name="Picture 360" descr="https://timgsa.baidu.com/timg?image&amp;quality=80&amp;size=b9999_10000&amp;sec=1503992786619&amp;di=5a009263c2d9157545306b9d2d3fb883&amp;imgtype=0&amp;src=http%3A%2F%2Fimg7.ph.126.net%2FPRjLZG-yH-cw_pWqxtLM-g%3D%3D%2F994732567713212467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981" y="4398155"/>
              <a:ext cx="2155045" cy="2155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295400" y="6553200"/>
              <a:ext cx="2551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大气湍流影响成像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98668" name="Picture 364" descr="https://timgsa.baidu.com/timg?image&amp;quality=80&amp;size=b9999_10000&amp;sec=1503993548597&amp;di=82175a18f42eb0af3e08f888adaa99d6&amp;imgtype=0&amp;src=http%3A%2F%2Fimgsrc.baidu.com%2Fimage%2Fc0%253Dshijue1%252C0%252C0%252C294%252C40%2Fsign%3D870b3a5a49a98226accc2364e2ebd374%2Fcefc1e178a82b901265f7b1c798da9773912ef2b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" t="3455" r="2349" b="7678"/>
            <a:stretch/>
          </p:blipFill>
          <p:spPr bwMode="auto">
            <a:xfrm>
              <a:off x="4499901" y="4398155"/>
              <a:ext cx="4415499" cy="2155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105400" y="6535840"/>
              <a:ext cx="4212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自适应光学消除大气湍流的影响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8081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1219200" y="1752600"/>
            <a:ext cx="2667000" cy="2667000"/>
          </a:xfrm>
          <a:prstGeom prst="ellipse">
            <a:avLst/>
          </a:prstGeom>
          <a:gradFill rotWithShape="1">
            <a:gsLst>
              <a:gs pos="0">
                <a:srgbClr val="FF0D0D"/>
              </a:gs>
              <a:gs pos="100000">
                <a:srgbClr val="FF0D0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1828800" y="2057400"/>
            <a:ext cx="2667000" cy="2667000"/>
          </a:xfrm>
          <a:prstGeom prst="ellipse">
            <a:avLst/>
          </a:prstGeom>
          <a:gradFill rotWithShape="1">
            <a:gsLst>
              <a:gs pos="0">
                <a:srgbClr val="FF0D0D"/>
              </a:gs>
              <a:gs pos="100000">
                <a:srgbClr val="FF0D0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2362200" y="2362200"/>
            <a:ext cx="2667000" cy="2667000"/>
          </a:xfrm>
          <a:prstGeom prst="ellipse">
            <a:avLst/>
          </a:prstGeom>
          <a:gradFill rotWithShape="1">
            <a:gsLst>
              <a:gs pos="0">
                <a:srgbClr val="FF0D0D"/>
              </a:gs>
              <a:gs pos="100000">
                <a:srgbClr val="FF0D0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2286000" y="2819400"/>
            <a:ext cx="2667000" cy="2667000"/>
          </a:xfrm>
          <a:prstGeom prst="ellipse">
            <a:avLst/>
          </a:prstGeom>
          <a:gradFill rotWithShape="1">
            <a:gsLst>
              <a:gs pos="0">
                <a:srgbClr val="FF0D0D"/>
              </a:gs>
              <a:gs pos="100000">
                <a:srgbClr val="FF0D0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1828800" y="3352800"/>
            <a:ext cx="2667000" cy="2667000"/>
          </a:xfrm>
          <a:prstGeom prst="ellipse">
            <a:avLst/>
          </a:prstGeom>
          <a:gradFill rotWithShape="1">
            <a:gsLst>
              <a:gs pos="0">
                <a:srgbClr val="FF0D0D"/>
              </a:gs>
              <a:gs pos="100000">
                <a:srgbClr val="FF0D0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1219200" y="3429000"/>
            <a:ext cx="2667000" cy="2667000"/>
          </a:xfrm>
          <a:prstGeom prst="ellipse">
            <a:avLst/>
          </a:prstGeom>
          <a:gradFill rotWithShape="1">
            <a:gsLst>
              <a:gs pos="0">
                <a:srgbClr val="FF0D0D"/>
              </a:gs>
              <a:gs pos="100000">
                <a:srgbClr val="FF0D0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533400" y="3124200"/>
            <a:ext cx="2667000" cy="2667000"/>
          </a:xfrm>
          <a:prstGeom prst="ellipse">
            <a:avLst/>
          </a:prstGeom>
          <a:gradFill rotWithShape="1">
            <a:gsLst>
              <a:gs pos="0">
                <a:srgbClr val="FF0D0D"/>
              </a:gs>
              <a:gs pos="100000">
                <a:srgbClr val="FF0D0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304800" y="2667000"/>
            <a:ext cx="2667000" cy="2667000"/>
          </a:xfrm>
          <a:prstGeom prst="ellipse">
            <a:avLst/>
          </a:prstGeom>
          <a:gradFill rotWithShape="1">
            <a:gsLst>
              <a:gs pos="0">
                <a:srgbClr val="FF0D0D"/>
              </a:gs>
              <a:gs pos="100000">
                <a:srgbClr val="FF0D0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381000" y="1905000"/>
            <a:ext cx="2667000" cy="2667000"/>
          </a:xfrm>
          <a:prstGeom prst="ellipse">
            <a:avLst/>
          </a:prstGeom>
          <a:gradFill rotWithShape="1">
            <a:gsLst>
              <a:gs pos="0">
                <a:srgbClr val="FF0D0D"/>
              </a:gs>
              <a:gs pos="100000">
                <a:srgbClr val="FF0D0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80" name="Freeform 12"/>
          <p:cNvSpPr>
            <a:spLocks/>
          </p:cNvSpPr>
          <p:nvPr/>
        </p:nvSpPr>
        <p:spPr bwMode="auto">
          <a:xfrm>
            <a:off x="1485900" y="3136900"/>
            <a:ext cx="2260600" cy="1600200"/>
          </a:xfrm>
          <a:custGeom>
            <a:avLst/>
            <a:gdLst>
              <a:gd name="T0" fmla="*/ 38100 w 1424"/>
              <a:gd name="T1" fmla="*/ 901700 h 1008"/>
              <a:gd name="T2" fmla="*/ 266700 w 1424"/>
              <a:gd name="T3" fmla="*/ 139700 h 1008"/>
              <a:gd name="T4" fmla="*/ 1104900 w 1424"/>
              <a:gd name="T5" fmla="*/ 63500 h 1008"/>
              <a:gd name="T6" fmla="*/ 1714500 w 1424"/>
              <a:gd name="T7" fmla="*/ 215900 h 1008"/>
              <a:gd name="T8" fmla="*/ 2171700 w 1424"/>
              <a:gd name="T9" fmla="*/ 596900 h 1008"/>
              <a:gd name="T10" fmla="*/ 2171700 w 1424"/>
              <a:gd name="T11" fmla="*/ 1054100 h 1008"/>
              <a:gd name="T12" fmla="*/ 1638300 w 1424"/>
              <a:gd name="T13" fmla="*/ 1511300 h 1008"/>
              <a:gd name="T14" fmla="*/ 1104900 w 1424"/>
              <a:gd name="T15" fmla="*/ 1587500 h 1008"/>
              <a:gd name="T16" fmla="*/ 495300 w 1424"/>
              <a:gd name="T17" fmla="*/ 1435100 h 1008"/>
              <a:gd name="T18" fmla="*/ 38100 w 1424"/>
              <a:gd name="T19" fmla="*/ 901700 h 10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24"/>
              <a:gd name="T31" fmla="*/ 0 h 1008"/>
              <a:gd name="T32" fmla="*/ 1424 w 1424"/>
              <a:gd name="T33" fmla="*/ 1008 h 10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24" h="1008">
                <a:moveTo>
                  <a:pt x="24" y="568"/>
                </a:moveTo>
                <a:cubicBezTo>
                  <a:pt x="0" y="432"/>
                  <a:pt x="56" y="176"/>
                  <a:pt x="168" y="88"/>
                </a:cubicBezTo>
                <a:cubicBezTo>
                  <a:pt x="280" y="0"/>
                  <a:pt x="544" y="32"/>
                  <a:pt x="696" y="40"/>
                </a:cubicBezTo>
                <a:cubicBezTo>
                  <a:pt x="848" y="48"/>
                  <a:pt x="968" y="80"/>
                  <a:pt x="1080" y="136"/>
                </a:cubicBezTo>
                <a:cubicBezTo>
                  <a:pt x="1192" y="192"/>
                  <a:pt x="1320" y="288"/>
                  <a:pt x="1368" y="376"/>
                </a:cubicBezTo>
                <a:cubicBezTo>
                  <a:pt x="1416" y="464"/>
                  <a:pt x="1424" y="568"/>
                  <a:pt x="1368" y="664"/>
                </a:cubicBezTo>
                <a:cubicBezTo>
                  <a:pt x="1312" y="760"/>
                  <a:pt x="1144" y="896"/>
                  <a:pt x="1032" y="952"/>
                </a:cubicBezTo>
                <a:cubicBezTo>
                  <a:pt x="920" y="1008"/>
                  <a:pt x="816" y="1008"/>
                  <a:pt x="696" y="1000"/>
                </a:cubicBezTo>
                <a:cubicBezTo>
                  <a:pt x="576" y="992"/>
                  <a:pt x="424" y="976"/>
                  <a:pt x="312" y="904"/>
                </a:cubicBezTo>
                <a:cubicBezTo>
                  <a:pt x="200" y="832"/>
                  <a:pt x="48" y="704"/>
                  <a:pt x="24" y="56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1447800" y="3962400"/>
            <a:ext cx="228600" cy="152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1676400" y="3200400"/>
            <a:ext cx="228600" cy="152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2438400" y="3124200"/>
            <a:ext cx="228600" cy="152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3048000" y="3276600"/>
            <a:ext cx="228600" cy="152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3581400" y="3657600"/>
            <a:ext cx="228600" cy="152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3581400" y="4114800"/>
            <a:ext cx="228600" cy="152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3048000" y="4572000"/>
            <a:ext cx="228600" cy="152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2514600" y="4648200"/>
            <a:ext cx="228600" cy="152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1905000" y="4495800"/>
            <a:ext cx="228600" cy="152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2" name="内容占位符 2"/>
          <p:cNvSpPr txBox="1">
            <a:spLocks/>
          </p:cNvSpPr>
          <p:nvPr/>
        </p:nvSpPr>
        <p:spPr>
          <a:xfrm>
            <a:off x="4953000" y="5769882"/>
            <a:ext cx="41910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若同时观察各荧光点，因衍射斑叠加，不可分辨。</a:t>
            </a: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1178378" y="5781675"/>
            <a:ext cx="2748643" cy="47625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衍射极限：</a:t>
            </a:r>
            <a:r>
              <a:rPr lang="en-US" altLang="zh-CN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200nm</a:t>
            </a:r>
            <a:endParaRPr lang="zh-CN" altLang="en-US" sz="20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创新：突破衍射极限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8100" y="948871"/>
            <a:ext cx="104775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超分辨荧光显微技术典型：光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激活定位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显微镜</a:t>
            </a:r>
            <a:endParaRPr lang="en-US" altLang="zh-CN" sz="2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photoactivated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localization microscopy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PALM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b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endParaRPr lang="zh-CN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2" y="2602267"/>
            <a:ext cx="2085975" cy="266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381000" y="2286000"/>
            <a:ext cx="8458200" cy="3124200"/>
          </a:xfrm>
          <a:prstGeom prst="round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zh-CN" kern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2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reeform 3"/>
          <p:cNvSpPr>
            <a:spLocks/>
          </p:cNvSpPr>
          <p:nvPr/>
        </p:nvSpPr>
        <p:spPr bwMode="auto">
          <a:xfrm>
            <a:off x="1485900" y="3136900"/>
            <a:ext cx="2260600" cy="1600200"/>
          </a:xfrm>
          <a:custGeom>
            <a:avLst/>
            <a:gdLst>
              <a:gd name="T0" fmla="*/ 38100 w 1424"/>
              <a:gd name="T1" fmla="*/ 901700 h 1008"/>
              <a:gd name="T2" fmla="*/ 266700 w 1424"/>
              <a:gd name="T3" fmla="*/ 139700 h 1008"/>
              <a:gd name="T4" fmla="*/ 1104900 w 1424"/>
              <a:gd name="T5" fmla="*/ 63500 h 1008"/>
              <a:gd name="T6" fmla="*/ 1714500 w 1424"/>
              <a:gd name="T7" fmla="*/ 215900 h 1008"/>
              <a:gd name="T8" fmla="*/ 2171700 w 1424"/>
              <a:gd name="T9" fmla="*/ 596900 h 1008"/>
              <a:gd name="T10" fmla="*/ 2171700 w 1424"/>
              <a:gd name="T11" fmla="*/ 1054100 h 1008"/>
              <a:gd name="T12" fmla="*/ 1638300 w 1424"/>
              <a:gd name="T13" fmla="*/ 1511300 h 1008"/>
              <a:gd name="T14" fmla="*/ 1104900 w 1424"/>
              <a:gd name="T15" fmla="*/ 1587500 h 1008"/>
              <a:gd name="T16" fmla="*/ 495300 w 1424"/>
              <a:gd name="T17" fmla="*/ 1435100 h 1008"/>
              <a:gd name="T18" fmla="*/ 38100 w 1424"/>
              <a:gd name="T19" fmla="*/ 901700 h 10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24"/>
              <a:gd name="T31" fmla="*/ 0 h 1008"/>
              <a:gd name="T32" fmla="*/ 1424 w 1424"/>
              <a:gd name="T33" fmla="*/ 1008 h 10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24" h="1008">
                <a:moveTo>
                  <a:pt x="24" y="568"/>
                </a:moveTo>
                <a:cubicBezTo>
                  <a:pt x="0" y="432"/>
                  <a:pt x="56" y="176"/>
                  <a:pt x="168" y="88"/>
                </a:cubicBezTo>
                <a:cubicBezTo>
                  <a:pt x="280" y="0"/>
                  <a:pt x="544" y="32"/>
                  <a:pt x="696" y="40"/>
                </a:cubicBezTo>
                <a:cubicBezTo>
                  <a:pt x="848" y="48"/>
                  <a:pt x="968" y="80"/>
                  <a:pt x="1080" y="136"/>
                </a:cubicBezTo>
                <a:cubicBezTo>
                  <a:pt x="1192" y="192"/>
                  <a:pt x="1320" y="288"/>
                  <a:pt x="1368" y="376"/>
                </a:cubicBezTo>
                <a:cubicBezTo>
                  <a:pt x="1416" y="464"/>
                  <a:pt x="1424" y="568"/>
                  <a:pt x="1368" y="664"/>
                </a:cubicBezTo>
                <a:cubicBezTo>
                  <a:pt x="1312" y="760"/>
                  <a:pt x="1144" y="896"/>
                  <a:pt x="1032" y="952"/>
                </a:cubicBezTo>
                <a:cubicBezTo>
                  <a:pt x="920" y="1008"/>
                  <a:pt x="816" y="1008"/>
                  <a:pt x="696" y="1000"/>
                </a:cubicBezTo>
                <a:cubicBezTo>
                  <a:pt x="576" y="992"/>
                  <a:pt x="424" y="976"/>
                  <a:pt x="312" y="904"/>
                </a:cubicBezTo>
                <a:cubicBezTo>
                  <a:pt x="200" y="832"/>
                  <a:pt x="48" y="704"/>
                  <a:pt x="24" y="56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447800" y="39624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1676400" y="32004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438400" y="31242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3048000" y="32766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3581400" y="36576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3581400" y="41148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3048000" y="45720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2514600" y="46482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1905000" y="44958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5486400" y="2667000"/>
            <a:ext cx="2971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284843" y="5638800"/>
            <a:ext cx="87630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用激光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所有荧光点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逐步亮，每亮一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个得到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个衍射圆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斑，找到它的中心，然后把所有亮斑中心位置描到右边图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里。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创新：突破衍射极限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38100" y="948871"/>
            <a:ext cx="88011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超分辨荧光显微技术典型：光激活定位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显微镜</a:t>
            </a:r>
            <a:endParaRPr lang="en-US" altLang="zh-CN" sz="2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photoactivated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localization microscopy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PALM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b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endParaRPr lang="zh-CN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Rounded Rectangle 26"/>
          <p:cNvSpPr/>
          <p:nvPr/>
        </p:nvSpPr>
        <p:spPr>
          <a:xfrm>
            <a:off x="381000" y="2286000"/>
            <a:ext cx="8458200" cy="3124200"/>
          </a:xfrm>
          <a:prstGeom prst="round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zh-CN" kern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4038600"/>
            <a:ext cx="6762750" cy="838200"/>
          </a:xfrm>
        </p:spPr>
        <p:txBody>
          <a:bodyPr/>
          <a:lstStyle/>
          <a:p>
            <a:r>
              <a:rPr lang="zh-CN" altLang="en-US" b="1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成像系统的分辨率</a:t>
            </a:r>
            <a:endParaRPr lang="en-US" altLang="zh-CN" b="1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19200" y="5348287"/>
            <a:ext cx="6705600" cy="38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b="1" dirty="0" smtClean="0">
                <a:ea typeface="宋体" charset="-122"/>
              </a:rPr>
              <a:t>课程</a:t>
            </a:r>
            <a:r>
              <a:rPr lang="zh-CN" altLang="en-US" b="1" dirty="0" smtClean="0">
                <a:ea typeface="宋体" charset="-122"/>
              </a:rPr>
              <a:t>：物理光学</a:t>
            </a:r>
            <a:endParaRPr lang="en-US" altLang="zh-CN" b="1" dirty="0">
              <a:ea typeface="宋体" charset="-122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048000" y="5805487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solidFill>
                  <a:srgbClr val="000000"/>
                </a:solidFill>
                <a:ea typeface="宋体" charset="-122"/>
              </a:rPr>
              <a:t>     </a:t>
            </a:r>
            <a:r>
              <a:rPr lang="en-US" altLang="zh-CN" b="1" dirty="0" smtClean="0">
                <a:solidFill>
                  <a:srgbClr val="000000"/>
                </a:solidFill>
                <a:ea typeface="宋体" charset="-122"/>
              </a:rPr>
              <a:t>2017</a:t>
            </a:r>
            <a:r>
              <a:rPr lang="zh-CN" altLang="en-US" b="1" dirty="0" smtClean="0">
                <a:solidFill>
                  <a:srgbClr val="000000"/>
                </a:solidFill>
                <a:ea typeface="宋体" charset="-122"/>
              </a:rPr>
              <a:t>年</a:t>
            </a:r>
            <a:r>
              <a:rPr lang="en-US" altLang="zh-CN" b="1" dirty="0" smtClean="0">
                <a:solidFill>
                  <a:srgbClr val="000000"/>
                </a:solidFill>
                <a:ea typeface="宋体" charset="-122"/>
              </a:rPr>
              <a:t>7</a:t>
            </a:r>
            <a:r>
              <a:rPr lang="zh-CN" altLang="en-US" b="1" dirty="0" smtClean="0">
                <a:solidFill>
                  <a:srgbClr val="000000"/>
                </a:solidFill>
                <a:ea typeface="宋体" charset="-122"/>
              </a:rPr>
              <a:t>月</a:t>
            </a:r>
            <a:endParaRPr lang="en-US" altLang="zh-CN" b="1" dirty="0">
              <a:solidFill>
                <a:srgbClr val="0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69799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6781800" y="3200400"/>
            <a:ext cx="152400" cy="152400"/>
            <a:chOff x="2592" y="1440"/>
            <a:chExt cx="96" cy="96"/>
          </a:xfrm>
        </p:grpSpPr>
        <p:sp>
          <p:nvSpPr>
            <p:cNvPr id="9220" name="Line 4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1219200" y="1828800"/>
            <a:ext cx="2667000" cy="2667000"/>
          </a:xfrm>
          <a:prstGeom prst="ellipse">
            <a:avLst/>
          </a:prstGeom>
          <a:gradFill rotWithShape="1">
            <a:gsLst>
              <a:gs pos="0">
                <a:srgbClr val="FF0D0D"/>
              </a:gs>
              <a:gs pos="100000">
                <a:srgbClr val="FF0D0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3" name="Freeform 7"/>
          <p:cNvSpPr>
            <a:spLocks/>
          </p:cNvSpPr>
          <p:nvPr/>
        </p:nvSpPr>
        <p:spPr bwMode="auto">
          <a:xfrm>
            <a:off x="1485900" y="3136900"/>
            <a:ext cx="2260600" cy="1600200"/>
          </a:xfrm>
          <a:custGeom>
            <a:avLst/>
            <a:gdLst>
              <a:gd name="T0" fmla="*/ 38100 w 1424"/>
              <a:gd name="T1" fmla="*/ 901700 h 1008"/>
              <a:gd name="T2" fmla="*/ 266700 w 1424"/>
              <a:gd name="T3" fmla="*/ 139700 h 1008"/>
              <a:gd name="T4" fmla="*/ 1104900 w 1424"/>
              <a:gd name="T5" fmla="*/ 63500 h 1008"/>
              <a:gd name="T6" fmla="*/ 1714500 w 1424"/>
              <a:gd name="T7" fmla="*/ 215900 h 1008"/>
              <a:gd name="T8" fmla="*/ 2171700 w 1424"/>
              <a:gd name="T9" fmla="*/ 596900 h 1008"/>
              <a:gd name="T10" fmla="*/ 2171700 w 1424"/>
              <a:gd name="T11" fmla="*/ 1054100 h 1008"/>
              <a:gd name="T12" fmla="*/ 1638300 w 1424"/>
              <a:gd name="T13" fmla="*/ 1511300 h 1008"/>
              <a:gd name="T14" fmla="*/ 1104900 w 1424"/>
              <a:gd name="T15" fmla="*/ 1587500 h 1008"/>
              <a:gd name="T16" fmla="*/ 495300 w 1424"/>
              <a:gd name="T17" fmla="*/ 1435100 h 1008"/>
              <a:gd name="T18" fmla="*/ 38100 w 1424"/>
              <a:gd name="T19" fmla="*/ 901700 h 10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24"/>
              <a:gd name="T31" fmla="*/ 0 h 1008"/>
              <a:gd name="T32" fmla="*/ 1424 w 1424"/>
              <a:gd name="T33" fmla="*/ 1008 h 10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24" h="1008">
                <a:moveTo>
                  <a:pt x="24" y="568"/>
                </a:moveTo>
                <a:cubicBezTo>
                  <a:pt x="0" y="432"/>
                  <a:pt x="56" y="176"/>
                  <a:pt x="168" y="88"/>
                </a:cubicBezTo>
                <a:cubicBezTo>
                  <a:pt x="280" y="0"/>
                  <a:pt x="544" y="32"/>
                  <a:pt x="696" y="40"/>
                </a:cubicBezTo>
                <a:cubicBezTo>
                  <a:pt x="848" y="48"/>
                  <a:pt x="968" y="80"/>
                  <a:pt x="1080" y="136"/>
                </a:cubicBezTo>
                <a:cubicBezTo>
                  <a:pt x="1192" y="192"/>
                  <a:pt x="1320" y="288"/>
                  <a:pt x="1368" y="376"/>
                </a:cubicBezTo>
                <a:cubicBezTo>
                  <a:pt x="1416" y="464"/>
                  <a:pt x="1424" y="568"/>
                  <a:pt x="1368" y="664"/>
                </a:cubicBezTo>
                <a:cubicBezTo>
                  <a:pt x="1312" y="760"/>
                  <a:pt x="1144" y="896"/>
                  <a:pt x="1032" y="952"/>
                </a:cubicBezTo>
                <a:cubicBezTo>
                  <a:pt x="920" y="1008"/>
                  <a:pt x="816" y="1008"/>
                  <a:pt x="696" y="1000"/>
                </a:cubicBezTo>
                <a:cubicBezTo>
                  <a:pt x="576" y="992"/>
                  <a:pt x="424" y="976"/>
                  <a:pt x="312" y="904"/>
                </a:cubicBezTo>
                <a:cubicBezTo>
                  <a:pt x="200" y="832"/>
                  <a:pt x="48" y="704"/>
                  <a:pt x="24" y="56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447800" y="39624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1676400" y="32004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2438400" y="3124200"/>
            <a:ext cx="228600" cy="152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3048000" y="32766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3581400" y="36576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3581400" y="41148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3048000" y="45720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2514600" y="46482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1905000" y="44958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486400" y="2667000"/>
            <a:ext cx="2971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284843" y="5638800"/>
            <a:ext cx="87630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用激光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所有荧光点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逐步亮，每亮一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个得到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个衍射圆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斑，找到它的中心，然后把所有亮斑中心位置描到右边图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里。</a:t>
            </a: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914400" y="73481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创新：突破衍射极限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内容占位符 2"/>
          <p:cNvSpPr txBox="1">
            <a:spLocks/>
          </p:cNvSpPr>
          <p:nvPr/>
        </p:nvSpPr>
        <p:spPr>
          <a:xfrm>
            <a:off x="38100" y="948871"/>
            <a:ext cx="104775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超分辨荧光显微技术典型：光激活定位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显微镜</a:t>
            </a:r>
            <a:endParaRPr lang="en-US" altLang="zh-CN" sz="2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photoactivated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localization microscopy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PALM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b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endParaRPr lang="zh-CN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Rounded Rectangle 26"/>
          <p:cNvSpPr/>
          <p:nvPr/>
        </p:nvSpPr>
        <p:spPr>
          <a:xfrm>
            <a:off x="381000" y="2286000"/>
            <a:ext cx="8458200" cy="3124200"/>
          </a:xfrm>
          <a:prstGeom prst="round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zh-CN" kern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reeform 3"/>
          <p:cNvSpPr>
            <a:spLocks/>
          </p:cNvSpPr>
          <p:nvPr/>
        </p:nvSpPr>
        <p:spPr bwMode="auto">
          <a:xfrm>
            <a:off x="1485900" y="3136900"/>
            <a:ext cx="2260600" cy="1600200"/>
          </a:xfrm>
          <a:custGeom>
            <a:avLst/>
            <a:gdLst>
              <a:gd name="T0" fmla="*/ 38100 w 1424"/>
              <a:gd name="T1" fmla="*/ 901700 h 1008"/>
              <a:gd name="T2" fmla="*/ 266700 w 1424"/>
              <a:gd name="T3" fmla="*/ 139700 h 1008"/>
              <a:gd name="T4" fmla="*/ 1104900 w 1424"/>
              <a:gd name="T5" fmla="*/ 63500 h 1008"/>
              <a:gd name="T6" fmla="*/ 1714500 w 1424"/>
              <a:gd name="T7" fmla="*/ 215900 h 1008"/>
              <a:gd name="T8" fmla="*/ 2171700 w 1424"/>
              <a:gd name="T9" fmla="*/ 596900 h 1008"/>
              <a:gd name="T10" fmla="*/ 2171700 w 1424"/>
              <a:gd name="T11" fmla="*/ 1054100 h 1008"/>
              <a:gd name="T12" fmla="*/ 1638300 w 1424"/>
              <a:gd name="T13" fmla="*/ 1511300 h 1008"/>
              <a:gd name="T14" fmla="*/ 1104900 w 1424"/>
              <a:gd name="T15" fmla="*/ 1587500 h 1008"/>
              <a:gd name="T16" fmla="*/ 495300 w 1424"/>
              <a:gd name="T17" fmla="*/ 1435100 h 1008"/>
              <a:gd name="T18" fmla="*/ 38100 w 1424"/>
              <a:gd name="T19" fmla="*/ 901700 h 10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24"/>
              <a:gd name="T31" fmla="*/ 0 h 1008"/>
              <a:gd name="T32" fmla="*/ 1424 w 1424"/>
              <a:gd name="T33" fmla="*/ 1008 h 10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24" h="1008">
                <a:moveTo>
                  <a:pt x="24" y="568"/>
                </a:moveTo>
                <a:cubicBezTo>
                  <a:pt x="0" y="432"/>
                  <a:pt x="56" y="176"/>
                  <a:pt x="168" y="88"/>
                </a:cubicBezTo>
                <a:cubicBezTo>
                  <a:pt x="280" y="0"/>
                  <a:pt x="544" y="32"/>
                  <a:pt x="696" y="40"/>
                </a:cubicBezTo>
                <a:cubicBezTo>
                  <a:pt x="848" y="48"/>
                  <a:pt x="968" y="80"/>
                  <a:pt x="1080" y="136"/>
                </a:cubicBezTo>
                <a:cubicBezTo>
                  <a:pt x="1192" y="192"/>
                  <a:pt x="1320" y="288"/>
                  <a:pt x="1368" y="376"/>
                </a:cubicBezTo>
                <a:cubicBezTo>
                  <a:pt x="1416" y="464"/>
                  <a:pt x="1424" y="568"/>
                  <a:pt x="1368" y="664"/>
                </a:cubicBezTo>
                <a:cubicBezTo>
                  <a:pt x="1312" y="760"/>
                  <a:pt x="1144" y="896"/>
                  <a:pt x="1032" y="952"/>
                </a:cubicBezTo>
                <a:cubicBezTo>
                  <a:pt x="920" y="1008"/>
                  <a:pt x="816" y="1008"/>
                  <a:pt x="696" y="1000"/>
                </a:cubicBezTo>
                <a:cubicBezTo>
                  <a:pt x="576" y="992"/>
                  <a:pt x="424" y="976"/>
                  <a:pt x="312" y="904"/>
                </a:cubicBezTo>
                <a:cubicBezTo>
                  <a:pt x="200" y="832"/>
                  <a:pt x="48" y="704"/>
                  <a:pt x="24" y="56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447800" y="39624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1676400" y="32004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438400" y="31242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3048000" y="32766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3581400" y="36576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581400" y="41148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3048000" y="45720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514600" y="46482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1905000" y="44958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5486400" y="2667000"/>
            <a:ext cx="2971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grpSp>
        <p:nvGrpSpPr>
          <p:cNvPr id="10254" name="Group 14"/>
          <p:cNvGrpSpPr>
            <a:grpSpLocks/>
          </p:cNvGrpSpPr>
          <p:nvPr/>
        </p:nvGrpSpPr>
        <p:grpSpPr bwMode="auto">
          <a:xfrm>
            <a:off x="6781800" y="3200400"/>
            <a:ext cx="152400" cy="152400"/>
            <a:chOff x="2592" y="1440"/>
            <a:chExt cx="96" cy="96"/>
          </a:xfrm>
        </p:grpSpPr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" name="内容占位符 2"/>
          <p:cNvSpPr txBox="1">
            <a:spLocks/>
          </p:cNvSpPr>
          <p:nvPr/>
        </p:nvSpPr>
        <p:spPr>
          <a:xfrm>
            <a:off x="284843" y="5638800"/>
            <a:ext cx="87630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用激光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所有荧光点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逐步亮，每亮一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个得到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个衍射圆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斑，找到它的中心，然后把所有亮斑中心位置描到右边图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里。</a:t>
            </a: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创新：突破衍射极限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38100" y="948871"/>
            <a:ext cx="104775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超分辨率荧光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显微技术典型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激活定位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显微镜</a:t>
            </a:r>
            <a:endParaRPr lang="en-US" altLang="zh-CN" sz="2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photoactivated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localization microscopy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PALM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b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endParaRPr lang="zh-CN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Rounded Rectangle 26"/>
          <p:cNvSpPr/>
          <p:nvPr/>
        </p:nvSpPr>
        <p:spPr>
          <a:xfrm>
            <a:off x="381000" y="2286000"/>
            <a:ext cx="8458200" cy="3124200"/>
          </a:xfrm>
          <a:prstGeom prst="round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zh-CN" kern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6781800" y="3200400"/>
            <a:ext cx="152400" cy="152400"/>
            <a:chOff x="2592" y="1440"/>
            <a:chExt cx="96" cy="96"/>
          </a:xfrm>
        </p:grpSpPr>
        <p:sp>
          <p:nvSpPr>
            <p:cNvPr id="11268" name="Line 4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7391400" y="4648200"/>
            <a:ext cx="152400" cy="152400"/>
            <a:chOff x="2592" y="1440"/>
            <a:chExt cx="96" cy="96"/>
          </a:xfrm>
        </p:grpSpPr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1828800" y="3276600"/>
            <a:ext cx="2667000" cy="2667000"/>
          </a:xfrm>
          <a:prstGeom prst="ellipse">
            <a:avLst/>
          </a:prstGeom>
          <a:gradFill rotWithShape="1">
            <a:gsLst>
              <a:gs pos="0">
                <a:srgbClr val="FF0D0D"/>
              </a:gs>
              <a:gs pos="100000">
                <a:srgbClr val="FF0D0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74" name="Freeform 10"/>
          <p:cNvSpPr>
            <a:spLocks/>
          </p:cNvSpPr>
          <p:nvPr/>
        </p:nvSpPr>
        <p:spPr bwMode="auto">
          <a:xfrm>
            <a:off x="1485900" y="3136900"/>
            <a:ext cx="2260600" cy="1600200"/>
          </a:xfrm>
          <a:custGeom>
            <a:avLst/>
            <a:gdLst>
              <a:gd name="T0" fmla="*/ 38100 w 1424"/>
              <a:gd name="T1" fmla="*/ 901700 h 1008"/>
              <a:gd name="T2" fmla="*/ 266700 w 1424"/>
              <a:gd name="T3" fmla="*/ 139700 h 1008"/>
              <a:gd name="T4" fmla="*/ 1104900 w 1424"/>
              <a:gd name="T5" fmla="*/ 63500 h 1008"/>
              <a:gd name="T6" fmla="*/ 1714500 w 1424"/>
              <a:gd name="T7" fmla="*/ 215900 h 1008"/>
              <a:gd name="T8" fmla="*/ 2171700 w 1424"/>
              <a:gd name="T9" fmla="*/ 596900 h 1008"/>
              <a:gd name="T10" fmla="*/ 2171700 w 1424"/>
              <a:gd name="T11" fmla="*/ 1054100 h 1008"/>
              <a:gd name="T12" fmla="*/ 1638300 w 1424"/>
              <a:gd name="T13" fmla="*/ 1511300 h 1008"/>
              <a:gd name="T14" fmla="*/ 1104900 w 1424"/>
              <a:gd name="T15" fmla="*/ 1587500 h 1008"/>
              <a:gd name="T16" fmla="*/ 495300 w 1424"/>
              <a:gd name="T17" fmla="*/ 1435100 h 1008"/>
              <a:gd name="T18" fmla="*/ 38100 w 1424"/>
              <a:gd name="T19" fmla="*/ 901700 h 10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24"/>
              <a:gd name="T31" fmla="*/ 0 h 1008"/>
              <a:gd name="T32" fmla="*/ 1424 w 1424"/>
              <a:gd name="T33" fmla="*/ 1008 h 10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24" h="1008">
                <a:moveTo>
                  <a:pt x="24" y="568"/>
                </a:moveTo>
                <a:cubicBezTo>
                  <a:pt x="0" y="432"/>
                  <a:pt x="56" y="176"/>
                  <a:pt x="168" y="88"/>
                </a:cubicBezTo>
                <a:cubicBezTo>
                  <a:pt x="280" y="0"/>
                  <a:pt x="544" y="32"/>
                  <a:pt x="696" y="40"/>
                </a:cubicBezTo>
                <a:cubicBezTo>
                  <a:pt x="848" y="48"/>
                  <a:pt x="968" y="80"/>
                  <a:pt x="1080" y="136"/>
                </a:cubicBezTo>
                <a:cubicBezTo>
                  <a:pt x="1192" y="192"/>
                  <a:pt x="1320" y="288"/>
                  <a:pt x="1368" y="376"/>
                </a:cubicBezTo>
                <a:cubicBezTo>
                  <a:pt x="1416" y="464"/>
                  <a:pt x="1424" y="568"/>
                  <a:pt x="1368" y="664"/>
                </a:cubicBezTo>
                <a:cubicBezTo>
                  <a:pt x="1312" y="760"/>
                  <a:pt x="1144" y="896"/>
                  <a:pt x="1032" y="952"/>
                </a:cubicBezTo>
                <a:cubicBezTo>
                  <a:pt x="920" y="1008"/>
                  <a:pt x="816" y="1008"/>
                  <a:pt x="696" y="1000"/>
                </a:cubicBezTo>
                <a:cubicBezTo>
                  <a:pt x="576" y="992"/>
                  <a:pt x="424" y="976"/>
                  <a:pt x="312" y="904"/>
                </a:cubicBezTo>
                <a:cubicBezTo>
                  <a:pt x="200" y="832"/>
                  <a:pt x="48" y="704"/>
                  <a:pt x="24" y="56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1447800" y="39624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1676400" y="32004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2438400" y="31242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3048000" y="32766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3581400" y="36576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3581400" y="41148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3048000" y="4572000"/>
            <a:ext cx="228600" cy="152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2514600" y="46482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1905000" y="44958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5486400" y="2667000"/>
            <a:ext cx="2971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284843" y="5638800"/>
            <a:ext cx="87630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用激光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所有荧光点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逐步亮，每亮一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个得到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个衍射圆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斑，找到它的中心，然后把所有亮斑中心位置描到右边图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里。</a:t>
            </a:r>
          </a:p>
        </p:txBody>
      </p:sp>
      <p:sp>
        <p:nvSpPr>
          <p:cNvPr id="22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创新：突破衍射极限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8100" y="948871"/>
            <a:ext cx="104775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超分辨率荧光显微技术典型：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激活定位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显微镜</a:t>
            </a:r>
            <a:endParaRPr lang="en-US" altLang="zh-CN" sz="2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photoactivated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localization microscopy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PALM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b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endParaRPr lang="zh-CN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Rounded Rectangle 26"/>
          <p:cNvSpPr/>
          <p:nvPr/>
        </p:nvSpPr>
        <p:spPr>
          <a:xfrm>
            <a:off x="381000" y="2286000"/>
            <a:ext cx="8458200" cy="3124200"/>
          </a:xfrm>
          <a:prstGeom prst="round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zh-CN" kern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5791200" y="4038600"/>
            <a:ext cx="152400" cy="152400"/>
            <a:chOff x="2592" y="1440"/>
            <a:chExt cx="96" cy="96"/>
          </a:xfrm>
        </p:grpSpPr>
        <p:sp>
          <p:nvSpPr>
            <p:cNvPr id="12292" name="Line 4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6781800" y="3200400"/>
            <a:ext cx="152400" cy="152400"/>
            <a:chOff x="2592" y="1440"/>
            <a:chExt cx="96" cy="96"/>
          </a:xfrm>
        </p:grpSpPr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7391400" y="4648200"/>
            <a:ext cx="152400" cy="152400"/>
            <a:chOff x="2592" y="1440"/>
            <a:chExt cx="96" cy="96"/>
          </a:xfrm>
        </p:grpSpPr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304800" y="2667000"/>
            <a:ext cx="2667000" cy="2667000"/>
          </a:xfrm>
          <a:prstGeom prst="ellipse">
            <a:avLst/>
          </a:prstGeom>
          <a:gradFill rotWithShape="1">
            <a:gsLst>
              <a:gs pos="0">
                <a:srgbClr val="FF0D0D"/>
              </a:gs>
              <a:gs pos="100000">
                <a:srgbClr val="FF0D0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301" name="Freeform 13"/>
          <p:cNvSpPr>
            <a:spLocks/>
          </p:cNvSpPr>
          <p:nvPr/>
        </p:nvSpPr>
        <p:spPr bwMode="auto">
          <a:xfrm>
            <a:off x="1485900" y="3136900"/>
            <a:ext cx="2260600" cy="1600200"/>
          </a:xfrm>
          <a:custGeom>
            <a:avLst/>
            <a:gdLst>
              <a:gd name="T0" fmla="*/ 38100 w 1424"/>
              <a:gd name="T1" fmla="*/ 901700 h 1008"/>
              <a:gd name="T2" fmla="*/ 266700 w 1424"/>
              <a:gd name="T3" fmla="*/ 139700 h 1008"/>
              <a:gd name="T4" fmla="*/ 1104900 w 1424"/>
              <a:gd name="T5" fmla="*/ 63500 h 1008"/>
              <a:gd name="T6" fmla="*/ 1714500 w 1424"/>
              <a:gd name="T7" fmla="*/ 215900 h 1008"/>
              <a:gd name="T8" fmla="*/ 2171700 w 1424"/>
              <a:gd name="T9" fmla="*/ 596900 h 1008"/>
              <a:gd name="T10" fmla="*/ 2171700 w 1424"/>
              <a:gd name="T11" fmla="*/ 1054100 h 1008"/>
              <a:gd name="T12" fmla="*/ 1638300 w 1424"/>
              <a:gd name="T13" fmla="*/ 1511300 h 1008"/>
              <a:gd name="T14" fmla="*/ 1104900 w 1424"/>
              <a:gd name="T15" fmla="*/ 1587500 h 1008"/>
              <a:gd name="T16" fmla="*/ 495300 w 1424"/>
              <a:gd name="T17" fmla="*/ 1435100 h 1008"/>
              <a:gd name="T18" fmla="*/ 38100 w 1424"/>
              <a:gd name="T19" fmla="*/ 901700 h 10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24"/>
              <a:gd name="T31" fmla="*/ 0 h 1008"/>
              <a:gd name="T32" fmla="*/ 1424 w 1424"/>
              <a:gd name="T33" fmla="*/ 1008 h 10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24" h="1008">
                <a:moveTo>
                  <a:pt x="24" y="568"/>
                </a:moveTo>
                <a:cubicBezTo>
                  <a:pt x="0" y="432"/>
                  <a:pt x="56" y="176"/>
                  <a:pt x="168" y="88"/>
                </a:cubicBezTo>
                <a:cubicBezTo>
                  <a:pt x="280" y="0"/>
                  <a:pt x="544" y="32"/>
                  <a:pt x="696" y="40"/>
                </a:cubicBezTo>
                <a:cubicBezTo>
                  <a:pt x="848" y="48"/>
                  <a:pt x="968" y="80"/>
                  <a:pt x="1080" y="136"/>
                </a:cubicBezTo>
                <a:cubicBezTo>
                  <a:pt x="1192" y="192"/>
                  <a:pt x="1320" y="288"/>
                  <a:pt x="1368" y="376"/>
                </a:cubicBezTo>
                <a:cubicBezTo>
                  <a:pt x="1416" y="464"/>
                  <a:pt x="1424" y="568"/>
                  <a:pt x="1368" y="664"/>
                </a:cubicBezTo>
                <a:cubicBezTo>
                  <a:pt x="1312" y="760"/>
                  <a:pt x="1144" y="896"/>
                  <a:pt x="1032" y="952"/>
                </a:cubicBezTo>
                <a:cubicBezTo>
                  <a:pt x="920" y="1008"/>
                  <a:pt x="816" y="1008"/>
                  <a:pt x="696" y="1000"/>
                </a:cubicBezTo>
                <a:cubicBezTo>
                  <a:pt x="576" y="992"/>
                  <a:pt x="424" y="976"/>
                  <a:pt x="312" y="904"/>
                </a:cubicBezTo>
                <a:cubicBezTo>
                  <a:pt x="200" y="832"/>
                  <a:pt x="48" y="704"/>
                  <a:pt x="24" y="56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1447800" y="3962400"/>
            <a:ext cx="228600" cy="152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1676400" y="32004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2438400" y="31242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3048000" y="32766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3581400" y="36576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3581400" y="41148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3048000" y="45720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2514600" y="46482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1905000" y="44958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486400" y="2667000"/>
            <a:ext cx="2971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4" name="内容占位符 2"/>
          <p:cNvSpPr txBox="1">
            <a:spLocks/>
          </p:cNvSpPr>
          <p:nvPr/>
        </p:nvSpPr>
        <p:spPr>
          <a:xfrm>
            <a:off x="284843" y="5638800"/>
            <a:ext cx="87630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用激光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所有荧光点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逐步亮，每亮一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个得到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个衍射圆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斑，找到它的中心，然后把所有亮斑中心位置描到右边图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里。</a:t>
            </a:r>
          </a:p>
        </p:txBody>
      </p:sp>
      <p:sp>
        <p:nvSpPr>
          <p:cNvPr id="25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创新：突破衍射极限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38100" y="948871"/>
            <a:ext cx="104775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超分辨率荧光显微技术典型：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激活定位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显微镜</a:t>
            </a:r>
            <a:endParaRPr lang="en-US" altLang="zh-CN" sz="2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photoactivated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localization microscopy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PALM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b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endParaRPr lang="zh-CN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81000" y="2286000"/>
            <a:ext cx="8458200" cy="3124200"/>
          </a:xfrm>
          <a:prstGeom prst="round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zh-CN" kern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5791200" y="4038600"/>
            <a:ext cx="152400" cy="152400"/>
            <a:chOff x="2592" y="1440"/>
            <a:chExt cx="96" cy="96"/>
          </a:xfrm>
        </p:grpSpPr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6019800" y="3276600"/>
            <a:ext cx="152400" cy="152400"/>
            <a:chOff x="2592" y="1440"/>
            <a:chExt cx="96" cy="96"/>
          </a:xfrm>
        </p:grpSpPr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6781800" y="3200400"/>
            <a:ext cx="152400" cy="152400"/>
            <a:chOff x="2592" y="1440"/>
            <a:chExt cx="96" cy="96"/>
          </a:xfrm>
        </p:grpSpPr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7391400" y="4648200"/>
            <a:ext cx="152400" cy="152400"/>
            <a:chOff x="2592" y="1440"/>
            <a:chExt cx="96" cy="96"/>
          </a:xfrm>
        </p:grpSpPr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381000" y="1905000"/>
            <a:ext cx="2667000" cy="2667000"/>
          </a:xfrm>
          <a:prstGeom prst="ellipse">
            <a:avLst/>
          </a:prstGeom>
          <a:gradFill rotWithShape="1">
            <a:gsLst>
              <a:gs pos="0">
                <a:srgbClr val="FF0D0D"/>
              </a:gs>
              <a:gs pos="100000">
                <a:srgbClr val="FF0D0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28" name="Freeform 16"/>
          <p:cNvSpPr>
            <a:spLocks/>
          </p:cNvSpPr>
          <p:nvPr/>
        </p:nvSpPr>
        <p:spPr bwMode="auto">
          <a:xfrm>
            <a:off x="1485900" y="3136900"/>
            <a:ext cx="2260600" cy="1600200"/>
          </a:xfrm>
          <a:custGeom>
            <a:avLst/>
            <a:gdLst>
              <a:gd name="T0" fmla="*/ 38100 w 1424"/>
              <a:gd name="T1" fmla="*/ 901700 h 1008"/>
              <a:gd name="T2" fmla="*/ 266700 w 1424"/>
              <a:gd name="T3" fmla="*/ 139700 h 1008"/>
              <a:gd name="T4" fmla="*/ 1104900 w 1424"/>
              <a:gd name="T5" fmla="*/ 63500 h 1008"/>
              <a:gd name="T6" fmla="*/ 1714500 w 1424"/>
              <a:gd name="T7" fmla="*/ 215900 h 1008"/>
              <a:gd name="T8" fmla="*/ 2171700 w 1424"/>
              <a:gd name="T9" fmla="*/ 596900 h 1008"/>
              <a:gd name="T10" fmla="*/ 2171700 w 1424"/>
              <a:gd name="T11" fmla="*/ 1054100 h 1008"/>
              <a:gd name="T12" fmla="*/ 1638300 w 1424"/>
              <a:gd name="T13" fmla="*/ 1511300 h 1008"/>
              <a:gd name="T14" fmla="*/ 1104900 w 1424"/>
              <a:gd name="T15" fmla="*/ 1587500 h 1008"/>
              <a:gd name="T16" fmla="*/ 495300 w 1424"/>
              <a:gd name="T17" fmla="*/ 1435100 h 1008"/>
              <a:gd name="T18" fmla="*/ 38100 w 1424"/>
              <a:gd name="T19" fmla="*/ 901700 h 10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24"/>
              <a:gd name="T31" fmla="*/ 0 h 1008"/>
              <a:gd name="T32" fmla="*/ 1424 w 1424"/>
              <a:gd name="T33" fmla="*/ 1008 h 10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24" h="1008">
                <a:moveTo>
                  <a:pt x="24" y="568"/>
                </a:moveTo>
                <a:cubicBezTo>
                  <a:pt x="0" y="432"/>
                  <a:pt x="56" y="176"/>
                  <a:pt x="168" y="88"/>
                </a:cubicBezTo>
                <a:cubicBezTo>
                  <a:pt x="280" y="0"/>
                  <a:pt x="544" y="32"/>
                  <a:pt x="696" y="40"/>
                </a:cubicBezTo>
                <a:cubicBezTo>
                  <a:pt x="848" y="48"/>
                  <a:pt x="968" y="80"/>
                  <a:pt x="1080" y="136"/>
                </a:cubicBezTo>
                <a:cubicBezTo>
                  <a:pt x="1192" y="192"/>
                  <a:pt x="1320" y="288"/>
                  <a:pt x="1368" y="376"/>
                </a:cubicBezTo>
                <a:cubicBezTo>
                  <a:pt x="1416" y="464"/>
                  <a:pt x="1424" y="568"/>
                  <a:pt x="1368" y="664"/>
                </a:cubicBezTo>
                <a:cubicBezTo>
                  <a:pt x="1312" y="760"/>
                  <a:pt x="1144" y="896"/>
                  <a:pt x="1032" y="952"/>
                </a:cubicBezTo>
                <a:cubicBezTo>
                  <a:pt x="920" y="1008"/>
                  <a:pt x="816" y="1008"/>
                  <a:pt x="696" y="1000"/>
                </a:cubicBezTo>
                <a:cubicBezTo>
                  <a:pt x="576" y="992"/>
                  <a:pt x="424" y="976"/>
                  <a:pt x="312" y="904"/>
                </a:cubicBezTo>
                <a:cubicBezTo>
                  <a:pt x="200" y="832"/>
                  <a:pt x="48" y="704"/>
                  <a:pt x="24" y="56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1447800" y="39624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1676400" y="3200400"/>
            <a:ext cx="228600" cy="152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2438400" y="31242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3048000" y="32766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3581400" y="36576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3581400" y="41148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>
            <a:off x="3048000" y="45720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36" name="AutoShape 24"/>
          <p:cNvSpPr>
            <a:spLocks noChangeArrowheads="1"/>
          </p:cNvSpPr>
          <p:nvPr/>
        </p:nvSpPr>
        <p:spPr bwMode="auto">
          <a:xfrm>
            <a:off x="2514600" y="46482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37" name="AutoShape 25"/>
          <p:cNvSpPr>
            <a:spLocks noChangeArrowheads="1"/>
          </p:cNvSpPr>
          <p:nvPr/>
        </p:nvSpPr>
        <p:spPr bwMode="auto">
          <a:xfrm>
            <a:off x="1905000" y="44958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5486400" y="2667000"/>
            <a:ext cx="2971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7" name="内容占位符 2"/>
          <p:cNvSpPr txBox="1">
            <a:spLocks/>
          </p:cNvSpPr>
          <p:nvPr/>
        </p:nvSpPr>
        <p:spPr>
          <a:xfrm>
            <a:off x="284843" y="5638800"/>
            <a:ext cx="87630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用激光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所有荧光点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逐步亮，每亮一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个得到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个衍射圆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斑，找到它的中心，然后把所有亮斑中心位置描到右边图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里。</a:t>
            </a:r>
          </a:p>
        </p:txBody>
      </p:sp>
      <p:sp>
        <p:nvSpPr>
          <p:cNvPr id="28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创新：突破衍射极限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内容占位符 2"/>
          <p:cNvSpPr txBox="1">
            <a:spLocks/>
          </p:cNvSpPr>
          <p:nvPr/>
        </p:nvSpPr>
        <p:spPr>
          <a:xfrm>
            <a:off x="38100" y="948871"/>
            <a:ext cx="104775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超分辨率荧光显微技术典型：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激活定位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显微镜</a:t>
            </a:r>
            <a:endParaRPr lang="en-US" altLang="zh-CN" sz="2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photoactivated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localization microscopy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PALM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b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endParaRPr lang="zh-CN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Rounded Rectangle 26"/>
          <p:cNvSpPr/>
          <p:nvPr/>
        </p:nvSpPr>
        <p:spPr>
          <a:xfrm>
            <a:off x="381000" y="2286000"/>
            <a:ext cx="8458200" cy="3124200"/>
          </a:xfrm>
          <a:prstGeom prst="round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zh-CN" kern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5791200" y="4038600"/>
            <a:ext cx="152400" cy="152400"/>
            <a:chOff x="2592" y="1440"/>
            <a:chExt cx="96" cy="96"/>
          </a:xfrm>
        </p:grpSpPr>
        <p:sp>
          <p:nvSpPr>
            <p:cNvPr id="14340" name="Line 4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6019800" y="3276600"/>
            <a:ext cx="152400" cy="152400"/>
            <a:chOff x="2592" y="1440"/>
            <a:chExt cx="96" cy="96"/>
          </a:xfrm>
        </p:grpSpPr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6781800" y="3200400"/>
            <a:ext cx="152400" cy="152400"/>
            <a:chOff x="2592" y="1440"/>
            <a:chExt cx="96" cy="96"/>
          </a:xfrm>
        </p:grpSpPr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7391400" y="4648200"/>
            <a:ext cx="152400" cy="152400"/>
            <a:chOff x="2592" y="1440"/>
            <a:chExt cx="96" cy="96"/>
          </a:xfrm>
        </p:grpSpPr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4351" name="Group 15"/>
          <p:cNvGrpSpPr>
            <a:grpSpLocks/>
          </p:cNvGrpSpPr>
          <p:nvPr/>
        </p:nvGrpSpPr>
        <p:grpSpPr bwMode="auto">
          <a:xfrm>
            <a:off x="7924800" y="3733800"/>
            <a:ext cx="152400" cy="152400"/>
            <a:chOff x="2592" y="1440"/>
            <a:chExt cx="96" cy="96"/>
          </a:xfrm>
        </p:grpSpPr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2362200" y="2362200"/>
            <a:ext cx="2667000" cy="2667000"/>
          </a:xfrm>
          <a:prstGeom prst="ellipse">
            <a:avLst/>
          </a:prstGeom>
          <a:gradFill rotWithShape="1">
            <a:gsLst>
              <a:gs pos="0">
                <a:srgbClr val="FF0D0D"/>
              </a:gs>
              <a:gs pos="100000">
                <a:srgbClr val="FF0D0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4355" name="Freeform 19"/>
          <p:cNvSpPr>
            <a:spLocks/>
          </p:cNvSpPr>
          <p:nvPr/>
        </p:nvSpPr>
        <p:spPr bwMode="auto">
          <a:xfrm>
            <a:off x="1485900" y="3136900"/>
            <a:ext cx="2260600" cy="1600200"/>
          </a:xfrm>
          <a:custGeom>
            <a:avLst/>
            <a:gdLst>
              <a:gd name="T0" fmla="*/ 38100 w 1424"/>
              <a:gd name="T1" fmla="*/ 901700 h 1008"/>
              <a:gd name="T2" fmla="*/ 266700 w 1424"/>
              <a:gd name="T3" fmla="*/ 139700 h 1008"/>
              <a:gd name="T4" fmla="*/ 1104900 w 1424"/>
              <a:gd name="T5" fmla="*/ 63500 h 1008"/>
              <a:gd name="T6" fmla="*/ 1714500 w 1424"/>
              <a:gd name="T7" fmla="*/ 215900 h 1008"/>
              <a:gd name="T8" fmla="*/ 2171700 w 1424"/>
              <a:gd name="T9" fmla="*/ 596900 h 1008"/>
              <a:gd name="T10" fmla="*/ 2171700 w 1424"/>
              <a:gd name="T11" fmla="*/ 1054100 h 1008"/>
              <a:gd name="T12" fmla="*/ 1638300 w 1424"/>
              <a:gd name="T13" fmla="*/ 1511300 h 1008"/>
              <a:gd name="T14" fmla="*/ 1104900 w 1424"/>
              <a:gd name="T15" fmla="*/ 1587500 h 1008"/>
              <a:gd name="T16" fmla="*/ 495300 w 1424"/>
              <a:gd name="T17" fmla="*/ 1435100 h 1008"/>
              <a:gd name="T18" fmla="*/ 38100 w 1424"/>
              <a:gd name="T19" fmla="*/ 901700 h 10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24"/>
              <a:gd name="T31" fmla="*/ 0 h 1008"/>
              <a:gd name="T32" fmla="*/ 1424 w 1424"/>
              <a:gd name="T33" fmla="*/ 1008 h 10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24" h="1008">
                <a:moveTo>
                  <a:pt x="24" y="568"/>
                </a:moveTo>
                <a:cubicBezTo>
                  <a:pt x="0" y="432"/>
                  <a:pt x="56" y="176"/>
                  <a:pt x="168" y="88"/>
                </a:cubicBezTo>
                <a:cubicBezTo>
                  <a:pt x="280" y="0"/>
                  <a:pt x="544" y="32"/>
                  <a:pt x="696" y="40"/>
                </a:cubicBezTo>
                <a:cubicBezTo>
                  <a:pt x="848" y="48"/>
                  <a:pt x="968" y="80"/>
                  <a:pt x="1080" y="136"/>
                </a:cubicBezTo>
                <a:cubicBezTo>
                  <a:pt x="1192" y="192"/>
                  <a:pt x="1320" y="288"/>
                  <a:pt x="1368" y="376"/>
                </a:cubicBezTo>
                <a:cubicBezTo>
                  <a:pt x="1416" y="464"/>
                  <a:pt x="1424" y="568"/>
                  <a:pt x="1368" y="664"/>
                </a:cubicBezTo>
                <a:cubicBezTo>
                  <a:pt x="1312" y="760"/>
                  <a:pt x="1144" y="896"/>
                  <a:pt x="1032" y="952"/>
                </a:cubicBezTo>
                <a:cubicBezTo>
                  <a:pt x="920" y="1008"/>
                  <a:pt x="816" y="1008"/>
                  <a:pt x="696" y="1000"/>
                </a:cubicBezTo>
                <a:cubicBezTo>
                  <a:pt x="576" y="992"/>
                  <a:pt x="424" y="976"/>
                  <a:pt x="312" y="904"/>
                </a:cubicBezTo>
                <a:cubicBezTo>
                  <a:pt x="200" y="832"/>
                  <a:pt x="48" y="704"/>
                  <a:pt x="24" y="56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1447800" y="39624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1676400" y="32004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>
            <a:off x="2438400" y="31242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>
            <a:off x="3048000" y="32766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4360" name="AutoShape 24"/>
          <p:cNvSpPr>
            <a:spLocks noChangeArrowheads="1"/>
          </p:cNvSpPr>
          <p:nvPr/>
        </p:nvSpPr>
        <p:spPr bwMode="auto">
          <a:xfrm>
            <a:off x="3581400" y="3657600"/>
            <a:ext cx="228600" cy="152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4361" name="AutoShape 25"/>
          <p:cNvSpPr>
            <a:spLocks noChangeArrowheads="1"/>
          </p:cNvSpPr>
          <p:nvPr/>
        </p:nvSpPr>
        <p:spPr bwMode="auto">
          <a:xfrm>
            <a:off x="3581400" y="41148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4362" name="AutoShape 26"/>
          <p:cNvSpPr>
            <a:spLocks noChangeArrowheads="1"/>
          </p:cNvSpPr>
          <p:nvPr/>
        </p:nvSpPr>
        <p:spPr bwMode="auto">
          <a:xfrm>
            <a:off x="3048000" y="45720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4363" name="AutoShape 27"/>
          <p:cNvSpPr>
            <a:spLocks noChangeArrowheads="1"/>
          </p:cNvSpPr>
          <p:nvPr/>
        </p:nvSpPr>
        <p:spPr bwMode="auto">
          <a:xfrm>
            <a:off x="2514600" y="46482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4364" name="AutoShape 28"/>
          <p:cNvSpPr>
            <a:spLocks noChangeArrowheads="1"/>
          </p:cNvSpPr>
          <p:nvPr/>
        </p:nvSpPr>
        <p:spPr bwMode="auto">
          <a:xfrm>
            <a:off x="1905000" y="44958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5486400" y="2667000"/>
            <a:ext cx="2971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" name="内容占位符 2"/>
          <p:cNvSpPr txBox="1">
            <a:spLocks/>
          </p:cNvSpPr>
          <p:nvPr/>
        </p:nvSpPr>
        <p:spPr>
          <a:xfrm>
            <a:off x="284843" y="5638800"/>
            <a:ext cx="87630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用激光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所有荧光点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逐步亮，每亮一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个得到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个衍射圆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斑，找到它的中心，然后把所有亮斑中心位置描到右边图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里。</a:t>
            </a:r>
          </a:p>
        </p:txBody>
      </p:sp>
      <p:sp>
        <p:nvSpPr>
          <p:cNvPr id="31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创新：突破衍射极限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内容占位符 2"/>
          <p:cNvSpPr txBox="1">
            <a:spLocks/>
          </p:cNvSpPr>
          <p:nvPr/>
        </p:nvSpPr>
        <p:spPr>
          <a:xfrm>
            <a:off x="38100" y="948871"/>
            <a:ext cx="104775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超分辨率荧光显微技术典型：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激活定位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显微镜</a:t>
            </a:r>
            <a:endParaRPr lang="en-US" altLang="zh-CN" sz="2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photoactivated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localization microscopy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PALM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b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endParaRPr lang="zh-CN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Rounded Rectangle 26"/>
          <p:cNvSpPr/>
          <p:nvPr/>
        </p:nvSpPr>
        <p:spPr>
          <a:xfrm>
            <a:off x="381000" y="2286000"/>
            <a:ext cx="8458200" cy="3124200"/>
          </a:xfrm>
          <a:prstGeom prst="round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zh-CN" kern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5791200" y="4038600"/>
            <a:ext cx="152400" cy="152400"/>
            <a:chOff x="2592" y="1440"/>
            <a:chExt cx="96" cy="96"/>
          </a:xfrm>
        </p:grpSpPr>
        <p:sp>
          <p:nvSpPr>
            <p:cNvPr id="15364" name="Line 4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6019800" y="3276600"/>
            <a:ext cx="152400" cy="152400"/>
            <a:chOff x="2592" y="1440"/>
            <a:chExt cx="96" cy="96"/>
          </a:xfrm>
        </p:grpSpPr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369" name="Group 9"/>
          <p:cNvGrpSpPr>
            <a:grpSpLocks/>
          </p:cNvGrpSpPr>
          <p:nvPr/>
        </p:nvGrpSpPr>
        <p:grpSpPr bwMode="auto">
          <a:xfrm>
            <a:off x="6248400" y="4572000"/>
            <a:ext cx="152400" cy="152400"/>
            <a:chOff x="2592" y="1440"/>
            <a:chExt cx="96" cy="96"/>
          </a:xfrm>
        </p:grpSpPr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372" name="Group 12"/>
          <p:cNvGrpSpPr>
            <a:grpSpLocks/>
          </p:cNvGrpSpPr>
          <p:nvPr/>
        </p:nvGrpSpPr>
        <p:grpSpPr bwMode="auto">
          <a:xfrm>
            <a:off x="6781800" y="3200400"/>
            <a:ext cx="152400" cy="152400"/>
            <a:chOff x="2592" y="1440"/>
            <a:chExt cx="96" cy="96"/>
          </a:xfrm>
        </p:grpSpPr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7391400" y="4648200"/>
            <a:ext cx="152400" cy="152400"/>
            <a:chOff x="2592" y="1440"/>
            <a:chExt cx="96" cy="96"/>
          </a:xfrm>
        </p:grpSpPr>
        <p:sp>
          <p:nvSpPr>
            <p:cNvPr id="15376" name="Line 16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609600" y="3200400"/>
            <a:ext cx="2667000" cy="2667000"/>
          </a:xfrm>
          <a:prstGeom prst="ellipse">
            <a:avLst/>
          </a:prstGeom>
          <a:gradFill rotWithShape="1">
            <a:gsLst>
              <a:gs pos="0">
                <a:srgbClr val="FF0D0D"/>
              </a:gs>
              <a:gs pos="100000">
                <a:srgbClr val="FF0D0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1485900" y="3136900"/>
            <a:ext cx="2260600" cy="1600200"/>
          </a:xfrm>
          <a:custGeom>
            <a:avLst/>
            <a:gdLst>
              <a:gd name="T0" fmla="*/ 38100 w 1424"/>
              <a:gd name="T1" fmla="*/ 901700 h 1008"/>
              <a:gd name="T2" fmla="*/ 266700 w 1424"/>
              <a:gd name="T3" fmla="*/ 139700 h 1008"/>
              <a:gd name="T4" fmla="*/ 1104900 w 1424"/>
              <a:gd name="T5" fmla="*/ 63500 h 1008"/>
              <a:gd name="T6" fmla="*/ 1714500 w 1424"/>
              <a:gd name="T7" fmla="*/ 215900 h 1008"/>
              <a:gd name="T8" fmla="*/ 2171700 w 1424"/>
              <a:gd name="T9" fmla="*/ 596900 h 1008"/>
              <a:gd name="T10" fmla="*/ 2171700 w 1424"/>
              <a:gd name="T11" fmla="*/ 1054100 h 1008"/>
              <a:gd name="T12" fmla="*/ 1638300 w 1424"/>
              <a:gd name="T13" fmla="*/ 1511300 h 1008"/>
              <a:gd name="T14" fmla="*/ 1104900 w 1424"/>
              <a:gd name="T15" fmla="*/ 1587500 h 1008"/>
              <a:gd name="T16" fmla="*/ 495300 w 1424"/>
              <a:gd name="T17" fmla="*/ 1435100 h 1008"/>
              <a:gd name="T18" fmla="*/ 38100 w 1424"/>
              <a:gd name="T19" fmla="*/ 901700 h 10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24"/>
              <a:gd name="T31" fmla="*/ 0 h 1008"/>
              <a:gd name="T32" fmla="*/ 1424 w 1424"/>
              <a:gd name="T33" fmla="*/ 1008 h 10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24" h="1008">
                <a:moveTo>
                  <a:pt x="24" y="568"/>
                </a:moveTo>
                <a:cubicBezTo>
                  <a:pt x="0" y="432"/>
                  <a:pt x="56" y="176"/>
                  <a:pt x="168" y="88"/>
                </a:cubicBezTo>
                <a:cubicBezTo>
                  <a:pt x="280" y="0"/>
                  <a:pt x="544" y="32"/>
                  <a:pt x="696" y="40"/>
                </a:cubicBezTo>
                <a:cubicBezTo>
                  <a:pt x="848" y="48"/>
                  <a:pt x="968" y="80"/>
                  <a:pt x="1080" y="136"/>
                </a:cubicBezTo>
                <a:cubicBezTo>
                  <a:pt x="1192" y="192"/>
                  <a:pt x="1320" y="288"/>
                  <a:pt x="1368" y="376"/>
                </a:cubicBezTo>
                <a:cubicBezTo>
                  <a:pt x="1416" y="464"/>
                  <a:pt x="1424" y="568"/>
                  <a:pt x="1368" y="664"/>
                </a:cubicBezTo>
                <a:cubicBezTo>
                  <a:pt x="1312" y="760"/>
                  <a:pt x="1144" y="896"/>
                  <a:pt x="1032" y="952"/>
                </a:cubicBezTo>
                <a:cubicBezTo>
                  <a:pt x="920" y="1008"/>
                  <a:pt x="816" y="1008"/>
                  <a:pt x="696" y="1000"/>
                </a:cubicBezTo>
                <a:cubicBezTo>
                  <a:pt x="576" y="992"/>
                  <a:pt x="424" y="976"/>
                  <a:pt x="312" y="904"/>
                </a:cubicBezTo>
                <a:cubicBezTo>
                  <a:pt x="200" y="832"/>
                  <a:pt x="48" y="704"/>
                  <a:pt x="24" y="56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1447800" y="39624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5381" name="AutoShape 21"/>
          <p:cNvSpPr>
            <a:spLocks noChangeArrowheads="1"/>
          </p:cNvSpPr>
          <p:nvPr/>
        </p:nvSpPr>
        <p:spPr bwMode="auto">
          <a:xfrm>
            <a:off x="1676400" y="32004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5382" name="AutoShape 22"/>
          <p:cNvSpPr>
            <a:spLocks noChangeArrowheads="1"/>
          </p:cNvSpPr>
          <p:nvPr/>
        </p:nvSpPr>
        <p:spPr bwMode="auto">
          <a:xfrm>
            <a:off x="2438400" y="31242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5383" name="AutoShape 23"/>
          <p:cNvSpPr>
            <a:spLocks noChangeArrowheads="1"/>
          </p:cNvSpPr>
          <p:nvPr/>
        </p:nvSpPr>
        <p:spPr bwMode="auto">
          <a:xfrm>
            <a:off x="3048000" y="32766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5384" name="AutoShape 24"/>
          <p:cNvSpPr>
            <a:spLocks noChangeArrowheads="1"/>
          </p:cNvSpPr>
          <p:nvPr/>
        </p:nvSpPr>
        <p:spPr bwMode="auto">
          <a:xfrm>
            <a:off x="3581400" y="36576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3581400" y="41148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3048000" y="45720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2514600" y="46482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5388" name="AutoShape 28"/>
          <p:cNvSpPr>
            <a:spLocks noChangeArrowheads="1"/>
          </p:cNvSpPr>
          <p:nvPr/>
        </p:nvSpPr>
        <p:spPr bwMode="auto">
          <a:xfrm>
            <a:off x="1905000" y="4495800"/>
            <a:ext cx="228600" cy="152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5486400" y="2667000"/>
            <a:ext cx="2971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grpSp>
        <p:nvGrpSpPr>
          <p:cNvPr id="15390" name="Group 30"/>
          <p:cNvGrpSpPr>
            <a:grpSpLocks/>
          </p:cNvGrpSpPr>
          <p:nvPr/>
        </p:nvGrpSpPr>
        <p:grpSpPr bwMode="auto">
          <a:xfrm>
            <a:off x="7924800" y="3733800"/>
            <a:ext cx="152400" cy="152400"/>
            <a:chOff x="2592" y="1440"/>
            <a:chExt cx="96" cy="96"/>
          </a:xfrm>
        </p:grpSpPr>
        <p:sp>
          <p:nvSpPr>
            <p:cNvPr id="15391" name="Line 31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392" name="Line 32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3" name="内容占位符 2"/>
          <p:cNvSpPr txBox="1">
            <a:spLocks/>
          </p:cNvSpPr>
          <p:nvPr/>
        </p:nvSpPr>
        <p:spPr>
          <a:xfrm>
            <a:off x="284843" y="5638800"/>
            <a:ext cx="87630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用激光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所有荧光点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逐步亮，每亮一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个得到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个衍射圆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斑，找到它的中心，然后把所有亮斑中心位置描到右边图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里。</a:t>
            </a:r>
          </a:p>
        </p:txBody>
      </p:sp>
      <p:sp>
        <p:nvSpPr>
          <p:cNvPr id="34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创新：突破衍射极限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内容占位符 2"/>
          <p:cNvSpPr txBox="1">
            <a:spLocks/>
          </p:cNvSpPr>
          <p:nvPr/>
        </p:nvSpPr>
        <p:spPr>
          <a:xfrm>
            <a:off x="38100" y="948871"/>
            <a:ext cx="104775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超分辨率荧光显微技术典型：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激活定位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显微镜</a:t>
            </a:r>
            <a:endParaRPr lang="en-US" altLang="zh-CN" sz="2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photoactivated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localization microscopy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PALM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b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endParaRPr lang="zh-CN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Rounded Rectangle 26"/>
          <p:cNvSpPr/>
          <p:nvPr/>
        </p:nvSpPr>
        <p:spPr>
          <a:xfrm>
            <a:off x="381000" y="2286000"/>
            <a:ext cx="8458200" cy="3124200"/>
          </a:xfrm>
          <a:prstGeom prst="round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zh-CN" kern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5791200" y="4038600"/>
            <a:ext cx="152400" cy="152400"/>
            <a:chOff x="2592" y="1440"/>
            <a:chExt cx="96" cy="96"/>
          </a:xfrm>
        </p:grpSpPr>
        <p:sp>
          <p:nvSpPr>
            <p:cNvPr id="16388" name="Line 4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6019800" y="3276600"/>
            <a:ext cx="152400" cy="152400"/>
            <a:chOff x="2592" y="1440"/>
            <a:chExt cx="96" cy="96"/>
          </a:xfrm>
        </p:grpSpPr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6248400" y="4572000"/>
            <a:ext cx="152400" cy="152400"/>
            <a:chOff x="2592" y="1440"/>
            <a:chExt cx="96" cy="96"/>
          </a:xfrm>
        </p:grpSpPr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6858000" y="4724400"/>
            <a:ext cx="152400" cy="152400"/>
            <a:chOff x="2592" y="1440"/>
            <a:chExt cx="96" cy="96"/>
          </a:xfrm>
        </p:grpSpPr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6781800" y="3200400"/>
            <a:ext cx="152400" cy="152400"/>
            <a:chOff x="2592" y="1440"/>
            <a:chExt cx="96" cy="96"/>
          </a:xfrm>
        </p:grpSpPr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402" name="Group 18"/>
          <p:cNvGrpSpPr>
            <a:grpSpLocks/>
          </p:cNvGrpSpPr>
          <p:nvPr/>
        </p:nvGrpSpPr>
        <p:grpSpPr bwMode="auto">
          <a:xfrm>
            <a:off x="7391400" y="4648200"/>
            <a:ext cx="152400" cy="152400"/>
            <a:chOff x="2592" y="1440"/>
            <a:chExt cx="96" cy="96"/>
          </a:xfrm>
        </p:grpSpPr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405" name="Group 21"/>
          <p:cNvGrpSpPr>
            <a:grpSpLocks/>
          </p:cNvGrpSpPr>
          <p:nvPr/>
        </p:nvGrpSpPr>
        <p:grpSpPr bwMode="auto">
          <a:xfrm>
            <a:off x="7924800" y="3733800"/>
            <a:ext cx="152400" cy="152400"/>
            <a:chOff x="2592" y="1440"/>
            <a:chExt cx="96" cy="96"/>
          </a:xfrm>
        </p:grpSpPr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1219200" y="3352800"/>
            <a:ext cx="2667000" cy="2667000"/>
          </a:xfrm>
          <a:prstGeom prst="ellipse">
            <a:avLst/>
          </a:prstGeom>
          <a:gradFill rotWithShape="1">
            <a:gsLst>
              <a:gs pos="0">
                <a:srgbClr val="FF0D0D"/>
              </a:gs>
              <a:gs pos="100000">
                <a:srgbClr val="FF0D0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6409" name="Freeform 25"/>
          <p:cNvSpPr>
            <a:spLocks/>
          </p:cNvSpPr>
          <p:nvPr/>
        </p:nvSpPr>
        <p:spPr bwMode="auto">
          <a:xfrm>
            <a:off x="1485900" y="3136900"/>
            <a:ext cx="2260600" cy="1600200"/>
          </a:xfrm>
          <a:custGeom>
            <a:avLst/>
            <a:gdLst>
              <a:gd name="T0" fmla="*/ 38100 w 1424"/>
              <a:gd name="T1" fmla="*/ 901700 h 1008"/>
              <a:gd name="T2" fmla="*/ 266700 w 1424"/>
              <a:gd name="T3" fmla="*/ 139700 h 1008"/>
              <a:gd name="T4" fmla="*/ 1104900 w 1424"/>
              <a:gd name="T5" fmla="*/ 63500 h 1008"/>
              <a:gd name="T6" fmla="*/ 1714500 w 1424"/>
              <a:gd name="T7" fmla="*/ 215900 h 1008"/>
              <a:gd name="T8" fmla="*/ 2171700 w 1424"/>
              <a:gd name="T9" fmla="*/ 596900 h 1008"/>
              <a:gd name="T10" fmla="*/ 2171700 w 1424"/>
              <a:gd name="T11" fmla="*/ 1054100 h 1008"/>
              <a:gd name="T12" fmla="*/ 1638300 w 1424"/>
              <a:gd name="T13" fmla="*/ 1511300 h 1008"/>
              <a:gd name="T14" fmla="*/ 1104900 w 1424"/>
              <a:gd name="T15" fmla="*/ 1587500 h 1008"/>
              <a:gd name="T16" fmla="*/ 495300 w 1424"/>
              <a:gd name="T17" fmla="*/ 1435100 h 1008"/>
              <a:gd name="T18" fmla="*/ 38100 w 1424"/>
              <a:gd name="T19" fmla="*/ 901700 h 10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24"/>
              <a:gd name="T31" fmla="*/ 0 h 1008"/>
              <a:gd name="T32" fmla="*/ 1424 w 1424"/>
              <a:gd name="T33" fmla="*/ 1008 h 10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24" h="1008">
                <a:moveTo>
                  <a:pt x="24" y="568"/>
                </a:moveTo>
                <a:cubicBezTo>
                  <a:pt x="0" y="432"/>
                  <a:pt x="56" y="176"/>
                  <a:pt x="168" y="88"/>
                </a:cubicBezTo>
                <a:cubicBezTo>
                  <a:pt x="280" y="0"/>
                  <a:pt x="544" y="32"/>
                  <a:pt x="696" y="40"/>
                </a:cubicBezTo>
                <a:cubicBezTo>
                  <a:pt x="848" y="48"/>
                  <a:pt x="968" y="80"/>
                  <a:pt x="1080" y="136"/>
                </a:cubicBezTo>
                <a:cubicBezTo>
                  <a:pt x="1192" y="192"/>
                  <a:pt x="1320" y="288"/>
                  <a:pt x="1368" y="376"/>
                </a:cubicBezTo>
                <a:cubicBezTo>
                  <a:pt x="1416" y="464"/>
                  <a:pt x="1424" y="568"/>
                  <a:pt x="1368" y="664"/>
                </a:cubicBezTo>
                <a:cubicBezTo>
                  <a:pt x="1312" y="760"/>
                  <a:pt x="1144" y="896"/>
                  <a:pt x="1032" y="952"/>
                </a:cubicBezTo>
                <a:cubicBezTo>
                  <a:pt x="920" y="1008"/>
                  <a:pt x="816" y="1008"/>
                  <a:pt x="696" y="1000"/>
                </a:cubicBezTo>
                <a:cubicBezTo>
                  <a:pt x="576" y="992"/>
                  <a:pt x="424" y="976"/>
                  <a:pt x="312" y="904"/>
                </a:cubicBezTo>
                <a:cubicBezTo>
                  <a:pt x="200" y="832"/>
                  <a:pt x="48" y="704"/>
                  <a:pt x="24" y="56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1447800" y="39624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6411" name="AutoShape 27"/>
          <p:cNvSpPr>
            <a:spLocks noChangeArrowheads="1"/>
          </p:cNvSpPr>
          <p:nvPr/>
        </p:nvSpPr>
        <p:spPr bwMode="auto">
          <a:xfrm>
            <a:off x="1676400" y="32004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6412" name="AutoShape 28"/>
          <p:cNvSpPr>
            <a:spLocks noChangeArrowheads="1"/>
          </p:cNvSpPr>
          <p:nvPr/>
        </p:nvSpPr>
        <p:spPr bwMode="auto">
          <a:xfrm>
            <a:off x="2438400" y="31242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6413" name="AutoShape 29"/>
          <p:cNvSpPr>
            <a:spLocks noChangeArrowheads="1"/>
          </p:cNvSpPr>
          <p:nvPr/>
        </p:nvSpPr>
        <p:spPr bwMode="auto">
          <a:xfrm>
            <a:off x="3048000" y="32766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3581400" y="36576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3581400" y="41148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6416" name="AutoShape 32"/>
          <p:cNvSpPr>
            <a:spLocks noChangeArrowheads="1"/>
          </p:cNvSpPr>
          <p:nvPr/>
        </p:nvSpPr>
        <p:spPr bwMode="auto">
          <a:xfrm>
            <a:off x="3048000" y="45720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6417" name="AutoShape 33"/>
          <p:cNvSpPr>
            <a:spLocks noChangeArrowheads="1"/>
          </p:cNvSpPr>
          <p:nvPr/>
        </p:nvSpPr>
        <p:spPr bwMode="auto">
          <a:xfrm>
            <a:off x="2514600" y="4648200"/>
            <a:ext cx="228600" cy="152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6418" name="AutoShape 34"/>
          <p:cNvSpPr>
            <a:spLocks noChangeArrowheads="1"/>
          </p:cNvSpPr>
          <p:nvPr/>
        </p:nvSpPr>
        <p:spPr bwMode="auto">
          <a:xfrm>
            <a:off x="1905000" y="44958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86400" y="2667000"/>
            <a:ext cx="2971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6" name="内容占位符 2"/>
          <p:cNvSpPr txBox="1">
            <a:spLocks/>
          </p:cNvSpPr>
          <p:nvPr/>
        </p:nvSpPr>
        <p:spPr>
          <a:xfrm>
            <a:off x="284843" y="5638800"/>
            <a:ext cx="87630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用激光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所有荧光点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逐步亮，每亮一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个得到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个衍射圆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斑，找到它的中心，然后把所有亮斑中心位置描到右边图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里。</a:t>
            </a:r>
          </a:p>
        </p:txBody>
      </p:sp>
      <p:sp>
        <p:nvSpPr>
          <p:cNvPr id="37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创新：突破衍射极限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内容占位符 2"/>
          <p:cNvSpPr txBox="1">
            <a:spLocks/>
          </p:cNvSpPr>
          <p:nvPr/>
        </p:nvSpPr>
        <p:spPr>
          <a:xfrm>
            <a:off x="38100" y="948871"/>
            <a:ext cx="104775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超分辨率荧光显微技术典型：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激活定位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显微镜</a:t>
            </a:r>
            <a:endParaRPr lang="en-US" altLang="zh-CN" sz="2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photoactivated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localization microscopy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PALM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b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endParaRPr lang="zh-CN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Rounded Rectangle 26"/>
          <p:cNvSpPr/>
          <p:nvPr/>
        </p:nvSpPr>
        <p:spPr>
          <a:xfrm>
            <a:off x="381000" y="2286000"/>
            <a:ext cx="8458200" cy="3124200"/>
          </a:xfrm>
          <a:prstGeom prst="round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zh-CN" kern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5791200" y="4038600"/>
            <a:ext cx="152400" cy="152400"/>
            <a:chOff x="2592" y="1440"/>
            <a:chExt cx="96" cy="96"/>
          </a:xfrm>
        </p:grpSpPr>
        <p:sp>
          <p:nvSpPr>
            <p:cNvPr id="17412" name="Line 4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6019800" y="3276600"/>
            <a:ext cx="152400" cy="152400"/>
            <a:chOff x="2592" y="1440"/>
            <a:chExt cx="96" cy="96"/>
          </a:xfrm>
        </p:grpSpPr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7417" name="Group 9"/>
          <p:cNvGrpSpPr>
            <a:grpSpLocks/>
          </p:cNvGrpSpPr>
          <p:nvPr/>
        </p:nvGrpSpPr>
        <p:grpSpPr bwMode="auto">
          <a:xfrm>
            <a:off x="7391400" y="3352800"/>
            <a:ext cx="152400" cy="152400"/>
            <a:chOff x="2592" y="1440"/>
            <a:chExt cx="96" cy="96"/>
          </a:xfrm>
        </p:grpSpPr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7420" name="Group 12"/>
          <p:cNvGrpSpPr>
            <a:grpSpLocks/>
          </p:cNvGrpSpPr>
          <p:nvPr/>
        </p:nvGrpSpPr>
        <p:grpSpPr bwMode="auto">
          <a:xfrm>
            <a:off x="6248400" y="4572000"/>
            <a:ext cx="152400" cy="152400"/>
            <a:chOff x="2592" y="1440"/>
            <a:chExt cx="96" cy="96"/>
          </a:xfrm>
        </p:grpSpPr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7423" name="Group 15"/>
          <p:cNvGrpSpPr>
            <a:grpSpLocks/>
          </p:cNvGrpSpPr>
          <p:nvPr/>
        </p:nvGrpSpPr>
        <p:grpSpPr bwMode="auto">
          <a:xfrm>
            <a:off x="6858000" y="4724400"/>
            <a:ext cx="152400" cy="152400"/>
            <a:chOff x="2592" y="1440"/>
            <a:chExt cx="96" cy="96"/>
          </a:xfrm>
        </p:grpSpPr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7426" name="Group 18"/>
          <p:cNvGrpSpPr>
            <a:grpSpLocks/>
          </p:cNvGrpSpPr>
          <p:nvPr/>
        </p:nvGrpSpPr>
        <p:grpSpPr bwMode="auto">
          <a:xfrm>
            <a:off x="6781800" y="3200400"/>
            <a:ext cx="152400" cy="152400"/>
            <a:chOff x="2592" y="1440"/>
            <a:chExt cx="96" cy="96"/>
          </a:xfrm>
        </p:grpSpPr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7429" name="Group 21"/>
          <p:cNvGrpSpPr>
            <a:grpSpLocks/>
          </p:cNvGrpSpPr>
          <p:nvPr/>
        </p:nvGrpSpPr>
        <p:grpSpPr bwMode="auto">
          <a:xfrm>
            <a:off x="7391400" y="4648200"/>
            <a:ext cx="152400" cy="152400"/>
            <a:chOff x="2592" y="1440"/>
            <a:chExt cx="96" cy="96"/>
          </a:xfrm>
        </p:grpSpPr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7924800" y="3733800"/>
            <a:ext cx="152400" cy="152400"/>
            <a:chOff x="2592" y="1440"/>
            <a:chExt cx="96" cy="96"/>
          </a:xfrm>
        </p:grpSpPr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1828800" y="2057400"/>
            <a:ext cx="2667000" cy="2667000"/>
          </a:xfrm>
          <a:prstGeom prst="ellipse">
            <a:avLst/>
          </a:prstGeom>
          <a:gradFill rotWithShape="1">
            <a:gsLst>
              <a:gs pos="0">
                <a:srgbClr val="FF0D0D"/>
              </a:gs>
              <a:gs pos="100000">
                <a:srgbClr val="FF0D0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7436" name="Freeform 28"/>
          <p:cNvSpPr>
            <a:spLocks/>
          </p:cNvSpPr>
          <p:nvPr/>
        </p:nvSpPr>
        <p:spPr bwMode="auto">
          <a:xfrm>
            <a:off x="1485900" y="3136900"/>
            <a:ext cx="2260600" cy="1600200"/>
          </a:xfrm>
          <a:custGeom>
            <a:avLst/>
            <a:gdLst>
              <a:gd name="T0" fmla="*/ 38100 w 1424"/>
              <a:gd name="T1" fmla="*/ 901700 h 1008"/>
              <a:gd name="T2" fmla="*/ 266700 w 1424"/>
              <a:gd name="T3" fmla="*/ 139700 h 1008"/>
              <a:gd name="T4" fmla="*/ 1104900 w 1424"/>
              <a:gd name="T5" fmla="*/ 63500 h 1008"/>
              <a:gd name="T6" fmla="*/ 1714500 w 1424"/>
              <a:gd name="T7" fmla="*/ 215900 h 1008"/>
              <a:gd name="T8" fmla="*/ 2171700 w 1424"/>
              <a:gd name="T9" fmla="*/ 596900 h 1008"/>
              <a:gd name="T10" fmla="*/ 2171700 w 1424"/>
              <a:gd name="T11" fmla="*/ 1054100 h 1008"/>
              <a:gd name="T12" fmla="*/ 1638300 w 1424"/>
              <a:gd name="T13" fmla="*/ 1511300 h 1008"/>
              <a:gd name="T14" fmla="*/ 1104900 w 1424"/>
              <a:gd name="T15" fmla="*/ 1587500 h 1008"/>
              <a:gd name="T16" fmla="*/ 495300 w 1424"/>
              <a:gd name="T17" fmla="*/ 1435100 h 1008"/>
              <a:gd name="T18" fmla="*/ 38100 w 1424"/>
              <a:gd name="T19" fmla="*/ 901700 h 10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24"/>
              <a:gd name="T31" fmla="*/ 0 h 1008"/>
              <a:gd name="T32" fmla="*/ 1424 w 1424"/>
              <a:gd name="T33" fmla="*/ 1008 h 10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24" h="1008">
                <a:moveTo>
                  <a:pt x="24" y="568"/>
                </a:moveTo>
                <a:cubicBezTo>
                  <a:pt x="0" y="432"/>
                  <a:pt x="56" y="176"/>
                  <a:pt x="168" y="88"/>
                </a:cubicBezTo>
                <a:cubicBezTo>
                  <a:pt x="280" y="0"/>
                  <a:pt x="544" y="32"/>
                  <a:pt x="696" y="40"/>
                </a:cubicBezTo>
                <a:cubicBezTo>
                  <a:pt x="848" y="48"/>
                  <a:pt x="968" y="80"/>
                  <a:pt x="1080" y="136"/>
                </a:cubicBezTo>
                <a:cubicBezTo>
                  <a:pt x="1192" y="192"/>
                  <a:pt x="1320" y="288"/>
                  <a:pt x="1368" y="376"/>
                </a:cubicBezTo>
                <a:cubicBezTo>
                  <a:pt x="1416" y="464"/>
                  <a:pt x="1424" y="568"/>
                  <a:pt x="1368" y="664"/>
                </a:cubicBezTo>
                <a:cubicBezTo>
                  <a:pt x="1312" y="760"/>
                  <a:pt x="1144" y="896"/>
                  <a:pt x="1032" y="952"/>
                </a:cubicBezTo>
                <a:cubicBezTo>
                  <a:pt x="920" y="1008"/>
                  <a:pt x="816" y="1008"/>
                  <a:pt x="696" y="1000"/>
                </a:cubicBezTo>
                <a:cubicBezTo>
                  <a:pt x="576" y="992"/>
                  <a:pt x="424" y="976"/>
                  <a:pt x="312" y="904"/>
                </a:cubicBezTo>
                <a:cubicBezTo>
                  <a:pt x="200" y="832"/>
                  <a:pt x="48" y="704"/>
                  <a:pt x="24" y="56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7437" name="AutoShape 29"/>
          <p:cNvSpPr>
            <a:spLocks noChangeArrowheads="1"/>
          </p:cNvSpPr>
          <p:nvPr/>
        </p:nvSpPr>
        <p:spPr bwMode="auto">
          <a:xfrm>
            <a:off x="1447800" y="39624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7438" name="AutoShape 30"/>
          <p:cNvSpPr>
            <a:spLocks noChangeArrowheads="1"/>
          </p:cNvSpPr>
          <p:nvPr/>
        </p:nvSpPr>
        <p:spPr bwMode="auto">
          <a:xfrm>
            <a:off x="1676400" y="32004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7439" name="AutoShape 31"/>
          <p:cNvSpPr>
            <a:spLocks noChangeArrowheads="1"/>
          </p:cNvSpPr>
          <p:nvPr/>
        </p:nvSpPr>
        <p:spPr bwMode="auto">
          <a:xfrm>
            <a:off x="2438400" y="31242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7440" name="AutoShape 32"/>
          <p:cNvSpPr>
            <a:spLocks noChangeArrowheads="1"/>
          </p:cNvSpPr>
          <p:nvPr/>
        </p:nvSpPr>
        <p:spPr bwMode="auto">
          <a:xfrm>
            <a:off x="3048000" y="3276600"/>
            <a:ext cx="228600" cy="152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7441" name="AutoShape 33"/>
          <p:cNvSpPr>
            <a:spLocks noChangeArrowheads="1"/>
          </p:cNvSpPr>
          <p:nvPr/>
        </p:nvSpPr>
        <p:spPr bwMode="auto">
          <a:xfrm>
            <a:off x="3581400" y="36576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3581400" y="41148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7443" name="AutoShape 35"/>
          <p:cNvSpPr>
            <a:spLocks noChangeArrowheads="1"/>
          </p:cNvSpPr>
          <p:nvPr/>
        </p:nvSpPr>
        <p:spPr bwMode="auto">
          <a:xfrm>
            <a:off x="3048000" y="45720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7444" name="AutoShape 36"/>
          <p:cNvSpPr>
            <a:spLocks noChangeArrowheads="1"/>
          </p:cNvSpPr>
          <p:nvPr/>
        </p:nvSpPr>
        <p:spPr bwMode="auto">
          <a:xfrm>
            <a:off x="2514600" y="46482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7445" name="AutoShape 37"/>
          <p:cNvSpPr>
            <a:spLocks noChangeArrowheads="1"/>
          </p:cNvSpPr>
          <p:nvPr/>
        </p:nvSpPr>
        <p:spPr bwMode="auto">
          <a:xfrm>
            <a:off x="1905000" y="44958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5486400" y="2667000"/>
            <a:ext cx="2971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9" name="内容占位符 2"/>
          <p:cNvSpPr txBox="1">
            <a:spLocks/>
          </p:cNvSpPr>
          <p:nvPr/>
        </p:nvSpPr>
        <p:spPr>
          <a:xfrm>
            <a:off x="284843" y="5638800"/>
            <a:ext cx="87630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用激光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所有荧光点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逐步亮，每亮一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个得到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个衍射圆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斑，找到它的中心，然后把所有亮斑中心位置描到右边图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里。</a:t>
            </a:r>
          </a:p>
        </p:txBody>
      </p:sp>
      <p:sp>
        <p:nvSpPr>
          <p:cNvPr id="40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创新：突破衍射极限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内容占位符 2"/>
          <p:cNvSpPr txBox="1">
            <a:spLocks/>
          </p:cNvSpPr>
          <p:nvPr/>
        </p:nvSpPr>
        <p:spPr>
          <a:xfrm>
            <a:off x="38100" y="948871"/>
            <a:ext cx="104775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超分辨率荧光显微技术典型：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激活定位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显微镜</a:t>
            </a:r>
            <a:endParaRPr lang="en-US" altLang="zh-CN" sz="2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photoactivated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localization microscopy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PALM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b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endParaRPr lang="zh-CN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Rounded Rectangle 26"/>
          <p:cNvSpPr/>
          <p:nvPr/>
        </p:nvSpPr>
        <p:spPr>
          <a:xfrm>
            <a:off x="381000" y="2286000"/>
            <a:ext cx="8458200" cy="3124200"/>
          </a:xfrm>
          <a:prstGeom prst="round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zh-CN" kern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7924800" y="4191000"/>
            <a:ext cx="152400" cy="152400"/>
            <a:chOff x="2592" y="1440"/>
            <a:chExt cx="96" cy="96"/>
          </a:xfrm>
        </p:grpSpPr>
        <p:sp>
          <p:nvSpPr>
            <p:cNvPr id="18436" name="Line 4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5791200" y="4038600"/>
            <a:ext cx="152400" cy="152400"/>
            <a:chOff x="2592" y="1440"/>
            <a:chExt cx="96" cy="96"/>
          </a:xfrm>
        </p:grpSpPr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441" name="Group 9"/>
          <p:cNvGrpSpPr>
            <a:grpSpLocks/>
          </p:cNvGrpSpPr>
          <p:nvPr/>
        </p:nvGrpSpPr>
        <p:grpSpPr bwMode="auto">
          <a:xfrm>
            <a:off x="6019800" y="3276600"/>
            <a:ext cx="152400" cy="152400"/>
            <a:chOff x="2592" y="1440"/>
            <a:chExt cx="96" cy="96"/>
          </a:xfrm>
        </p:grpSpPr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444" name="Group 12"/>
          <p:cNvGrpSpPr>
            <a:grpSpLocks/>
          </p:cNvGrpSpPr>
          <p:nvPr/>
        </p:nvGrpSpPr>
        <p:grpSpPr bwMode="auto">
          <a:xfrm>
            <a:off x="7391400" y="3352800"/>
            <a:ext cx="152400" cy="152400"/>
            <a:chOff x="2592" y="1440"/>
            <a:chExt cx="96" cy="96"/>
          </a:xfrm>
        </p:grpSpPr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447" name="Group 15"/>
          <p:cNvGrpSpPr>
            <a:grpSpLocks/>
          </p:cNvGrpSpPr>
          <p:nvPr/>
        </p:nvGrpSpPr>
        <p:grpSpPr bwMode="auto">
          <a:xfrm>
            <a:off x="6248400" y="4572000"/>
            <a:ext cx="152400" cy="152400"/>
            <a:chOff x="2592" y="1440"/>
            <a:chExt cx="96" cy="96"/>
          </a:xfrm>
        </p:grpSpPr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450" name="Group 18"/>
          <p:cNvGrpSpPr>
            <a:grpSpLocks/>
          </p:cNvGrpSpPr>
          <p:nvPr/>
        </p:nvGrpSpPr>
        <p:grpSpPr bwMode="auto">
          <a:xfrm>
            <a:off x="6858000" y="4724400"/>
            <a:ext cx="152400" cy="152400"/>
            <a:chOff x="2592" y="1440"/>
            <a:chExt cx="96" cy="96"/>
          </a:xfrm>
        </p:grpSpPr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453" name="Group 21"/>
          <p:cNvGrpSpPr>
            <a:grpSpLocks/>
          </p:cNvGrpSpPr>
          <p:nvPr/>
        </p:nvGrpSpPr>
        <p:grpSpPr bwMode="auto">
          <a:xfrm>
            <a:off x="6781800" y="3200400"/>
            <a:ext cx="152400" cy="152400"/>
            <a:chOff x="2592" y="1440"/>
            <a:chExt cx="96" cy="96"/>
          </a:xfrm>
        </p:grpSpPr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456" name="Group 24"/>
          <p:cNvGrpSpPr>
            <a:grpSpLocks/>
          </p:cNvGrpSpPr>
          <p:nvPr/>
        </p:nvGrpSpPr>
        <p:grpSpPr bwMode="auto">
          <a:xfrm>
            <a:off x="7391400" y="4648200"/>
            <a:ext cx="152400" cy="152400"/>
            <a:chOff x="2592" y="1440"/>
            <a:chExt cx="96" cy="96"/>
          </a:xfrm>
        </p:grpSpPr>
        <p:sp>
          <p:nvSpPr>
            <p:cNvPr id="18457" name="Line 25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458" name="Line 26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459" name="Group 27"/>
          <p:cNvGrpSpPr>
            <a:grpSpLocks/>
          </p:cNvGrpSpPr>
          <p:nvPr/>
        </p:nvGrpSpPr>
        <p:grpSpPr bwMode="auto">
          <a:xfrm>
            <a:off x="7924800" y="3733800"/>
            <a:ext cx="152400" cy="152400"/>
            <a:chOff x="2592" y="1440"/>
            <a:chExt cx="96" cy="96"/>
          </a:xfrm>
        </p:grpSpPr>
        <p:sp>
          <p:nvSpPr>
            <p:cNvPr id="18460" name="Line 28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461" name="Line 29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2286000" y="2819400"/>
            <a:ext cx="2667000" cy="2667000"/>
          </a:xfrm>
          <a:prstGeom prst="ellipse">
            <a:avLst/>
          </a:prstGeom>
          <a:gradFill rotWithShape="1">
            <a:gsLst>
              <a:gs pos="0">
                <a:srgbClr val="FF0D0D"/>
              </a:gs>
              <a:gs pos="100000">
                <a:srgbClr val="FF0D0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8463" name="Freeform 31"/>
          <p:cNvSpPr>
            <a:spLocks/>
          </p:cNvSpPr>
          <p:nvPr/>
        </p:nvSpPr>
        <p:spPr bwMode="auto">
          <a:xfrm>
            <a:off x="1485900" y="3136900"/>
            <a:ext cx="2260600" cy="1600200"/>
          </a:xfrm>
          <a:custGeom>
            <a:avLst/>
            <a:gdLst>
              <a:gd name="T0" fmla="*/ 38100 w 1424"/>
              <a:gd name="T1" fmla="*/ 901700 h 1008"/>
              <a:gd name="T2" fmla="*/ 266700 w 1424"/>
              <a:gd name="T3" fmla="*/ 139700 h 1008"/>
              <a:gd name="T4" fmla="*/ 1104900 w 1424"/>
              <a:gd name="T5" fmla="*/ 63500 h 1008"/>
              <a:gd name="T6" fmla="*/ 1714500 w 1424"/>
              <a:gd name="T7" fmla="*/ 215900 h 1008"/>
              <a:gd name="T8" fmla="*/ 2171700 w 1424"/>
              <a:gd name="T9" fmla="*/ 596900 h 1008"/>
              <a:gd name="T10" fmla="*/ 2171700 w 1424"/>
              <a:gd name="T11" fmla="*/ 1054100 h 1008"/>
              <a:gd name="T12" fmla="*/ 1638300 w 1424"/>
              <a:gd name="T13" fmla="*/ 1511300 h 1008"/>
              <a:gd name="T14" fmla="*/ 1104900 w 1424"/>
              <a:gd name="T15" fmla="*/ 1587500 h 1008"/>
              <a:gd name="T16" fmla="*/ 495300 w 1424"/>
              <a:gd name="T17" fmla="*/ 1435100 h 1008"/>
              <a:gd name="T18" fmla="*/ 38100 w 1424"/>
              <a:gd name="T19" fmla="*/ 901700 h 10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24"/>
              <a:gd name="T31" fmla="*/ 0 h 1008"/>
              <a:gd name="T32" fmla="*/ 1424 w 1424"/>
              <a:gd name="T33" fmla="*/ 1008 h 10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24" h="1008">
                <a:moveTo>
                  <a:pt x="24" y="568"/>
                </a:moveTo>
                <a:cubicBezTo>
                  <a:pt x="0" y="432"/>
                  <a:pt x="56" y="176"/>
                  <a:pt x="168" y="88"/>
                </a:cubicBezTo>
                <a:cubicBezTo>
                  <a:pt x="280" y="0"/>
                  <a:pt x="544" y="32"/>
                  <a:pt x="696" y="40"/>
                </a:cubicBezTo>
                <a:cubicBezTo>
                  <a:pt x="848" y="48"/>
                  <a:pt x="968" y="80"/>
                  <a:pt x="1080" y="136"/>
                </a:cubicBezTo>
                <a:cubicBezTo>
                  <a:pt x="1192" y="192"/>
                  <a:pt x="1320" y="288"/>
                  <a:pt x="1368" y="376"/>
                </a:cubicBezTo>
                <a:cubicBezTo>
                  <a:pt x="1416" y="464"/>
                  <a:pt x="1424" y="568"/>
                  <a:pt x="1368" y="664"/>
                </a:cubicBezTo>
                <a:cubicBezTo>
                  <a:pt x="1312" y="760"/>
                  <a:pt x="1144" y="896"/>
                  <a:pt x="1032" y="952"/>
                </a:cubicBezTo>
                <a:cubicBezTo>
                  <a:pt x="920" y="1008"/>
                  <a:pt x="816" y="1008"/>
                  <a:pt x="696" y="1000"/>
                </a:cubicBezTo>
                <a:cubicBezTo>
                  <a:pt x="576" y="992"/>
                  <a:pt x="424" y="976"/>
                  <a:pt x="312" y="904"/>
                </a:cubicBezTo>
                <a:cubicBezTo>
                  <a:pt x="200" y="832"/>
                  <a:pt x="48" y="704"/>
                  <a:pt x="24" y="56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8464" name="AutoShape 32"/>
          <p:cNvSpPr>
            <a:spLocks noChangeArrowheads="1"/>
          </p:cNvSpPr>
          <p:nvPr/>
        </p:nvSpPr>
        <p:spPr bwMode="auto">
          <a:xfrm>
            <a:off x="1447800" y="39624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8465" name="AutoShape 33"/>
          <p:cNvSpPr>
            <a:spLocks noChangeArrowheads="1"/>
          </p:cNvSpPr>
          <p:nvPr/>
        </p:nvSpPr>
        <p:spPr bwMode="auto">
          <a:xfrm>
            <a:off x="1676400" y="32004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8466" name="AutoShape 34"/>
          <p:cNvSpPr>
            <a:spLocks noChangeArrowheads="1"/>
          </p:cNvSpPr>
          <p:nvPr/>
        </p:nvSpPr>
        <p:spPr bwMode="auto">
          <a:xfrm>
            <a:off x="2438400" y="31242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8467" name="AutoShape 35"/>
          <p:cNvSpPr>
            <a:spLocks noChangeArrowheads="1"/>
          </p:cNvSpPr>
          <p:nvPr/>
        </p:nvSpPr>
        <p:spPr bwMode="auto">
          <a:xfrm>
            <a:off x="3048000" y="32766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8468" name="AutoShape 36"/>
          <p:cNvSpPr>
            <a:spLocks noChangeArrowheads="1"/>
          </p:cNvSpPr>
          <p:nvPr/>
        </p:nvSpPr>
        <p:spPr bwMode="auto">
          <a:xfrm>
            <a:off x="3581400" y="36576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8469" name="AutoShape 37"/>
          <p:cNvSpPr>
            <a:spLocks noChangeArrowheads="1"/>
          </p:cNvSpPr>
          <p:nvPr/>
        </p:nvSpPr>
        <p:spPr bwMode="auto">
          <a:xfrm>
            <a:off x="3581400" y="4114800"/>
            <a:ext cx="228600" cy="152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8470" name="AutoShape 38"/>
          <p:cNvSpPr>
            <a:spLocks noChangeArrowheads="1"/>
          </p:cNvSpPr>
          <p:nvPr/>
        </p:nvSpPr>
        <p:spPr bwMode="auto">
          <a:xfrm>
            <a:off x="3048000" y="45720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8471" name="AutoShape 39"/>
          <p:cNvSpPr>
            <a:spLocks noChangeArrowheads="1"/>
          </p:cNvSpPr>
          <p:nvPr/>
        </p:nvSpPr>
        <p:spPr bwMode="auto">
          <a:xfrm>
            <a:off x="2514600" y="46482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8472" name="AutoShape 40"/>
          <p:cNvSpPr>
            <a:spLocks noChangeArrowheads="1"/>
          </p:cNvSpPr>
          <p:nvPr/>
        </p:nvSpPr>
        <p:spPr bwMode="auto">
          <a:xfrm>
            <a:off x="1905000" y="44958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5486400" y="2667000"/>
            <a:ext cx="2971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2" name="内容占位符 2"/>
          <p:cNvSpPr txBox="1">
            <a:spLocks/>
          </p:cNvSpPr>
          <p:nvPr/>
        </p:nvSpPr>
        <p:spPr>
          <a:xfrm>
            <a:off x="284843" y="5638800"/>
            <a:ext cx="87630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用激光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所有荧光点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逐步亮，每亮一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个得到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个衍射圆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斑，找到它的中心，然后把所有亮斑中心位置描到右边图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里。</a:t>
            </a:r>
          </a:p>
        </p:txBody>
      </p:sp>
      <p:sp>
        <p:nvSpPr>
          <p:cNvPr id="43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创新：突破衍射极限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内容占位符 2"/>
          <p:cNvSpPr txBox="1">
            <a:spLocks/>
          </p:cNvSpPr>
          <p:nvPr/>
        </p:nvSpPr>
        <p:spPr>
          <a:xfrm>
            <a:off x="38100" y="948871"/>
            <a:ext cx="104775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超分辨率荧光显微技术典型：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激活定位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显微镜</a:t>
            </a:r>
            <a:endParaRPr lang="en-US" altLang="zh-CN" sz="2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photoactivated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localization microscopy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PALM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b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endParaRPr lang="zh-CN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" name="Rounded Rectangle 26"/>
          <p:cNvSpPr/>
          <p:nvPr/>
        </p:nvSpPr>
        <p:spPr>
          <a:xfrm>
            <a:off x="381000" y="2286000"/>
            <a:ext cx="8458200" cy="3124200"/>
          </a:xfrm>
          <a:prstGeom prst="round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zh-CN" kern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成像系统的分辨率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2" descr="http://www.91way.com/upload2010/Image/201079125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714" y="3176980"/>
            <a:ext cx="1036456" cy="128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322" y="1215413"/>
            <a:ext cx="903919" cy="903919"/>
          </a:xfrm>
          <a:prstGeom prst="rect">
            <a:avLst/>
          </a:prstGeom>
        </p:spPr>
      </p:pic>
      <p:pic>
        <p:nvPicPr>
          <p:cNvPr id="11268" name="Picture 4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7" r="42233"/>
          <a:stretch/>
        </p:blipFill>
        <p:spPr bwMode="auto">
          <a:xfrm>
            <a:off x="381000" y="2272929"/>
            <a:ext cx="3484423" cy="324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b="13349"/>
          <a:stretch/>
        </p:blipFill>
        <p:spPr>
          <a:xfrm>
            <a:off x="7895839" y="5522739"/>
            <a:ext cx="955706" cy="68498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972039" y="6168164"/>
            <a:ext cx="72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相机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2932" y="444298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显微镜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83750" y="2119332"/>
            <a:ext cx="94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望远镜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1600" y="5574268"/>
            <a:ext cx="206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一般分辨率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69" name="Picture 5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r="40337"/>
          <a:stretch/>
        </p:blipFill>
        <p:spPr bwMode="auto">
          <a:xfrm>
            <a:off x="4275288" y="2272928"/>
            <a:ext cx="3344712" cy="324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257800" y="5574268"/>
            <a:ext cx="181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高分辨率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内容占位符 2"/>
          <p:cNvSpPr>
            <a:spLocks noGrp="1"/>
          </p:cNvSpPr>
          <p:nvPr>
            <p:ph idx="1"/>
          </p:nvPr>
        </p:nvSpPr>
        <p:spPr>
          <a:xfrm>
            <a:off x="152400" y="914400"/>
            <a:ext cx="7772400" cy="5334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分辨率：光学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系统分辨细微结构的能力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8430" y="2119332"/>
            <a:ext cx="7391400" cy="3916601"/>
          </a:xfrm>
          <a:prstGeom prst="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kern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20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7924800" y="4191000"/>
            <a:ext cx="152400" cy="152400"/>
            <a:chOff x="2592" y="1440"/>
            <a:chExt cx="96" cy="96"/>
          </a:xfrm>
        </p:grpSpPr>
        <p:sp>
          <p:nvSpPr>
            <p:cNvPr id="19460" name="Line 4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5791200" y="4038600"/>
            <a:ext cx="152400" cy="152400"/>
            <a:chOff x="2592" y="1440"/>
            <a:chExt cx="96" cy="96"/>
          </a:xfrm>
        </p:grpSpPr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6019800" y="3276600"/>
            <a:ext cx="152400" cy="152400"/>
            <a:chOff x="2592" y="1440"/>
            <a:chExt cx="96" cy="96"/>
          </a:xfrm>
        </p:grpSpPr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7391400" y="3352800"/>
            <a:ext cx="152400" cy="152400"/>
            <a:chOff x="2592" y="1440"/>
            <a:chExt cx="96" cy="96"/>
          </a:xfrm>
        </p:grpSpPr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471" name="Group 15"/>
          <p:cNvGrpSpPr>
            <a:grpSpLocks/>
          </p:cNvGrpSpPr>
          <p:nvPr/>
        </p:nvGrpSpPr>
        <p:grpSpPr bwMode="auto">
          <a:xfrm>
            <a:off x="6248400" y="4572000"/>
            <a:ext cx="152400" cy="152400"/>
            <a:chOff x="2592" y="1440"/>
            <a:chExt cx="96" cy="96"/>
          </a:xfrm>
        </p:grpSpPr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474" name="Group 18"/>
          <p:cNvGrpSpPr>
            <a:grpSpLocks/>
          </p:cNvGrpSpPr>
          <p:nvPr/>
        </p:nvGrpSpPr>
        <p:grpSpPr bwMode="auto">
          <a:xfrm>
            <a:off x="6858000" y="4724400"/>
            <a:ext cx="152400" cy="152400"/>
            <a:chOff x="2592" y="1440"/>
            <a:chExt cx="96" cy="96"/>
          </a:xfrm>
        </p:grpSpPr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477" name="Group 21"/>
          <p:cNvGrpSpPr>
            <a:grpSpLocks/>
          </p:cNvGrpSpPr>
          <p:nvPr/>
        </p:nvGrpSpPr>
        <p:grpSpPr bwMode="auto">
          <a:xfrm>
            <a:off x="6781800" y="3200400"/>
            <a:ext cx="152400" cy="152400"/>
            <a:chOff x="2592" y="1440"/>
            <a:chExt cx="96" cy="96"/>
          </a:xfrm>
        </p:grpSpPr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480" name="Group 24"/>
          <p:cNvGrpSpPr>
            <a:grpSpLocks/>
          </p:cNvGrpSpPr>
          <p:nvPr/>
        </p:nvGrpSpPr>
        <p:grpSpPr bwMode="auto">
          <a:xfrm>
            <a:off x="7391400" y="4648200"/>
            <a:ext cx="152400" cy="152400"/>
            <a:chOff x="2592" y="1440"/>
            <a:chExt cx="96" cy="96"/>
          </a:xfrm>
        </p:grpSpPr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483" name="Group 27"/>
          <p:cNvGrpSpPr>
            <a:grpSpLocks/>
          </p:cNvGrpSpPr>
          <p:nvPr/>
        </p:nvGrpSpPr>
        <p:grpSpPr bwMode="auto">
          <a:xfrm>
            <a:off x="7924800" y="3733800"/>
            <a:ext cx="152400" cy="152400"/>
            <a:chOff x="2592" y="1440"/>
            <a:chExt cx="96" cy="96"/>
          </a:xfrm>
        </p:grpSpPr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>
              <a:off x="2592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485" name="Line 29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486" name="Freeform 30"/>
          <p:cNvSpPr>
            <a:spLocks/>
          </p:cNvSpPr>
          <p:nvPr/>
        </p:nvSpPr>
        <p:spPr bwMode="auto">
          <a:xfrm>
            <a:off x="1485900" y="3136900"/>
            <a:ext cx="2260600" cy="1600200"/>
          </a:xfrm>
          <a:custGeom>
            <a:avLst/>
            <a:gdLst>
              <a:gd name="T0" fmla="*/ 38100 w 1424"/>
              <a:gd name="T1" fmla="*/ 901700 h 1008"/>
              <a:gd name="T2" fmla="*/ 266700 w 1424"/>
              <a:gd name="T3" fmla="*/ 139700 h 1008"/>
              <a:gd name="T4" fmla="*/ 1104900 w 1424"/>
              <a:gd name="T5" fmla="*/ 63500 h 1008"/>
              <a:gd name="T6" fmla="*/ 1714500 w 1424"/>
              <a:gd name="T7" fmla="*/ 215900 h 1008"/>
              <a:gd name="T8" fmla="*/ 2171700 w 1424"/>
              <a:gd name="T9" fmla="*/ 596900 h 1008"/>
              <a:gd name="T10" fmla="*/ 2171700 w 1424"/>
              <a:gd name="T11" fmla="*/ 1054100 h 1008"/>
              <a:gd name="T12" fmla="*/ 1638300 w 1424"/>
              <a:gd name="T13" fmla="*/ 1511300 h 1008"/>
              <a:gd name="T14" fmla="*/ 1104900 w 1424"/>
              <a:gd name="T15" fmla="*/ 1587500 h 1008"/>
              <a:gd name="T16" fmla="*/ 495300 w 1424"/>
              <a:gd name="T17" fmla="*/ 1435100 h 1008"/>
              <a:gd name="T18" fmla="*/ 38100 w 1424"/>
              <a:gd name="T19" fmla="*/ 901700 h 10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24"/>
              <a:gd name="T31" fmla="*/ 0 h 1008"/>
              <a:gd name="T32" fmla="*/ 1424 w 1424"/>
              <a:gd name="T33" fmla="*/ 1008 h 10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24" h="1008">
                <a:moveTo>
                  <a:pt x="24" y="568"/>
                </a:moveTo>
                <a:cubicBezTo>
                  <a:pt x="0" y="432"/>
                  <a:pt x="56" y="176"/>
                  <a:pt x="168" y="88"/>
                </a:cubicBezTo>
                <a:cubicBezTo>
                  <a:pt x="280" y="0"/>
                  <a:pt x="544" y="32"/>
                  <a:pt x="696" y="40"/>
                </a:cubicBezTo>
                <a:cubicBezTo>
                  <a:pt x="848" y="48"/>
                  <a:pt x="968" y="80"/>
                  <a:pt x="1080" y="136"/>
                </a:cubicBezTo>
                <a:cubicBezTo>
                  <a:pt x="1192" y="192"/>
                  <a:pt x="1320" y="288"/>
                  <a:pt x="1368" y="376"/>
                </a:cubicBezTo>
                <a:cubicBezTo>
                  <a:pt x="1416" y="464"/>
                  <a:pt x="1424" y="568"/>
                  <a:pt x="1368" y="664"/>
                </a:cubicBezTo>
                <a:cubicBezTo>
                  <a:pt x="1312" y="760"/>
                  <a:pt x="1144" y="896"/>
                  <a:pt x="1032" y="952"/>
                </a:cubicBezTo>
                <a:cubicBezTo>
                  <a:pt x="920" y="1008"/>
                  <a:pt x="816" y="1008"/>
                  <a:pt x="696" y="1000"/>
                </a:cubicBezTo>
                <a:cubicBezTo>
                  <a:pt x="576" y="992"/>
                  <a:pt x="424" y="976"/>
                  <a:pt x="312" y="904"/>
                </a:cubicBezTo>
                <a:cubicBezTo>
                  <a:pt x="200" y="832"/>
                  <a:pt x="48" y="704"/>
                  <a:pt x="24" y="56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9487" name="AutoShape 31"/>
          <p:cNvSpPr>
            <a:spLocks noChangeArrowheads="1"/>
          </p:cNvSpPr>
          <p:nvPr/>
        </p:nvSpPr>
        <p:spPr bwMode="auto">
          <a:xfrm>
            <a:off x="1447800" y="39624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9488" name="AutoShape 32"/>
          <p:cNvSpPr>
            <a:spLocks noChangeArrowheads="1"/>
          </p:cNvSpPr>
          <p:nvPr/>
        </p:nvSpPr>
        <p:spPr bwMode="auto">
          <a:xfrm>
            <a:off x="1676400" y="32004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9489" name="AutoShape 33"/>
          <p:cNvSpPr>
            <a:spLocks noChangeArrowheads="1"/>
          </p:cNvSpPr>
          <p:nvPr/>
        </p:nvSpPr>
        <p:spPr bwMode="auto">
          <a:xfrm>
            <a:off x="2438400" y="31242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9490" name="AutoShape 34"/>
          <p:cNvSpPr>
            <a:spLocks noChangeArrowheads="1"/>
          </p:cNvSpPr>
          <p:nvPr/>
        </p:nvSpPr>
        <p:spPr bwMode="auto">
          <a:xfrm>
            <a:off x="3048000" y="32766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9491" name="AutoShape 35"/>
          <p:cNvSpPr>
            <a:spLocks noChangeArrowheads="1"/>
          </p:cNvSpPr>
          <p:nvPr/>
        </p:nvSpPr>
        <p:spPr bwMode="auto">
          <a:xfrm>
            <a:off x="3581400" y="36576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9492" name="AutoShape 36"/>
          <p:cNvSpPr>
            <a:spLocks noChangeArrowheads="1"/>
          </p:cNvSpPr>
          <p:nvPr/>
        </p:nvSpPr>
        <p:spPr bwMode="auto">
          <a:xfrm>
            <a:off x="3581400" y="41148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9493" name="AutoShape 37"/>
          <p:cNvSpPr>
            <a:spLocks noChangeArrowheads="1"/>
          </p:cNvSpPr>
          <p:nvPr/>
        </p:nvSpPr>
        <p:spPr bwMode="auto">
          <a:xfrm>
            <a:off x="3048000" y="45720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9494" name="AutoShape 38"/>
          <p:cNvSpPr>
            <a:spLocks noChangeArrowheads="1"/>
          </p:cNvSpPr>
          <p:nvPr/>
        </p:nvSpPr>
        <p:spPr bwMode="auto">
          <a:xfrm>
            <a:off x="2514600" y="46482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9495" name="AutoShape 39"/>
          <p:cNvSpPr>
            <a:spLocks noChangeArrowheads="1"/>
          </p:cNvSpPr>
          <p:nvPr/>
        </p:nvSpPr>
        <p:spPr bwMode="auto">
          <a:xfrm>
            <a:off x="1905000" y="4495800"/>
            <a:ext cx="228600" cy="152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9496" name="Rectangle 40"/>
          <p:cNvSpPr>
            <a:spLocks noChangeArrowheads="1"/>
          </p:cNvSpPr>
          <p:nvPr/>
        </p:nvSpPr>
        <p:spPr bwMode="auto">
          <a:xfrm>
            <a:off x="5486400" y="2667000"/>
            <a:ext cx="2971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1" name="内容占位符 2"/>
          <p:cNvSpPr txBox="1">
            <a:spLocks/>
          </p:cNvSpPr>
          <p:nvPr/>
        </p:nvSpPr>
        <p:spPr>
          <a:xfrm>
            <a:off x="284843" y="5638800"/>
            <a:ext cx="87630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用激光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所有荧光点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逐步亮，每亮一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个得到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个衍射圆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斑，找到它的中心，然后把所有亮斑中心位置描到右边图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里。</a:t>
            </a:r>
          </a:p>
        </p:txBody>
      </p:sp>
      <p:sp>
        <p:nvSpPr>
          <p:cNvPr id="42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创新：突破衍射极限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内容占位符 2"/>
          <p:cNvSpPr txBox="1">
            <a:spLocks/>
          </p:cNvSpPr>
          <p:nvPr/>
        </p:nvSpPr>
        <p:spPr>
          <a:xfrm>
            <a:off x="38100" y="948871"/>
            <a:ext cx="10477500" cy="952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超分辨率荧光显微技术典型：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激活定位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显微镜</a:t>
            </a:r>
            <a:endParaRPr lang="en-US" altLang="zh-CN" sz="2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photoactivated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localization microscopy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PALM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b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endParaRPr lang="zh-CN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Rounded Rectangle 26"/>
          <p:cNvSpPr/>
          <p:nvPr/>
        </p:nvSpPr>
        <p:spPr>
          <a:xfrm>
            <a:off x="381000" y="2286000"/>
            <a:ext cx="8458200" cy="3124200"/>
          </a:xfrm>
          <a:prstGeom prst="round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zh-CN" kern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948517" y="4874582"/>
            <a:ext cx="6088440" cy="1826418"/>
            <a:chOff x="2948517" y="4874582"/>
            <a:chExt cx="6088440" cy="1826418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8517" y="4874582"/>
              <a:ext cx="3246966" cy="1826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内容占位符 2"/>
            <p:cNvSpPr txBox="1">
              <a:spLocks/>
            </p:cNvSpPr>
            <p:nvPr/>
          </p:nvSpPr>
          <p:spPr>
            <a:xfrm>
              <a:off x="6195483" y="5397266"/>
              <a:ext cx="2841474" cy="952500"/>
            </a:xfrm>
            <a:prstGeom prst="rect">
              <a:avLst/>
            </a:prstGeom>
          </p:spPr>
          <p:txBody>
            <a:bodyPr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v"/>
                <a:defRPr sz="28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bg2"/>
                  </a:solidFill>
                  <a:latin typeface="+mj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>
                  <a:solidFill>
                    <a:schemeClr val="bg2"/>
                  </a:solidFill>
                  <a:latin typeface="+mj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2"/>
                  </a:solidFill>
                  <a:latin typeface="+mj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+mj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+mj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+mj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+mj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+mj-lt"/>
                </a:defRPr>
              </a:lvl9pPr>
            </a:lstStyle>
            <a:p>
              <a:pPr>
                <a:spcBef>
                  <a:spcPts val="0"/>
                </a:spcBef>
                <a:buClr>
                  <a:srgbClr val="FF0000"/>
                </a:buClr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光激活定位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显微镜</a:t>
              </a:r>
              <a:endParaRPr lang="en-US" altLang="zh-CN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marL="0" indent="0">
                <a:spcBef>
                  <a:spcPts val="0"/>
                </a:spcBef>
                <a:buClr>
                  <a:srgbClr val="FF0000"/>
                </a:buClr>
                <a:buFont typeface="Wingdings" pitchFamily="2" charset="2"/>
                <a:buNone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（已做成产品投入市场）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创新：突破衍射极限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09600" y="993095"/>
            <a:ext cx="8001000" cy="4036105"/>
            <a:chOff x="685800" y="3126695"/>
            <a:chExt cx="8001000" cy="4036105"/>
          </a:xfrm>
        </p:grpSpPr>
        <p:pic>
          <p:nvPicPr>
            <p:cNvPr id="3" name="Picture 6" descr="MT 2 STORM"/>
            <p:cNvPicPr>
              <a:picLocks noChangeAspect="1" noChangeArrowheads="1"/>
            </p:cNvPicPr>
            <p:nvPr/>
          </p:nvPicPr>
          <p:blipFill>
            <a:blip r:embed="rId3">
              <a:lum bright="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3279967"/>
              <a:ext cx="2590800" cy="2968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7" descr="MT 2 F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279967"/>
              <a:ext cx="2590800" cy="2968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燕尾形箭头 4"/>
            <p:cNvSpPr/>
            <p:nvPr/>
          </p:nvSpPr>
          <p:spPr>
            <a:xfrm>
              <a:off x="4419600" y="4881981"/>
              <a:ext cx="609600" cy="3810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内容占位符 2"/>
            <p:cNvSpPr txBox="1">
              <a:spLocks/>
            </p:cNvSpPr>
            <p:nvPr/>
          </p:nvSpPr>
          <p:spPr>
            <a:xfrm>
              <a:off x="1204383" y="6210300"/>
              <a:ext cx="2300817" cy="952500"/>
            </a:xfrm>
            <a:prstGeom prst="rect">
              <a:avLst/>
            </a:prstGeom>
          </p:spPr>
          <p:txBody>
            <a:bodyPr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v"/>
                <a:defRPr sz="28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bg2"/>
                  </a:solidFill>
                  <a:latin typeface="+mj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>
                  <a:solidFill>
                    <a:schemeClr val="bg2"/>
                  </a:solidFill>
                  <a:latin typeface="+mj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2"/>
                  </a:solidFill>
                  <a:latin typeface="+mj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+mj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+mj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+mj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+mj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+mj-lt"/>
                </a:defRPr>
              </a:lvl9pPr>
            </a:lstStyle>
            <a:p>
              <a:pPr>
                <a:spcBef>
                  <a:spcPts val="0"/>
                </a:spcBef>
                <a:buClr>
                  <a:srgbClr val="FF0000"/>
                </a:buClr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普通显微镜</a:t>
              </a:r>
              <a:endParaRPr lang="en-US" altLang="zh-CN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marL="0" indent="0">
                <a:spcBef>
                  <a:spcPts val="0"/>
                </a:spcBef>
                <a:buClr>
                  <a:srgbClr val="FF0000"/>
                </a:buClr>
                <a:buFont typeface="Wingdings" pitchFamily="2" charset="2"/>
                <a:buNone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（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200nm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</a:p>
          </p:txBody>
        </p:sp>
        <p:sp>
          <p:nvSpPr>
            <p:cNvPr id="7" name="内容占位符 2"/>
            <p:cNvSpPr txBox="1">
              <a:spLocks/>
            </p:cNvSpPr>
            <p:nvPr/>
          </p:nvSpPr>
          <p:spPr>
            <a:xfrm>
              <a:off x="5638800" y="6210300"/>
              <a:ext cx="2841474" cy="952500"/>
            </a:xfrm>
            <a:prstGeom prst="rect">
              <a:avLst/>
            </a:prstGeom>
          </p:spPr>
          <p:txBody>
            <a:bodyPr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v"/>
                <a:defRPr sz="28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bg2"/>
                  </a:solidFill>
                  <a:latin typeface="+mj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>
                  <a:solidFill>
                    <a:schemeClr val="bg2"/>
                  </a:solidFill>
                  <a:latin typeface="+mj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2"/>
                  </a:solidFill>
                  <a:latin typeface="+mj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+mj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+mj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+mj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+mj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+mj-lt"/>
                </a:defRPr>
              </a:lvl9pPr>
            </a:lstStyle>
            <a:p>
              <a:pPr>
                <a:spcBef>
                  <a:spcPts val="0"/>
                </a:spcBef>
                <a:buClr>
                  <a:srgbClr val="FF0000"/>
                </a:buClr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超分辨率荧光显微镜</a:t>
              </a:r>
              <a:endParaRPr lang="en-US" altLang="zh-CN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marL="0" indent="0">
                <a:spcBef>
                  <a:spcPts val="0"/>
                </a:spcBef>
                <a:buClr>
                  <a:srgbClr val="FF0000"/>
                </a:buClr>
                <a:buFont typeface="Wingdings" pitchFamily="2" charset="2"/>
                <a:buNone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（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20nm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</a:p>
          </p:txBody>
        </p:sp>
        <p:sp>
          <p:nvSpPr>
            <p:cNvPr id="10" name="Rounded Rectangle 26"/>
            <p:cNvSpPr/>
            <p:nvPr/>
          </p:nvSpPr>
          <p:spPr>
            <a:xfrm>
              <a:off x="685800" y="3126695"/>
              <a:ext cx="8001000" cy="3731305"/>
            </a:xfrm>
            <a:prstGeom prst="roundRect">
              <a:avLst/>
            </a:prstGeom>
            <a:noFill/>
            <a:ln w="28575" cap="flat" cmpd="sng" algn="ctr">
              <a:solidFill>
                <a:srgbClr val="BDFF38"/>
              </a:solidFill>
              <a:prstDash val="solid"/>
            </a:ln>
            <a:effectLst>
              <a:glow rad="304800">
                <a:srgbClr val="BDFF38">
                  <a:alpha val="50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zh-CN" kern="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98612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创新：突破衍射极限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9600" y="914400"/>
            <a:ext cx="8001000" cy="5562600"/>
            <a:chOff x="609600" y="914400"/>
            <a:chExt cx="8001000" cy="5562600"/>
          </a:xfrm>
        </p:grpSpPr>
        <p:pic>
          <p:nvPicPr>
            <p:cNvPr id="141314" name="Picture 2" descr="http://p.img.eol.cn/images/1022/2014/1009/1412815843_12_b8ua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70"/>
            <a:stretch/>
          </p:blipFill>
          <p:spPr bwMode="auto">
            <a:xfrm>
              <a:off x="685800" y="914400"/>
              <a:ext cx="7847152" cy="5312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26"/>
            <p:cNvSpPr/>
            <p:nvPr/>
          </p:nvSpPr>
          <p:spPr>
            <a:xfrm>
              <a:off x="609600" y="993095"/>
              <a:ext cx="8001000" cy="5483905"/>
            </a:xfrm>
            <a:prstGeom prst="roundRect">
              <a:avLst/>
            </a:prstGeom>
            <a:noFill/>
            <a:ln w="28575" cap="flat" cmpd="sng" algn="ctr">
              <a:solidFill>
                <a:srgbClr val="BDFF38"/>
              </a:solidFill>
              <a:prstDash val="solid"/>
            </a:ln>
            <a:effectLst>
              <a:glow rad="304800">
                <a:srgbClr val="BDFF38">
                  <a:alpha val="50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zh-CN" kern="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8043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6" y="873207"/>
            <a:ext cx="5963557" cy="5963557"/>
          </a:xfrm>
          <a:prstGeom prst="rect">
            <a:avLst/>
          </a:prstGeom>
        </p:spPr>
      </p:pic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知识扩展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6250303" y="1066800"/>
            <a:ext cx="2741297" cy="1676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国际著名光学望远镜的主镜尺寸比较</a:t>
            </a:r>
          </a:p>
        </p:txBody>
      </p:sp>
      <p:sp>
        <p:nvSpPr>
          <p:cNvPr id="2" name="椭圆 1"/>
          <p:cNvSpPr/>
          <p:nvPr/>
        </p:nvSpPr>
        <p:spPr>
          <a:xfrm>
            <a:off x="1524000" y="873207"/>
            <a:ext cx="762000" cy="803193"/>
          </a:xfrm>
          <a:prstGeom prst="ellipse">
            <a:avLst/>
          </a:prstGeom>
          <a:solidFill>
            <a:srgbClr val="2FF742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419601" y="949407"/>
            <a:ext cx="1800722" cy="1717593"/>
          </a:xfrm>
          <a:prstGeom prst="ellipse">
            <a:avLst/>
          </a:prstGeom>
          <a:solidFill>
            <a:srgbClr val="2FF742">
              <a:alpha val="25098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4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152400" y="914400"/>
            <a:ext cx="8763000" cy="1676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我国大型望远镜工程状况：</a:t>
            </a:r>
            <a:endParaRPr lang="en-US" altLang="zh-CN" sz="24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射电望远镜、硬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X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射线望远镜已跻身国际主流行列；</a:t>
            </a:r>
            <a:endParaRPr lang="en-US" altLang="zh-CN" sz="24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但光学望远镜与国际相差很大！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知识扩展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8546" name="Picture 2" descr="https://timgsa.baidu.com/timg?image&amp;quality=80&amp;size=b9999_10000&amp;sec=1503171910599&amp;di=8c9f7c0c55f840891f660c60b2485087&amp;imgtype=jpg&amp;src=http%3A%2F%2Fimg4.imgtn.bdimg.com%2Fit%2Fu%3D2514656474%2C1501810237%26fm%3D214%26gp%3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3457398"/>
            <a:ext cx="378541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685800" y="4764466"/>
            <a:ext cx="3156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慧眼：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HXMT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硬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X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射线望远镜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246057" y="2982055"/>
            <a:ext cx="3665714" cy="2885345"/>
            <a:chOff x="5369517" y="2142724"/>
            <a:chExt cx="3665714" cy="2885345"/>
          </a:xfrm>
        </p:grpSpPr>
        <p:pic>
          <p:nvPicPr>
            <p:cNvPr id="15" name="图片 14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517" y="2142724"/>
              <a:ext cx="3549600" cy="2361600"/>
            </a:xfrm>
            <a:prstGeom prst="rect">
              <a:avLst/>
            </a:prstGeom>
          </p:spPr>
        </p:pic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5506218" y="4627959"/>
              <a:ext cx="352901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巨眼：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FAST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球面射电望远镜 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304022" y="3372208"/>
              <a:ext cx="8402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FFFF00"/>
                  </a:solidFill>
                </a:rPr>
                <a:t>500m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5369517" y="4104214"/>
              <a:ext cx="1217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</a:rPr>
                <a:t>中国贵州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152400" y="914400"/>
            <a:ext cx="8763000" cy="1676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目前中国建造的最大的通用型光学望远镜是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2.16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米望远镜。</a:t>
            </a:r>
          </a:p>
          <a:p>
            <a:pPr>
              <a:buClr>
                <a:srgbClr val="FF0000"/>
              </a:buClr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全世界已有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架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8—10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米口径的光学红外望远镜，没有一架在中国。</a:t>
            </a:r>
          </a:p>
          <a:p>
            <a:pPr>
              <a:buClr>
                <a:srgbClr val="FF0000"/>
              </a:buClr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国内研究者不得不借用国外的望远镜时间。</a:t>
            </a:r>
            <a:endParaRPr lang="zh-CN" altLang="en-US" sz="20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知识扩展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21" y="2314545"/>
            <a:ext cx="5448300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533401" y="6000690"/>
            <a:ext cx="8458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国家天文台兴隆基地的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2.16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米口径“通用型望远镜”。</a:t>
            </a:r>
          </a:p>
        </p:txBody>
      </p:sp>
    </p:spTree>
    <p:extLst>
      <p:ext uri="{BB962C8B-B14F-4D97-AF65-F5344CB8AC3E}">
        <p14:creationId xmlns:p14="http://schemas.microsoft.com/office/powerpoint/2010/main" val="35101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1100" y="5760575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中国参与的国际合作项目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米望远镜（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TMT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36" y="2663708"/>
            <a:ext cx="5384800" cy="3015488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知识扩展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199571" y="965537"/>
            <a:ext cx="8639629" cy="7108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方案一：中国参与建设在夏威夷的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米望远镜国际合作建设项目；</a:t>
            </a:r>
          </a:p>
          <a:p>
            <a:pPr>
              <a:buClr>
                <a:srgbClr val="FF0000"/>
              </a:buClr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方案二：中国自建一个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米光学红外望远镜。</a:t>
            </a:r>
          </a:p>
        </p:txBody>
      </p:sp>
      <p:sp>
        <p:nvSpPr>
          <p:cNvPr id="10" name="矩形 9"/>
          <p:cNvSpPr/>
          <p:nvPr/>
        </p:nvSpPr>
        <p:spPr>
          <a:xfrm>
            <a:off x="1676400" y="173764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2016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年，国家发改委明确将“大型光学红外望远镜”列为“十三五”时期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个优先支持建设的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项目。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65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152400" y="914400"/>
            <a:ext cx="8763000" cy="1676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一般光学显微镜的分辨率极限为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200nm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，要突破这个极限就必须避开光学成像的孔径衍射。典型的方法是通过近场隐失波扫描成像。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39257"/>
            <a:ext cx="4991100" cy="4275002"/>
          </a:xfrm>
          <a:prstGeom prst="rect">
            <a:avLst/>
          </a:prstGeom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知识扩展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14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7010400" y="1728991"/>
            <a:ext cx="1574800" cy="1921560"/>
            <a:chOff x="6553200" y="4446880"/>
            <a:chExt cx="1574800" cy="192156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4446880"/>
              <a:ext cx="1574800" cy="1921560"/>
            </a:xfrm>
            <a:prstGeom prst="rect">
              <a:avLst/>
            </a:prstGeom>
          </p:spPr>
        </p:pic>
        <p:sp>
          <p:nvSpPr>
            <p:cNvPr id="36" name="弧形 35"/>
            <p:cNvSpPr/>
            <p:nvPr/>
          </p:nvSpPr>
          <p:spPr>
            <a:xfrm>
              <a:off x="7095672" y="5684156"/>
              <a:ext cx="190500" cy="241300"/>
            </a:xfrm>
            <a:prstGeom prst="arc">
              <a:avLst/>
            </a:prstGeom>
            <a:ln w="25400">
              <a:solidFill>
                <a:srgbClr val="0000FF"/>
              </a:solidFill>
            </a:ln>
            <a:scene3d>
              <a:camera prst="orthographicFront">
                <a:rot lat="0" lon="0" rev="30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37" name="对象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5704761"/>
                </p:ext>
              </p:extLst>
            </p:nvPr>
          </p:nvGraphicFramePr>
          <p:xfrm>
            <a:off x="7108371" y="5435600"/>
            <a:ext cx="1905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52" name="Equation" r:id="rId4" imgW="190440" imgH="203040" progId="Equation.DSMT4">
                    <p:embed/>
                  </p:oleObj>
                </mc:Choice>
                <mc:Fallback>
                  <p:oleObj name="Equation" r:id="rId4" imgW="1904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108371" y="5435600"/>
                          <a:ext cx="190500" cy="203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对象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7416725"/>
                </p:ext>
              </p:extLst>
            </p:nvPr>
          </p:nvGraphicFramePr>
          <p:xfrm>
            <a:off x="6885214" y="5892800"/>
            <a:ext cx="1905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53" name="Equation" r:id="rId6" imgW="190440" imgH="203040" progId="Equation.DSMT4">
                    <p:embed/>
                  </p:oleObj>
                </mc:Choice>
                <mc:Fallback>
                  <p:oleObj name="Equation" r:id="rId6" imgW="1904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885214" y="5892800"/>
                          <a:ext cx="190500" cy="203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5" name="Picture 2" descr="http://www.91way.com/upload2010/Image/20107912555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96" y="2535070"/>
            <a:ext cx="1036456" cy="112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1789112" y="1711794"/>
            <a:ext cx="5373688" cy="3217862"/>
            <a:chOff x="-166" y="346"/>
            <a:chExt cx="6099" cy="3855"/>
          </a:xfrm>
        </p:grpSpPr>
        <p:sp>
          <p:nvSpPr>
            <p:cNvPr id="6" name="Oval 74"/>
            <p:cNvSpPr>
              <a:spLocks noChangeArrowheads="1"/>
            </p:cNvSpPr>
            <p:nvPr/>
          </p:nvSpPr>
          <p:spPr bwMode="auto">
            <a:xfrm>
              <a:off x="2394" y="2457"/>
              <a:ext cx="952" cy="45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val 75"/>
            <p:cNvSpPr>
              <a:spLocks noChangeArrowheads="1"/>
            </p:cNvSpPr>
            <p:nvPr/>
          </p:nvSpPr>
          <p:spPr bwMode="auto">
            <a:xfrm>
              <a:off x="2403" y="1765"/>
              <a:ext cx="934" cy="934"/>
            </a:xfrm>
            <a:prstGeom prst="ellipse">
              <a:avLst/>
            </a:prstGeom>
            <a:gradFill rotWithShape="1">
              <a:gsLst>
                <a:gs pos="0">
                  <a:srgbClr val="669900">
                    <a:alpha val="39998"/>
                  </a:srgbClr>
                </a:gs>
                <a:gs pos="100000">
                  <a:srgbClr val="0C6D44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Bottom"/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val 76"/>
            <p:cNvSpPr>
              <a:spLocks noChangeArrowheads="1"/>
            </p:cNvSpPr>
            <p:nvPr/>
          </p:nvSpPr>
          <p:spPr bwMode="auto">
            <a:xfrm>
              <a:off x="2403" y="1765"/>
              <a:ext cx="934" cy="934"/>
            </a:xfrm>
            <a:prstGeom prst="ellipse">
              <a:avLst/>
            </a:prstGeom>
            <a:gradFill rotWithShape="1">
              <a:gsLst>
                <a:gs pos="0">
                  <a:srgbClr val="669900">
                    <a:alpha val="39998"/>
                  </a:srgbClr>
                </a:gs>
                <a:gs pos="100000">
                  <a:srgbClr val="0C6D44"/>
                </a:gs>
              </a:gsLst>
              <a:lin ang="5400000" scaled="1"/>
            </a:gradFill>
            <a:ln w="38100">
              <a:solidFill>
                <a:srgbClr val="0C6D4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Rectangle 77"/>
            <p:cNvSpPr>
              <a:spLocks noChangeArrowheads="1"/>
            </p:cNvSpPr>
            <p:nvPr/>
          </p:nvSpPr>
          <p:spPr bwMode="auto">
            <a:xfrm>
              <a:off x="2864" y="346"/>
              <a:ext cx="23" cy="139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Rectangle 78"/>
            <p:cNvSpPr>
              <a:spLocks noChangeArrowheads="1"/>
            </p:cNvSpPr>
            <p:nvPr/>
          </p:nvSpPr>
          <p:spPr bwMode="auto">
            <a:xfrm rot="9000000">
              <a:off x="-166" y="3252"/>
              <a:ext cx="2840" cy="23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79"/>
            <p:cNvSpPr>
              <a:spLocks noChangeArrowheads="1"/>
            </p:cNvSpPr>
            <p:nvPr/>
          </p:nvSpPr>
          <p:spPr bwMode="auto">
            <a:xfrm rot="12600000" flipH="1">
              <a:off x="3094" y="3252"/>
              <a:ext cx="2839" cy="23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AutoShape 83"/>
            <p:cNvSpPr>
              <a:spLocks noChangeArrowheads="1"/>
            </p:cNvSpPr>
            <p:nvPr/>
          </p:nvSpPr>
          <p:spPr bwMode="auto">
            <a:xfrm>
              <a:off x="330" y="709"/>
              <a:ext cx="2264" cy="50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9900"/>
                </a:gs>
                <a:gs pos="100000">
                  <a:srgbClr val="005A00"/>
                </a:gs>
              </a:gsLst>
              <a:lin ang="2700000" scaled="1"/>
            </a:gra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 smtClean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望远镜</a:t>
              </a:r>
            </a:p>
          </p:txBody>
        </p:sp>
        <p:sp>
          <p:nvSpPr>
            <p:cNvPr id="16" name="Freeform 84"/>
            <p:cNvSpPr>
              <a:spLocks/>
            </p:cNvSpPr>
            <p:nvPr/>
          </p:nvSpPr>
          <p:spPr bwMode="auto">
            <a:xfrm>
              <a:off x="349" y="734"/>
              <a:ext cx="459" cy="311"/>
            </a:xfrm>
            <a:custGeom>
              <a:avLst/>
              <a:gdLst>
                <a:gd name="T0" fmla="*/ 594 w 594"/>
                <a:gd name="T1" fmla="*/ 1 h 546"/>
                <a:gd name="T2" fmla="*/ 201 w 594"/>
                <a:gd name="T3" fmla="*/ 0 h 546"/>
                <a:gd name="T4" fmla="*/ 48 w 594"/>
                <a:gd name="T5" fmla="*/ 27 h 546"/>
                <a:gd name="T6" fmla="*/ 3 w 594"/>
                <a:gd name="T7" fmla="*/ 156 h 546"/>
                <a:gd name="T8" fmla="*/ 4 w 594"/>
                <a:gd name="T9" fmla="*/ 546 h 546"/>
                <a:gd name="T10" fmla="*/ 140 w 594"/>
                <a:gd name="T11" fmla="*/ 137 h 546"/>
                <a:gd name="T12" fmla="*/ 594 w 594"/>
                <a:gd name="T13" fmla="*/ 1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FFFFFF">
                    <a:alpha val="50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AFA99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pitchFamily="2" charset="-122"/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 rot="10800000">
              <a:off x="2113" y="891"/>
              <a:ext cx="457" cy="295"/>
            </a:xfrm>
            <a:custGeom>
              <a:avLst/>
              <a:gdLst>
                <a:gd name="T0" fmla="*/ 594 w 594"/>
                <a:gd name="T1" fmla="*/ 1 h 546"/>
                <a:gd name="T2" fmla="*/ 201 w 594"/>
                <a:gd name="T3" fmla="*/ 0 h 546"/>
                <a:gd name="T4" fmla="*/ 48 w 594"/>
                <a:gd name="T5" fmla="*/ 27 h 546"/>
                <a:gd name="T6" fmla="*/ 3 w 594"/>
                <a:gd name="T7" fmla="*/ 156 h 546"/>
                <a:gd name="T8" fmla="*/ 4 w 594"/>
                <a:gd name="T9" fmla="*/ 546 h 546"/>
                <a:gd name="T10" fmla="*/ 140 w 594"/>
                <a:gd name="T11" fmla="*/ 137 h 546"/>
                <a:gd name="T12" fmla="*/ 594 w 594"/>
                <a:gd name="T13" fmla="*/ 1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FFFFFF">
                    <a:alpha val="50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AFA99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pitchFamily="2" charset="-122"/>
              </a:endParaRPr>
            </a:p>
          </p:txBody>
        </p:sp>
        <p:sp>
          <p:nvSpPr>
            <p:cNvPr id="18" name="AutoShape 86"/>
            <p:cNvSpPr>
              <a:spLocks noChangeArrowheads="1"/>
            </p:cNvSpPr>
            <p:nvPr/>
          </p:nvSpPr>
          <p:spPr bwMode="auto">
            <a:xfrm>
              <a:off x="3364" y="709"/>
              <a:ext cx="2250" cy="50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6699"/>
                </a:gs>
                <a:gs pos="100000">
                  <a:srgbClr val="002B56"/>
                </a:gs>
              </a:gsLst>
              <a:lin ang="2700000" scaled="1"/>
            </a:gradFill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 smtClean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显微镜</a:t>
              </a:r>
              <a:endParaRPr lang="zh-CN" altLang="en-US" sz="2400" b="1" kern="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3383" y="734"/>
              <a:ext cx="456" cy="311"/>
            </a:xfrm>
            <a:custGeom>
              <a:avLst/>
              <a:gdLst>
                <a:gd name="T0" fmla="*/ 594 w 594"/>
                <a:gd name="T1" fmla="*/ 1 h 546"/>
                <a:gd name="T2" fmla="*/ 201 w 594"/>
                <a:gd name="T3" fmla="*/ 0 h 546"/>
                <a:gd name="T4" fmla="*/ 48 w 594"/>
                <a:gd name="T5" fmla="*/ 27 h 546"/>
                <a:gd name="T6" fmla="*/ 3 w 594"/>
                <a:gd name="T7" fmla="*/ 156 h 546"/>
                <a:gd name="T8" fmla="*/ 4 w 594"/>
                <a:gd name="T9" fmla="*/ 546 h 546"/>
                <a:gd name="T10" fmla="*/ 140 w 594"/>
                <a:gd name="T11" fmla="*/ 137 h 546"/>
                <a:gd name="T12" fmla="*/ 594 w 594"/>
                <a:gd name="T13" fmla="*/ 1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FFFFFF">
                    <a:alpha val="50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AFA99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pitchFamily="2" charset="-122"/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 rot="10800000">
              <a:off x="5136" y="891"/>
              <a:ext cx="456" cy="295"/>
            </a:xfrm>
            <a:custGeom>
              <a:avLst/>
              <a:gdLst>
                <a:gd name="T0" fmla="*/ 594 w 594"/>
                <a:gd name="T1" fmla="*/ 1 h 546"/>
                <a:gd name="T2" fmla="*/ 201 w 594"/>
                <a:gd name="T3" fmla="*/ 0 h 546"/>
                <a:gd name="T4" fmla="*/ 48 w 594"/>
                <a:gd name="T5" fmla="*/ 27 h 546"/>
                <a:gd name="T6" fmla="*/ 3 w 594"/>
                <a:gd name="T7" fmla="*/ 156 h 546"/>
                <a:gd name="T8" fmla="*/ 4 w 594"/>
                <a:gd name="T9" fmla="*/ 546 h 546"/>
                <a:gd name="T10" fmla="*/ 140 w 594"/>
                <a:gd name="T11" fmla="*/ 137 h 546"/>
                <a:gd name="T12" fmla="*/ 594 w 594"/>
                <a:gd name="T13" fmla="*/ 1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28999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FFFFFF">
                    <a:alpha val="28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AFA99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pitchFamily="2" charset="-122"/>
              </a:endParaRPr>
            </a:p>
          </p:txBody>
        </p:sp>
        <p:sp>
          <p:nvSpPr>
            <p:cNvPr id="21" name="AutoShape 89"/>
            <p:cNvSpPr>
              <a:spLocks noChangeArrowheads="1"/>
            </p:cNvSpPr>
            <p:nvPr/>
          </p:nvSpPr>
          <p:spPr bwMode="auto">
            <a:xfrm>
              <a:off x="1739" y="3695"/>
              <a:ext cx="2264" cy="50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9966"/>
                </a:gs>
                <a:gs pos="100000">
                  <a:srgbClr val="003366"/>
                </a:gs>
              </a:gsLst>
              <a:lin ang="2700000" scaled="1"/>
            </a:gradFill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b="1" kern="0" dirty="0" smtClean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相机</a:t>
              </a:r>
              <a:endParaRPr lang="zh-CN" altLang="en-US" sz="2400" b="1" kern="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758" y="3720"/>
              <a:ext cx="459" cy="311"/>
            </a:xfrm>
            <a:custGeom>
              <a:avLst/>
              <a:gdLst>
                <a:gd name="T0" fmla="*/ 594 w 594"/>
                <a:gd name="T1" fmla="*/ 1 h 546"/>
                <a:gd name="T2" fmla="*/ 201 w 594"/>
                <a:gd name="T3" fmla="*/ 0 h 546"/>
                <a:gd name="T4" fmla="*/ 48 w 594"/>
                <a:gd name="T5" fmla="*/ 27 h 546"/>
                <a:gd name="T6" fmla="*/ 3 w 594"/>
                <a:gd name="T7" fmla="*/ 156 h 546"/>
                <a:gd name="T8" fmla="*/ 4 w 594"/>
                <a:gd name="T9" fmla="*/ 546 h 546"/>
                <a:gd name="T10" fmla="*/ 140 w 594"/>
                <a:gd name="T11" fmla="*/ 137 h 546"/>
                <a:gd name="T12" fmla="*/ 594 w 594"/>
                <a:gd name="T13" fmla="*/ 1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FFFFFF">
                    <a:alpha val="50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AFA99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pitchFamily="2" charset="-122"/>
              </a:endParaRPr>
            </a:p>
          </p:txBody>
        </p:sp>
        <p:sp>
          <p:nvSpPr>
            <p:cNvPr id="23" name="Freeform 91"/>
            <p:cNvSpPr>
              <a:spLocks/>
            </p:cNvSpPr>
            <p:nvPr/>
          </p:nvSpPr>
          <p:spPr bwMode="auto">
            <a:xfrm rot="10800000">
              <a:off x="3522" y="3877"/>
              <a:ext cx="457" cy="295"/>
            </a:xfrm>
            <a:custGeom>
              <a:avLst/>
              <a:gdLst>
                <a:gd name="T0" fmla="*/ 594 w 594"/>
                <a:gd name="T1" fmla="*/ 1 h 546"/>
                <a:gd name="T2" fmla="*/ 201 w 594"/>
                <a:gd name="T3" fmla="*/ 0 h 546"/>
                <a:gd name="T4" fmla="*/ 48 w 594"/>
                <a:gd name="T5" fmla="*/ 27 h 546"/>
                <a:gd name="T6" fmla="*/ 3 w 594"/>
                <a:gd name="T7" fmla="*/ 156 h 546"/>
                <a:gd name="T8" fmla="*/ 4 w 594"/>
                <a:gd name="T9" fmla="*/ 546 h 546"/>
                <a:gd name="T10" fmla="*/ 140 w 594"/>
                <a:gd name="T11" fmla="*/ 137 h 546"/>
                <a:gd name="T12" fmla="*/ 594 w 594"/>
                <a:gd name="T13" fmla="*/ 1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28999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FFFFFF">
                    <a:alpha val="28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AFA99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pitchFamily="2" charset="-122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85" y="2520668"/>
            <a:ext cx="903919" cy="90391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b="13349"/>
          <a:stretch/>
        </p:blipFill>
        <p:spPr>
          <a:xfrm>
            <a:off x="3991054" y="3804611"/>
            <a:ext cx="955706" cy="684981"/>
          </a:xfrm>
          <a:prstGeom prst="rect">
            <a:avLst/>
          </a:prstGeom>
        </p:spPr>
      </p:pic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304065"/>
              </p:ext>
            </p:extLst>
          </p:nvPr>
        </p:nvGraphicFramePr>
        <p:xfrm>
          <a:off x="2445074" y="1405199"/>
          <a:ext cx="1562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4" name="Equation" r:id="rId11" imgW="1562040" imgH="609480" progId="Equation.DSMT4">
                  <p:embed/>
                </p:oleObj>
              </mc:Choice>
              <mc:Fallback>
                <p:oleObj name="Equation" r:id="rId11" imgW="15620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45074" y="1405199"/>
                        <a:ext cx="15621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965572"/>
              </p:ext>
            </p:extLst>
          </p:nvPr>
        </p:nvGraphicFramePr>
        <p:xfrm>
          <a:off x="3920240" y="5005037"/>
          <a:ext cx="1117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5" name="Equation" r:id="rId13" imgW="1117440" imgH="609480" progId="Equation.DSMT4">
                  <p:embed/>
                </p:oleObj>
              </mc:Choice>
              <mc:Fallback>
                <p:oleObj name="Equation" r:id="rId13" imgW="11174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20240" y="5005037"/>
                        <a:ext cx="1117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525945"/>
              </p:ext>
            </p:extLst>
          </p:nvPr>
        </p:nvGraphicFramePr>
        <p:xfrm>
          <a:off x="5269291" y="1408828"/>
          <a:ext cx="1054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6" name="Equation" r:id="rId15" imgW="1054080" imgH="609480" progId="Equation.DSMT4">
                  <p:embed/>
                </p:oleObj>
              </mc:Choice>
              <mc:Fallback>
                <p:oleObj name="Equation" r:id="rId15" imgW="10540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69291" y="1408828"/>
                        <a:ext cx="10541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内容占位符 2"/>
          <p:cNvSpPr txBox="1">
            <a:spLocks/>
          </p:cNvSpPr>
          <p:nvPr/>
        </p:nvSpPr>
        <p:spPr>
          <a:xfrm>
            <a:off x="6862353" y="3753548"/>
            <a:ext cx="2281647" cy="86110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增大数值孔径</a:t>
            </a:r>
            <a:r>
              <a:rPr lang="en-US" altLang="zh-CN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减小波长。</a:t>
            </a:r>
            <a:endParaRPr lang="zh-CN" altLang="en-US" sz="20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内容占位符 2"/>
          <p:cNvSpPr txBox="1">
            <a:spLocks/>
          </p:cNvSpPr>
          <p:nvPr/>
        </p:nvSpPr>
        <p:spPr>
          <a:xfrm>
            <a:off x="116263" y="2943508"/>
            <a:ext cx="2531018" cy="76914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增大通光口径</a:t>
            </a:r>
            <a:r>
              <a:rPr lang="en-US" altLang="zh-CN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减小波长。</a:t>
            </a:r>
            <a:endParaRPr lang="zh-CN" altLang="en-US" sz="20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内容占位符 2"/>
          <p:cNvSpPr txBox="1">
            <a:spLocks/>
          </p:cNvSpPr>
          <p:nvPr/>
        </p:nvSpPr>
        <p:spPr>
          <a:xfrm>
            <a:off x="3406493" y="5707856"/>
            <a:ext cx="2531018" cy="76914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增大相对口径</a:t>
            </a:r>
            <a:r>
              <a:rPr lang="en-US" altLang="zh-CN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减小波长。</a:t>
            </a:r>
            <a:endParaRPr lang="zh-CN" altLang="en-US" sz="20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935637"/>
              </p:ext>
            </p:extLst>
          </p:nvPr>
        </p:nvGraphicFramePr>
        <p:xfrm>
          <a:off x="7899400" y="3076708"/>
          <a:ext cx="1244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7" name="Equation" r:id="rId17" imgW="1244520" imgH="253800" progId="Equation.DSMT4">
                  <p:embed/>
                </p:oleObj>
              </mc:Choice>
              <mc:Fallback>
                <p:oleObj name="Equation" r:id="rId17" imgW="1244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400" y="3076708"/>
                        <a:ext cx="1244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课堂小结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69881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作业布置与参考文献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查阅文献，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调研大型天文望远镜相关研究背景，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撰写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2000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字以上调研报告。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362200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1</a:t>
            </a:r>
            <a:r>
              <a:rPr lang="en-US" altLang="zh-CN" dirty="0" smtClean="0">
                <a:solidFill>
                  <a:srgbClr val="000000"/>
                </a:solidFill>
              </a:rPr>
              <a:t>. </a:t>
            </a:r>
            <a:r>
              <a:rPr lang="en-US" altLang="zh-CN" dirty="0">
                <a:solidFill>
                  <a:srgbClr val="000000"/>
                </a:solidFill>
              </a:rPr>
              <a:t>Born M, Wolf E. Principles of optics: electromagnetic theory of propagation, interference and diffraction of light[M]. Elsevier, 2013.</a:t>
            </a:r>
          </a:p>
          <a:p>
            <a:r>
              <a:rPr lang="en-US" altLang="zh-CN" dirty="0" smtClean="0">
                <a:solidFill>
                  <a:srgbClr val="000000"/>
                </a:solidFill>
              </a:rPr>
              <a:t>2. </a:t>
            </a:r>
            <a:r>
              <a:rPr lang="en-US" altLang="zh-CN" dirty="0" err="1" smtClean="0">
                <a:solidFill>
                  <a:srgbClr val="000000"/>
                </a:solidFill>
              </a:rPr>
              <a:t>DeCusatis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C.,Enoch</a:t>
            </a:r>
            <a:r>
              <a:rPr lang="en-US" altLang="zh-CN" dirty="0">
                <a:solidFill>
                  <a:srgbClr val="000000"/>
                </a:solidFill>
              </a:rPr>
              <a:t>, J. Handbook of optics (Vol. 2). M. Bass (Ed.). New York: McGraw-Hill. (2001</a:t>
            </a:r>
            <a:r>
              <a:rPr lang="en-US" altLang="zh-CN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altLang="zh-CN" dirty="0" smtClean="0">
                <a:solidFill>
                  <a:srgbClr val="000000"/>
                </a:solidFill>
              </a:rPr>
              <a:t>3. </a:t>
            </a:r>
            <a:r>
              <a:rPr lang="zh-CN" altLang="en-US" dirty="0" smtClean="0">
                <a:solidFill>
                  <a:srgbClr val="000000"/>
                </a:solidFill>
              </a:rPr>
              <a:t>郁</a:t>
            </a:r>
            <a:r>
              <a:rPr lang="zh-CN" altLang="en-US" dirty="0">
                <a:solidFill>
                  <a:srgbClr val="000000"/>
                </a:solidFill>
              </a:rPr>
              <a:t>道银，工程光学（第</a:t>
            </a:r>
            <a:r>
              <a:rPr lang="en-US" altLang="zh-CN" dirty="0">
                <a:solidFill>
                  <a:srgbClr val="000000"/>
                </a:solidFill>
              </a:rPr>
              <a:t>3</a:t>
            </a:r>
            <a:r>
              <a:rPr lang="zh-CN" altLang="en-US" dirty="0">
                <a:solidFill>
                  <a:srgbClr val="000000"/>
                </a:solidFill>
              </a:rPr>
              <a:t>版），机械工业出版社，</a:t>
            </a:r>
            <a:r>
              <a:rPr lang="en-US" altLang="zh-CN" dirty="0">
                <a:solidFill>
                  <a:srgbClr val="000000"/>
                </a:solidFill>
              </a:rPr>
              <a:t>2011</a:t>
            </a:r>
          </a:p>
          <a:p>
            <a:r>
              <a:rPr lang="en-US" altLang="zh-CN" dirty="0" smtClean="0">
                <a:solidFill>
                  <a:srgbClr val="000000"/>
                </a:solidFill>
              </a:rPr>
              <a:t>4. </a:t>
            </a:r>
            <a:r>
              <a:rPr lang="zh-CN" altLang="en-US" dirty="0" smtClean="0">
                <a:solidFill>
                  <a:srgbClr val="000000"/>
                </a:solidFill>
              </a:rPr>
              <a:t>李林</a:t>
            </a:r>
            <a:r>
              <a:rPr lang="zh-CN" altLang="en-US" dirty="0">
                <a:solidFill>
                  <a:srgbClr val="000000"/>
                </a:solidFill>
              </a:rPr>
              <a:t>，应用光学（第</a:t>
            </a:r>
            <a:r>
              <a:rPr lang="en-US" altLang="zh-CN" dirty="0">
                <a:solidFill>
                  <a:srgbClr val="000000"/>
                </a:solidFill>
              </a:rPr>
              <a:t>4</a:t>
            </a:r>
            <a:r>
              <a:rPr lang="zh-CN" altLang="en-US" dirty="0">
                <a:solidFill>
                  <a:srgbClr val="000000"/>
                </a:solidFill>
              </a:rPr>
              <a:t>版），北京理工大学出版社，</a:t>
            </a:r>
            <a:r>
              <a:rPr lang="en-US" altLang="zh-CN" dirty="0">
                <a:solidFill>
                  <a:srgbClr val="000000"/>
                </a:solidFill>
              </a:rPr>
              <a:t>2010</a:t>
            </a:r>
          </a:p>
          <a:p>
            <a:r>
              <a:rPr lang="en-US" altLang="zh-CN" dirty="0" smtClean="0">
                <a:solidFill>
                  <a:srgbClr val="000000"/>
                </a:solidFill>
              </a:rPr>
              <a:t>5. Gardner </a:t>
            </a:r>
            <a:r>
              <a:rPr lang="en-US" altLang="zh-CN" dirty="0">
                <a:solidFill>
                  <a:srgbClr val="000000"/>
                </a:solidFill>
              </a:rPr>
              <a:t>J P, Mather J C, </a:t>
            </a:r>
            <a:r>
              <a:rPr lang="en-US" altLang="zh-CN" dirty="0" err="1">
                <a:solidFill>
                  <a:srgbClr val="000000"/>
                </a:solidFill>
              </a:rPr>
              <a:t>Clampin</a:t>
            </a:r>
            <a:r>
              <a:rPr lang="en-US" altLang="zh-CN" dirty="0">
                <a:solidFill>
                  <a:srgbClr val="000000"/>
                </a:solidFill>
              </a:rPr>
              <a:t> M, et al. The </a:t>
            </a:r>
            <a:r>
              <a:rPr lang="en-US" altLang="zh-CN" dirty="0" err="1">
                <a:solidFill>
                  <a:srgbClr val="000000"/>
                </a:solidFill>
              </a:rPr>
              <a:t>james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webb</a:t>
            </a:r>
            <a:r>
              <a:rPr lang="en-US" altLang="zh-CN" dirty="0">
                <a:solidFill>
                  <a:srgbClr val="000000"/>
                </a:solidFill>
              </a:rPr>
              <a:t> space telescope[J]. Space Science Reviews, 2006, 123(4): 485-606.</a:t>
            </a:r>
          </a:p>
          <a:p>
            <a:r>
              <a:rPr lang="en-US" altLang="zh-CN" dirty="0" smtClean="0">
                <a:solidFill>
                  <a:srgbClr val="000000"/>
                </a:solidFill>
              </a:rPr>
              <a:t>6. Johns </a:t>
            </a:r>
            <a:r>
              <a:rPr lang="en-US" altLang="zh-CN" dirty="0">
                <a:solidFill>
                  <a:srgbClr val="000000"/>
                </a:solidFill>
              </a:rPr>
              <a:t>M, McCarthy P, </a:t>
            </a:r>
            <a:r>
              <a:rPr lang="en-US" altLang="zh-CN" dirty="0" err="1">
                <a:solidFill>
                  <a:srgbClr val="000000"/>
                </a:solidFill>
              </a:rPr>
              <a:t>Raybould</a:t>
            </a:r>
            <a:r>
              <a:rPr lang="en-US" altLang="zh-CN" dirty="0">
                <a:solidFill>
                  <a:srgbClr val="000000"/>
                </a:solidFill>
              </a:rPr>
              <a:t> K, et al. Giant Magellan Telescope: overview[C]//Proc. SPIE. 2012, 8444: 84441H.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7</a:t>
            </a:r>
            <a:r>
              <a:rPr lang="en-US" altLang="zh-CN" dirty="0" smtClean="0">
                <a:solidFill>
                  <a:srgbClr val="000000"/>
                </a:solidFill>
              </a:rPr>
              <a:t>. </a:t>
            </a:r>
            <a:r>
              <a:rPr lang="zh-CN" altLang="en-US" dirty="0" smtClean="0">
                <a:solidFill>
                  <a:srgbClr val="000000"/>
                </a:solidFill>
              </a:rPr>
              <a:t>郑</a:t>
            </a:r>
            <a:r>
              <a:rPr lang="zh-CN" altLang="en-US" dirty="0">
                <a:solidFill>
                  <a:srgbClr val="000000"/>
                </a:solidFill>
              </a:rPr>
              <a:t>永春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zh-CN" altLang="en-US" dirty="0">
                <a:solidFill>
                  <a:srgbClr val="000000"/>
                </a:solidFill>
              </a:rPr>
              <a:t>高原</a:t>
            </a:r>
            <a:r>
              <a:rPr lang="en-US" altLang="zh-CN" dirty="0">
                <a:solidFill>
                  <a:srgbClr val="000000"/>
                </a:solidFill>
              </a:rPr>
              <a:t>. </a:t>
            </a:r>
            <a:r>
              <a:rPr lang="zh-CN" altLang="en-US" dirty="0">
                <a:solidFill>
                  <a:srgbClr val="000000"/>
                </a:solidFill>
              </a:rPr>
              <a:t>走近中国“天眼”</a:t>
            </a:r>
            <a:r>
              <a:rPr lang="en-US" altLang="zh-CN" dirty="0">
                <a:solidFill>
                  <a:srgbClr val="000000"/>
                </a:solidFill>
              </a:rPr>
              <a:t>——FAST</a:t>
            </a:r>
            <a:r>
              <a:rPr lang="zh-CN" altLang="en-US" dirty="0">
                <a:solidFill>
                  <a:srgbClr val="000000"/>
                </a:solidFill>
              </a:rPr>
              <a:t>射电望远镜</a:t>
            </a:r>
            <a:r>
              <a:rPr lang="en-US" altLang="zh-CN" dirty="0">
                <a:solidFill>
                  <a:srgbClr val="000000"/>
                </a:solidFill>
              </a:rPr>
              <a:t>[J]. </a:t>
            </a:r>
            <a:r>
              <a:rPr lang="zh-CN" altLang="en-US" dirty="0">
                <a:solidFill>
                  <a:srgbClr val="000000"/>
                </a:solidFill>
              </a:rPr>
              <a:t>军事文摘</a:t>
            </a:r>
            <a:r>
              <a:rPr lang="en-US" altLang="zh-CN" dirty="0">
                <a:solidFill>
                  <a:srgbClr val="000000"/>
                </a:solidFill>
              </a:rPr>
              <a:t>, 2016(20):46-49.</a:t>
            </a:r>
          </a:p>
          <a:p>
            <a:r>
              <a:rPr lang="en-US" altLang="zh-CN" dirty="0" smtClean="0">
                <a:solidFill>
                  <a:srgbClr val="000000"/>
                </a:solidFill>
              </a:rPr>
              <a:t>8. Williams </a:t>
            </a:r>
            <a:r>
              <a:rPr lang="en-US" altLang="zh-CN" dirty="0">
                <a:solidFill>
                  <a:srgbClr val="000000"/>
                </a:solidFill>
              </a:rPr>
              <a:t>D B, Carter C B. The transmission electron microscope[J]. Transmission electron microscopy, 2009: 3-22.</a:t>
            </a:r>
          </a:p>
          <a:p>
            <a:r>
              <a:rPr lang="en-US" altLang="zh-CN" dirty="0" smtClean="0">
                <a:solidFill>
                  <a:srgbClr val="000000"/>
                </a:solidFill>
              </a:rPr>
              <a:t>9. </a:t>
            </a:r>
            <a:r>
              <a:rPr lang="en-US" altLang="zh-CN" dirty="0" err="1" smtClean="0">
                <a:solidFill>
                  <a:srgbClr val="000000"/>
                </a:solidFill>
              </a:rPr>
              <a:t>Egerton</a:t>
            </a:r>
            <a:r>
              <a:rPr lang="en-US" altLang="zh-CN" dirty="0" smtClean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R F. Physical principles of electron microscopy: an introduction to TEM, SEM, and AEM[M]. Springer, 2016.</a:t>
            </a:r>
          </a:p>
        </p:txBody>
      </p:sp>
      <p:sp>
        <p:nvSpPr>
          <p:cNvPr id="5" name="矩形 4"/>
          <p:cNvSpPr/>
          <p:nvPr/>
        </p:nvSpPr>
        <p:spPr>
          <a:xfrm>
            <a:off x="533400" y="1066800"/>
            <a:ext cx="8153400" cy="954107"/>
          </a:xfrm>
          <a:prstGeom prst="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kern="0" smtClean="0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3914" y="2343850"/>
            <a:ext cx="8621486" cy="4265667"/>
          </a:xfrm>
          <a:prstGeom prst="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kern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1" y="2592781"/>
            <a:ext cx="4150163" cy="19685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8" b="3474"/>
          <a:stretch/>
        </p:blipFill>
        <p:spPr>
          <a:xfrm>
            <a:off x="76200" y="2172587"/>
            <a:ext cx="4038600" cy="3466213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990600" y="123826"/>
            <a:ext cx="8001000" cy="563563"/>
          </a:xfrm>
        </p:spPr>
        <p:txBody>
          <a:bodyPr/>
          <a:lstStyle/>
          <a:p>
            <a:r>
              <a:rPr lang="en-US" altLang="zh-CN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成像系统的分辨率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弧形 12"/>
          <p:cNvSpPr/>
          <p:nvPr/>
        </p:nvSpPr>
        <p:spPr>
          <a:xfrm>
            <a:off x="6832601" y="3591747"/>
            <a:ext cx="304800" cy="173979"/>
          </a:xfrm>
          <a:prstGeom prst="arc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910565"/>
              </p:ext>
            </p:extLst>
          </p:nvPr>
        </p:nvGraphicFramePr>
        <p:xfrm>
          <a:off x="6017162" y="5067300"/>
          <a:ext cx="1422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13" name="Equation" r:id="rId5" imgW="1422360" imgH="723600" progId="Equation.DSMT4">
                  <p:embed/>
                </p:oleObj>
              </mc:Choice>
              <mc:Fallback>
                <p:oleObj name="Equation" r:id="rId5" imgW="14223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162" y="5067300"/>
                        <a:ext cx="1422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873186"/>
              </p:ext>
            </p:extLst>
          </p:nvPr>
        </p:nvGraphicFramePr>
        <p:xfrm>
          <a:off x="7848816" y="5295900"/>
          <a:ext cx="1003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14" name="Equation" r:id="rId7" imgW="1002960" imgH="380880" progId="Equation.DSMT4">
                  <p:embed/>
                </p:oleObj>
              </mc:Choice>
              <mc:Fallback>
                <p:oleObj name="Equation" r:id="rId7" imgW="1002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816" y="5295900"/>
                        <a:ext cx="1003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8204201" y="2818771"/>
            <a:ext cx="457200" cy="1717723"/>
            <a:chOff x="2752635" y="2182991"/>
            <a:chExt cx="1716857" cy="1717723"/>
          </a:xfrm>
        </p:grpSpPr>
        <p:pic>
          <p:nvPicPr>
            <p:cNvPr id="22" name="Picture 5" descr="2009-10-17_10394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635" y="2182991"/>
              <a:ext cx="1716857" cy="171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4"/>
            <p:cNvSpPr>
              <a:spLocks noChangeAspect="1" noChangeArrowheads="1"/>
            </p:cNvSpPr>
            <p:nvPr/>
          </p:nvSpPr>
          <p:spPr bwMode="auto">
            <a:xfrm>
              <a:off x="3301884" y="2697649"/>
              <a:ext cx="618358" cy="6884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24" name="直接连接符 23"/>
          <p:cNvCxnSpPr>
            <a:endCxn id="23" idx="0"/>
          </p:cNvCxnSpPr>
          <p:nvPr/>
        </p:nvCxnSpPr>
        <p:spPr>
          <a:xfrm flipV="1">
            <a:off x="6100939" y="3333429"/>
            <a:ext cx="2331862" cy="34420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232846"/>
              </p:ext>
            </p:extLst>
          </p:nvPr>
        </p:nvGraphicFramePr>
        <p:xfrm>
          <a:off x="7442201" y="3426219"/>
          <a:ext cx="241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15" name="Equation" r:id="rId10" imgW="241200" imgH="330120" progId="Equation.DSMT4">
                  <p:embed/>
                </p:oleObj>
              </mc:Choice>
              <mc:Fallback>
                <p:oleObj name="Equation" r:id="rId10" imgW="241200" imgH="330120" progId="Equation.DSMT4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1" y="3426219"/>
                        <a:ext cx="241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组合 39"/>
          <p:cNvGrpSpPr/>
          <p:nvPr/>
        </p:nvGrpSpPr>
        <p:grpSpPr>
          <a:xfrm>
            <a:off x="5994401" y="2440381"/>
            <a:ext cx="1082348" cy="2235206"/>
            <a:chOff x="6052457" y="1564081"/>
            <a:chExt cx="1082348" cy="2235206"/>
          </a:xfrm>
        </p:grpSpPr>
        <p:sp>
          <p:nvSpPr>
            <p:cNvPr id="19" name="矩形 18"/>
            <p:cNvSpPr/>
            <p:nvPr/>
          </p:nvSpPr>
          <p:spPr>
            <a:xfrm>
              <a:off x="6052457" y="1868881"/>
              <a:ext cx="228600" cy="228600"/>
            </a:xfrm>
            <a:prstGeom prst="rect">
              <a:avLst/>
            </a:prstGeom>
            <a:pattFill prst="pct60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052457" y="3570687"/>
              <a:ext cx="228600" cy="228600"/>
            </a:xfrm>
            <a:prstGeom prst="rect">
              <a:avLst/>
            </a:prstGeom>
            <a:pattFill prst="pct60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81057" y="1564081"/>
              <a:ext cx="8537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孔径光阑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6223001" y="4536494"/>
            <a:ext cx="1981200" cy="0"/>
          </a:xfrm>
          <a:prstGeom prst="line">
            <a:avLst/>
          </a:prstGeom>
          <a:ln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781122"/>
              </p:ext>
            </p:extLst>
          </p:nvPr>
        </p:nvGraphicFramePr>
        <p:xfrm>
          <a:off x="7137401" y="4295875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16" name="Equation" r:id="rId12" imgW="215640" imgH="228600" progId="Equation.DSMT4">
                  <p:embed/>
                </p:oleObj>
              </mc:Choice>
              <mc:Fallback>
                <p:oleObj name="Equation" r:id="rId12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37401" y="4295875"/>
                        <a:ext cx="215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24"/>
          <p:cNvSpPr>
            <a:spLocks noChangeArrowheads="1"/>
          </p:cNvSpPr>
          <p:nvPr/>
        </p:nvSpPr>
        <p:spPr bwMode="auto">
          <a:xfrm>
            <a:off x="3085090" y="2903910"/>
            <a:ext cx="216000" cy="413658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3345490" y="3263139"/>
            <a:ext cx="216000" cy="413658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Oval 24"/>
          <p:cNvSpPr>
            <a:spLocks noChangeArrowheads="1"/>
          </p:cNvSpPr>
          <p:nvPr/>
        </p:nvSpPr>
        <p:spPr bwMode="auto">
          <a:xfrm>
            <a:off x="3301090" y="3510543"/>
            <a:ext cx="216000" cy="413658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8661401" y="3333429"/>
            <a:ext cx="272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8661400" y="3687569"/>
            <a:ext cx="272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8797472" y="3333429"/>
            <a:ext cx="0" cy="344202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795484"/>
              </p:ext>
            </p:extLst>
          </p:nvPr>
        </p:nvGraphicFramePr>
        <p:xfrm>
          <a:off x="8827160" y="3333429"/>
          <a:ext cx="215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17" name="Equation" r:id="rId14" imgW="215640" imgH="380880" progId="Equation.DSMT4">
                  <p:embed/>
                </p:oleObj>
              </mc:Choice>
              <mc:Fallback>
                <p:oleObj name="Equation" r:id="rId14" imgW="215640" imgH="380880" progId="Equation.DSMT4">
                  <p:embed/>
                  <p:pic>
                    <p:nvPicPr>
                      <p:cNvPr id="0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7160" y="3333429"/>
                        <a:ext cx="215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内容占位符 2"/>
          <p:cNvSpPr>
            <a:spLocks noGrp="1"/>
          </p:cNvSpPr>
          <p:nvPr>
            <p:ph idx="1"/>
          </p:nvPr>
        </p:nvSpPr>
        <p:spPr>
          <a:xfrm>
            <a:off x="152400" y="914400"/>
            <a:ext cx="7772400" cy="5334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分辨率的限制因素：成像系统孔径光阑的衍射。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Rounded Rectangle 26"/>
          <p:cNvSpPr/>
          <p:nvPr/>
        </p:nvSpPr>
        <p:spPr>
          <a:xfrm>
            <a:off x="152400" y="2119332"/>
            <a:ext cx="3962400" cy="3748068"/>
          </a:xfrm>
          <a:prstGeom prst="round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zh-CN" kern="0" smtClean="0">
              <a:solidFill>
                <a:srgbClr val="FFFFFF"/>
              </a:solidFill>
            </a:endParaRPr>
          </a:p>
        </p:txBody>
      </p:sp>
      <p:sp>
        <p:nvSpPr>
          <p:cNvPr id="34" name="Rounded Rectangle 26"/>
          <p:cNvSpPr/>
          <p:nvPr/>
        </p:nvSpPr>
        <p:spPr>
          <a:xfrm>
            <a:off x="4388066" y="2119332"/>
            <a:ext cx="4697878" cy="3748068"/>
          </a:xfrm>
          <a:prstGeom prst="round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zh-CN" kern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856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WordArt 2"/>
          <p:cNvSpPr>
            <a:spLocks noChangeArrowheads="1" noChangeShapeType="1" noTextEdit="1"/>
          </p:cNvSpPr>
          <p:nvPr/>
        </p:nvSpPr>
        <p:spPr bwMode="ltGray">
          <a:xfrm>
            <a:off x="1981200" y="5105400"/>
            <a:ext cx="52578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b="1" kern="10" dirty="0" smtClean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CA024"/>
                    </a:gs>
                    <a:gs pos="100000">
                      <a:srgbClr val="339966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谢谢指导！</a:t>
            </a:r>
            <a:endParaRPr lang="zh-CN" altLang="en-US" sz="3600" b="1" kern="10" dirty="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ECA024"/>
                  </a:gs>
                  <a:gs pos="100000">
                    <a:srgbClr val="339966"/>
                  </a:gs>
                </a:gsLst>
                <a:lin ang="0" scaled="1"/>
              </a:gradFill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08967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990600" y="123826"/>
            <a:ext cx="8001000" cy="563563"/>
          </a:xfrm>
        </p:spPr>
        <p:txBody>
          <a:bodyPr/>
          <a:lstStyle/>
          <a:p>
            <a:r>
              <a:rPr lang="en-US" altLang="zh-CN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成像系统的分辨率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gray">
          <a:xfrm>
            <a:off x="86632" y="864876"/>
            <a:ext cx="8828767" cy="916135"/>
          </a:xfrm>
          <a:prstGeom prst="roundRect">
            <a:avLst>
              <a:gd name="adj" fmla="val 6903"/>
            </a:avLst>
          </a:prstGeom>
          <a:solidFill>
            <a:schemeClr val="bg1"/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b="1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85057" y="762000"/>
            <a:ext cx="8682039" cy="8382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瑞利判据：当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一象斑中心恰好落在另一象斑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边缘</a:t>
            </a:r>
            <a:r>
              <a:rPr lang="en-US" altLang="zh-CN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则此两物点恰可被分辨。</a:t>
            </a:r>
          </a:p>
        </p:txBody>
      </p:sp>
      <p:pic>
        <p:nvPicPr>
          <p:cNvPr id="67844" name="Picture 260" descr="https://timgsa.baidu.com/timg?image&amp;quality=80&amp;size=b9999_10000&amp;sec=1503205236172&amp;di=e156cacb018f548e1b178577137ffd70&amp;imgtype=0&amp;src=http%3A%2F%2Fbaike.zidiantong.com%2Ffile%2F2011%2Fcaae68098e6e37ee2eddd4b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0" y="3333750"/>
            <a:ext cx="13430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801916" y="520376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瑞利</a:t>
            </a:r>
          </a:p>
        </p:txBody>
      </p:sp>
      <p:sp>
        <p:nvSpPr>
          <p:cNvPr id="4" name="矩形 3"/>
          <p:cNvSpPr/>
          <p:nvPr/>
        </p:nvSpPr>
        <p:spPr>
          <a:xfrm>
            <a:off x="381000" y="2018394"/>
            <a:ext cx="8382000" cy="4552950"/>
          </a:xfrm>
          <a:prstGeom prst="rect">
            <a:avLst/>
          </a:prstGeom>
          <a:noFill/>
          <a:ln w="28575" cap="flat" cmpd="sng" algn="ctr">
            <a:solidFill>
              <a:srgbClr val="BDFF38"/>
            </a:solidFill>
            <a:prstDash val="solid"/>
          </a:ln>
          <a:effectLst>
            <a:glow rad="127000">
              <a:srgbClr val="BDFF38">
                <a:alpha val="50000"/>
              </a:srgbClr>
            </a:glow>
            <a:outerShdw blurRad="254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kern="0" smtClean="0">
              <a:solidFill>
                <a:srgbClr val="FFFFFF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7859" name="ShockwaveFlash2" r:id="rId2" imgW="7921714" imgH="5329449"/>
        </mc:Choice>
        <mc:Fallback>
          <p:control name="ShockwaveFlash2" r:id="rId2" imgW="7921714" imgH="5329449">
            <p:pic>
              <p:nvPicPr>
                <p:cNvPr id="0" name="ShockwaveFlash2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5000" y="2076450"/>
                  <a:ext cx="6705600" cy="443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41275" cmpd="sng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084759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990600" y="123826"/>
            <a:ext cx="8001000" cy="563563"/>
          </a:xfrm>
        </p:spPr>
        <p:txBody>
          <a:bodyPr/>
          <a:lstStyle/>
          <a:p>
            <a:r>
              <a:rPr lang="en-US" altLang="zh-CN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成像系统的分辨率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gray">
          <a:xfrm>
            <a:off x="838200" y="990600"/>
            <a:ext cx="7539577" cy="3551256"/>
          </a:xfrm>
          <a:prstGeom prst="roundRect">
            <a:avLst>
              <a:gd name="adj" fmla="val 6903"/>
            </a:avLst>
          </a:prstGeom>
          <a:solidFill>
            <a:schemeClr val="bg1"/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b="1" dirty="0">
              <a:solidFill>
                <a:srgbClr val="000000"/>
              </a:solidFill>
              <a:ea typeface="宋体" charset="-122"/>
            </a:endParaRPr>
          </a:p>
        </p:txBody>
      </p:sp>
      <p:graphicFrame>
        <p:nvGraphicFramePr>
          <p:cNvPr id="62" name="对象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5728"/>
              </p:ext>
            </p:extLst>
          </p:nvPr>
        </p:nvGraphicFramePr>
        <p:xfrm>
          <a:off x="4700777" y="4724400"/>
          <a:ext cx="1930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07" name="Equation" r:id="rId3" imgW="1930320" imgH="723600" progId="Equation.DSMT4">
                  <p:embed/>
                </p:oleObj>
              </mc:Choice>
              <mc:Fallback>
                <p:oleObj name="Equation" r:id="rId3" imgW="193032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0777" y="4724400"/>
                        <a:ext cx="1930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内容占位符 2"/>
          <p:cNvSpPr txBox="1">
            <a:spLocks/>
          </p:cNvSpPr>
          <p:nvPr/>
        </p:nvSpPr>
        <p:spPr bwMode="auto">
          <a:xfrm>
            <a:off x="2438400" y="4800600"/>
            <a:ext cx="196914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刚可分辨：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32544" y="1084943"/>
            <a:ext cx="7372662" cy="3369828"/>
            <a:chOff x="4953000" y="4182486"/>
            <a:chExt cx="7372662" cy="3369828"/>
          </a:xfrm>
        </p:grpSpPr>
        <p:pic>
          <p:nvPicPr>
            <p:cNvPr id="67837" name="Picture 25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4182486"/>
              <a:ext cx="7372662" cy="3369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55" name="对象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0067795"/>
                </p:ext>
              </p:extLst>
            </p:nvPr>
          </p:nvGraphicFramePr>
          <p:xfrm>
            <a:off x="10972800" y="5791277"/>
            <a:ext cx="2413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108" name="Equation" r:id="rId6" imgW="241200" imgH="215640" progId="Equation.DSMT4">
                    <p:embed/>
                  </p:oleObj>
                </mc:Choice>
                <mc:Fallback>
                  <p:oleObj name="Equation" r:id="rId6" imgW="24120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972800" y="5791277"/>
                          <a:ext cx="2413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对象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2192883"/>
                </p:ext>
              </p:extLst>
            </p:nvPr>
          </p:nvGraphicFramePr>
          <p:xfrm>
            <a:off x="8756650" y="5944458"/>
            <a:ext cx="2794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109" name="Equation" r:id="rId8" imgW="279360" imgH="380880" progId="Equation.DSMT4">
                    <p:embed/>
                  </p:oleObj>
                </mc:Choice>
                <mc:Fallback>
                  <p:oleObj name="Equation" r:id="rId8" imgW="279360" imgH="380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56650" y="5944458"/>
                          <a:ext cx="2794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弧形 53"/>
            <p:cNvSpPr/>
            <p:nvPr/>
          </p:nvSpPr>
          <p:spPr>
            <a:xfrm>
              <a:off x="8534400" y="5811655"/>
              <a:ext cx="222250" cy="238125"/>
            </a:xfrm>
            <a:prstGeom prst="arc">
              <a:avLst/>
            </a:prstGeom>
            <a:ln>
              <a:solidFill>
                <a:srgbClr val="FFFF00"/>
              </a:solidFill>
            </a:ln>
            <a:scene3d>
              <a:camera prst="orthographicFront">
                <a:rot lat="0" lon="0" rev="87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228600" y="6019800"/>
            <a:ext cx="196914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人眼：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723413"/>
              </p:ext>
            </p:extLst>
          </p:nvPr>
        </p:nvGraphicFramePr>
        <p:xfrm>
          <a:off x="1752600" y="5943600"/>
          <a:ext cx="1371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10" name="Equation" r:id="rId10" imgW="1371600" imgH="723600" progId="Equation.DSMT4">
                  <p:embed/>
                </p:oleObj>
              </mc:Choice>
              <mc:Fallback>
                <p:oleObj name="Equation" r:id="rId10" imgW="1371600" imgH="723600" progId="Equation.DSMT4">
                  <p:embed/>
                  <p:pic>
                    <p:nvPicPr>
                      <p:cNvPr id="0" name="对象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943600"/>
                        <a:ext cx="1371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87665"/>
              </p:ext>
            </p:extLst>
          </p:nvPr>
        </p:nvGraphicFramePr>
        <p:xfrm>
          <a:off x="3136900" y="5924550"/>
          <a:ext cx="1943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11" name="Equation" r:id="rId12" imgW="1942920" imgH="761760" progId="Equation.DSMT4">
                  <p:embed/>
                </p:oleObj>
              </mc:Choice>
              <mc:Fallback>
                <p:oleObj name="Equation" r:id="rId12" imgW="1942920" imgH="76176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5924550"/>
                        <a:ext cx="19431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632919"/>
              </p:ext>
            </p:extLst>
          </p:nvPr>
        </p:nvGraphicFramePr>
        <p:xfrm>
          <a:off x="5257800" y="6172200"/>
          <a:ext cx="444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12" name="Equation" r:id="rId14" imgW="444240" imgH="266400" progId="Equation.DSMT4">
                  <p:embed/>
                </p:oleObj>
              </mc:Choice>
              <mc:Fallback>
                <p:oleObj name="Equation" r:id="rId14" imgW="444240" imgH="2664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6172200"/>
                        <a:ext cx="444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1251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52"/>
          <p:cNvSpPr>
            <a:spLocks noChangeArrowheads="1"/>
          </p:cNvSpPr>
          <p:nvPr/>
        </p:nvSpPr>
        <p:spPr bwMode="auto">
          <a:xfrm>
            <a:off x="327024" y="868180"/>
            <a:ext cx="8512176" cy="2587962"/>
          </a:xfrm>
          <a:prstGeom prst="roundRect">
            <a:avLst>
              <a:gd name="adj" fmla="val 6699"/>
            </a:avLst>
          </a:prstGeom>
          <a:gradFill rotWithShape="1">
            <a:gsLst>
              <a:gs pos="0">
                <a:srgbClr val="FFFFFF">
                  <a:alpha val="75000"/>
                </a:srgbClr>
              </a:gs>
              <a:gs pos="100000">
                <a:srgbClr val="FFFFFF">
                  <a:gamma/>
                  <a:tint val="0"/>
                  <a:invGamma/>
                  <a:alpha val="64999"/>
                </a:srgbClr>
              </a:gs>
            </a:gsLst>
            <a:lin ang="0" scaled="1"/>
          </a:gradFill>
          <a:ln w="38100" cmpd="dbl" algn="ctr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宋体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3951516" y="1239668"/>
            <a:ext cx="152400" cy="1676400"/>
            <a:chOff x="4191000" y="1981200"/>
            <a:chExt cx="152400" cy="1676400"/>
          </a:xfrm>
        </p:grpSpPr>
        <p:sp>
          <p:nvSpPr>
            <p:cNvPr id="4" name="Rectangle 27" descr="深色下对角线"/>
            <p:cNvSpPr>
              <a:spLocks noChangeArrowheads="1"/>
            </p:cNvSpPr>
            <p:nvPr/>
          </p:nvSpPr>
          <p:spPr bwMode="auto">
            <a:xfrm>
              <a:off x="4191000" y="1981200"/>
              <a:ext cx="152400" cy="381000"/>
            </a:xfrm>
            <a:prstGeom prst="rect">
              <a:avLst/>
            </a:prstGeom>
            <a:pattFill prst="dkDnDiag">
              <a:fgClr>
                <a:srgbClr val="663300"/>
              </a:fgClr>
              <a:bgClr>
                <a:srgbClr val="EDFAD2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zh-CN" altLang="en-US" sz="2800" b="1" kern="0" smtClean="0">
                <a:solidFill>
                  <a:srgbClr val="000000"/>
                </a:solidFill>
              </a:endParaRPr>
            </a:p>
          </p:txBody>
        </p:sp>
        <p:sp>
          <p:nvSpPr>
            <p:cNvPr id="5" name="Rectangle 28" descr="深色下对角线"/>
            <p:cNvSpPr>
              <a:spLocks noChangeArrowheads="1"/>
            </p:cNvSpPr>
            <p:nvPr/>
          </p:nvSpPr>
          <p:spPr bwMode="auto">
            <a:xfrm>
              <a:off x="4191000" y="3276600"/>
              <a:ext cx="152400" cy="381000"/>
            </a:xfrm>
            <a:prstGeom prst="rect">
              <a:avLst/>
            </a:prstGeom>
            <a:pattFill prst="dkDnDiag">
              <a:fgClr>
                <a:srgbClr val="663300"/>
              </a:fgClr>
              <a:bgClr>
                <a:srgbClr val="EDFAD2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zh-CN" altLang="en-US" sz="2800" b="1" kern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82816" y="934868"/>
            <a:ext cx="8361811" cy="2368874"/>
            <a:chOff x="622300" y="1676400"/>
            <a:chExt cx="8361811" cy="2368874"/>
          </a:xfrm>
        </p:grpSpPr>
        <p:pic>
          <p:nvPicPr>
            <p:cNvPr id="114701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487" y="1829794"/>
              <a:ext cx="1428019" cy="1973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29"/>
            <p:cNvSpPr>
              <a:spLocks noChangeArrowheads="1"/>
            </p:cNvSpPr>
            <p:nvPr/>
          </p:nvSpPr>
          <p:spPr bwMode="auto">
            <a:xfrm>
              <a:off x="4191000" y="2362200"/>
              <a:ext cx="152400" cy="914400"/>
            </a:xfrm>
            <a:prstGeom prst="ellipse">
              <a:avLst/>
            </a:prstGeom>
            <a:solidFill>
              <a:srgbClr val="EDFAD2"/>
            </a:solidFill>
            <a:ln w="9525">
              <a:solidFill>
                <a:srgbClr val="0066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zh-CN" altLang="en-US" sz="2800" b="1" kern="0" smtClean="0">
                <a:solidFill>
                  <a:srgbClr val="000000"/>
                </a:solidFill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auto">
            <a:xfrm>
              <a:off x="1676400" y="2819400"/>
              <a:ext cx="5791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zh-CN" altLang="en-US" sz="2800" b="1" kern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Text Box 53"/>
            <p:cNvSpPr txBox="1">
              <a:spLocks noChangeArrowheads="1"/>
            </p:cNvSpPr>
            <p:nvPr/>
          </p:nvSpPr>
          <p:spPr bwMode="auto">
            <a:xfrm>
              <a:off x="781050" y="2230761"/>
              <a:ext cx="361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2800" b="1" kern="0" dirty="0" smtClean="0">
                  <a:solidFill>
                    <a:srgbClr val="FF0000"/>
                  </a:solidFill>
                  <a:latin typeface="Times New Roman" pitchFamily="18" charset="0"/>
                </a:rPr>
                <a:t>*</a:t>
              </a:r>
              <a:endParaRPr lang="zh-CN" altLang="en-US" sz="2800" b="1" kern="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54"/>
            <p:cNvSpPr txBox="1">
              <a:spLocks noChangeArrowheads="1"/>
            </p:cNvSpPr>
            <p:nvPr/>
          </p:nvSpPr>
          <p:spPr bwMode="auto">
            <a:xfrm>
              <a:off x="781050" y="2967988"/>
              <a:ext cx="361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2800" b="1" kern="0" dirty="0" smtClean="0">
                  <a:solidFill>
                    <a:srgbClr val="FF0000"/>
                  </a:solidFill>
                  <a:latin typeface="Times New Roman" pitchFamily="18" charset="0"/>
                </a:rPr>
                <a:t>*</a:t>
              </a:r>
              <a:endParaRPr lang="zh-CN" altLang="en-US" sz="2800" b="1" kern="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Line 78"/>
            <p:cNvSpPr>
              <a:spLocks noChangeShapeType="1"/>
            </p:cNvSpPr>
            <p:nvPr/>
          </p:nvSpPr>
          <p:spPr bwMode="auto">
            <a:xfrm>
              <a:off x="4343400" y="3429000"/>
              <a:ext cx="2057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zh-CN" altLang="en-US" sz="2800" b="1" kern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01"/>
            <p:cNvSpPr>
              <a:spLocks noChangeArrowheads="1"/>
            </p:cNvSpPr>
            <p:nvPr/>
          </p:nvSpPr>
          <p:spPr bwMode="auto">
            <a:xfrm>
              <a:off x="6400800" y="1676400"/>
              <a:ext cx="39688" cy="23622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zh-CN" altLang="en-US" sz="2800" b="1" kern="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Freeform 88"/>
            <p:cNvSpPr>
              <a:spLocks/>
            </p:cNvSpPr>
            <p:nvPr/>
          </p:nvSpPr>
          <p:spPr bwMode="auto">
            <a:xfrm>
              <a:off x="4343400" y="2667000"/>
              <a:ext cx="1295400" cy="304800"/>
            </a:xfrm>
            <a:custGeom>
              <a:avLst/>
              <a:gdLst>
                <a:gd name="T0" fmla="*/ 816 w 816"/>
                <a:gd name="T1" fmla="*/ 0 h 192"/>
                <a:gd name="T2" fmla="*/ 0 w 816"/>
                <a:gd name="T3" fmla="*/ 96 h 192"/>
                <a:gd name="T4" fmla="*/ 816 w 816"/>
                <a:gd name="T5" fmla="*/ 192 h 192"/>
                <a:gd name="T6" fmla="*/ 816 w 816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192">
                  <a:moveTo>
                    <a:pt x="816" y="0"/>
                  </a:moveTo>
                  <a:lnTo>
                    <a:pt x="0" y="96"/>
                  </a:lnTo>
                  <a:lnTo>
                    <a:pt x="816" y="192"/>
                  </a:lnTo>
                  <a:lnTo>
                    <a:pt x="816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zh-CN" altLang="en-US" sz="2800" b="1" kern="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Line 32"/>
            <p:cNvSpPr>
              <a:spLocks noChangeAspect="1" noChangeShapeType="1"/>
            </p:cNvSpPr>
            <p:nvPr/>
          </p:nvSpPr>
          <p:spPr bwMode="auto">
            <a:xfrm flipV="1">
              <a:off x="990600" y="2590797"/>
              <a:ext cx="5410199" cy="59020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zh-CN" altLang="en-US" sz="2800" b="1" kern="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Line 33"/>
            <p:cNvSpPr>
              <a:spLocks noChangeAspect="1" noChangeShapeType="1"/>
            </p:cNvSpPr>
            <p:nvPr/>
          </p:nvSpPr>
          <p:spPr bwMode="auto">
            <a:xfrm>
              <a:off x="990600" y="2457796"/>
              <a:ext cx="5410200" cy="59020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zh-CN" altLang="en-US" sz="2800" b="1" kern="0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61" name="对象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7495822"/>
                </p:ext>
              </p:extLst>
            </p:nvPr>
          </p:nvGraphicFramePr>
          <p:xfrm>
            <a:off x="5206772" y="3470262"/>
            <a:ext cx="3302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976" name="Equation" r:id="rId4" imgW="330120" imgH="342720" progId="Equation.DSMT4">
                    <p:embed/>
                  </p:oleObj>
                </mc:Choice>
                <mc:Fallback>
                  <p:oleObj name="Equation" r:id="rId4" imgW="33012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206772" y="3470262"/>
                          <a:ext cx="3302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对象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9418537"/>
                </p:ext>
              </p:extLst>
            </p:nvPr>
          </p:nvGraphicFramePr>
          <p:xfrm>
            <a:off x="630011" y="2263646"/>
            <a:ext cx="254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977" name="Equation" r:id="rId6" imgW="253800" imgH="380880" progId="Equation.DSMT4">
                    <p:embed/>
                  </p:oleObj>
                </mc:Choice>
                <mc:Fallback>
                  <p:oleObj name="Equation" r:id="rId6" imgW="25380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30011" y="2263646"/>
                          <a:ext cx="2540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对象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8127295"/>
                </p:ext>
              </p:extLst>
            </p:nvPr>
          </p:nvGraphicFramePr>
          <p:xfrm>
            <a:off x="622300" y="3065610"/>
            <a:ext cx="2921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978" name="Equation" r:id="rId8" imgW="291960" imgH="380880" progId="Equation.DSMT4">
                    <p:embed/>
                  </p:oleObj>
                </mc:Choice>
                <mc:Fallback>
                  <p:oleObj name="Equation" r:id="rId8" imgW="291960" imgH="380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300" y="3065610"/>
                          <a:ext cx="2921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0" name="Group 46"/>
            <p:cNvGrpSpPr>
              <a:grpSpLocks/>
            </p:cNvGrpSpPr>
            <p:nvPr/>
          </p:nvGrpSpPr>
          <p:grpSpPr bwMode="auto">
            <a:xfrm rot="5367018">
              <a:off x="7605640" y="2049462"/>
              <a:ext cx="1674813" cy="1081088"/>
              <a:chOff x="3648" y="2208"/>
              <a:chExt cx="1141" cy="968"/>
            </a:xfrm>
          </p:grpSpPr>
          <p:sp>
            <p:nvSpPr>
              <p:cNvPr id="57" name="Freeform 42"/>
              <p:cNvSpPr>
                <a:spLocks/>
              </p:cNvSpPr>
              <p:nvPr/>
            </p:nvSpPr>
            <p:spPr bwMode="auto">
              <a:xfrm>
                <a:off x="4512" y="3120"/>
                <a:ext cx="277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240 w 240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48">
                    <a:moveTo>
                      <a:pt x="0" y="48"/>
                    </a:moveTo>
                    <a:cubicBezTo>
                      <a:pt x="28" y="24"/>
                      <a:pt x="56" y="0"/>
                      <a:pt x="96" y="0"/>
                    </a:cubicBezTo>
                    <a:cubicBezTo>
                      <a:pt x="136" y="0"/>
                      <a:pt x="216" y="40"/>
                      <a:pt x="240" y="48"/>
                    </a:cubicBezTo>
                  </a:path>
                </a:pathLst>
              </a:custGeom>
              <a:noFill/>
              <a:ln w="19050" cmpd="sng">
                <a:solidFill>
                  <a:srgbClr val="0099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zh-CN" altLang="en-US" sz="2800" b="1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43"/>
              <p:cNvSpPr>
                <a:spLocks/>
              </p:cNvSpPr>
              <p:nvPr/>
            </p:nvSpPr>
            <p:spPr bwMode="auto">
              <a:xfrm>
                <a:off x="3648" y="3120"/>
                <a:ext cx="277" cy="48"/>
              </a:xfrm>
              <a:custGeom>
                <a:avLst/>
                <a:gdLst>
                  <a:gd name="T0" fmla="*/ 240 w 240"/>
                  <a:gd name="T1" fmla="*/ 48 h 48"/>
                  <a:gd name="T2" fmla="*/ 144 w 240"/>
                  <a:gd name="T3" fmla="*/ 0 h 48"/>
                  <a:gd name="T4" fmla="*/ 0 w 240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48">
                    <a:moveTo>
                      <a:pt x="240" y="48"/>
                    </a:moveTo>
                    <a:cubicBezTo>
                      <a:pt x="212" y="24"/>
                      <a:pt x="184" y="0"/>
                      <a:pt x="144" y="0"/>
                    </a:cubicBezTo>
                    <a:cubicBezTo>
                      <a:pt x="104" y="0"/>
                      <a:pt x="24" y="40"/>
                      <a:pt x="0" y="48"/>
                    </a:cubicBezTo>
                  </a:path>
                </a:pathLst>
              </a:custGeom>
              <a:noFill/>
              <a:ln w="19050" cmpd="sng">
                <a:solidFill>
                  <a:srgbClr val="0099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zh-CN" altLang="en-US" sz="2800" b="1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Freeform 44"/>
              <p:cNvSpPr>
                <a:spLocks/>
              </p:cNvSpPr>
              <p:nvPr/>
            </p:nvSpPr>
            <p:spPr bwMode="auto">
              <a:xfrm>
                <a:off x="3936" y="2208"/>
                <a:ext cx="576" cy="968"/>
              </a:xfrm>
              <a:custGeom>
                <a:avLst/>
                <a:gdLst>
                  <a:gd name="T0" fmla="*/ 0 w 480"/>
                  <a:gd name="T1" fmla="*/ 968 h 968"/>
                  <a:gd name="T2" fmla="*/ 96 w 480"/>
                  <a:gd name="T3" fmla="*/ 680 h 968"/>
                  <a:gd name="T4" fmla="*/ 240 w 480"/>
                  <a:gd name="T5" fmla="*/ 8 h 968"/>
                  <a:gd name="T6" fmla="*/ 384 w 480"/>
                  <a:gd name="T7" fmla="*/ 728 h 968"/>
                  <a:gd name="T8" fmla="*/ 480 w 480"/>
                  <a:gd name="T9" fmla="*/ 968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968">
                    <a:moveTo>
                      <a:pt x="0" y="968"/>
                    </a:moveTo>
                    <a:cubicBezTo>
                      <a:pt x="28" y="904"/>
                      <a:pt x="56" y="840"/>
                      <a:pt x="96" y="680"/>
                    </a:cubicBezTo>
                    <a:cubicBezTo>
                      <a:pt x="136" y="520"/>
                      <a:pt x="192" y="0"/>
                      <a:pt x="240" y="8"/>
                    </a:cubicBezTo>
                    <a:cubicBezTo>
                      <a:pt x="288" y="16"/>
                      <a:pt x="344" y="568"/>
                      <a:pt x="384" y="728"/>
                    </a:cubicBezTo>
                    <a:cubicBezTo>
                      <a:pt x="424" y="888"/>
                      <a:pt x="464" y="928"/>
                      <a:pt x="480" y="968"/>
                    </a:cubicBezTo>
                  </a:path>
                </a:pathLst>
              </a:custGeom>
              <a:noFill/>
              <a:ln w="19050" cmpd="sng">
                <a:solidFill>
                  <a:srgbClr val="0099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zh-CN" altLang="en-US" sz="2800" b="1" kern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6420645" y="2580320"/>
              <a:ext cx="25634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zh-CN" altLang="en-US" sz="2800" b="1" kern="0" smtClean="0">
                <a:solidFill>
                  <a:srgbClr val="000000"/>
                </a:solidFill>
              </a:endParaRPr>
            </a:p>
          </p:txBody>
        </p:sp>
        <p:grpSp>
          <p:nvGrpSpPr>
            <p:cNvPr id="52" name="Group 48"/>
            <p:cNvGrpSpPr>
              <a:grpSpLocks/>
            </p:cNvGrpSpPr>
            <p:nvPr/>
          </p:nvGrpSpPr>
          <p:grpSpPr bwMode="auto">
            <a:xfrm rot="5367018">
              <a:off x="7524678" y="2505075"/>
              <a:ext cx="1828800" cy="1081088"/>
              <a:chOff x="3648" y="2208"/>
              <a:chExt cx="1141" cy="968"/>
            </a:xfrm>
          </p:grpSpPr>
          <p:sp>
            <p:nvSpPr>
              <p:cNvPr id="54" name="Freeform 49"/>
              <p:cNvSpPr>
                <a:spLocks/>
              </p:cNvSpPr>
              <p:nvPr/>
            </p:nvSpPr>
            <p:spPr bwMode="auto">
              <a:xfrm>
                <a:off x="4512" y="3120"/>
                <a:ext cx="277" cy="48"/>
              </a:xfrm>
              <a:custGeom>
                <a:avLst/>
                <a:gdLst>
                  <a:gd name="T0" fmla="*/ 0 w 240"/>
                  <a:gd name="T1" fmla="*/ 48 h 48"/>
                  <a:gd name="T2" fmla="*/ 96 w 240"/>
                  <a:gd name="T3" fmla="*/ 0 h 48"/>
                  <a:gd name="T4" fmla="*/ 240 w 240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48">
                    <a:moveTo>
                      <a:pt x="0" y="48"/>
                    </a:moveTo>
                    <a:cubicBezTo>
                      <a:pt x="28" y="24"/>
                      <a:pt x="56" y="0"/>
                      <a:pt x="96" y="0"/>
                    </a:cubicBezTo>
                    <a:cubicBezTo>
                      <a:pt x="136" y="0"/>
                      <a:pt x="216" y="40"/>
                      <a:pt x="240" y="48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zh-CN" altLang="en-US" sz="2800" b="1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50"/>
              <p:cNvSpPr>
                <a:spLocks/>
              </p:cNvSpPr>
              <p:nvPr/>
            </p:nvSpPr>
            <p:spPr bwMode="auto">
              <a:xfrm>
                <a:off x="3648" y="3120"/>
                <a:ext cx="277" cy="48"/>
              </a:xfrm>
              <a:custGeom>
                <a:avLst/>
                <a:gdLst>
                  <a:gd name="T0" fmla="*/ 240 w 240"/>
                  <a:gd name="T1" fmla="*/ 48 h 48"/>
                  <a:gd name="T2" fmla="*/ 144 w 240"/>
                  <a:gd name="T3" fmla="*/ 0 h 48"/>
                  <a:gd name="T4" fmla="*/ 0 w 240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48">
                    <a:moveTo>
                      <a:pt x="240" y="48"/>
                    </a:moveTo>
                    <a:cubicBezTo>
                      <a:pt x="212" y="24"/>
                      <a:pt x="184" y="0"/>
                      <a:pt x="144" y="0"/>
                    </a:cubicBezTo>
                    <a:cubicBezTo>
                      <a:pt x="104" y="0"/>
                      <a:pt x="24" y="40"/>
                      <a:pt x="0" y="48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zh-CN" altLang="en-US" sz="2800" b="1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51"/>
              <p:cNvSpPr>
                <a:spLocks/>
              </p:cNvSpPr>
              <p:nvPr/>
            </p:nvSpPr>
            <p:spPr bwMode="auto">
              <a:xfrm>
                <a:off x="3936" y="2208"/>
                <a:ext cx="576" cy="968"/>
              </a:xfrm>
              <a:custGeom>
                <a:avLst/>
                <a:gdLst>
                  <a:gd name="T0" fmla="*/ 0 w 480"/>
                  <a:gd name="T1" fmla="*/ 968 h 968"/>
                  <a:gd name="T2" fmla="*/ 96 w 480"/>
                  <a:gd name="T3" fmla="*/ 680 h 968"/>
                  <a:gd name="T4" fmla="*/ 240 w 480"/>
                  <a:gd name="T5" fmla="*/ 8 h 968"/>
                  <a:gd name="T6" fmla="*/ 384 w 480"/>
                  <a:gd name="T7" fmla="*/ 728 h 968"/>
                  <a:gd name="T8" fmla="*/ 480 w 480"/>
                  <a:gd name="T9" fmla="*/ 968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968">
                    <a:moveTo>
                      <a:pt x="0" y="968"/>
                    </a:moveTo>
                    <a:cubicBezTo>
                      <a:pt x="28" y="904"/>
                      <a:pt x="56" y="840"/>
                      <a:pt x="96" y="680"/>
                    </a:cubicBezTo>
                    <a:cubicBezTo>
                      <a:pt x="136" y="520"/>
                      <a:pt x="192" y="0"/>
                      <a:pt x="240" y="8"/>
                    </a:cubicBezTo>
                    <a:cubicBezTo>
                      <a:pt x="288" y="16"/>
                      <a:pt x="344" y="568"/>
                      <a:pt x="384" y="728"/>
                    </a:cubicBezTo>
                    <a:cubicBezTo>
                      <a:pt x="424" y="888"/>
                      <a:pt x="464" y="928"/>
                      <a:pt x="480" y="968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zh-CN" altLang="en-US" sz="2800" b="1" kern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 flipV="1">
              <a:off x="6420643" y="3025986"/>
              <a:ext cx="2563467" cy="284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zh-CN" altLang="en-US" sz="2800" b="1" kern="0" smtClean="0">
                <a:solidFill>
                  <a:srgbClr val="000000"/>
                </a:solidFill>
              </a:endParaRPr>
            </a:p>
          </p:txBody>
        </p:sp>
        <p:sp>
          <p:nvSpPr>
            <p:cNvPr id="72" name="Rectangle 101"/>
            <p:cNvSpPr>
              <a:spLocks noChangeArrowheads="1"/>
            </p:cNvSpPr>
            <p:nvPr/>
          </p:nvSpPr>
          <p:spPr bwMode="auto">
            <a:xfrm>
              <a:off x="7876214" y="1683074"/>
              <a:ext cx="7200" cy="23622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zh-CN" altLang="en-US" sz="2800" b="1" kern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436260" y="1620668"/>
            <a:ext cx="475343" cy="990600"/>
            <a:chOff x="1676400" y="3390743"/>
            <a:chExt cx="475343" cy="990600"/>
          </a:xfrm>
        </p:grpSpPr>
        <p:grpSp>
          <p:nvGrpSpPr>
            <p:cNvPr id="70" name="组合 69"/>
            <p:cNvGrpSpPr/>
            <p:nvPr/>
          </p:nvGrpSpPr>
          <p:grpSpPr>
            <a:xfrm>
              <a:off x="1694543" y="3390743"/>
              <a:ext cx="457200" cy="990600"/>
              <a:chOff x="2819400" y="2347686"/>
              <a:chExt cx="457200" cy="990600"/>
            </a:xfrm>
          </p:grpSpPr>
          <p:sp>
            <p:nvSpPr>
              <p:cNvPr id="9" name="Line 61"/>
              <p:cNvSpPr>
                <a:spLocks noChangeShapeType="1"/>
              </p:cNvSpPr>
              <p:nvPr/>
            </p:nvSpPr>
            <p:spPr bwMode="auto">
              <a:xfrm flipH="1">
                <a:off x="2819400" y="2362200"/>
                <a:ext cx="45720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zh-CN" altLang="en-US" sz="2800" b="1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Line 62"/>
              <p:cNvSpPr>
                <a:spLocks noChangeShapeType="1"/>
              </p:cNvSpPr>
              <p:nvPr/>
            </p:nvSpPr>
            <p:spPr bwMode="auto">
              <a:xfrm flipH="1">
                <a:off x="2819400" y="3276600"/>
                <a:ext cx="45720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zh-CN" altLang="en-US" sz="2800" b="1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Freeform 63"/>
              <p:cNvSpPr>
                <a:spLocks/>
              </p:cNvSpPr>
              <p:nvPr/>
            </p:nvSpPr>
            <p:spPr bwMode="auto">
              <a:xfrm>
                <a:off x="3124200" y="2347686"/>
                <a:ext cx="1588" cy="990600"/>
              </a:xfrm>
              <a:custGeom>
                <a:avLst/>
                <a:gdLst>
                  <a:gd name="T0" fmla="*/ 0 w 1"/>
                  <a:gd name="T1" fmla="*/ 0 h 624"/>
                  <a:gd name="T2" fmla="*/ 1 w 1"/>
                  <a:gd name="T3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624">
                    <a:moveTo>
                      <a:pt x="0" y="0"/>
                    </a:moveTo>
                    <a:lnTo>
                      <a:pt x="1" y="624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zh-CN" altLang="en-US" sz="2800" b="1" kern="0" smtClean="0">
                  <a:solidFill>
                    <a:srgbClr val="000000"/>
                  </a:solidFill>
                </a:endParaRPr>
              </a:p>
            </p:txBody>
          </p:sp>
        </p:grpSp>
        <p:graphicFrame>
          <p:nvGraphicFramePr>
            <p:cNvPr id="77" name="对象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2471264"/>
                </p:ext>
              </p:extLst>
            </p:nvPr>
          </p:nvGraphicFramePr>
          <p:xfrm>
            <a:off x="1676400" y="3768271"/>
            <a:ext cx="2794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979" name="Equation" r:id="rId10" imgW="279360" imgH="266400" progId="Equation.DSMT4">
                    <p:embed/>
                  </p:oleObj>
                </mc:Choice>
                <mc:Fallback>
                  <p:oleObj name="Equation" r:id="rId10" imgW="27936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676400" y="3768271"/>
                          <a:ext cx="2794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" name="组合 70"/>
          <p:cNvGrpSpPr/>
          <p:nvPr/>
        </p:nvGrpSpPr>
        <p:grpSpPr>
          <a:xfrm>
            <a:off x="5344886" y="1579921"/>
            <a:ext cx="279400" cy="638175"/>
            <a:chOff x="4711700" y="2325688"/>
            <a:chExt cx="279400" cy="638175"/>
          </a:xfrm>
        </p:grpSpPr>
        <p:sp>
          <p:nvSpPr>
            <p:cNvPr id="20" name="Arc 57"/>
            <p:cNvSpPr>
              <a:spLocks/>
            </p:cNvSpPr>
            <p:nvPr/>
          </p:nvSpPr>
          <p:spPr bwMode="auto">
            <a:xfrm>
              <a:off x="4724400" y="2667000"/>
              <a:ext cx="76200" cy="296863"/>
            </a:xfrm>
            <a:custGeom>
              <a:avLst/>
              <a:gdLst>
                <a:gd name="G0" fmla="+- 3407 0 0"/>
                <a:gd name="G1" fmla="+- 21600 0 0"/>
                <a:gd name="G2" fmla="+- 21600 0 0"/>
                <a:gd name="T0" fmla="*/ 3407 w 25007"/>
                <a:gd name="T1" fmla="*/ 0 h 43200"/>
                <a:gd name="T2" fmla="*/ 0 w 25007"/>
                <a:gd name="T3" fmla="*/ 42930 h 43200"/>
                <a:gd name="T4" fmla="*/ 3407 w 2500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07" h="43200" fill="none" extrusionOk="0">
                  <a:moveTo>
                    <a:pt x="3406" y="0"/>
                  </a:moveTo>
                  <a:cubicBezTo>
                    <a:pt x="15336" y="0"/>
                    <a:pt x="25007" y="9670"/>
                    <a:pt x="25007" y="21600"/>
                  </a:cubicBezTo>
                  <a:cubicBezTo>
                    <a:pt x="25007" y="33529"/>
                    <a:pt x="15336" y="43200"/>
                    <a:pt x="3407" y="43200"/>
                  </a:cubicBezTo>
                  <a:cubicBezTo>
                    <a:pt x="2265" y="43200"/>
                    <a:pt x="1126" y="43109"/>
                    <a:pt x="0" y="42929"/>
                  </a:cubicBezTo>
                </a:path>
                <a:path w="25007" h="43200" stroke="0" extrusionOk="0">
                  <a:moveTo>
                    <a:pt x="3406" y="0"/>
                  </a:moveTo>
                  <a:cubicBezTo>
                    <a:pt x="15336" y="0"/>
                    <a:pt x="25007" y="9670"/>
                    <a:pt x="25007" y="21600"/>
                  </a:cubicBezTo>
                  <a:cubicBezTo>
                    <a:pt x="25007" y="33529"/>
                    <a:pt x="15336" y="43200"/>
                    <a:pt x="3407" y="43200"/>
                  </a:cubicBezTo>
                  <a:cubicBezTo>
                    <a:pt x="2265" y="43200"/>
                    <a:pt x="1126" y="43109"/>
                    <a:pt x="0" y="42929"/>
                  </a:cubicBezTo>
                  <a:lnTo>
                    <a:pt x="3407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zh-CN" altLang="en-US" sz="2800" b="1" kern="0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62" name="对象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688674"/>
                </p:ext>
              </p:extLst>
            </p:nvPr>
          </p:nvGraphicFramePr>
          <p:xfrm>
            <a:off x="4711700" y="2325688"/>
            <a:ext cx="2794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980" name="Equation" r:id="rId12" imgW="279360" imgH="380880" progId="Equation.DSMT4">
                    <p:embed/>
                  </p:oleObj>
                </mc:Choice>
                <mc:Fallback>
                  <p:oleObj name="Equation" r:id="rId12" imgW="27936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711700" y="2325688"/>
                          <a:ext cx="2794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zh-CN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典型成像系统的分辨率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4" name="内容占位符 2"/>
          <p:cNvSpPr txBox="1">
            <a:spLocks/>
          </p:cNvSpPr>
          <p:nvPr/>
        </p:nvSpPr>
        <p:spPr>
          <a:xfrm>
            <a:off x="608649" y="4495800"/>
            <a:ext cx="1753551" cy="533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望远镜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2218872" y="1918891"/>
            <a:ext cx="328386" cy="296863"/>
            <a:chOff x="1152070" y="4386586"/>
            <a:chExt cx="328386" cy="296863"/>
          </a:xfrm>
        </p:grpSpPr>
        <p:sp>
          <p:nvSpPr>
            <p:cNvPr id="88" name="Arc 57"/>
            <p:cNvSpPr>
              <a:spLocks/>
            </p:cNvSpPr>
            <p:nvPr/>
          </p:nvSpPr>
          <p:spPr bwMode="auto">
            <a:xfrm>
              <a:off x="1404256" y="4386586"/>
              <a:ext cx="76200" cy="296863"/>
            </a:xfrm>
            <a:custGeom>
              <a:avLst/>
              <a:gdLst>
                <a:gd name="G0" fmla="+- 3407 0 0"/>
                <a:gd name="G1" fmla="+- 21600 0 0"/>
                <a:gd name="G2" fmla="+- 21600 0 0"/>
                <a:gd name="T0" fmla="*/ 3407 w 25007"/>
                <a:gd name="T1" fmla="*/ 0 h 43200"/>
                <a:gd name="T2" fmla="*/ 0 w 25007"/>
                <a:gd name="T3" fmla="*/ 42930 h 43200"/>
                <a:gd name="T4" fmla="*/ 3407 w 2500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07" h="43200" fill="none" extrusionOk="0">
                  <a:moveTo>
                    <a:pt x="3406" y="0"/>
                  </a:moveTo>
                  <a:cubicBezTo>
                    <a:pt x="15336" y="0"/>
                    <a:pt x="25007" y="9670"/>
                    <a:pt x="25007" y="21600"/>
                  </a:cubicBezTo>
                  <a:cubicBezTo>
                    <a:pt x="25007" y="33529"/>
                    <a:pt x="15336" y="43200"/>
                    <a:pt x="3407" y="43200"/>
                  </a:cubicBezTo>
                  <a:cubicBezTo>
                    <a:pt x="2265" y="43200"/>
                    <a:pt x="1126" y="43109"/>
                    <a:pt x="0" y="42929"/>
                  </a:cubicBezTo>
                </a:path>
                <a:path w="25007" h="43200" stroke="0" extrusionOk="0">
                  <a:moveTo>
                    <a:pt x="3406" y="0"/>
                  </a:moveTo>
                  <a:cubicBezTo>
                    <a:pt x="15336" y="0"/>
                    <a:pt x="25007" y="9670"/>
                    <a:pt x="25007" y="21600"/>
                  </a:cubicBezTo>
                  <a:cubicBezTo>
                    <a:pt x="25007" y="33529"/>
                    <a:pt x="15336" y="43200"/>
                    <a:pt x="3407" y="43200"/>
                  </a:cubicBezTo>
                  <a:cubicBezTo>
                    <a:pt x="2265" y="43200"/>
                    <a:pt x="1126" y="43109"/>
                    <a:pt x="0" y="42929"/>
                  </a:cubicBezTo>
                  <a:lnTo>
                    <a:pt x="3407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 type="none" w="sm" len="lg"/>
              <a:tailEnd type="none" w="sm" len="lg"/>
            </a:ln>
            <a:effectLst/>
            <a:scene3d>
              <a:camera prst="orthographicFront">
                <a:rot lat="0" lon="0" rev="10799999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zh-CN" altLang="en-US" sz="2800" b="1" kern="0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89" name="对象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465061"/>
                </p:ext>
              </p:extLst>
            </p:nvPr>
          </p:nvGraphicFramePr>
          <p:xfrm>
            <a:off x="1152070" y="4408211"/>
            <a:ext cx="2413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981" name="Equation" r:id="rId14" imgW="241200" imgH="215640" progId="Equation.DSMT4">
                    <p:embed/>
                  </p:oleObj>
                </mc:Choice>
                <mc:Fallback>
                  <p:oleObj name="Equation" r:id="rId14" imgW="24120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152070" y="4408211"/>
                          <a:ext cx="2413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1" name="对象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25653"/>
              </p:ext>
            </p:extLst>
          </p:nvPr>
        </p:nvGraphicFramePr>
        <p:xfrm>
          <a:off x="660400" y="5715000"/>
          <a:ext cx="162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82" name="Equation" r:id="rId16" imgW="1625400" imgH="609480" progId="Equation.DSMT4">
                  <p:embed/>
                </p:oleObj>
              </mc:Choice>
              <mc:Fallback>
                <p:oleObj name="Equation" r:id="rId16" imgW="16254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0400" y="5715000"/>
                        <a:ext cx="1625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b="13349"/>
          <a:stretch/>
        </p:blipFill>
        <p:spPr>
          <a:xfrm>
            <a:off x="6592377" y="3581400"/>
            <a:ext cx="1605515" cy="87455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41566" y="5181600"/>
            <a:ext cx="1733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最小分辨角：</a:t>
            </a:r>
            <a:endParaRPr lang="zh-CN" altLang="en-US" sz="2000" dirty="0"/>
          </a:p>
        </p:txBody>
      </p:sp>
      <p:sp>
        <p:nvSpPr>
          <p:cNvPr id="74" name="内容占位符 2"/>
          <p:cNvSpPr txBox="1">
            <a:spLocks/>
          </p:cNvSpPr>
          <p:nvPr/>
        </p:nvSpPr>
        <p:spPr>
          <a:xfrm>
            <a:off x="5791200" y="4563880"/>
            <a:ext cx="3352800" cy="533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照像物镜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91201" y="5132025"/>
            <a:ext cx="3240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0000"/>
              </a:buClr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像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面每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毫米能分辨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的线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r>
              <a:rPr lang="en-US" altLang="zh-CN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034916"/>
              </p:ext>
            </p:extLst>
          </p:nvPr>
        </p:nvGraphicFramePr>
        <p:xfrm>
          <a:off x="5987912" y="5716003"/>
          <a:ext cx="1854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83" name="Equation" r:id="rId19" imgW="1854000" imgH="672840" progId="Equation.DSMT4">
                  <p:embed/>
                </p:oleObj>
              </mc:Choice>
              <mc:Fallback>
                <p:oleObj name="Equation" r:id="rId19" imgW="18540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987912" y="5716003"/>
                        <a:ext cx="18542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189" name="Picture 21" descr="https://timgsa.baidu.com/timg?image&amp;quality=80&amp;size=b9999_10000&amp;sec=1503727994799&amp;di=45fe00cbea5808b4f764efcc33b9876b&amp;imgtype=0&amp;src=http%3A%2F%2Fpic17.nipic.com%2F20111023%2F4695500_165707443000_2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8" b="11575"/>
          <a:stretch/>
        </p:blipFill>
        <p:spPr bwMode="auto">
          <a:xfrm>
            <a:off x="751116" y="3561594"/>
            <a:ext cx="1798231" cy="8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矩形 81"/>
          <p:cNvSpPr/>
          <p:nvPr/>
        </p:nvSpPr>
        <p:spPr>
          <a:xfrm>
            <a:off x="584217" y="6440401"/>
            <a:ext cx="160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为通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光孔径</a:t>
            </a: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657380"/>
              </p:ext>
            </p:extLst>
          </p:nvPr>
        </p:nvGraphicFramePr>
        <p:xfrm>
          <a:off x="8179783" y="5686023"/>
          <a:ext cx="736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84" name="Equation" r:id="rId22" imgW="736560" imgH="660240" progId="Equation.DSMT4">
                  <p:embed/>
                </p:oleObj>
              </mc:Choice>
              <mc:Fallback>
                <p:oleObj name="Equation" r:id="rId22" imgW="736560" imgH="66024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9783" y="5686023"/>
                        <a:ext cx="7366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矩形 84"/>
          <p:cNvSpPr/>
          <p:nvPr/>
        </p:nvSpPr>
        <p:spPr>
          <a:xfrm>
            <a:off x="5938873" y="6440401"/>
            <a:ext cx="160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相对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孔径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0" t="-1" r="12553" b="61005"/>
          <a:stretch/>
        </p:blipFill>
        <p:spPr>
          <a:xfrm>
            <a:off x="2879272" y="3561593"/>
            <a:ext cx="2820996" cy="1570431"/>
          </a:xfrm>
          <a:prstGeom prst="rect">
            <a:avLst/>
          </a:prstGeom>
        </p:spPr>
      </p:pic>
      <p:sp>
        <p:nvSpPr>
          <p:cNvPr id="16" name="矩形标注 15"/>
          <p:cNvSpPr/>
          <p:nvPr/>
        </p:nvSpPr>
        <p:spPr>
          <a:xfrm>
            <a:off x="3048000" y="3581400"/>
            <a:ext cx="2385786" cy="1600200"/>
          </a:xfrm>
          <a:prstGeom prst="wedgeRectCallout">
            <a:avLst>
              <a:gd name="adj1" fmla="val 96581"/>
              <a:gd name="adj2" fmla="val -15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343514" y="4563880"/>
            <a:ext cx="479196" cy="304800"/>
          </a:xfrm>
          <a:prstGeom prst="ellipse">
            <a:avLst/>
          </a:prstGeom>
          <a:solidFill>
            <a:srgbClr val="4388E3">
              <a:alpha val="1686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228600" y="838200"/>
            <a:ext cx="1335405" cy="533400"/>
            <a:chOff x="1871854" y="2492375"/>
            <a:chExt cx="3005413" cy="205106"/>
          </a:xfrm>
        </p:grpSpPr>
        <p:sp>
          <p:nvSpPr>
            <p:cNvPr id="97" name="AutoShape 53"/>
            <p:cNvSpPr>
              <a:spLocks noChangeArrowheads="1"/>
            </p:cNvSpPr>
            <p:nvPr/>
          </p:nvSpPr>
          <p:spPr bwMode="auto">
            <a:xfrm>
              <a:off x="1871854" y="2492375"/>
              <a:ext cx="3005413" cy="20510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9900"/>
                </a:gs>
                <a:gs pos="100000">
                  <a:srgbClr val="CCFF99"/>
                </a:gs>
              </a:gsLst>
              <a:lin ang="5400000" scaled="1"/>
            </a:gradFill>
            <a:ln w="28575" algn="ctr">
              <a:solidFill>
                <a:srgbClr val="006600">
                  <a:alpha val="70195"/>
                </a:srgbClr>
              </a:solidFill>
              <a:round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恰可分辨</a:t>
              </a:r>
            </a:p>
          </p:txBody>
        </p:sp>
        <p:sp>
          <p:nvSpPr>
            <p:cNvPr id="98" name="Rectangle 57"/>
            <p:cNvSpPr>
              <a:spLocks noChangeArrowheads="1"/>
            </p:cNvSpPr>
            <p:nvPr/>
          </p:nvSpPr>
          <p:spPr bwMode="auto">
            <a:xfrm>
              <a:off x="2088386" y="2513015"/>
              <a:ext cx="2574716" cy="15479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304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" grpId="0"/>
      <p:bldP spid="82" grpId="0"/>
      <p:bldP spid="85" grpId="0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案例分析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152400" y="914400"/>
            <a:ext cx="8839200" cy="103997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一个通光口径为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30mm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，焦距为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250mm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的物镜镜头，设计一个目视望远镜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系统主要结构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要求充分利用分辨率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713279"/>
              </p:ext>
            </p:extLst>
          </p:nvPr>
        </p:nvGraphicFramePr>
        <p:xfrm>
          <a:off x="403225" y="3460750"/>
          <a:ext cx="135731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58" name="Equation" r:id="rId3" imgW="672840" imgH="393480" progId="Equation.DSMT4">
                  <p:embed/>
                </p:oleObj>
              </mc:Choice>
              <mc:Fallback>
                <p:oleObj name="Equation" r:id="rId3" imgW="672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3460750"/>
                        <a:ext cx="1357313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77143" y="3460938"/>
            <a:ext cx="1551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 smtClean="0">
                <a:solidFill>
                  <a:srgbClr val="000000"/>
                </a:solidFill>
              </a:rPr>
              <a:t>取</a:t>
            </a:r>
            <a:r>
              <a:rPr lang="el-GR" altLang="zh-CN" sz="2000" kern="0" dirty="0" smtClean="0">
                <a:solidFill>
                  <a:srgbClr val="000000"/>
                </a:solidFill>
              </a:rPr>
              <a:t>λ</a:t>
            </a:r>
            <a:r>
              <a:rPr lang="en-US" altLang="zh-CN" sz="2000" kern="0" dirty="0" smtClean="0">
                <a:solidFill>
                  <a:srgbClr val="000000"/>
                </a:solidFill>
              </a:rPr>
              <a:t>=555nm</a:t>
            </a:r>
            <a:endParaRPr lang="zh-CN" altLang="en-US" sz="2000" kern="0" dirty="0">
              <a:solidFill>
                <a:srgbClr val="00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>
            <a:off x="1873514" y="3861048"/>
            <a:ext cx="1555486" cy="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032971"/>
              </p:ext>
            </p:extLst>
          </p:nvPr>
        </p:nvGraphicFramePr>
        <p:xfrm>
          <a:off x="3595244" y="3699916"/>
          <a:ext cx="11588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59" name="Equation" r:id="rId5" imgW="634680" imgH="177480" progId="Equation.DSMT4">
                  <p:embed/>
                </p:oleObj>
              </mc:Choice>
              <mc:Fallback>
                <p:oleObj name="Equation" r:id="rId5" imgW="634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244" y="3699916"/>
                        <a:ext cx="11588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822774"/>
              </p:ext>
            </p:extLst>
          </p:nvPr>
        </p:nvGraphicFramePr>
        <p:xfrm>
          <a:off x="439283" y="4724400"/>
          <a:ext cx="1944688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0" name="Equation" r:id="rId7" imgW="1155600" imgH="406080" progId="Equation.DSMT4">
                  <p:embed/>
                </p:oleObj>
              </mc:Choice>
              <mc:Fallback>
                <p:oleObj name="Equation" r:id="rId7" imgW="1155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83" y="4724400"/>
                        <a:ext cx="1944688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接箭头连接符 12"/>
          <p:cNvCxnSpPr/>
          <p:nvPr/>
        </p:nvCxnSpPr>
        <p:spPr bwMode="auto">
          <a:xfrm>
            <a:off x="3352800" y="5096555"/>
            <a:ext cx="400695" cy="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矩形 13"/>
          <p:cNvSpPr/>
          <p:nvPr/>
        </p:nvSpPr>
        <p:spPr>
          <a:xfrm>
            <a:off x="3845615" y="4896500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 smtClean="0">
                <a:solidFill>
                  <a:srgbClr val="000000"/>
                </a:solidFill>
              </a:rPr>
              <a:t>正常放大率</a:t>
            </a:r>
            <a:endParaRPr lang="zh-CN" altLang="en-US" sz="2000" kern="0" dirty="0">
              <a:solidFill>
                <a:srgbClr val="000000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47048" y="6000690"/>
            <a:ext cx="70848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ea typeface="宋体" charset="-122"/>
              </a:rPr>
              <a:t>放大率一般设计为</a:t>
            </a:r>
            <a:r>
              <a:rPr lang="el-GR" altLang="zh-CN" sz="2000" b="1" dirty="0" smtClean="0">
                <a:solidFill>
                  <a:srgbClr val="C00000"/>
                </a:solidFill>
                <a:ea typeface="宋体" charset="-122"/>
              </a:rPr>
              <a:t>Γ</a:t>
            </a:r>
            <a:r>
              <a:rPr lang="en-US" altLang="zh-CN" sz="1200" b="1" dirty="0" smtClean="0">
                <a:solidFill>
                  <a:srgbClr val="C00000"/>
                </a:solidFill>
                <a:ea typeface="宋体" charset="-122"/>
              </a:rPr>
              <a:t>0</a:t>
            </a:r>
            <a:r>
              <a:rPr lang="zh-CN" altLang="en-US" sz="2000" b="1" dirty="0" smtClean="0">
                <a:solidFill>
                  <a:srgbClr val="C00000"/>
                </a:solidFill>
                <a:ea typeface="宋体" charset="-122"/>
              </a:rPr>
              <a:t>的</a:t>
            </a:r>
            <a:r>
              <a:rPr lang="en-US" altLang="zh-CN" sz="2000" b="1" dirty="0" smtClean="0">
                <a:solidFill>
                  <a:srgbClr val="C00000"/>
                </a:solidFill>
                <a:ea typeface="宋体" charset="-122"/>
              </a:rPr>
              <a:t>1.5</a:t>
            </a:r>
            <a:r>
              <a:rPr lang="zh-CN" altLang="en-US" sz="2000" b="1" dirty="0" smtClean="0">
                <a:solidFill>
                  <a:srgbClr val="C00000"/>
                </a:solidFill>
                <a:ea typeface="宋体" charset="-122"/>
              </a:rPr>
              <a:t>到</a:t>
            </a:r>
            <a:r>
              <a:rPr lang="en-US" altLang="zh-CN" sz="2000" b="1" dirty="0" smtClean="0">
                <a:solidFill>
                  <a:srgbClr val="C00000"/>
                </a:solidFill>
                <a:ea typeface="宋体" charset="-122"/>
              </a:rPr>
              <a:t>3</a:t>
            </a:r>
            <a:r>
              <a:rPr lang="zh-CN" altLang="en-US" sz="2000" b="1" dirty="0" smtClean="0">
                <a:solidFill>
                  <a:srgbClr val="C00000"/>
                </a:solidFill>
                <a:ea typeface="宋体" charset="-122"/>
              </a:rPr>
              <a:t>倍。这里可设计为：</a:t>
            </a:r>
            <a:endParaRPr lang="zh-CN" altLang="en-US" sz="2000" b="1" dirty="0">
              <a:solidFill>
                <a:srgbClr val="C00000"/>
              </a:solidFill>
              <a:ea typeface="宋体" charset="-122"/>
            </a:endParaRP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286657" y="1954376"/>
            <a:ext cx="7104743" cy="533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如何理解“充分利用分辨率”？ </a:t>
            </a:r>
            <a:endParaRPr lang="en-US" altLang="zh-CN" sz="2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设计思路？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199152"/>
              </p:ext>
            </p:extLst>
          </p:nvPr>
        </p:nvGraphicFramePr>
        <p:xfrm>
          <a:off x="6172200" y="6050726"/>
          <a:ext cx="64135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1" name="Equation" r:id="rId9" imgW="380880" imgH="177480" progId="Equation.DSMT4">
                  <p:embed/>
                </p:oleObj>
              </mc:Choice>
              <mc:Fallback>
                <p:oleObj name="Equation" r:id="rId9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6050726"/>
                        <a:ext cx="641350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268794"/>
              </p:ext>
            </p:extLst>
          </p:nvPr>
        </p:nvGraphicFramePr>
        <p:xfrm>
          <a:off x="2349500" y="4949825"/>
          <a:ext cx="8509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2" name="Equation" r:id="rId11" imgW="495000" imgH="177480" progId="Equation.DSMT4">
                  <p:embed/>
                </p:oleObj>
              </mc:Choice>
              <mc:Fallback>
                <p:oleObj name="Equation" r:id="rId11" imgW="495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4949825"/>
                        <a:ext cx="850900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633765"/>
              </p:ext>
            </p:extLst>
          </p:nvPr>
        </p:nvGraphicFramePr>
        <p:xfrm>
          <a:off x="7443788" y="6015038"/>
          <a:ext cx="10906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3" name="Equation" r:id="rId13" imgW="647640" imgH="228600" progId="Equation.DSMT4">
                  <p:embed/>
                </p:oleObj>
              </mc:Choice>
              <mc:Fallback>
                <p:oleObj name="Equation" r:id="rId13" imgW="647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788" y="6015038"/>
                        <a:ext cx="1090612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6324600" y="2514600"/>
            <a:ext cx="2788188" cy="1790700"/>
            <a:chOff x="6705600" y="2965698"/>
            <a:chExt cx="2788188" cy="179070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54"/>
            <a:stretch/>
          </p:blipFill>
          <p:spPr>
            <a:xfrm>
              <a:off x="6705600" y="2965698"/>
              <a:ext cx="2788188" cy="1790700"/>
            </a:xfrm>
            <a:prstGeom prst="rect">
              <a:avLst/>
            </a:prstGeom>
          </p:spPr>
        </p:pic>
        <p:graphicFrame>
          <p:nvGraphicFramePr>
            <p:cNvPr id="26" name="对象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6270856"/>
                </p:ext>
              </p:extLst>
            </p:nvPr>
          </p:nvGraphicFramePr>
          <p:xfrm>
            <a:off x="6834230" y="4131650"/>
            <a:ext cx="2413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64" name="Equation" r:id="rId16" imgW="241200" imgH="215640" progId="Equation.DSMT4">
                    <p:embed/>
                  </p:oleObj>
                </mc:Choice>
                <mc:Fallback>
                  <p:oleObj name="Equation" r:id="rId16" imgW="24120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834230" y="4131650"/>
                          <a:ext cx="2413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对象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5548951"/>
                </p:ext>
              </p:extLst>
            </p:nvPr>
          </p:nvGraphicFramePr>
          <p:xfrm>
            <a:off x="8589895" y="4054792"/>
            <a:ext cx="406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65" name="Equation" r:id="rId18" imgW="406080" imgH="406080" progId="Equation.DSMT4">
                    <p:embed/>
                  </p:oleObj>
                </mc:Choice>
                <mc:Fallback>
                  <p:oleObj name="Equation" r:id="rId18" imgW="406080" imgH="406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89895" y="4054792"/>
                          <a:ext cx="406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889664"/>
              </p:ext>
            </p:extLst>
          </p:nvPr>
        </p:nvGraphicFramePr>
        <p:xfrm>
          <a:off x="8409986" y="3289300"/>
          <a:ext cx="393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6" name="Equation" r:id="rId20" imgW="393480" imgH="241200" progId="Equation.DSMT4">
                  <p:embed/>
                </p:oleObj>
              </mc:Choice>
              <mc:Fallback>
                <p:oleObj name="Equation" r:id="rId20" imgW="393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409986" y="3289300"/>
                        <a:ext cx="3937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345999"/>
              </p:ext>
            </p:extLst>
          </p:nvPr>
        </p:nvGraphicFramePr>
        <p:xfrm>
          <a:off x="6049963" y="3435102"/>
          <a:ext cx="2159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7" name="Equation" r:id="rId22" imgW="215640" imgH="190440" progId="Equation.DSMT4">
                  <p:embed/>
                </p:oleObj>
              </mc:Choice>
              <mc:Fallback>
                <p:oleObj name="Equation" r:id="rId22" imgW="2156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963" y="3435102"/>
                        <a:ext cx="2159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6330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utoShape 6"/>
          <p:cNvSpPr>
            <a:spLocks noChangeArrowheads="1"/>
          </p:cNvSpPr>
          <p:nvPr/>
        </p:nvSpPr>
        <p:spPr bwMode="auto">
          <a:xfrm rot="16200000" flipH="1">
            <a:off x="3435301" y="2609852"/>
            <a:ext cx="2803624" cy="723900"/>
          </a:xfrm>
          <a:prstGeom prst="parallelogram">
            <a:avLst>
              <a:gd name="adj" fmla="val 62281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90600" y="123826"/>
            <a:ext cx="8001000" cy="563563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zh-CN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i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典型成像系统的分辨率</a:t>
            </a:r>
            <a:endParaRPr lang="zh-CN" altLang="en-US" i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96170" y="876300"/>
            <a:ext cx="7772400" cy="533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bg2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显微镜的分辨率：物面上最小分辨距离</a:t>
            </a:r>
            <a:r>
              <a:rPr lang="el-GR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ε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331913" y="2438400"/>
            <a:ext cx="152400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646113" y="2438400"/>
            <a:ext cx="76200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46113" y="2895600"/>
            <a:ext cx="76200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3694113" y="2743200"/>
            <a:ext cx="0" cy="15240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798513" y="2819400"/>
            <a:ext cx="0" cy="76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2322513" y="2895600"/>
            <a:ext cx="0" cy="15240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2322513" y="1597709"/>
            <a:ext cx="1182688" cy="677971"/>
          </a:xfrm>
          <a:prstGeom prst="wedgeRectCallout">
            <a:avLst>
              <a:gd name="adj1" fmla="val -47181"/>
              <a:gd name="adj2" fmla="val 143882"/>
            </a:avLst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altLang="zh-CN" sz="2000" b="1" baseline="-250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798513" y="1981200"/>
            <a:ext cx="381000" cy="381000"/>
          </a:xfrm>
          <a:prstGeom prst="wedgeRectCallout">
            <a:avLst>
              <a:gd name="adj1" fmla="val -47500"/>
              <a:gd name="adj2" fmla="val 176250"/>
            </a:avLst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1800" b="1" dirty="0">
                <a:latin typeface="Arial" pitchFamily="34" charset="0"/>
                <a:ea typeface="宋体" pitchFamily="2" charset="-122"/>
              </a:rPr>
              <a:t>u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358775" y="2576513"/>
            <a:ext cx="381000" cy="381000"/>
            <a:chOff x="358775" y="2576513"/>
            <a:chExt cx="381000" cy="381000"/>
          </a:xfrm>
        </p:grpSpPr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646113" y="2743200"/>
              <a:ext cx="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358775" y="2576513"/>
              <a:ext cx="381000" cy="381000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altLang="zh-CN" sz="2000" b="1" dirty="0">
                  <a:solidFill>
                    <a:srgbClr val="FF0000"/>
                  </a:solidFill>
                  <a:latin typeface="Arial" pitchFamily="34" charset="0"/>
                  <a:ea typeface="宋体" pitchFamily="2" charset="-122"/>
                  <a:sym typeface="Symbol" pitchFamily="18" charset="2"/>
                </a:rPr>
                <a:t></a:t>
              </a:r>
              <a:endParaRPr lang="en-US" altLang="zh-CN" sz="2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1075418" y="1610722"/>
            <a:ext cx="72548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物镜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818063" y="1626393"/>
            <a:ext cx="3810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像面</a:t>
            </a: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4648994" y="6192054"/>
            <a:ext cx="757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数值孔径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5279800" y="6061317"/>
            <a:ext cx="655750" cy="19312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43" name="对象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667058"/>
              </p:ext>
            </p:extLst>
          </p:nvPr>
        </p:nvGraphicFramePr>
        <p:xfrm>
          <a:off x="2922133" y="3728357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17" name="Equation" r:id="rId3" imgW="203040" imgH="279360" progId="Equation.DSMT4">
                  <p:embed/>
                </p:oleObj>
              </mc:Choice>
              <mc:Fallback>
                <p:oleObj name="Equation" r:id="rId3" imgW="203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2133" y="3728357"/>
                        <a:ext cx="203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对象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570025"/>
              </p:ext>
            </p:extLst>
          </p:nvPr>
        </p:nvGraphicFramePr>
        <p:xfrm>
          <a:off x="214313" y="4533900"/>
          <a:ext cx="2336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18" name="Equation" r:id="rId5" imgW="2336760" imgH="723600" progId="Equation.DSMT4">
                  <p:embed/>
                </p:oleObj>
              </mc:Choice>
              <mc:Fallback>
                <p:oleObj name="Equation" r:id="rId5" imgW="233676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313" y="4533900"/>
                        <a:ext cx="23368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827740"/>
              </p:ext>
            </p:extLst>
          </p:nvPr>
        </p:nvGraphicFramePr>
        <p:xfrm>
          <a:off x="1503363" y="2078038"/>
          <a:ext cx="24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19" name="Equation" r:id="rId7" imgW="241200" imgH="228600" progId="Equation.DSMT4">
                  <p:embed/>
                </p:oleObj>
              </mc:Choice>
              <mc:Fallback>
                <p:oleObj name="Equation" r:id="rId7" imgW="24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3363" y="2078038"/>
                        <a:ext cx="241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191997"/>
              </p:ext>
            </p:extLst>
          </p:nvPr>
        </p:nvGraphicFramePr>
        <p:xfrm>
          <a:off x="2322513" y="1676400"/>
          <a:ext cx="1130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20" name="Equation" r:id="rId9" imgW="1130040" imgH="609480" progId="Equation.DSMT4">
                  <p:embed/>
                </p:oleObj>
              </mc:Choice>
              <mc:Fallback>
                <p:oleObj name="Equation" r:id="rId9" imgW="1130040" imgH="609480" progId="Equation.DSMT4">
                  <p:embed/>
                  <p:pic>
                    <p:nvPicPr>
                      <p:cNvPr id="0" name="对象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1676400"/>
                        <a:ext cx="1130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16889"/>
              </p:ext>
            </p:extLst>
          </p:nvPr>
        </p:nvGraphicFramePr>
        <p:xfrm>
          <a:off x="1139826" y="3403600"/>
          <a:ext cx="190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21" name="Equation" r:id="rId11" imgW="190440" imgH="203040" progId="Equation.DSMT4">
                  <p:embed/>
                </p:oleObj>
              </mc:Choice>
              <mc:Fallback>
                <p:oleObj name="Equation" r:id="rId11" imgW="190440" imgH="203040" progId="Equation.DSMT4">
                  <p:embed/>
                  <p:pic>
                    <p:nvPicPr>
                      <p:cNvPr id="0" name="对象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6" y="3403600"/>
                        <a:ext cx="1905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3249"/>
              </p:ext>
            </p:extLst>
          </p:nvPr>
        </p:nvGraphicFramePr>
        <p:xfrm>
          <a:off x="1612900" y="3325813"/>
          <a:ext cx="673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22" name="Equation" r:id="rId13" imgW="672840" imgH="279360" progId="Equation.DSMT4">
                  <p:embed/>
                </p:oleObj>
              </mc:Choice>
              <mc:Fallback>
                <p:oleObj name="Equation" r:id="rId13" imgW="672840" imgH="279360" progId="Equation.DSMT4">
                  <p:embed/>
                  <p:pic>
                    <p:nvPicPr>
                      <p:cNvPr id="0" name="对象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3325813"/>
                        <a:ext cx="673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对象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017821"/>
              </p:ext>
            </p:extLst>
          </p:nvPr>
        </p:nvGraphicFramePr>
        <p:xfrm>
          <a:off x="163513" y="5498583"/>
          <a:ext cx="233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23" name="Equation" r:id="rId15" imgW="2336760" imgH="291960" progId="Equation.DSMT4">
                  <p:embed/>
                </p:oleObj>
              </mc:Choice>
              <mc:Fallback>
                <p:oleObj name="Equation" r:id="rId15" imgW="23367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3513" y="5498583"/>
                        <a:ext cx="2336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对象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621192"/>
              </p:ext>
            </p:extLst>
          </p:nvPr>
        </p:nvGraphicFramePr>
        <p:xfrm>
          <a:off x="176213" y="6128657"/>
          <a:ext cx="2146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24" name="Equation" r:id="rId17" imgW="2145960" imgH="736560" progId="Equation.DSMT4">
                  <p:embed/>
                </p:oleObj>
              </mc:Choice>
              <mc:Fallback>
                <p:oleObj name="Equation" r:id="rId17" imgW="21459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6213" y="6128657"/>
                        <a:ext cx="21463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对象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420765"/>
              </p:ext>
            </p:extLst>
          </p:nvPr>
        </p:nvGraphicFramePr>
        <p:xfrm>
          <a:off x="3060700" y="5343752"/>
          <a:ext cx="2349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25" name="Equation" r:id="rId19" imgW="2349360" imgH="736560" progId="Equation.DSMT4">
                  <p:embed/>
                </p:oleObj>
              </mc:Choice>
              <mc:Fallback>
                <p:oleObj name="Equation" r:id="rId19" imgW="23493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060700" y="5343752"/>
                        <a:ext cx="23495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右大括号 54"/>
          <p:cNvSpPr/>
          <p:nvPr/>
        </p:nvSpPr>
        <p:spPr>
          <a:xfrm>
            <a:off x="2667000" y="4657952"/>
            <a:ext cx="303213" cy="2108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8" name="对象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715502"/>
              </p:ext>
            </p:extLst>
          </p:nvPr>
        </p:nvGraphicFramePr>
        <p:xfrm>
          <a:off x="3355975" y="2627313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26" name="Equation" r:id="rId21" imgW="266400" imgH="279360" progId="Equation.DSMT4">
                  <p:embed/>
                </p:oleObj>
              </mc:Choice>
              <mc:Fallback>
                <p:oleObj name="Equation" r:id="rId21" imgW="266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355975" y="2627313"/>
                        <a:ext cx="266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526011"/>
            <a:ext cx="1574800" cy="1921560"/>
          </a:xfrm>
          <a:prstGeom prst="rect">
            <a:avLst/>
          </a:prstGeom>
        </p:spPr>
      </p:pic>
      <p:sp>
        <p:nvSpPr>
          <p:cNvPr id="6" name="弧形 5"/>
          <p:cNvSpPr/>
          <p:nvPr/>
        </p:nvSpPr>
        <p:spPr>
          <a:xfrm>
            <a:off x="6486072" y="5684156"/>
            <a:ext cx="190500" cy="241300"/>
          </a:xfrm>
          <a:prstGeom prst="arc">
            <a:avLst/>
          </a:prstGeom>
          <a:ln w="25400">
            <a:solidFill>
              <a:srgbClr val="0000FF"/>
            </a:solidFill>
          </a:ln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825457"/>
              </p:ext>
            </p:extLst>
          </p:nvPr>
        </p:nvGraphicFramePr>
        <p:xfrm>
          <a:off x="6498771" y="5435600"/>
          <a:ext cx="190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27" name="Equation" r:id="rId24" imgW="190440" imgH="203040" progId="Equation.DSMT4">
                  <p:embed/>
                </p:oleObj>
              </mc:Choice>
              <mc:Fallback>
                <p:oleObj name="Equation" r:id="rId24" imgW="190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498771" y="5435600"/>
                        <a:ext cx="190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878229"/>
              </p:ext>
            </p:extLst>
          </p:nvPr>
        </p:nvGraphicFramePr>
        <p:xfrm>
          <a:off x="6275614" y="5892800"/>
          <a:ext cx="190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28" name="Equation" r:id="rId26" imgW="190440" imgH="203040" progId="Equation.DSMT4">
                  <p:embed/>
                </p:oleObj>
              </mc:Choice>
              <mc:Fallback>
                <p:oleObj name="Equation" r:id="rId26" imgW="190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275614" y="5892800"/>
                        <a:ext cx="190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780697"/>
              </p:ext>
            </p:extLst>
          </p:nvPr>
        </p:nvGraphicFramePr>
        <p:xfrm>
          <a:off x="6032500" y="6307871"/>
          <a:ext cx="148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29" name="Equation" r:id="rId28" imgW="1485720" imgH="279360" progId="Equation.DSMT4">
                  <p:embed/>
                </p:oleObj>
              </mc:Choice>
              <mc:Fallback>
                <p:oleObj name="Equation" r:id="rId28" imgW="14857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032500" y="6307871"/>
                        <a:ext cx="1485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096000" y="4476690"/>
            <a:ext cx="1219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显微物镜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Oval 7"/>
          <p:cNvSpPr>
            <a:spLocks noChangeArrowheads="1"/>
          </p:cNvSpPr>
          <p:nvPr/>
        </p:nvSpPr>
        <p:spPr bwMode="auto">
          <a:xfrm>
            <a:off x="4646613" y="2285205"/>
            <a:ext cx="381000" cy="1169194"/>
          </a:xfrm>
          <a:prstGeom prst="ellipse">
            <a:avLst/>
          </a:prstGeom>
          <a:gradFill rotWithShape="0">
            <a:gsLst>
              <a:gs pos="0">
                <a:srgbClr val="3366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8600" y="2895600"/>
            <a:ext cx="49498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408113" y="2438400"/>
            <a:ext cx="342900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1408113" y="2895600"/>
            <a:ext cx="342900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4625069" y="2877913"/>
            <a:ext cx="381000" cy="1169194"/>
          </a:xfrm>
          <a:prstGeom prst="ellipse">
            <a:avLst/>
          </a:prstGeom>
          <a:gradFill rotWithShape="0">
            <a:gsLst>
              <a:gs pos="0">
                <a:srgbClr val="3366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646113" y="2743200"/>
            <a:ext cx="4191000" cy="7620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1484313" y="36576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4837113" y="1981200"/>
            <a:ext cx="0" cy="17526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837113" y="2895600"/>
            <a:ext cx="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graphicFrame>
        <p:nvGraphicFramePr>
          <p:cNvPr id="44" name="对象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937411"/>
              </p:ext>
            </p:extLst>
          </p:nvPr>
        </p:nvGraphicFramePr>
        <p:xfrm>
          <a:off x="4826000" y="3124200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30" name="Equation" r:id="rId30" imgW="279360" imgH="279360" progId="Equation.DSMT4">
                  <p:embed/>
                </p:oleObj>
              </mc:Choice>
              <mc:Fallback>
                <p:oleObj name="Equation" r:id="rId30" imgW="279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826000" y="3124200"/>
                        <a:ext cx="279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459312"/>
              </p:ext>
            </p:extLst>
          </p:nvPr>
        </p:nvGraphicFramePr>
        <p:xfrm>
          <a:off x="444500" y="2957513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31" name="Equation" r:id="rId32" imgW="241200" imgH="266400" progId="Equation.DSMT4">
                  <p:embed/>
                </p:oleObj>
              </mc:Choice>
              <mc:Fallback>
                <p:oleObj name="Equation" r:id="rId32" imgW="241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44500" y="2957513"/>
                        <a:ext cx="241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381811"/>
              </p:ext>
            </p:extLst>
          </p:nvPr>
        </p:nvGraphicFramePr>
        <p:xfrm>
          <a:off x="525463" y="2405063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32" name="Equation" r:id="rId34" imgW="241200" imgH="266400" progId="Equation.DSMT4">
                  <p:embed/>
                </p:oleObj>
              </mc:Choice>
              <mc:Fallback>
                <p:oleObj name="Equation" r:id="rId34" imgW="241200" imgH="2664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2405063"/>
                        <a:ext cx="2413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2" descr="http://www.91way.com/upload2010/Image/201079125559.jp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532" y="1333500"/>
            <a:ext cx="191872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矩形标注 35"/>
          <p:cNvSpPr/>
          <p:nvPr/>
        </p:nvSpPr>
        <p:spPr>
          <a:xfrm>
            <a:off x="228600" y="1447800"/>
            <a:ext cx="5105400" cy="2925814"/>
          </a:xfrm>
          <a:prstGeom prst="wedgeRectCallout">
            <a:avLst>
              <a:gd name="adj1" fmla="val 73837"/>
              <a:gd name="adj2" fmla="val -143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331913" y="2048912"/>
            <a:ext cx="152400" cy="1694543"/>
            <a:chOff x="1331913" y="2048912"/>
            <a:chExt cx="152400" cy="1694543"/>
          </a:xfrm>
        </p:grpSpPr>
        <p:sp>
          <p:nvSpPr>
            <p:cNvPr id="57" name="Rectangle 27" descr="深色下对角线"/>
            <p:cNvSpPr>
              <a:spLocks noChangeArrowheads="1"/>
            </p:cNvSpPr>
            <p:nvPr/>
          </p:nvSpPr>
          <p:spPr bwMode="auto">
            <a:xfrm>
              <a:off x="1331913" y="2048912"/>
              <a:ext cx="152400" cy="381000"/>
            </a:xfrm>
            <a:prstGeom prst="rect">
              <a:avLst/>
            </a:prstGeom>
            <a:pattFill prst="dkDnDiag">
              <a:fgClr>
                <a:srgbClr val="663300"/>
              </a:fgClr>
              <a:bgClr>
                <a:srgbClr val="EDFAD2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 descr="深色下对角线"/>
            <p:cNvSpPr>
              <a:spLocks noChangeArrowheads="1"/>
            </p:cNvSpPr>
            <p:nvPr/>
          </p:nvSpPr>
          <p:spPr bwMode="auto">
            <a:xfrm>
              <a:off x="1331913" y="3362455"/>
              <a:ext cx="152400" cy="381000"/>
            </a:xfrm>
            <a:prstGeom prst="rect">
              <a:avLst/>
            </a:prstGeom>
            <a:pattFill prst="dkDnDiag">
              <a:fgClr>
                <a:srgbClr val="663300"/>
              </a:fgClr>
              <a:bgClr>
                <a:srgbClr val="EDFAD2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34128" name="Picture 11248" descr="https://timgsa.baidu.com/timg?image&amp;quality=80&amp;size=b9999_10000&amp;sec=1504327082&amp;di=9adb1e5f80fffd4e9cce8da5da1de30a&amp;imgtype=jpg&amp;er=1&amp;src=http%3A%2F%2Fwww.rayan.com.cn%2Fuploadfiles%2F1460700369.jpg"/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2" t="6363" r="30581" b="8853"/>
          <a:stretch/>
        </p:blipFill>
        <p:spPr bwMode="auto">
          <a:xfrm rot="10800000">
            <a:off x="7518400" y="4404327"/>
            <a:ext cx="1305645" cy="223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矩形标注 62"/>
          <p:cNvSpPr/>
          <p:nvPr/>
        </p:nvSpPr>
        <p:spPr>
          <a:xfrm>
            <a:off x="5935550" y="4373615"/>
            <a:ext cx="3056050" cy="2255786"/>
          </a:xfrm>
          <a:prstGeom prst="wedgeRectCallout">
            <a:avLst>
              <a:gd name="adj1" fmla="val -8271"/>
              <a:gd name="adj2" fmla="val -1147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4962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 animBg="1"/>
      <p:bldP spid="26" grpId="0" animBg="1"/>
      <p:bldP spid="27" grpId="0" animBg="1"/>
      <p:bldP spid="37" grpId="0"/>
      <p:bldP spid="38" grpId="0" animBg="1"/>
      <p:bldP spid="55" grpId="0" animBg="1"/>
      <p:bldP spid="6" grpId="0" animBg="1"/>
      <p:bldP spid="32" grpId="0"/>
      <p:bldP spid="16" grpId="0" animBg="1"/>
      <p:bldP spid="17" grpId="0" animBg="1"/>
      <p:bldP spid="6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7351E1"/>
      </a:dk2>
      <a:lt2>
        <a:srgbClr val="969696"/>
      </a:lt2>
      <a:accent1>
        <a:srgbClr val="4388E3"/>
      </a:accent1>
      <a:accent2>
        <a:srgbClr val="ECA024"/>
      </a:accent2>
      <a:accent3>
        <a:srgbClr val="FFFFFF"/>
      </a:accent3>
      <a:accent4>
        <a:srgbClr val="000000"/>
      </a:accent4>
      <a:accent5>
        <a:srgbClr val="B0C3EF"/>
      </a:accent5>
      <a:accent6>
        <a:srgbClr val="D69120"/>
      </a:accent6>
      <a:hlink>
        <a:srgbClr val="99CC00"/>
      </a:hlink>
      <a:folHlink>
        <a:srgbClr val="339966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 cap="flat" cmpd="sng" algn="ctr">
          <a:solidFill>
            <a:srgbClr val="BDFF38"/>
          </a:solidFill>
          <a:prstDash val="solid"/>
        </a:ln>
        <a:effectLst>
          <a:glow rad="127000">
            <a:srgbClr val="BDFF38">
              <a:alpha val="50000"/>
            </a:srgbClr>
          </a:glow>
          <a:outerShdw blurRad="25400" dist="23000" dir="5400000" rotWithShape="0">
            <a:srgbClr val="000000">
              <a:alpha val="35000"/>
            </a:srgbClr>
          </a:outerShdw>
        </a:effectLst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kern="0" smtClean="0">
            <a:solidFill>
              <a:srgbClr val="FFFFFF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8876C8"/>
        </a:accent1>
        <a:accent2>
          <a:srgbClr val="28CCBC"/>
        </a:accent2>
        <a:accent3>
          <a:srgbClr val="FFFFFF"/>
        </a:accent3>
        <a:accent4>
          <a:srgbClr val="000000"/>
        </a:accent4>
        <a:accent5>
          <a:srgbClr val="C3BDE0"/>
        </a:accent5>
        <a:accent6>
          <a:srgbClr val="23B9AA"/>
        </a:accent6>
        <a:hlink>
          <a:srgbClr val="83A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7351E1"/>
        </a:dk2>
        <a:lt2>
          <a:srgbClr val="969696"/>
        </a:lt2>
        <a:accent1>
          <a:srgbClr val="4388E3"/>
        </a:accent1>
        <a:accent2>
          <a:srgbClr val="ECA024"/>
        </a:accent2>
        <a:accent3>
          <a:srgbClr val="FFFFFF"/>
        </a:accent3>
        <a:accent4>
          <a:srgbClr val="000000"/>
        </a:accent4>
        <a:accent5>
          <a:srgbClr val="B0C3EF"/>
        </a:accent5>
        <a:accent6>
          <a:srgbClr val="D69120"/>
        </a:accent6>
        <a:hlink>
          <a:srgbClr val="99CC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66CC"/>
        </a:dk2>
        <a:lt2>
          <a:srgbClr val="808080"/>
        </a:lt2>
        <a:accent1>
          <a:srgbClr val="41BBE1"/>
        </a:accent1>
        <a:accent2>
          <a:srgbClr val="165AA4"/>
        </a:accent2>
        <a:accent3>
          <a:srgbClr val="FFFFFF"/>
        </a:accent3>
        <a:accent4>
          <a:srgbClr val="000000"/>
        </a:accent4>
        <a:accent5>
          <a:srgbClr val="B0DAEE"/>
        </a:accent5>
        <a:accent6>
          <a:srgbClr val="135194"/>
        </a:accent6>
        <a:hlink>
          <a:srgbClr val="FFCC0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11866</TotalTime>
  <Words>1780</Words>
  <Application>Microsoft Office PowerPoint</Application>
  <PresentationFormat>全屏显示(4:3)</PresentationFormat>
  <Paragraphs>230</Paragraphs>
  <Slides>40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2" baseType="lpstr">
      <vt:lpstr>Default Design</vt:lpstr>
      <vt:lpstr>Equation</vt:lpstr>
      <vt:lpstr>PowerPoint 演示文稿</vt:lpstr>
      <vt:lpstr>成像系统的分辨率</vt:lpstr>
      <vt:lpstr>1.成像系统的分辨率</vt:lpstr>
      <vt:lpstr>1.成像系统的分辨率</vt:lpstr>
      <vt:lpstr>1.成像系统的分辨率</vt:lpstr>
      <vt:lpstr>1.成像系统的分辨率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GuildDesign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ThemeGallery.com</dc:creator>
  <cp:lastModifiedBy>********</cp:lastModifiedBy>
  <cp:revision>1123</cp:revision>
  <dcterms:created xsi:type="dcterms:W3CDTF">2004-07-21T02:43:03Z</dcterms:created>
  <dcterms:modified xsi:type="dcterms:W3CDTF">2017-09-18T02:19:13Z</dcterms:modified>
</cp:coreProperties>
</file>