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" ContentType="image/tiff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activeX/activeX1.xml" ContentType="application/vnd.ms-office.activeX+xml"/>
  <Override PartName="/ppt/activeX/activeX1.bin" ContentType="application/vnd.ms-office.activeX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529" r:id="rId2"/>
    <p:sldId id="530" r:id="rId3"/>
    <p:sldId id="477" r:id="rId4"/>
    <p:sldId id="531" r:id="rId5"/>
    <p:sldId id="534" r:id="rId6"/>
    <p:sldId id="553" r:id="rId7"/>
    <p:sldId id="588" r:id="rId8"/>
    <p:sldId id="581" r:id="rId9"/>
    <p:sldId id="502" r:id="rId10"/>
    <p:sldId id="582" r:id="rId11"/>
    <p:sldId id="585" r:id="rId12"/>
    <p:sldId id="578" r:id="rId13"/>
    <p:sldId id="579" r:id="rId14"/>
    <p:sldId id="580" r:id="rId15"/>
    <p:sldId id="510" r:id="rId16"/>
    <p:sldId id="568" r:id="rId17"/>
    <p:sldId id="569" r:id="rId18"/>
    <p:sldId id="589" r:id="rId19"/>
    <p:sldId id="590" r:id="rId20"/>
    <p:sldId id="591" r:id="rId21"/>
    <p:sldId id="592" r:id="rId22"/>
    <p:sldId id="593" r:id="rId23"/>
    <p:sldId id="594" r:id="rId24"/>
    <p:sldId id="595" r:id="rId25"/>
    <p:sldId id="596" r:id="rId26"/>
    <p:sldId id="597" r:id="rId27"/>
    <p:sldId id="598" r:id="rId28"/>
    <p:sldId id="599" r:id="rId29"/>
    <p:sldId id="600" r:id="rId30"/>
    <p:sldId id="601" r:id="rId31"/>
    <p:sldId id="602" r:id="rId32"/>
    <p:sldId id="603" r:id="rId33"/>
    <p:sldId id="573" r:id="rId34"/>
    <p:sldId id="571" r:id="rId35"/>
    <p:sldId id="575" r:id="rId36"/>
    <p:sldId id="572" r:id="rId37"/>
    <p:sldId id="574" r:id="rId38"/>
    <p:sldId id="604" r:id="rId39"/>
    <p:sldId id="605" r:id="rId40"/>
    <p:sldId id="606" r:id="rId4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4388E3"/>
    <a:srgbClr val="2FF742"/>
    <a:srgbClr val="FF3300"/>
    <a:srgbClr val="0000FF"/>
    <a:srgbClr val="BC7A10"/>
    <a:srgbClr val="000000"/>
    <a:srgbClr val="21AB28"/>
    <a:srgbClr val="9BB01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49" autoAdjust="0"/>
    <p:restoredTop sz="94660"/>
  </p:normalViewPr>
  <p:slideViewPr>
    <p:cSldViewPr>
      <p:cViewPr varScale="1">
        <p:scale>
          <a:sx n="66" d="100"/>
          <a:sy n="66" d="100"/>
        </p:scale>
        <p:origin x="-145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activeX1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5" Type="http://schemas.openxmlformats.org/officeDocument/2006/relationships/image" Target="../media/image19.wmf"/><Relationship Id="rId4" Type="http://schemas.openxmlformats.org/officeDocument/2006/relationships/image" Target="../media/image1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png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Relationship Id="rId6" Type="http://schemas.openxmlformats.org/officeDocument/2006/relationships/image" Target="../media/image31.wmf"/><Relationship Id="rId5" Type="http://schemas.openxmlformats.org/officeDocument/2006/relationships/image" Target="../media/image30.wmf"/><Relationship Id="rId4" Type="http://schemas.openxmlformats.org/officeDocument/2006/relationships/image" Target="../media/image29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40.wmf"/><Relationship Id="rId3" Type="http://schemas.openxmlformats.org/officeDocument/2006/relationships/image" Target="../media/image35.wmf"/><Relationship Id="rId7" Type="http://schemas.openxmlformats.org/officeDocument/2006/relationships/image" Target="../media/image39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Relationship Id="rId6" Type="http://schemas.openxmlformats.org/officeDocument/2006/relationships/image" Target="../media/image38.wmf"/><Relationship Id="rId5" Type="http://schemas.openxmlformats.org/officeDocument/2006/relationships/image" Target="../media/image37.wmf"/><Relationship Id="rId4" Type="http://schemas.openxmlformats.org/officeDocument/2006/relationships/image" Target="../media/image36.wmf"/><Relationship Id="rId9" Type="http://schemas.openxmlformats.org/officeDocument/2006/relationships/image" Target="../media/image41.w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52.wmf"/><Relationship Id="rId3" Type="http://schemas.openxmlformats.org/officeDocument/2006/relationships/image" Target="../media/image47.wmf"/><Relationship Id="rId7" Type="http://schemas.openxmlformats.org/officeDocument/2006/relationships/image" Target="../media/image51.wmf"/><Relationship Id="rId2" Type="http://schemas.openxmlformats.org/officeDocument/2006/relationships/image" Target="../media/image46.wmf"/><Relationship Id="rId1" Type="http://schemas.openxmlformats.org/officeDocument/2006/relationships/image" Target="../media/image45.wmf"/><Relationship Id="rId6" Type="http://schemas.openxmlformats.org/officeDocument/2006/relationships/image" Target="../media/image50.wmf"/><Relationship Id="rId5" Type="http://schemas.openxmlformats.org/officeDocument/2006/relationships/image" Target="../media/image49.wmf"/><Relationship Id="rId10" Type="http://schemas.openxmlformats.org/officeDocument/2006/relationships/image" Target="../media/image54.wmf"/><Relationship Id="rId4" Type="http://schemas.openxmlformats.org/officeDocument/2006/relationships/image" Target="../media/image48.wmf"/><Relationship Id="rId9" Type="http://schemas.openxmlformats.org/officeDocument/2006/relationships/image" Target="../media/image53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63.wmf"/><Relationship Id="rId13" Type="http://schemas.openxmlformats.org/officeDocument/2006/relationships/image" Target="../media/image68.wmf"/><Relationship Id="rId3" Type="http://schemas.openxmlformats.org/officeDocument/2006/relationships/image" Target="../media/image58.wmf"/><Relationship Id="rId7" Type="http://schemas.openxmlformats.org/officeDocument/2006/relationships/image" Target="../media/image62.wmf"/><Relationship Id="rId12" Type="http://schemas.openxmlformats.org/officeDocument/2006/relationships/image" Target="../media/image67.wmf"/><Relationship Id="rId2" Type="http://schemas.openxmlformats.org/officeDocument/2006/relationships/image" Target="../media/image57.wmf"/><Relationship Id="rId16" Type="http://schemas.openxmlformats.org/officeDocument/2006/relationships/image" Target="../media/image71.wmf"/><Relationship Id="rId1" Type="http://schemas.openxmlformats.org/officeDocument/2006/relationships/image" Target="../media/image56.wmf"/><Relationship Id="rId6" Type="http://schemas.openxmlformats.org/officeDocument/2006/relationships/image" Target="../media/image61.wmf"/><Relationship Id="rId11" Type="http://schemas.openxmlformats.org/officeDocument/2006/relationships/image" Target="../media/image66.wmf"/><Relationship Id="rId5" Type="http://schemas.openxmlformats.org/officeDocument/2006/relationships/image" Target="../media/image60.wmf"/><Relationship Id="rId15" Type="http://schemas.openxmlformats.org/officeDocument/2006/relationships/image" Target="../media/image70.wmf"/><Relationship Id="rId10" Type="http://schemas.openxmlformats.org/officeDocument/2006/relationships/image" Target="../media/image65.wmf"/><Relationship Id="rId4" Type="http://schemas.openxmlformats.org/officeDocument/2006/relationships/image" Target="../media/image59.wmf"/><Relationship Id="rId9" Type="http://schemas.openxmlformats.org/officeDocument/2006/relationships/image" Target="../media/image64.wmf"/><Relationship Id="rId14" Type="http://schemas.openxmlformats.org/officeDocument/2006/relationships/image" Target="../media/image69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75.wmf"/><Relationship Id="rId1" Type="http://schemas.openxmlformats.org/officeDocument/2006/relationships/image" Target="../media/image74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90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93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6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wmf"/><Relationship Id="rId2" Type="http://schemas.openxmlformats.org/officeDocument/2006/relationships/image" Target="../media/image67.wmf"/><Relationship Id="rId1" Type="http://schemas.openxmlformats.org/officeDocument/2006/relationships/image" Target="../media/image66.wmf"/><Relationship Id="rId6" Type="http://schemas.openxmlformats.org/officeDocument/2006/relationships/image" Target="../media/image112.wmf"/><Relationship Id="rId5" Type="http://schemas.openxmlformats.org/officeDocument/2006/relationships/image" Target="../media/image111.wmf"/><Relationship Id="rId4" Type="http://schemas.openxmlformats.org/officeDocument/2006/relationships/image" Target="../media/image11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zh-CN" altLang="en-US"/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zh-CN"/>
          </a:p>
        </p:txBody>
      </p:sp>
      <p:sp>
        <p:nvSpPr>
          <p:cNvPr id="144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44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44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zh-CN"/>
          </a:p>
        </p:txBody>
      </p:sp>
      <p:sp>
        <p:nvSpPr>
          <p:cNvPr id="144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CE05D3F-0656-41E8-91CE-C069D7D4F1A4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090218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1" name="Rectangle 79"/>
          <p:cNvSpPr>
            <a:spLocks noChangeArrowheads="1"/>
          </p:cNvSpPr>
          <p:nvPr userDrawn="1"/>
        </p:nvSpPr>
        <p:spPr bwMode="ltGray">
          <a:xfrm>
            <a:off x="0" y="4191000"/>
            <a:ext cx="9144000" cy="57626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150" name="Rectangle 78"/>
          <p:cNvSpPr>
            <a:spLocks noChangeArrowheads="1"/>
          </p:cNvSpPr>
          <p:nvPr userDrawn="1"/>
        </p:nvSpPr>
        <p:spPr bwMode="ltGray">
          <a:xfrm>
            <a:off x="0" y="6553200"/>
            <a:ext cx="9153525" cy="319088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37928" y="4227444"/>
            <a:ext cx="8458200" cy="533400"/>
          </a:xfrm>
          <a:extLs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4000" b="0">
                <a:latin typeface="Verdana" pitchFamily="34" charset="0"/>
              </a:defRPr>
            </a:lvl1pPr>
          </a:lstStyle>
          <a:p>
            <a:pPr lvl="0"/>
            <a:endParaRPr lang="en-US" altLang="zh-CN" noProof="0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black">
          <a:xfrm>
            <a:off x="838200" y="5257800"/>
            <a:ext cx="7772400" cy="5334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000">
                <a:solidFill>
                  <a:schemeClr val="tx1"/>
                </a:solidFill>
                <a:latin typeface="Arial" charset="0"/>
              </a:defRPr>
            </a:lvl1pPr>
          </a:lstStyle>
          <a:p>
            <a:pPr lvl="0"/>
            <a:endParaRPr lang="en-US" altLang="zh-CN" noProof="0" dirty="0" smtClean="0"/>
          </a:p>
        </p:txBody>
      </p:sp>
      <p:sp>
        <p:nvSpPr>
          <p:cNvPr id="3146" name="Rectangle 7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64313"/>
            <a:ext cx="2133600" cy="157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  <a:ea typeface="宋体" charset="-122"/>
              </a:defRPr>
            </a:lvl1pPr>
          </a:lstStyle>
          <a:p>
            <a:endParaRPr lang="en-US" altLang="zh-CN"/>
          </a:p>
        </p:txBody>
      </p:sp>
      <p:sp>
        <p:nvSpPr>
          <p:cNvPr id="3147" name="Rectangle 7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550025"/>
            <a:ext cx="2895600" cy="171450"/>
          </a:xfrm>
          <a:prstGeom prst="rect">
            <a:avLst/>
          </a:prstGeom>
        </p:spPr>
        <p:txBody>
          <a:bodyPr/>
          <a:lstStyle>
            <a:lvl1pPr algn="ctr">
              <a:defRPr sz="14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en-US" altLang="zh-CN"/>
          </a:p>
        </p:txBody>
      </p:sp>
      <p:sp>
        <p:nvSpPr>
          <p:cNvPr id="3148" name="Rectangle 7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535738"/>
            <a:ext cx="2133600" cy="185737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fld id="{400E76BC-13C6-4890-90A9-78FD54350DBF}" type="slidenum">
              <a:rPr lang="zh-CN" altLang="en-US"/>
              <a:pPr/>
              <a:t>‹#›</a:t>
            </a:fld>
            <a:endParaRPr lang="en-US" altLang="zh-CN"/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83"/>
          <a:stretch/>
        </p:blipFill>
        <p:spPr>
          <a:xfrm>
            <a:off x="-9939" y="1"/>
            <a:ext cx="9163464" cy="41346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>
          <a:xfrm>
            <a:off x="5867400" y="6580188"/>
            <a:ext cx="2971800" cy="2603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>
          <a:xfrm>
            <a:off x="3429000" y="6535738"/>
            <a:ext cx="2133600" cy="3079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5A6B702-DD3E-4888-AE87-E8634F0B92F1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34833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>
          <a:xfrm>
            <a:off x="5867400" y="6580188"/>
            <a:ext cx="2971800" cy="2603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>
          <a:xfrm>
            <a:off x="3429000" y="6535738"/>
            <a:ext cx="2133600" cy="3079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9C9AB9F-F2DA-4DF1-A768-3E2000AF2322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95864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262063"/>
            <a:ext cx="38100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800600" y="1262063"/>
            <a:ext cx="38100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>
          <a:xfrm>
            <a:off x="5867400" y="6580188"/>
            <a:ext cx="2971800" cy="2603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>
          <a:xfrm>
            <a:off x="3429000" y="6535738"/>
            <a:ext cx="2133600" cy="3079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21A3322-6F3D-4FB6-AE7B-7A70C8F428E7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31436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0"/>
          </p:nvPr>
        </p:nvSpPr>
        <p:spPr>
          <a:xfrm>
            <a:off x="5867400" y="6580188"/>
            <a:ext cx="2971800" cy="2603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1"/>
          </p:nvPr>
        </p:nvSpPr>
        <p:spPr>
          <a:xfrm>
            <a:off x="3429000" y="6535738"/>
            <a:ext cx="2133600" cy="3079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B9CD9C3-C396-45E8-AC20-1BA3F88ACE7B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15627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0"/>
          </p:nvPr>
        </p:nvSpPr>
        <p:spPr>
          <a:xfrm>
            <a:off x="5867400" y="6580188"/>
            <a:ext cx="2971800" cy="2603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>
          <a:xfrm>
            <a:off x="3429000" y="6535738"/>
            <a:ext cx="2133600" cy="3079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D8E332E-9F82-4F98-9DF6-E9DDD1315C48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71911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0"/>
          </p:nvPr>
        </p:nvSpPr>
        <p:spPr>
          <a:xfrm>
            <a:off x="5867400" y="6580188"/>
            <a:ext cx="2971800" cy="2603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1"/>
          </p:nvPr>
        </p:nvSpPr>
        <p:spPr>
          <a:xfrm>
            <a:off x="3429000" y="6535738"/>
            <a:ext cx="2133600" cy="3079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A9AB0D7B-AEB5-40C8-AC66-1A45BAEE5188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02772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>
          <a:xfrm>
            <a:off x="5867400" y="6580188"/>
            <a:ext cx="2971800" cy="2603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>
          <a:xfrm>
            <a:off x="3429000" y="6535738"/>
            <a:ext cx="2133600" cy="3079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0772F9E-4A74-48BA-80B8-408AFDA6BD43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86192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>
          <a:xfrm>
            <a:off x="5867400" y="6580188"/>
            <a:ext cx="2971800" cy="2603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>
          <a:xfrm>
            <a:off x="3429000" y="6535738"/>
            <a:ext cx="2133600" cy="3079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E4662AA-3330-48CE-905F-F9B4A46998F0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58734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>
          <a:xfrm>
            <a:off x="5867400" y="6580188"/>
            <a:ext cx="2971800" cy="2603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>
          <a:xfrm>
            <a:off x="3429000" y="6535738"/>
            <a:ext cx="2133600" cy="3079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D584A35-BDE3-4356-A50B-66FF18494D1A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90712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953250" y="457200"/>
            <a:ext cx="2038350" cy="575786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457200"/>
            <a:ext cx="5962650" cy="575786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>
          <a:xfrm>
            <a:off x="5867400" y="6580188"/>
            <a:ext cx="2971800" cy="2603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>
          <a:xfrm>
            <a:off x="3429000" y="6535738"/>
            <a:ext cx="2133600" cy="3079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D4B7863-B65D-4F5E-BC7F-0AA8DA97C9D5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806805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90600" y="457200"/>
            <a:ext cx="8001000" cy="563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838200" y="1262063"/>
            <a:ext cx="7772400" cy="49530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>
          <a:xfrm>
            <a:off x="5867400" y="6580188"/>
            <a:ext cx="2971800" cy="2603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>
          <a:xfrm>
            <a:off x="3429000" y="6535738"/>
            <a:ext cx="2133600" cy="3079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4A9147A-4498-4947-96E5-1179014D23AA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69068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3" name="Rectangle 79"/>
          <p:cNvSpPr>
            <a:spLocks noChangeArrowheads="1"/>
          </p:cNvSpPr>
          <p:nvPr userDrawn="1"/>
        </p:nvSpPr>
        <p:spPr bwMode="gray">
          <a:xfrm>
            <a:off x="755650" y="1"/>
            <a:ext cx="8388350" cy="804863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262063"/>
            <a:ext cx="77724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990600" y="123826"/>
            <a:ext cx="8001000" cy="56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40" y="0"/>
            <a:ext cx="840340" cy="80486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3600" b="1" i="1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 i="1">
          <a:solidFill>
            <a:schemeClr val="bg1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600" b="1" i="1">
          <a:solidFill>
            <a:schemeClr val="bg1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600" b="1" i="1">
          <a:solidFill>
            <a:schemeClr val="bg1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600" b="1" i="1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 i="1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 i="1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 i="1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 i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2800">
          <a:solidFill>
            <a:schemeClr val="bg2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400">
          <a:solidFill>
            <a:schemeClr val="bg2"/>
          </a:solidFill>
          <a:latin typeface="+mj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200">
          <a:solidFill>
            <a:schemeClr val="bg2"/>
          </a:solidFill>
          <a:latin typeface="+mj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bg2"/>
          </a:solidFill>
          <a:latin typeface="+mj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2"/>
          </a:solidFill>
          <a:latin typeface="+mj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2"/>
          </a:solidFill>
          <a:latin typeface="+mj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2"/>
          </a:solidFill>
          <a:latin typeface="+mj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2"/>
          </a:solidFill>
          <a:latin typeface="+mj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2"/>
          </a:solidFill>
          <a:latin typeface="+mj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image" Target="../media/image5.jpg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jpg"/><Relationship Id="rId11" Type="http://schemas.openxmlformats.org/officeDocument/2006/relationships/image" Target="../media/image4.wmf"/><Relationship Id="rId5" Type="http://schemas.openxmlformats.org/officeDocument/2006/relationships/image" Target="../media/image7.jpeg"/><Relationship Id="rId10" Type="http://schemas.openxmlformats.org/officeDocument/2006/relationships/oleObject" Target="../embeddings/oleObject2.bin"/><Relationship Id="rId4" Type="http://schemas.openxmlformats.org/officeDocument/2006/relationships/image" Target="../media/image6.jpeg"/><Relationship Id="rId9" Type="http://schemas.openxmlformats.org/officeDocument/2006/relationships/image" Target="../media/image9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13" Type="http://schemas.openxmlformats.org/officeDocument/2006/relationships/image" Target="../media/image18.wmf"/><Relationship Id="rId3" Type="http://schemas.openxmlformats.org/officeDocument/2006/relationships/image" Target="../media/image20.tif"/><Relationship Id="rId7" Type="http://schemas.openxmlformats.org/officeDocument/2006/relationships/oleObject" Target="../embeddings/oleObject4.bin"/><Relationship Id="rId12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5.wmf"/><Relationship Id="rId11" Type="http://schemas.openxmlformats.org/officeDocument/2006/relationships/image" Target="../media/image17.wmf"/><Relationship Id="rId5" Type="http://schemas.openxmlformats.org/officeDocument/2006/relationships/oleObject" Target="../embeddings/oleObject3.bin"/><Relationship Id="rId15" Type="http://schemas.openxmlformats.org/officeDocument/2006/relationships/image" Target="../media/image19.wmf"/><Relationship Id="rId10" Type="http://schemas.openxmlformats.org/officeDocument/2006/relationships/oleObject" Target="../embeddings/oleObject5.bin"/><Relationship Id="rId4" Type="http://schemas.openxmlformats.org/officeDocument/2006/relationships/image" Target="../media/image21.jpg"/><Relationship Id="rId9" Type="http://schemas.openxmlformats.org/officeDocument/2006/relationships/image" Target="../media/image22.jpeg"/><Relationship Id="rId14" Type="http://schemas.openxmlformats.org/officeDocument/2006/relationships/oleObject" Target="../embeddings/oleObject7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13" Type="http://schemas.openxmlformats.org/officeDocument/2006/relationships/image" Target="../media/image30.wmf"/><Relationship Id="rId3" Type="http://schemas.openxmlformats.org/officeDocument/2006/relationships/oleObject" Target="../embeddings/oleObject8.bin"/><Relationship Id="rId7" Type="http://schemas.openxmlformats.org/officeDocument/2006/relationships/image" Target="../media/image27.wmf"/><Relationship Id="rId12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9.bin"/><Relationship Id="rId11" Type="http://schemas.openxmlformats.org/officeDocument/2006/relationships/image" Target="../media/image29.wmf"/><Relationship Id="rId5" Type="http://schemas.openxmlformats.org/officeDocument/2006/relationships/image" Target="../media/image32.png"/><Relationship Id="rId15" Type="http://schemas.openxmlformats.org/officeDocument/2006/relationships/image" Target="../media/image31.wmf"/><Relationship Id="rId10" Type="http://schemas.openxmlformats.org/officeDocument/2006/relationships/oleObject" Target="../embeddings/oleObject11.bin"/><Relationship Id="rId4" Type="http://schemas.openxmlformats.org/officeDocument/2006/relationships/image" Target="../media/image26.wmf"/><Relationship Id="rId9" Type="http://schemas.openxmlformats.org/officeDocument/2006/relationships/image" Target="../media/image28.wmf"/><Relationship Id="rId14" Type="http://schemas.openxmlformats.org/officeDocument/2006/relationships/oleObject" Target="../embeddings/oleObject13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13" Type="http://schemas.openxmlformats.org/officeDocument/2006/relationships/image" Target="../media/image37.wmf"/><Relationship Id="rId18" Type="http://schemas.openxmlformats.org/officeDocument/2006/relationships/image" Target="../media/image13.jpeg"/><Relationship Id="rId3" Type="http://schemas.openxmlformats.org/officeDocument/2006/relationships/image" Target="../media/image42.png"/><Relationship Id="rId21" Type="http://schemas.openxmlformats.org/officeDocument/2006/relationships/image" Target="../media/image43.jpeg"/><Relationship Id="rId7" Type="http://schemas.openxmlformats.org/officeDocument/2006/relationships/image" Target="../media/image34.wmf"/><Relationship Id="rId12" Type="http://schemas.openxmlformats.org/officeDocument/2006/relationships/oleObject" Target="../embeddings/oleObject18.bin"/><Relationship Id="rId17" Type="http://schemas.openxmlformats.org/officeDocument/2006/relationships/image" Target="../media/image39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20.bin"/><Relationship Id="rId20" Type="http://schemas.openxmlformats.org/officeDocument/2006/relationships/image" Target="../media/image40.wmf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5.bin"/><Relationship Id="rId11" Type="http://schemas.openxmlformats.org/officeDocument/2006/relationships/image" Target="../media/image36.wmf"/><Relationship Id="rId24" Type="http://schemas.openxmlformats.org/officeDocument/2006/relationships/image" Target="../media/image44.jpg"/><Relationship Id="rId5" Type="http://schemas.openxmlformats.org/officeDocument/2006/relationships/image" Target="../media/image33.wmf"/><Relationship Id="rId15" Type="http://schemas.openxmlformats.org/officeDocument/2006/relationships/image" Target="../media/image38.wmf"/><Relationship Id="rId23" Type="http://schemas.openxmlformats.org/officeDocument/2006/relationships/image" Target="../media/image41.wmf"/><Relationship Id="rId10" Type="http://schemas.openxmlformats.org/officeDocument/2006/relationships/oleObject" Target="../embeddings/oleObject17.bin"/><Relationship Id="rId19" Type="http://schemas.openxmlformats.org/officeDocument/2006/relationships/oleObject" Target="../embeddings/oleObject21.bin"/><Relationship Id="rId4" Type="http://schemas.openxmlformats.org/officeDocument/2006/relationships/oleObject" Target="../embeddings/oleObject14.bin"/><Relationship Id="rId9" Type="http://schemas.openxmlformats.org/officeDocument/2006/relationships/image" Target="../media/image35.wmf"/><Relationship Id="rId14" Type="http://schemas.openxmlformats.org/officeDocument/2006/relationships/oleObject" Target="../embeddings/oleObject19.bin"/><Relationship Id="rId22" Type="http://schemas.openxmlformats.org/officeDocument/2006/relationships/oleObject" Target="../embeddings/oleObject22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wmf"/><Relationship Id="rId13" Type="http://schemas.openxmlformats.org/officeDocument/2006/relationships/oleObject" Target="../embeddings/oleObject28.bin"/><Relationship Id="rId18" Type="http://schemas.openxmlformats.org/officeDocument/2006/relationships/oleObject" Target="../embeddings/oleObject30.bin"/><Relationship Id="rId3" Type="http://schemas.openxmlformats.org/officeDocument/2006/relationships/oleObject" Target="../embeddings/oleObject23.bin"/><Relationship Id="rId21" Type="http://schemas.openxmlformats.org/officeDocument/2006/relationships/image" Target="../media/image53.wmf"/><Relationship Id="rId7" Type="http://schemas.openxmlformats.org/officeDocument/2006/relationships/oleObject" Target="../embeddings/oleObject25.bin"/><Relationship Id="rId12" Type="http://schemas.openxmlformats.org/officeDocument/2006/relationships/image" Target="../media/image49.wmf"/><Relationship Id="rId17" Type="http://schemas.openxmlformats.org/officeDocument/2006/relationships/image" Target="../media/image51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29.bin"/><Relationship Id="rId20" Type="http://schemas.openxmlformats.org/officeDocument/2006/relationships/oleObject" Target="../embeddings/oleObject31.bin"/><Relationship Id="rId1" Type="http://schemas.openxmlformats.org/officeDocument/2006/relationships/vmlDrawing" Target="../drawings/vmlDrawing6.vml"/><Relationship Id="rId6" Type="http://schemas.openxmlformats.org/officeDocument/2006/relationships/image" Target="../media/image46.wmf"/><Relationship Id="rId11" Type="http://schemas.openxmlformats.org/officeDocument/2006/relationships/oleObject" Target="../embeddings/oleObject27.bin"/><Relationship Id="rId5" Type="http://schemas.openxmlformats.org/officeDocument/2006/relationships/oleObject" Target="../embeddings/oleObject24.bin"/><Relationship Id="rId15" Type="http://schemas.openxmlformats.org/officeDocument/2006/relationships/image" Target="../media/image55.tif"/><Relationship Id="rId23" Type="http://schemas.openxmlformats.org/officeDocument/2006/relationships/image" Target="../media/image54.wmf"/><Relationship Id="rId10" Type="http://schemas.openxmlformats.org/officeDocument/2006/relationships/image" Target="../media/image48.wmf"/><Relationship Id="rId19" Type="http://schemas.openxmlformats.org/officeDocument/2006/relationships/image" Target="../media/image52.wmf"/><Relationship Id="rId4" Type="http://schemas.openxmlformats.org/officeDocument/2006/relationships/image" Target="../media/image45.wmf"/><Relationship Id="rId9" Type="http://schemas.openxmlformats.org/officeDocument/2006/relationships/oleObject" Target="../embeddings/oleObject26.bin"/><Relationship Id="rId14" Type="http://schemas.openxmlformats.org/officeDocument/2006/relationships/image" Target="../media/image50.wmf"/><Relationship Id="rId22" Type="http://schemas.openxmlformats.org/officeDocument/2006/relationships/oleObject" Target="../embeddings/oleObject32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wmf"/><Relationship Id="rId13" Type="http://schemas.openxmlformats.org/officeDocument/2006/relationships/oleObject" Target="../embeddings/oleObject38.bin"/><Relationship Id="rId18" Type="http://schemas.openxmlformats.org/officeDocument/2006/relationships/image" Target="../media/image63.wmf"/><Relationship Id="rId26" Type="http://schemas.openxmlformats.org/officeDocument/2006/relationships/oleObject" Target="../embeddings/oleObject44.bin"/><Relationship Id="rId3" Type="http://schemas.openxmlformats.org/officeDocument/2006/relationships/oleObject" Target="../embeddings/oleObject33.bin"/><Relationship Id="rId21" Type="http://schemas.openxmlformats.org/officeDocument/2006/relationships/oleObject" Target="../embeddings/oleObject42.bin"/><Relationship Id="rId34" Type="http://schemas.openxmlformats.org/officeDocument/2006/relationships/oleObject" Target="../embeddings/oleObject48.bin"/><Relationship Id="rId7" Type="http://schemas.openxmlformats.org/officeDocument/2006/relationships/oleObject" Target="../embeddings/oleObject35.bin"/><Relationship Id="rId12" Type="http://schemas.openxmlformats.org/officeDocument/2006/relationships/image" Target="../media/image60.wmf"/><Relationship Id="rId17" Type="http://schemas.openxmlformats.org/officeDocument/2006/relationships/oleObject" Target="../embeddings/oleObject40.bin"/><Relationship Id="rId25" Type="http://schemas.openxmlformats.org/officeDocument/2006/relationships/image" Target="../media/image66.wmf"/><Relationship Id="rId33" Type="http://schemas.openxmlformats.org/officeDocument/2006/relationships/image" Target="../media/image70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62.wmf"/><Relationship Id="rId20" Type="http://schemas.openxmlformats.org/officeDocument/2006/relationships/image" Target="../media/image64.wmf"/><Relationship Id="rId29" Type="http://schemas.openxmlformats.org/officeDocument/2006/relationships/image" Target="../media/image68.wmf"/><Relationship Id="rId1" Type="http://schemas.openxmlformats.org/officeDocument/2006/relationships/vmlDrawing" Target="../drawings/vmlDrawing7.vml"/><Relationship Id="rId6" Type="http://schemas.openxmlformats.org/officeDocument/2006/relationships/image" Target="../media/image57.wmf"/><Relationship Id="rId11" Type="http://schemas.openxmlformats.org/officeDocument/2006/relationships/oleObject" Target="../embeddings/oleObject37.bin"/><Relationship Id="rId24" Type="http://schemas.openxmlformats.org/officeDocument/2006/relationships/oleObject" Target="../embeddings/oleObject43.bin"/><Relationship Id="rId32" Type="http://schemas.openxmlformats.org/officeDocument/2006/relationships/oleObject" Target="../embeddings/oleObject47.bin"/><Relationship Id="rId37" Type="http://schemas.openxmlformats.org/officeDocument/2006/relationships/image" Target="../media/image73.jpeg"/><Relationship Id="rId5" Type="http://schemas.openxmlformats.org/officeDocument/2006/relationships/oleObject" Target="../embeddings/oleObject34.bin"/><Relationship Id="rId15" Type="http://schemas.openxmlformats.org/officeDocument/2006/relationships/oleObject" Target="../embeddings/oleObject39.bin"/><Relationship Id="rId23" Type="http://schemas.openxmlformats.org/officeDocument/2006/relationships/image" Target="../media/image72.jpg"/><Relationship Id="rId28" Type="http://schemas.openxmlformats.org/officeDocument/2006/relationships/oleObject" Target="../embeddings/oleObject45.bin"/><Relationship Id="rId36" Type="http://schemas.openxmlformats.org/officeDocument/2006/relationships/image" Target="../media/image10.jpeg"/><Relationship Id="rId10" Type="http://schemas.openxmlformats.org/officeDocument/2006/relationships/image" Target="../media/image59.wmf"/><Relationship Id="rId19" Type="http://schemas.openxmlformats.org/officeDocument/2006/relationships/oleObject" Target="../embeddings/oleObject41.bin"/><Relationship Id="rId31" Type="http://schemas.openxmlformats.org/officeDocument/2006/relationships/image" Target="../media/image69.wmf"/><Relationship Id="rId4" Type="http://schemas.openxmlformats.org/officeDocument/2006/relationships/image" Target="../media/image56.wmf"/><Relationship Id="rId9" Type="http://schemas.openxmlformats.org/officeDocument/2006/relationships/oleObject" Target="../embeddings/oleObject36.bin"/><Relationship Id="rId14" Type="http://schemas.openxmlformats.org/officeDocument/2006/relationships/image" Target="../media/image61.wmf"/><Relationship Id="rId22" Type="http://schemas.openxmlformats.org/officeDocument/2006/relationships/image" Target="../media/image65.wmf"/><Relationship Id="rId27" Type="http://schemas.openxmlformats.org/officeDocument/2006/relationships/image" Target="../media/image67.wmf"/><Relationship Id="rId30" Type="http://schemas.openxmlformats.org/officeDocument/2006/relationships/oleObject" Target="../embeddings/oleObject46.bin"/><Relationship Id="rId35" Type="http://schemas.openxmlformats.org/officeDocument/2006/relationships/image" Target="../media/image71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jpg"/><Relationship Id="rId3" Type="http://schemas.openxmlformats.org/officeDocument/2006/relationships/image" Target="../media/image76.jpg"/><Relationship Id="rId7" Type="http://schemas.openxmlformats.org/officeDocument/2006/relationships/image" Target="../media/image7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50.bin"/><Relationship Id="rId5" Type="http://schemas.openxmlformats.org/officeDocument/2006/relationships/image" Target="../media/image74.wmf"/><Relationship Id="rId10" Type="http://schemas.openxmlformats.org/officeDocument/2006/relationships/image" Target="../media/image79.jpeg"/><Relationship Id="rId4" Type="http://schemas.openxmlformats.org/officeDocument/2006/relationships/oleObject" Target="../embeddings/oleObject49.bin"/><Relationship Id="rId9" Type="http://schemas.openxmlformats.org/officeDocument/2006/relationships/image" Target="../media/image7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1.bin"/><Relationship Id="rId7" Type="http://schemas.openxmlformats.org/officeDocument/2006/relationships/image" Target="../media/image92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91.jpeg"/><Relationship Id="rId5" Type="http://schemas.openxmlformats.org/officeDocument/2006/relationships/image" Target="../media/image9.jpg"/><Relationship Id="rId4" Type="http://schemas.openxmlformats.org/officeDocument/2006/relationships/image" Target="../media/image90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95.jpeg"/><Relationship Id="rId5" Type="http://schemas.openxmlformats.org/officeDocument/2006/relationships/image" Target="../media/image93.wmf"/><Relationship Id="rId4" Type="http://schemas.openxmlformats.org/officeDocument/2006/relationships/oleObject" Target="../embeddings/oleObject52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7" Type="http://schemas.openxmlformats.org/officeDocument/2006/relationships/image" Target="../media/image98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97.gif"/><Relationship Id="rId5" Type="http://schemas.openxmlformats.org/officeDocument/2006/relationships/image" Target="../media/image96.wmf"/><Relationship Id="rId4" Type="http://schemas.openxmlformats.org/officeDocument/2006/relationships/oleObject" Target="../embeddings/oleObject53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2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13" Type="http://schemas.openxmlformats.org/officeDocument/2006/relationships/oleObject" Target="../embeddings/oleObject57.bin"/><Relationship Id="rId18" Type="http://schemas.openxmlformats.org/officeDocument/2006/relationships/image" Target="../media/image112.wmf"/><Relationship Id="rId3" Type="http://schemas.openxmlformats.org/officeDocument/2006/relationships/image" Target="../media/image72.jpg"/><Relationship Id="rId7" Type="http://schemas.openxmlformats.org/officeDocument/2006/relationships/image" Target="../media/image67.wmf"/><Relationship Id="rId12" Type="http://schemas.openxmlformats.org/officeDocument/2006/relationships/image" Target="../media/image109.wmf"/><Relationship Id="rId17" Type="http://schemas.openxmlformats.org/officeDocument/2006/relationships/oleObject" Target="../embeddings/oleObject59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11.wmf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55.bin"/><Relationship Id="rId11" Type="http://schemas.openxmlformats.org/officeDocument/2006/relationships/oleObject" Target="../embeddings/oleObject56.bin"/><Relationship Id="rId5" Type="http://schemas.openxmlformats.org/officeDocument/2006/relationships/image" Target="../media/image66.wmf"/><Relationship Id="rId15" Type="http://schemas.openxmlformats.org/officeDocument/2006/relationships/oleObject" Target="../embeddings/oleObject58.bin"/><Relationship Id="rId10" Type="http://schemas.openxmlformats.org/officeDocument/2006/relationships/image" Target="../media/image13.jpeg"/><Relationship Id="rId4" Type="http://schemas.openxmlformats.org/officeDocument/2006/relationships/oleObject" Target="../embeddings/oleObject54.bin"/><Relationship Id="rId9" Type="http://schemas.openxmlformats.org/officeDocument/2006/relationships/image" Target="../media/image11.jpeg"/><Relationship Id="rId14" Type="http://schemas.openxmlformats.org/officeDocument/2006/relationships/image" Target="../media/image110.w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067" y="0"/>
            <a:ext cx="7467866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8305933" y="0"/>
            <a:ext cx="838067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3629"/>
            <a:ext cx="838067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" name="椭圆 7"/>
          <p:cNvSpPr/>
          <p:nvPr/>
        </p:nvSpPr>
        <p:spPr>
          <a:xfrm>
            <a:off x="3864426" y="4172714"/>
            <a:ext cx="93600" cy="9462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" name="椭圆 8"/>
          <p:cNvSpPr/>
          <p:nvPr/>
        </p:nvSpPr>
        <p:spPr>
          <a:xfrm>
            <a:off x="1636072" y="3782785"/>
            <a:ext cx="6822128" cy="1094015"/>
          </a:xfrm>
          <a:custGeom>
            <a:avLst/>
            <a:gdLst>
              <a:gd name="connsiteX0" fmla="*/ 6822128 w 6822128"/>
              <a:gd name="connsiteY0" fmla="*/ 0 h 1094015"/>
              <a:gd name="connsiteX1" fmla="*/ 3365344 w 6822128"/>
              <a:gd name="connsiteY1" fmla="*/ 1094015 h 1094015"/>
              <a:gd name="connsiteX2" fmla="*/ 0 w 6822128"/>
              <a:gd name="connsiteY2" fmla="*/ 91440 h 1094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22128" h="1094015">
                <a:moveTo>
                  <a:pt x="6822128" y="0"/>
                </a:moveTo>
                <a:cubicBezTo>
                  <a:pt x="6692009" y="611760"/>
                  <a:pt x="5194001" y="1094015"/>
                  <a:pt x="3365344" y="1094015"/>
                </a:cubicBezTo>
                <a:cubicBezTo>
                  <a:pt x="1536687" y="1094015"/>
                  <a:pt x="38679" y="611760"/>
                  <a:pt x="0" y="91440"/>
                </a:cubicBezTo>
              </a:path>
            </a:pathLst>
          </a:custGeom>
          <a:noFill/>
          <a:ln>
            <a:solidFill>
              <a:srgbClr val="FFFF00"/>
            </a:solidFill>
            <a:prstDash val="dash"/>
          </a:ln>
          <a:scene3d>
            <a:camera prst="orthographicFront">
              <a:rot lat="0" lon="0" rev="12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3782785"/>
            <a:ext cx="533400" cy="23622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1201" y="4063092"/>
            <a:ext cx="400050" cy="266700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7475517" y="6236525"/>
            <a:ext cx="914400" cy="6096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962400" y="4129737"/>
            <a:ext cx="76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贵州</a:t>
            </a:r>
            <a:endParaRPr lang="zh-CN" altLang="en-US" sz="1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6799612" y="3734541"/>
            <a:ext cx="640425" cy="304800"/>
          </a:xfrm>
          <a:prstGeom prst="ellipse">
            <a:avLst/>
          </a:prstGeom>
          <a:noFill/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3581401" y="4063092"/>
            <a:ext cx="640425" cy="304800"/>
          </a:xfrm>
          <a:prstGeom prst="ellipse">
            <a:avLst/>
          </a:prstGeom>
          <a:noFill/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410199" y="110186"/>
            <a:ext cx="3581401" cy="2023414"/>
            <a:chOff x="5410199" y="110186"/>
            <a:chExt cx="3581401" cy="2023414"/>
          </a:xfrm>
        </p:grpSpPr>
        <p:grpSp>
          <p:nvGrpSpPr>
            <p:cNvPr id="29" name="组合 28"/>
            <p:cNvGrpSpPr/>
            <p:nvPr/>
          </p:nvGrpSpPr>
          <p:grpSpPr>
            <a:xfrm>
              <a:off x="5410200" y="152400"/>
              <a:ext cx="3581400" cy="1981200"/>
              <a:chOff x="5410200" y="152400"/>
              <a:chExt cx="3581400" cy="1981200"/>
            </a:xfrm>
          </p:grpSpPr>
          <p:pic>
            <p:nvPicPr>
              <p:cNvPr id="17" name="图片 16"/>
              <p:cNvPicPr>
                <a:picLocks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45825" y="152400"/>
                <a:ext cx="3348000" cy="1944000"/>
              </a:xfrm>
              <a:prstGeom prst="rect">
                <a:avLst/>
              </a:prstGeom>
            </p:spPr>
          </p:pic>
          <p:sp>
            <p:nvSpPr>
              <p:cNvPr id="19" name="TextBox 18"/>
              <p:cNvSpPr txBox="1"/>
              <p:nvPr/>
            </p:nvSpPr>
            <p:spPr>
              <a:xfrm>
                <a:off x="5562600" y="209199"/>
                <a:ext cx="11430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b="1" dirty="0" smtClean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“慧眼”</a:t>
                </a:r>
                <a:endParaRPr lang="zh-CN" altLang="en-US" sz="20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5410200" y="1733490"/>
                <a:ext cx="24384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b="1" dirty="0" smtClean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HXMT</a:t>
                </a:r>
                <a:r>
                  <a:rPr lang="zh-CN" altLang="en-US" sz="2000" b="1" dirty="0" smtClean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硬</a:t>
                </a:r>
                <a:r>
                  <a:rPr lang="en-US" altLang="zh-CN" sz="2000" b="1" dirty="0" smtClean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X</a:t>
                </a:r>
                <a:r>
                  <a:rPr lang="zh-CN" altLang="en-US" sz="2000" b="1" dirty="0" smtClean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射线望远镜</a:t>
                </a:r>
                <a:endParaRPr lang="zh-CN" altLang="en-US" sz="20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graphicFrame>
            <p:nvGraphicFramePr>
              <p:cNvPr id="26" name="对象 25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800449131"/>
                  </p:ext>
                </p:extLst>
              </p:nvPr>
            </p:nvGraphicFramePr>
            <p:xfrm>
              <a:off x="7539038" y="215900"/>
              <a:ext cx="622300" cy="2921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31613" name="Equation" r:id="rId7" imgW="622080" imgH="291960" progId="Equation.DSMT4">
                      <p:embed/>
                    </p:oleObj>
                  </mc:Choice>
                  <mc:Fallback>
                    <p:oleObj name="Equation" r:id="rId7" imgW="622080" imgH="29196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7539038" y="215900"/>
                            <a:ext cx="622300" cy="2921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8" name="TextBox 27"/>
              <p:cNvSpPr txBox="1"/>
              <p:nvPr/>
            </p:nvSpPr>
            <p:spPr>
              <a:xfrm>
                <a:off x="7884472" y="1710145"/>
                <a:ext cx="110712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b="1" dirty="0" smtClean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2017.6</a:t>
                </a:r>
                <a:endParaRPr lang="zh-CN" altLang="en-US" sz="20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sp>
          <p:nvSpPr>
            <p:cNvPr id="2" name="矩形标注 1"/>
            <p:cNvSpPr/>
            <p:nvPr/>
          </p:nvSpPr>
          <p:spPr>
            <a:xfrm>
              <a:off x="5410199" y="110186"/>
              <a:ext cx="3383625" cy="2023413"/>
            </a:xfrm>
            <a:prstGeom prst="wedgeRectCallout">
              <a:avLst>
                <a:gd name="adj1" fmla="val -3675"/>
                <a:gd name="adj2" fmla="val 124189"/>
              </a:avLst>
            </a:prstGeom>
            <a:noFill/>
            <a:ln w="28575" cap="flat" cmpd="sng" algn="ctr">
              <a:solidFill>
                <a:srgbClr val="BDFF38"/>
              </a:solidFill>
              <a:prstDash val="solid"/>
            </a:ln>
            <a:effectLst>
              <a:glow rad="127000">
                <a:srgbClr val="BDFF38">
                  <a:alpha val="50000"/>
                </a:srgbClr>
              </a:glow>
              <a:outerShdw blurRad="254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kern="0" smtClean="0">
                <a:solidFill>
                  <a:srgbClr val="FFFFFF"/>
                </a:soli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41513" y="88415"/>
            <a:ext cx="4905623" cy="3531801"/>
            <a:chOff x="141513" y="88415"/>
            <a:chExt cx="4905623" cy="3531801"/>
          </a:xfrm>
        </p:grpSpPr>
        <p:pic>
          <p:nvPicPr>
            <p:cNvPr id="16" name="图片 15"/>
            <p:cNvPicPr>
              <a:picLocks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7327" y="188024"/>
              <a:ext cx="4839809" cy="3393376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>
              <a:off x="338121" y="215735"/>
              <a:ext cx="14140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FFFF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“天眼”</a:t>
              </a:r>
              <a:endParaRPr lang="zh-CN" altLang="en-US" sz="2400" b="1" dirty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41513" y="3119735"/>
              <a:ext cx="30165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 smtClean="0">
                  <a:solidFill>
                    <a:srgbClr val="FFFF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Fast</a:t>
              </a:r>
              <a:r>
                <a:rPr lang="zh-CN" altLang="en-US" sz="2400" b="1" dirty="0" smtClean="0">
                  <a:solidFill>
                    <a:srgbClr val="FFFF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射电望远镜</a:t>
              </a:r>
              <a:endParaRPr lang="zh-CN" altLang="en-US" sz="2400" b="1" dirty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677492" y="3158551"/>
              <a:ext cx="13696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 smtClean="0">
                  <a:solidFill>
                    <a:srgbClr val="FFFF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2016.9</a:t>
              </a:r>
              <a:endParaRPr lang="zh-CN" altLang="en-US" sz="2400" b="1" dirty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aphicFrame>
          <p:nvGraphicFramePr>
            <p:cNvPr id="35" name="对象 3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3988152"/>
                </p:ext>
              </p:extLst>
            </p:nvPr>
          </p:nvGraphicFramePr>
          <p:xfrm>
            <a:off x="2346611" y="2133600"/>
            <a:ext cx="711200" cy="279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1614" name="Equation" r:id="rId10" imgW="711000" imgH="279360" progId="Equation.DSMT4">
                    <p:embed/>
                  </p:oleObj>
                </mc:Choice>
                <mc:Fallback>
                  <p:oleObj name="Equation" r:id="rId10" imgW="711000" imgH="27936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1"/>
                        <a:stretch>
                          <a:fillRect/>
                        </a:stretch>
                      </p:blipFill>
                      <p:spPr>
                        <a:xfrm>
                          <a:off x="2346611" y="2133600"/>
                          <a:ext cx="711200" cy="2794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6" name="矩形标注 35"/>
            <p:cNvSpPr/>
            <p:nvPr/>
          </p:nvSpPr>
          <p:spPr>
            <a:xfrm>
              <a:off x="152399" y="88415"/>
              <a:ext cx="4894737" cy="3531801"/>
            </a:xfrm>
            <a:prstGeom prst="wedgeRectCallout">
              <a:avLst>
                <a:gd name="adj1" fmla="val 25385"/>
                <a:gd name="adj2" fmla="val 62134"/>
              </a:avLst>
            </a:prstGeom>
            <a:noFill/>
            <a:ln w="28575" cap="flat" cmpd="sng" algn="ctr">
              <a:solidFill>
                <a:srgbClr val="BDFF38"/>
              </a:solidFill>
              <a:prstDash val="solid"/>
            </a:ln>
            <a:effectLst>
              <a:glow rad="127000">
                <a:srgbClr val="BDFF38">
                  <a:alpha val="50000"/>
                </a:srgbClr>
              </a:glow>
              <a:outerShdw blurRad="254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kern="0" smtClean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75245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4038600"/>
            <a:ext cx="6762750" cy="838200"/>
          </a:xfrm>
        </p:spPr>
        <p:txBody>
          <a:bodyPr/>
          <a:lstStyle/>
          <a:p>
            <a:r>
              <a:rPr lang="zh-CN" altLang="en-US" b="1" i="0" dirty="0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成像系统的分辨率</a:t>
            </a:r>
            <a:endParaRPr lang="en-US" altLang="zh-CN" b="1" i="0" dirty="0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219200" y="5348287"/>
            <a:ext cx="6705600" cy="381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zh-CN" altLang="en-US" b="1" dirty="0" smtClean="0">
                <a:ea typeface="宋体" charset="-122"/>
              </a:rPr>
              <a:t>课程</a:t>
            </a:r>
            <a:r>
              <a:rPr lang="zh-CN" altLang="en-US" b="1" dirty="0" smtClean="0">
                <a:ea typeface="宋体" charset="-122"/>
              </a:rPr>
              <a:t>：物理光学</a:t>
            </a:r>
            <a:endParaRPr lang="en-US" altLang="zh-CN" b="1" dirty="0">
              <a:ea typeface="宋体" charset="-122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3048000" y="5805487"/>
            <a:ext cx="2819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CN" b="1" dirty="0">
                <a:solidFill>
                  <a:srgbClr val="000000"/>
                </a:solidFill>
                <a:ea typeface="宋体" charset="-122"/>
              </a:rPr>
              <a:t>     </a:t>
            </a:r>
            <a:r>
              <a:rPr lang="en-US" altLang="zh-CN" b="1" dirty="0" smtClean="0">
                <a:solidFill>
                  <a:srgbClr val="000000"/>
                </a:solidFill>
                <a:ea typeface="宋体" charset="-122"/>
              </a:rPr>
              <a:t>2017</a:t>
            </a:r>
            <a:r>
              <a:rPr lang="zh-CN" altLang="en-US" b="1" dirty="0" smtClean="0">
                <a:solidFill>
                  <a:srgbClr val="000000"/>
                </a:solidFill>
                <a:ea typeface="宋体" charset="-122"/>
              </a:rPr>
              <a:t>年</a:t>
            </a:r>
            <a:r>
              <a:rPr lang="en-US" altLang="zh-CN" b="1" dirty="0" smtClean="0">
                <a:solidFill>
                  <a:srgbClr val="000000"/>
                </a:solidFill>
                <a:ea typeface="宋体" charset="-122"/>
              </a:rPr>
              <a:t>7</a:t>
            </a:r>
            <a:r>
              <a:rPr lang="zh-CN" altLang="en-US" b="1" dirty="0" smtClean="0">
                <a:solidFill>
                  <a:srgbClr val="000000"/>
                </a:solidFill>
                <a:ea typeface="宋体" charset="-122"/>
              </a:rPr>
              <a:t>月</a:t>
            </a:r>
            <a:endParaRPr lang="en-US" altLang="zh-CN" b="1" dirty="0">
              <a:solidFill>
                <a:srgbClr val="000000"/>
              </a:solidFill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6697991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i="0" dirty="0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i="0" dirty="0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成像系统的分辨率</a:t>
            </a:r>
            <a:endParaRPr lang="zh-CN" altLang="en-US" i="0" dirty="0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Picture 2" descr="http://www.91way.com/upload2010/Image/20107912555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5714" y="3176980"/>
            <a:ext cx="1036456" cy="1283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322" y="1215413"/>
            <a:ext cx="903919" cy="903919"/>
          </a:xfrm>
          <a:prstGeom prst="rect">
            <a:avLst/>
          </a:prstGeom>
        </p:spPr>
      </p:pic>
      <p:pic>
        <p:nvPicPr>
          <p:cNvPr id="11268" name="Picture 4"/>
          <p:cNvPicPr>
            <a:picLocks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67" r="42233"/>
          <a:stretch/>
        </p:blipFill>
        <p:spPr bwMode="auto">
          <a:xfrm>
            <a:off x="381000" y="2272929"/>
            <a:ext cx="3484423" cy="3249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16" b="13349"/>
          <a:stretch/>
        </p:blipFill>
        <p:spPr>
          <a:xfrm>
            <a:off x="7895839" y="5522739"/>
            <a:ext cx="955706" cy="684981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7972039" y="6168164"/>
            <a:ext cx="7202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相机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002932" y="4442983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显微镜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983750" y="2119332"/>
            <a:ext cx="940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望远镜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371600" y="5574268"/>
            <a:ext cx="20677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一般分辨率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1269" name="Picture 5"/>
          <p:cNvPicPr>
            <a:picLocks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88" r="40337"/>
          <a:stretch/>
        </p:blipFill>
        <p:spPr bwMode="auto">
          <a:xfrm>
            <a:off x="4275288" y="2272928"/>
            <a:ext cx="3344712" cy="3249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5257800" y="5574268"/>
            <a:ext cx="18134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高分辨率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内容占位符 2"/>
          <p:cNvSpPr>
            <a:spLocks noGrp="1"/>
          </p:cNvSpPr>
          <p:nvPr>
            <p:ph idx="1"/>
          </p:nvPr>
        </p:nvSpPr>
        <p:spPr>
          <a:xfrm>
            <a:off x="152400" y="914400"/>
            <a:ext cx="7772400" cy="533400"/>
          </a:xfrm>
        </p:spPr>
        <p:txBody>
          <a:bodyPr/>
          <a:lstStyle/>
          <a:p>
            <a:pPr>
              <a:buClr>
                <a:srgbClr val="FF0000"/>
              </a:buClr>
            </a:pP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分辨率：光学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系统分辨细微结构的能力</a:t>
            </a: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08430" y="2119332"/>
            <a:ext cx="7391400" cy="3916601"/>
          </a:xfrm>
          <a:prstGeom prst="rect">
            <a:avLst/>
          </a:prstGeom>
          <a:noFill/>
          <a:ln w="28575" cap="flat" cmpd="sng" algn="ctr">
            <a:solidFill>
              <a:srgbClr val="BDFF38"/>
            </a:solidFill>
            <a:prstDash val="solid"/>
          </a:ln>
          <a:effectLst>
            <a:glow rad="127000">
              <a:srgbClr val="BDFF38">
                <a:alpha val="50000"/>
              </a:srgbClr>
            </a:glow>
            <a:outerShdw blurRad="254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zh-CN" altLang="en-US" kern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352014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4201" y="2592781"/>
            <a:ext cx="4150163" cy="196850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68" b="3474"/>
          <a:stretch/>
        </p:blipFill>
        <p:spPr>
          <a:xfrm>
            <a:off x="76200" y="2172587"/>
            <a:ext cx="4038600" cy="3466213"/>
          </a:xfrm>
          <a:prstGeom prst="rect">
            <a:avLst/>
          </a:prstGeom>
        </p:spPr>
      </p:pic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990600" y="123826"/>
            <a:ext cx="8001000" cy="563563"/>
          </a:xfrm>
        </p:spPr>
        <p:txBody>
          <a:bodyPr/>
          <a:lstStyle/>
          <a:p>
            <a:r>
              <a:rPr lang="en-US" altLang="zh-CN" i="0" dirty="0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i="0" dirty="0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成像系统的分辨率</a:t>
            </a:r>
            <a:endParaRPr lang="zh-CN" altLang="en-US" i="0" dirty="0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弧形 12"/>
          <p:cNvSpPr/>
          <p:nvPr/>
        </p:nvSpPr>
        <p:spPr>
          <a:xfrm>
            <a:off x="6832601" y="3591747"/>
            <a:ext cx="304800" cy="173979"/>
          </a:xfrm>
          <a:prstGeom prst="arc">
            <a:avLst/>
          </a:prstGeom>
          <a:ln>
            <a:solidFill>
              <a:srgbClr val="FF0000"/>
            </a:solidFill>
          </a:ln>
          <a:scene3d>
            <a:camera prst="orthographicFront">
              <a:rot lat="0" lon="0" rev="1800000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6" name="对象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0910565"/>
              </p:ext>
            </p:extLst>
          </p:nvPr>
        </p:nvGraphicFramePr>
        <p:xfrm>
          <a:off x="6017162" y="5067300"/>
          <a:ext cx="1422400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013" name="Equation" r:id="rId5" imgW="1422360" imgH="723600" progId="Equation.DSMT4">
                  <p:embed/>
                </p:oleObj>
              </mc:Choice>
              <mc:Fallback>
                <p:oleObj name="Equation" r:id="rId5" imgW="1422360" imgH="723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7162" y="5067300"/>
                        <a:ext cx="1422400" cy="723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6873186"/>
              </p:ext>
            </p:extLst>
          </p:nvPr>
        </p:nvGraphicFramePr>
        <p:xfrm>
          <a:off x="7848816" y="5295900"/>
          <a:ext cx="10033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014" name="Equation" r:id="rId7" imgW="1002960" imgH="380880" progId="Equation.DSMT4">
                  <p:embed/>
                </p:oleObj>
              </mc:Choice>
              <mc:Fallback>
                <p:oleObj name="Equation" r:id="rId7" imgW="1002960" imgH="380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48816" y="5295900"/>
                        <a:ext cx="10033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1" name="组合 20"/>
          <p:cNvGrpSpPr/>
          <p:nvPr/>
        </p:nvGrpSpPr>
        <p:grpSpPr>
          <a:xfrm>
            <a:off x="8204201" y="2818771"/>
            <a:ext cx="457200" cy="1717723"/>
            <a:chOff x="2752635" y="2182991"/>
            <a:chExt cx="1716857" cy="1717723"/>
          </a:xfrm>
        </p:grpSpPr>
        <p:pic>
          <p:nvPicPr>
            <p:cNvPr id="22" name="Picture 5" descr="2009-10-17_103945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2635" y="2182991"/>
              <a:ext cx="1716857" cy="17177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Oval 24"/>
            <p:cNvSpPr>
              <a:spLocks noChangeAspect="1" noChangeArrowheads="1"/>
            </p:cNvSpPr>
            <p:nvPr/>
          </p:nvSpPr>
          <p:spPr bwMode="auto">
            <a:xfrm>
              <a:off x="3301884" y="2697649"/>
              <a:ext cx="618358" cy="688405"/>
            </a:xfrm>
            <a:prstGeom prst="ellipse">
              <a:avLst/>
            </a:prstGeom>
            <a:solidFill>
              <a:srgbClr val="FFFF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cxnSp>
        <p:nvCxnSpPr>
          <p:cNvPr id="24" name="直接连接符 23"/>
          <p:cNvCxnSpPr>
            <a:endCxn id="23" idx="0"/>
          </p:cNvCxnSpPr>
          <p:nvPr/>
        </p:nvCxnSpPr>
        <p:spPr>
          <a:xfrm flipV="1">
            <a:off x="6100939" y="3333429"/>
            <a:ext cx="2331862" cy="344204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6" name="对象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0232846"/>
              </p:ext>
            </p:extLst>
          </p:nvPr>
        </p:nvGraphicFramePr>
        <p:xfrm>
          <a:off x="7442201" y="3426219"/>
          <a:ext cx="2413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015" name="Equation" r:id="rId10" imgW="241200" imgH="330120" progId="Equation.DSMT4">
                  <p:embed/>
                </p:oleObj>
              </mc:Choice>
              <mc:Fallback>
                <p:oleObj name="Equation" r:id="rId10" imgW="241200" imgH="330120" progId="Equation.DSMT4">
                  <p:embed/>
                  <p:pic>
                    <p:nvPicPr>
                      <p:cNvPr id="0" name="对象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42201" y="3426219"/>
                        <a:ext cx="2413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0" name="组合 39"/>
          <p:cNvGrpSpPr/>
          <p:nvPr/>
        </p:nvGrpSpPr>
        <p:grpSpPr>
          <a:xfrm>
            <a:off x="5994401" y="2440381"/>
            <a:ext cx="1082348" cy="2235206"/>
            <a:chOff x="6052457" y="1564081"/>
            <a:chExt cx="1082348" cy="2235206"/>
          </a:xfrm>
        </p:grpSpPr>
        <p:sp>
          <p:nvSpPr>
            <p:cNvPr id="19" name="矩形 18"/>
            <p:cNvSpPr/>
            <p:nvPr/>
          </p:nvSpPr>
          <p:spPr>
            <a:xfrm>
              <a:off x="6052457" y="1868881"/>
              <a:ext cx="228600" cy="228600"/>
            </a:xfrm>
            <a:prstGeom prst="rect">
              <a:avLst/>
            </a:prstGeom>
            <a:pattFill prst="pct60">
              <a:fgClr>
                <a:schemeClr val="tx1"/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6052457" y="3570687"/>
              <a:ext cx="228600" cy="228600"/>
            </a:xfrm>
            <a:prstGeom prst="rect">
              <a:avLst/>
            </a:prstGeom>
            <a:pattFill prst="pct60">
              <a:fgClr>
                <a:schemeClr val="tx1"/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281057" y="1564081"/>
              <a:ext cx="85374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孔径光阑</a:t>
              </a:r>
              <a:endParaRPr lang="zh-CN" altLang="en-US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cxnSp>
        <p:nvCxnSpPr>
          <p:cNvPr id="29" name="直接连接符 28"/>
          <p:cNvCxnSpPr/>
          <p:nvPr/>
        </p:nvCxnSpPr>
        <p:spPr>
          <a:xfrm>
            <a:off x="6223001" y="4536494"/>
            <a:ext cx="1981200" cy="0"/>
          </a:xfrm>
          <a:prstGeom prst="line">
            <a:avLst/>
          </a:prstGeom>
          <a:ln>
            <a:solidFill>
              <a:schemeClr val="tx1"/>
            </a:solidFill>
            <a:headEnd type="stealth" w="lg" len="med"/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0" name="对象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0781122"/>
              </p:ext>
            </p:extLst>
          </p:nvPr>
        </p:nvGraphicFramePr>
        <p:xfrm>
          <a:off x="7137401" y="4295875"/>
          <a:ext cx="215900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016" name="Equation" r:id="rId12" imgW="215640" imgH="228600" progId="Equation.DSMT4">
                  <p:embed/>
                </p:oleObj>
              </mc:Choice>
              <mc:Fallback>
                <p:oleObj name="Equation" r:id="rId12" imgW="21564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7137401" y="4295875"/>
                        <a:ext cx="215900" cy="228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Oval 24"/>
          <p:cNvSpPr>
            <a:spLocks noChangeArrowheads="1"/>
          </p:cNvSpPr>
          <p:nvPr/>
        </p:nvSpPr>
        <p:spPr bwMode="auto">
          <a:xfrm>
            <a:off x="3085090" y="2903910"/>
            <a:ext cx="216000" cy="413658"/>
          </a:xfrm>
          <a:prstGeom prst="ellipse">
            <a:avLst/>
          </a:prstGeom>
          <a:solidFill>
            <a:srgbClr val="FFFF00"/>
          </a:solidFill>
          <a:ln w="254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32" name="Oval 24"/>
          <p:cNvSpPr>
            <a:spLocks noChangeArrowheads="1"/>
          </p:cNvSpPr>
          <p:nvPr/>
        </p:nvSpPr>
        <p:spPr bwMode="auto">
          <a:xfrm>
            <a:off x="3345490" y="3263139"/>
            <a:ext cx="216000" cy="413658"/>
          </a:xfrm>
          <a:prstGeom prst="ellipse">
            <a:avLst/>
          </a:prstGeom>
          <a:solidFill>
            <a:srgbClr val="FFFF00"/>
          </a:solidFill>
          <a:ln w="254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33" name="Oval 24"/>
          <p:cNvSpPr>
            <a:spLocks noChangeArrowheads="1"/>
          </p:cNvSpPr>
          <p:nvPr/>
        </p:nvSpPr>
        <p:spPr bwMode="auto">
          <a:xfrm>
            <a:off x="3301090" y="3510543"/>
            <a:ext cx="216000" cy="413658"/>
          </a:xfrm>
          <a:prstGeom prst="ellipse">
            <a:avLst/>
          </a:prstGeom>
          <a:solidFill>
            <a:srgbClr val="FFFF00"/>
          </a:solidFill>
          <a:ln w="254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8661401" y="3333429"/>
            <a:ext cx="2721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8661400" y="3687569"/>
            <a:ext cx="2721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>
            <a:off x="8797472" y="3333429"/>
            <a:ext cx="0" cy="344202"/>
          </a:xfrm>
          <a:prstGeom prst="line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9" name="对象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6795484"/>
              </p:ext>
            </p:extLst>
          </p:nvPr>
        </p:nvGraphicFramePr>
        <p:xfrm>
          <a:off x="8827160" y="3333429"/>
          <a:ext cx="2159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017" name="Equation" r:id="rId14" imgW="215640" imgH="380880" progId="Equation.DSMT4">
                  <p:embed/>
                </p:oleObj>
              </mc:Choice>
              <mc:Fallback>
                <p:oleObj name="Equation" r:id="rId14" imgW="215640" imgH="380880" progId="Equation.DSMT4">
                  <p:embed/>
                  <p:pic>
                    <p:nvPicPr>
                      <p:cNvPr id="0" name="对象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27160" y="3333429"/>
                        <a:ext cx="2159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内容占位符 2"/>
          <p:cNvSpPr>
            <a:spLocks noGrp="1"/>
          </p:cNvSpPr>
          <p:nvPr>
            <p:ph idx="1"/>
          </p:nvPr>
        </p:nvSpPr>
        <p:spPr>
          <a:xfrm>
            <a:off x="152400" y="914400"/>
            <a:ext cx="7772400" cy="533400"/>
          </a:xfrm>
        </p:spPr>
        <p:txBody>
          <a:bodyPr/>
          <a:lstStyle/>
          <a:p>
            <a:pPr>
              <a:buClr>
                <a:srgbClr val="FF0000"/>
              </a:buClr>
            </a:pP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分辨率的限制因素：成像系统孔径光阑的衍射。</a:t>
            </a:r>
            <a:endParaRPr lang="zh-CN" altLang="en-US" sz="2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8" name="Rounded Rectangle 26"/>
          <p:cNvSpPr/>
          <p:nvPr/>
        </p:nvSpPr>
        <p:spPr>
          <a:xfrm>
            <a:off x="152400" y="2119332"/>
            <a:ext cx="3962400" cy="3748068"/>
          </a:xfrm>
          <a:prstGeom prst="roundRect">
            <a:avLst/>
          </a:prstGeom>
          <a:noFill/>
          <a:ln w="28575" cap="flat" cmpd="sng" algn="ctr">
            <a:solidFill>
              <a:srgbClr val="BDFF38"/>
            </a:solidFill>
            <a:prstDash val="solid"/>
          </a:ln>
          <a:effectLst>
            <a:glow rad="127000">
              <a:srgbClr val="BDFF38">
                <a:alpha val="50000"/>
              </a:srgbClr>
            </a:glow>
            <a:outerShdw blurRad="254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zh-CN" altLang="zh-CN" kern="0" smtClean="0">
              <a:solidFill>
                <a:srgbClr val="FFFFFF"/>
              </a:solidFill>
            </a:endParaRPr>
          </a:p>
        </p:txBody>
      </p:sp>
      <p:sp>
        <p:nvSpPr>
          <p:cNvPr id="34" name="Rounded Rectangle 26"/>
          <p:cNvSpPr/>
          <p:nvPr/>
        </p:nvSpPr>
        <p:spPr>
          <a:xfrm>
            <a:off x="4388066" y="2119332"/>
            <a:ext cx="4697878" cy="3748068"/>
          </a:xfrm>
          <a:prstGeom prst="roundRect">
            <a:avLst/>
          </a:prstGeom>
          <a:noFill/>
          <a:ln w="28575" cap="flat" cmpd="sng" algn="ctr">
            <a:solidFill>
              <a:srgbClr val="BDFF38"/>
            </a:solidFill>
            <a:prstDash val="solid"/>
          </a:ln>
          <a:effectLst>
            <a:glow rad="127000">
              <a:srgbClr val="BDFF38">
                <a:alpha val="50000"/>
              </a:srgbClr>
            </a:glow>
            <a:outerShdw blurRad="254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zh-CN" altLang="zh-CN" kern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108563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4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6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6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6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4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7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24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7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8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>
            <a:spLocks noGrp="1"/>
          </p:cNvSpPr>
          <p:nvPr>
            <p:ph type="title"/>
          </p:nvPr>
        </p:nvSpPr>
        <p:spPr>
          <a:xfrm>
            <a:off x="990600" y="123826"/>
            <a:ext cx="8001000" cy="563563"/>
          </a:xfrm>
        </p:spPr>
        <p:txBody>
          <a:bodyPr/>
          <a:lstStyle/>
          <a:p>
            <a:r>
              <a:rPr lang="en-US" altLang="zh-CN" i="0" dirty="0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i="0" dirty="0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成像系统的分辨率</a:t>
            </a:r>
            <a:endParaRPr lang="zh-CN" altLang="en-US" i="0" dirty="0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AutoShape 11"/>
          <p:cNvSpPr>
            <a:spLocks noChangeArrowheads="1"/>
          </p:cNvSpPr>
          <p:nvPr/>
        </p:nvSpPr>
        <p:spPr bwMode="gray">
          <a:xfrm>
            <a:off x="86632" y="864876"/>
            <a:ext cx="8828767" cy="916135"/>
          </a:xfrm>
          <a:prstGeom prst="roundRect">
            <a:avLst>
              <a:gd name="adj" fmla="val 6903"/>
            </a:avLst>
          </a:prstGeom>
          <a:solidFill>
            <a:schemeClr val="bg1"/>
          </a:solidFill>
          <a:ln w="38100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2000" b="1" dirty="0">
              <a:solidFill>
                <a:srgbClr val="000000"/>
              </a:solidFill>
              <a:ea typeface="宋体" charset="-122"/>
            </a:endParaRPr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>
          <a:xfrm>
            <a:off x="185057" y="762000"/>
            <a:ext cx="8682039" cy="838200"/>
          </a:xfrm>
        </p:spPr>
        <p:txBody>
          <a:bodyPr/>
          <a:lstStyle/>
          <a:p>
            <a:pPr>
              <a:buClr>
                <a:srgbClr val="FF0000"/>
              </a:buClr>
            </a:pPr>
            <a:r>
              <a:rPr lang="zh-CN" altLang="en-US" sz="24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瑞利判据：当</a:t>
            </a:r>
            <a:r>
              <a:rPr lang="zh-CN" altLang="en-US" sz="24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一象斑中心恰好落在另一象斑</a:t>
            </a:r>
            <a:r>
              <a:rPr lang="zh-CN" altLang="en-US" sz="24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边缘</a:t>
            </a:r>
            <a:r>
              <a:rPr lang="en-US" altLang="zh-CN" sz="24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4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则此两物点恰可被分辨。</a:t>
            </a:r>
          </a:p>
        </p:txBody>
      </p:sp>
      <p:pic>
        <p:nvPicPr>
          <p:cNvPr id="67844" name="Picture 260" descr="https://timgsa.baidu.com/timg?image&amp;quality=80&amp;size=b9999_10000&amp;sec=1503205236172&amp;di=e156cacb018f548e1b178577137ffd70&amp;imgtype=0&amp;src=http%3A%2F%2Fbaike.zidiantong.com%2Ffile%2F2011%2Fcaae68098e6e37ee2eddd4bf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570" y="3333750"/>
            <a:ext cx="1343025" cy="188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801916" y="5203763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瑞利</a:t>
            </a:r>
          </a:p>
        </p:txBody>
      </p:sp>
      <p:sp>
        <p:nvSpPr>
          <p:cNvPr id="4" name="矩形 3"/>
          <p:cNvSpPr/>
          <p:nvPr/>
        </p:nvSpPr>
        <p:spPr>
          <a:xfrm>
            <a:off x="381000" y="2018394"/>
            <a:ext cx="8382000" cy="4552950"/>
          </a:xfrm>
          <a:prstGeom prst="rect">
            <a:avLst/>
          </a:prstGeom>
          <a:noFill/>
          <a:ln w="28575" cap="flat" cmpd="sng" algn="ctr">
            <a:solidFill>
              <a:srgbClr val="BDFF38"/>
            </a:solidFill>
            <a:prstDash val="solid"/>
          </a:ln>
          <a:effectLst>
            <a:glow rad="127000">
              <a:srgbClr val="BDFF38">
                <a:alpha val="50000"/>
              </a:srgbClr>
            </a:glow>
            <a:outerShdw blurRad="254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zh-CN" altLang="en-US" kern="0" smtClean="0">
              <a:solidFill>
                <a:srgbClr val="FFFFFF"/>
              </a:solidFill>
            </a:endParaRPr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67859" name="ShockwaveFlash2" r:id="rId2" imgW="7921714" imgH="5329449"/>
        </mc:Choice>
        <mc:Fallback>
          <p:control name="ShockwaveFlash2" r:id="rId2" imgW="7921714" imgH="5329449">
            <p:pic>
              <p:nvPicPr>
                <p:cNvPr id="0" name="ShockwaveFlash2"/>
                <p:cNvPicPr preferRelativeResize="0">
                  <a:picLocks noChangeAspect="1" noChangeArrowheads="1" noChangeShapeType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05000" y="2076450"/>
                  <a:ext cx="6705600" cy="44386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41275" cmpd="sng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200847598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>
            <a:spLocks noGrp="1"/>
          </p:cNvSpPr>
          <p:nvPr>
            <p:ph type="title"/>
          </p:nvPr>
        </p:nvSpPr>
        <p:spPr>
          <a:xfrm>
            <a:off x="990600" y="123826"/>
            <a:ext cx="8001000" cy="563563"/>
          </a:xfrm>
        </p:spPr>
        <p:txBody>
          <a:bodyPr/>
          <a:lstStyle/>
          <a:p>
            <a:r>
              <a:rPr lang="en-US" altLang="zh-CN" i="0" dirty="0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i="0" dirty="0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成像系统的分辨率</a:t>
            </a:r>
            <a:endParaRPr lang="zh-CN" altLang="en-US" i="0" dirty="0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AutoShape 11"/>
          <p:cNvSpPr>
            <a:spLocks noChangeArrowheads="1"/>
          </p:cNvSpPr>
          <p:nvPr/>
        </p:nvSpPr>
        <p:spPr bwMode="gray">
          <a:xfrm>
            <a:off x="838200" y="990600"/>
            <a:ext cx="7539577" cy="3551256"/>
          </a:xfrm>
          <a:prstGeom prst="roundRect">
            <a:avLst>
              <a:gd name="adj" fmla="val 6903"/>
            </a:avLst>
          </a:prstGeom>
          <a:solidFill>
            <a:schemeClr val="bg1"/>
          </a:solidFill>
          <a:ln w="38100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2000" b="1" dirty="0">
              <a:solidFill>
                <a:srgbClr val="000000"/>
              </a:solidFill>
              <a:ea typeface="宋体" charset="-122"/>
            </a:endParaRPr>
          </a:p>
        </p:txBody>
      </p:sp>
      <p:graphicFrame>
        <p:nvGraphicFramePr>
          <p:cNvPr id="62" name="对象 6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05728"/>
              </p:ext>
            </p:extLst>
          </p:nvPr>
        </p:nvGraphicFramePr>
        <p:xfrm>
          <a:off x="4700777" y="4724400"/>
          <a:ext cx="1930400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107" name="Equation" r:id="rId3" imgW="1930320" imgH="723600" progId="Equation.DSMT4">
                  <p:embed/>
                </p:oleObj>
              </mc:Choice>
              <mc:Fallback>
                <p:oleObj name="Equation" r:id="rId3" imgW="1930320" imgH="723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700777" y="4724400"/>
                        <a:ext cx="1930400" cy="723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" name="内容占位符 2"/>
          <p:cNvSpPr txBox="1">
            <a:spLocks/>
          </p:cNvSpPr>
          <p:nvPr/>
        </p:nvSpPr>
        <p:spPr bwMode="auto">
          <a:xfrm>
            <a:off x="2438400" y="4800600"/>
            <a:ext cx="1969142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bg2"/>
                </a:solidFill>
                <a:latin typeface="+mj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bg2"/>
                </a:solidFill>
                <a:latin typeface="+mj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2"/>
                </a:solidFill>
                <a:latin typeface="+mj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9pPr>
          </a:lstStyle>
          <a:p>
            <a:pPr>
              <a:buClr>
                <a:srgbClr val="FF0000"/>
              </a:buClr>
            </a:pPr>
            <a:r>
              <a:rPr lang="zh-CN" altLang="en-US" sz="24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刚可分辨：</a:t>
            </a:r>
            <a:endParaRPr lang="zh-CN" altLang="en-US" sz="24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932544" y="1084943"/>
            <a:ext cx="7372662" cy="3369828"/>
            <a:chOff x="4953000" y="4182486"/>
            <a:chExt cx="7372662" cy="3369828"/>
          </a:xfrm>
        </p:grpSpPr>
        <p:pic>
          <p:nvPicPr>
            <p:cNvPr id="67837" name="Picture 25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53000" y="4182486"/>
              <a:ext cx="7372662" cy="33698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aphicFrame>
          <p:nvGraphicFramePr>
            <p:cNvPr id="55" name="对象 5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30067795"/>
                </p:ext>
              </p:extLst>
            </p:nvPr>
          </p:nvGraphicFramePr>
          <p:xfrm>
            <a:off x="10972800" y="5791277"/>
            <a:ext cx="241300" cy="215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0108" name="Equation" r:id="rId6" imgW="241200" imgH="215640" progId="Equation.DSMT4">
                    <p:embed/>
                  </p:oleObj>
                </mc:Choice>
                <mc:Fallback>
                  <p:oleObj name="Equation" r:id="rId6" imgW="241200" imgH="21564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10972800" y="5791277"/>
                          <a:ext cx="241300" cy="2159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" name="对象 6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82192883"/>
                </p:ext>
              </p:extLst>
            </p:nvPr>
          </p:nvGraphicFramePr>
          <p:xfrm>
            <a:off x="8756650" y="5944458"/>
            <a:ext cx="279400" cy="381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0109" name="Equation" r:id="rId8" imgW="279360" imgH="380880" progId="Equation.DSMT4">
                    <p:embed/>
                  </p:oleObj>
                </mc:Choice>
                <mc:Fallback>
                  <p:oleObj name="Equation" r:id="rId8" imgW="279360" imgH="38088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756650" y="5944458"/>
                          <a:ext cx="279400" cy="3810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4" name="弧形 53"/>
            <p:cNvSpPr/>
            <p:nvPr/>
          </p:nvSpPr>
          <p:spPr>
            <a:xfrm>
              <a:off x="8534400" y="5811655"/>
              <a:ext cx="222250" cy="238125"/>
            </a:xfrm>
            <a:prstGeom prst="arc">
              <a:avLst/>
            </a:prstGeom>
            <a:ln>
              <a:solidFill>
                <a:srgbClr val="FFFF00"/>
              </a:solidFill>
            </a:ln>
            <a:scene3d>
              <a:camera prst="orthographicFront">
                <a:rot lat="0" lon="0" rev="870000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13" name="内容占位符 2"/>
          <p:cNvSpPr txBox="1">
            <a:spLocks/>
          </p:cNvSpPr>
          <p:nvPr/>
        </p:nvSpPr>
        <p:spPr bwMode="auto">
          <a:xfrm>
            <a:off x="228600" y="6019800"/>
            <a:ext cx="1969142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bg2"/>
                </a:solidFill>
                <a:latin typeface="+mj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bg2"/>
                </a:solidFill>
                <a:latin typeface="+mj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2"/>
                </a:solidFill>
                <a:latin typeface="+mj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9pPr>
          </a:lstStyle>
          <a:p>
            <a:pPr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zh-CN" altLang="en-US" sz="24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人眼：</a:t>
            </a:r>
            <a:endParaRPr lang="zh-CN" altLang="en-US" sz="24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9723413"/>
              </p:ext>
            </p:extLst>
          </p:nvPr>
        </p:nvGraphicFramePr>
        <p:xfrm>
          <a:off x="1752600" y="5943600"/>
          <a:ext cx="1371600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110" name="Equation" r:id="rId10" imgW="1371600" imgH="723600" progId="Equation.DSMT4">
                  <p:embed/>
                </p:oleObj>
              </mc:Choice>
              <mc:Fallback>
                <p:oleObj name="Equation" r:id="rId10" imgW="1371600" imgH="723600" progId="Equation.DSMT4">
                  <p:embed/>
                  <p:pic>
                    <p:nvPicPr>
                      <p:cNvPr id="0" name="对象 6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5943600"/>
                        <a:ext cx="1371600" cy="723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087665"/>
              </p:ext>
            </p:extLst>
          </p:nvPr>
        </p:nvGraphicFramePr>
        <p:xfrm>
          <a:off x="3136900" y="5924550"/>
          <a:ext cx="19431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111" name="Equation" r:id="rId12" imgW="1942920" imgH="761760" progId="Equation.DSMT4">
                  <p:embed/>
                </p:oleObj>
              </mc:Choice>
              <mc:Fallback>
                <p:oleObj name="Equation" r:id="rId12" imgW="1942920" imgH="76176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6900" y="5924550"/>
                        <a:ext cx="1943100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7632919"/>
              </p:ext>
            </p:extLst>
          </p:nvPr>
        </p:nvGraphicFramePr>
        <p:xfrm>
          <a:off x="5257800" y="6172200"/>
          <a:ext cx="444500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112" name="Equation" r:id="rId14" imgW="444240" imgH="266400" progId="Equation.DSMT4">
                  <p:embed/>
                </p:oleObj>
              </mc:Choice>
              <mc:Fallback>
                <p:oleObj name="Equation" r:id="rId14" imgW="444240" imgH="266400" progId="Equation.DSMT4">
                  <p:embed/>
                  <p:pic>
                    <p:nvPicPr>
                      <p:cNvPr id="0" name="对象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800" y="6172200"/>
                        <a:ext cx="444500" cy="266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5912513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AutoShape 52"/>
          <p:cNvSpPr>
            <a:spLocks noChangeArrowheads="1"/>
          </p:cNvSpPr>
          <p:nvPr/>
        </p:nvSpPr>
        <p:spPr bwMode="auto">
          <a:xfrm>
            <a:off x="327024" y="868180"/>
            <a:ext cx="8512176" cy="2587962"/>
          </a:xfrm>
          <a:prstGeom prst="roundRect">
            <a:avLst>
              <a:gd name="adj" fmla="val 6699"/>
            </a:avLst>
          </a:prstGeom>
          <a:gradFill rotWithShape="1">
            <a:gsLst>
              <a:gs pos="0">
                <a:srgbClr val="FFFFFF">
                  <a:alpha val="75000"/>
                </a:srgbClr>
              </a:gs>
              <a:gs pos="100000">
                <a:srgbClr val="FFFFFF">
                  <a:gamma/>
                  <a:tint val="0"/>
                  <a:invGamma/>
                  <a:alpha val="64999"/>
                </a:srgbClr>
              </a:gs>
            </a:gsLst>
            <a:lin ang="0" scaled="1"/>
          </a:gradFill>
          <a:ln w="38100" cmpd="dbl" algn="ctr">
            <a:solidFill>
              <a:srgbClr val="0099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0" bIns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ea typeface="宋体" pitchFamily="2" charset="-122"/>
            </a:endParaRPr>
          </a:p>
        </p:txBody>
      </p:sp>
      <p:grpSp>
        <p:nvGrpSpPr>
          <p:cNvPr id="75" name="组合 74"/>
          <p:cNvGrpSpPr/>
          <p:nvPr/>
        </p:nvGrpSpPr>
        <p:grpSpPr>
          <a:xfrm>
            <a:off x="3951516" y="1239668"/>
            <a:ext cx="152400" cy="1676400"/>
            <a:chOff x="4191000" y="1981200"/>
            <a:chExt cx="152400" cy="1676400"/>
          </a:xfrm>
        </p:grpSpPr>
        <p:sp>
          <p:nvSpPr>
            <p:cNvPr id="4" name="Rectangle 27" descr="深色下对角线"/>
            <p:cNvSpPr>
              <a:spLocks noChangeArrowheads="1"/>
            </p:cNvSpPr>
            <p:nvPr/>
          </p:nvSpPr>
          <p:spPr bwMode="auto">
            <a:xfrm>
              <a:off x="4191000" y="1981200"/>
              <a:ext cx="152400" cy="381000"/>
            </a:xfrm>
            <a:prstGeom prst="rect">
              <a:avLst/>
            </a:prstGeom>
            <a:pattFill prst="dkDnDiag">
              <a:fgClr>
                <a:srgbClr val="663300"/>
              </a:fgClr>
              <a:bgClr>
                <a:srgbClr val="EDFAD2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endParaRPr lang="zh-CN" altLang="en-US" sz="2800" b="1" kern="0" smtClean="0">
                <a:solidFill>
                  <a:srgbClr val="000000"/>
                </a:solidFill>
              </a:endParaRPr>
            </a:p>
          </p:txBody>
        </p:sp>
        <p:sp>
          <p:nvSpPr>
            <p:cNvPr id="5" name="Rectangle 28" descr="深色下对角线"/>
            <p:cNvSpPr>
              <a:spLocks noChangeArrowheads="1"/>
            </p:cNvSpPr>
            <p:nvPr/>
          </p:nvSpPr>
          <p:spPr bwMode="auto">
            <a:xfrm>
              <a:off x="4191000" y="3276600"/>
              <a:ext cx="152400" cy="381000"/>
            </a:xfrm>
            <a:prstGeom prst="rect">
              <a:avLst/>
            </a:prstGeom>
            <a:pattFill prst="dkDnDiag">
              <a:fgClr>
                <a:srgbClr val="663300"/>
              </a:fgClr>
              <a:bgClr>
                <a:srgbClr val="EDFAD2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endParaRPr lang="zh-CN" altLang="en-US" sz="2800" b="1" kern="0" smtClean="0">
                <a:solidFill>
                  <a:srgbClr val="000000"/>
                </a:solidFill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382816" y="934868"/>
            <a:ext cx="8361811" cy="2368874"/>
            <a:chOff x="622300" y="1676400"/>
            <a:chExt cx="8361811" cy="2368874"/>
          </a:xfrm>
        </p:grpSpPr>
        <p:pic>
          <p:nvPicPr>
            <p:cNvPr id="114701" name="Picture 13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CCCCCC"/>
                </a:clrFrom>
                <a:clrTo>
                  <a:srgbClr val="CCCCCC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40487" y="1829794"/>
              <a:ext cx="1428019" cy="19739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Oval 29"/>
            <p:cNvSpPr>
              <a:spLocks noChangeArrowheads="1"/>
            </p:cNvSpPr>
            <p:nvPr/>
          </p:nvSpPr>
          <p:spPr bwMode="auto">
            <a:xfrm>
              <a:off x="4191000" y="2362200"/>
              <a:ext cx="152400" cy="914400"/>
            </a:xfrm>
            <a:prstGeom prst="ellipse">
              <a:avLst/>
            </a:prstGeom>
            <a:solidFill>
              <a:srgbClr val="EDFAD2"/>
            </a:solidFill>
            <a:ln w="9525">
              <a:solidFill>
                <a:srgbClr val="00666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endParaRPr lang="zh-CN" altLang="en-US" sz="2800" b="1" kern="0" smtClean="0">
                <a:solidFill>
                  <a:srgbClr val="000000"/>
                </a:solidFill>
              </a:endParaRPr>
            </a:p>
          </p:txBody>
        </p:sp>
        <p:sp>
          <p:nvSpPr>
            <p:cNvPr id="7" name="Line 30"/>
            <p:cNvSpPr>
              <a:spLocks noChangeShapeType="1"/>
            </p:cNvSpPr>
            <p:nvPr/>
          </p:nvSpPr>
          <p:spPr bwMode="auto">
            <a:xfrm>
              <a:off x="1676400" y="2819400"/>
              <a:ext cx="57912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lgDash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endParaRPr lang="zh-CN" altLang="en-US" sz="2800" b="1" kern="0" smtClean="0">
                <a:solidFill>
                  <a:srgbClr val="000000"/>
                </a:solidFill>
              </a:endParaRPr>
            </a:p>
          </p:txBody>
        </p:sp>
        <p:sp>
          <p:nvSpPr>
            <p:cNvPr id="14" name="Text Box 53"/>
            <p:cNvSpPr txBox="1">
              <a:spLocks noChangeArrowheads="1"/>
            </p:cNvSpPr>
            <p:nvPr/>
          </p:nvSpPr>
          <p:spPr bwMode="auto">
            <a:xfrm>
              <a:off x="781050" y="2230761"/>
              <a:ext cx="36195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zh-CN" altLang="en-US" sz="2800" b="1" kern="0" dirty="0" smtClean="0">
                  <a:solidFill>
                    <a:srgbClr val="FF0000"/>
                  </a:solidFill>
                  <a:latin typeface="Times New Roman" pitchFamily="18" charset="0"/>
                </a:rPr>
                <a:t>*</a:t>
              </a:r>
              <a:endParaRPr lang="zh-CN" altLang="en-US" sz="2800" b="1" kern="0" dirty="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5" name="Text Box 54"/>
            <p:cNvSpPr txBox="1">
              <a:spLocks noChangeArrowheads="1"/>
            </p:cNvSpPr>
            <p:nvPr/>
          </p:nvSpPr>
          <p:spPr bwMode="auto">
            <a:xfrm>
              <a:off x="781050" y="2967988"/>
              <a:ext cx="36195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zh-CN" altLang="en-US" sz="2800" b="1" kern="0" dirty="0" smtClean="0">
                  <a:solidFill>
                    <a:srgbClr val="FF0000"/>
                  </a:solidFill>
                  <a:latin typeface="Times New Roman" pitchFamily="18" charset="0"/>
                </a:rPr>
                <a:t>*</a:t>
              </a:r>
              <a:endParaRPr lang="zh-CN" altLang="en-US" sz="2800" b="1" kern="0" dirty="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1" name="Line 78"/>
            <p:cNvSpPr>
              <a:spLocks noChangeShapeType="1"/>
            </p:cNvSpPr>
            <p:nvPr/>
          </p:nvSpPr>
          <p:spPr bwMode="auto">
            <a:xfrm>
              <a:off x="4343400" y="3429000"/>
              <a:ext cx="205740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triangle" w="sm" len="lg"/>
              <a:tailEnd type="triangle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endParaRPr lang="zh-CN" altLang="en-US" sz="2800" b="1" kern="0" smtClean="0">
                <a:solidFill>
                  <a:srgbClr val="000000"/>
                </a:solidFill>
              </a:endParaRPr>
            </a:p>
          </p:txBody>
        </p:sp>
        <p:sp>
          <p:nvSpPr>
            <p:cNvPr id="13" name="Rectangle 101"/>
            <p:cNvSpPr>
              <a:spLocks noChangeArrowheads="1"/>
            </p:cNvSpPr>
            <p:nvPr/>
          </p:nvSpPr>
          <p:spPr bwMode="auto">
            <a:xfrm>
              <a:off x="6400800" y="1676400"/>
              <a:ext cx="39688" cy="2362200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FFFFFF">
                    <a:gamma/>
                    <a:shade val="0"/>
                    <a:invGamma/>
                  </a:srgbClr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endParaRPr lang="zh-CN" altLang="en-US" sz="2800" b="1" kern="0" smtClean="0">
                <a:solidFill>
                  <a:srgbClr val="000000"/>
                </a:solidFill>
              </a:endParaRPr>
            </a:p>
          </p:txBody>
        </p:sp>
        <p:sp>
          <p:nvSpPr>
            <p:cNvPr id="19" name="Freeform 88"/>
            <p:cNvSpPr>
              <a:spLocks/>
            </p:cNvSpPr>
            <p:nvPr/>
          </p:nvSpPr>
          <p:spPr bwMode="auto">
            <a:xfrm>
              <a:off x="4343400" y="2667000"/>
              <a:ext cx="1295400" cy="304800"/>
            </a:xfrm>
            <a:custGeom>
              <a:avLst/>
              <a:gdLst>
                <a:gd name="T0" fmla="*/ 816 w 816"/>
                <a:gd name="T1" fmla="*/ 0 h 192"/>
                <a:gd name="T2" fmla="*/ 0 w 816"/>
                <a:gd name="T3" fmla="*/ 96 h 192"/>
                <a:gd name="T4" fmla="*/ 816 w 816"/>
                <a:gd name="T5" fmla="*/ 192 h 192"/>
                <a:gd name="T6" fmla="*/ 816 w 816"/>
                <a:gd name="T7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6" h="192">
                  <a:moveTo>
                    <a:pt x="816" y="0"/>
                  </a:moveTo>
                  <a:lnTo>
                    <a:pt x="0" y="96"/>
                  </a:lnTo>
                  <a:lnTo>
                    <a:pt x="816" y="192"/>
                  </a:lnTo>
                  <a:lnTo>
                    <a:pt x="816" y="0"/>
                  </a:lnTo>
                  <a:close/>
                </a:path>
              </a:pathLst>
            </a:cu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tint val="0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endParaRPr lang="zh-CN" altLang="en-US" sz="2800" b="1" kern="0" smtClean="0">
                <a:solidFill>
                  <a:srgbClr val="000000"/>
                </a:solidFill>
              </a:endParaRPr>
            </a:p>
          </p:txBody>
        </p:sp>
        <p:sp>
          <p:nvSpPr>
            <p:cNvPr id="24" name="Line 32"/>
            <p:cNvSpPr>
              <a:spLocks noChangeAspect="1" noChangeShapeType="1"/>
            </p:cNvSpPr>
            <p:nvPr/>
          </p:nvSpPr>
          <p:spPr bwMode="auto">
            <a:xfrm flipV="1">
              <a:off x="990600" y="2590797"/>
              <a:ext cx="5410199" cy="590204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endParaRPr lang="zh-CN" altLang="en-US" sz="2800" b="1" kern="0" smtClean="0">
                <a:solidFill>
                  <a:srgbClr val="000000"/>
                </a:solidFill>
              </a:endParaRPr>
            </a:p>
          </p:txBody>
        </p:sp>
        <p:sp>
          <p:nvSpPr>
            <p:cNvPr id="25" name="Line 33"/>
            <p:cNvSpPr>
              <a:spLocks noChangeAspect="1" noChangeShapeType="1"/>
            </p:cNvSpPr>
            <p:nvPr/>
          </p:nvSpPr>
          <p:spPr bwMode="auto">
            <a:xfrm>
              <a:off x="990600" y="2457796"/>
              <a:ext cx="5410200" cy="590204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endParaRPr lang="zh-CN" altLang="en-US" sz="2800" b="1" kern="0" smtClean="0">
                <a:solidFill>
                  <a:srgbClr val="000000"/>
                </a:solidFill>
              </a:endParaRPr>
            </a:p>
          </p:txBody>
        </p:sp>
        <p:graphicFrame>
          <p:nvGraphicFramePr>
            <p:cNvPr id="61" name="对象 6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17495822"/>
                </p:ext>
              </p:extLst>
            </p:nvPr>
          </p:nvGraphicFramePr>
          <p:xfrm>
            <a:off x="5206772" y="3470262"/>
            <a:ext cx="330200" cy="342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2976" name="Equation" r:id="rId4" imgW="330120" imgH="342720" progId="Equation.DSMT4">
                    <p:embed/>
                  </p:oleObj>
                </mc:Choice>
                <mc:Fallback>
                  <p:oleObj name="Equation" r:id="rId4" imgW="330120" imgH="34272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5206772" y="3470262"/>
                          <a:ext cx="330200" cy="3429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3" name="对象 6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69418537"/>
                </p:ext>
              </p:extLst>
            </p:nvPr>
          </p:nvGraphicFramePr>
          <p:xfrm>
            <a:off x="630011" y="2263646"/>
            <a:ext cx="254000" cy="381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2977" name="Equation" r:id="rId6" imgW="253800" imgH="380880" progId="Equation.DSMT4">
                    <p:embed/>
                  </p:oleObj>
                </mc:Choice>
                <mc:Fallback>
                  <p:oleObj name="Equation" r:id="rId6" imgW="253800" imgH="38088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630011" y="2263646"/>
                          <a:ext cx="254000" cy="381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4" name="对象 6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588127295"/>
                </p:ext>
              </p:extLst>
            </p:nvPr>
          </p:nvGraphicFramePr>
          <p:xfrm>
            <a:off x="622300" y="3065610"/>
            <a:ext cx="292100" cy="381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2978" name="Equation" r:id="rId8" imgW="291960" imgH="380880" progId="Equation.DSMT4">
                    <p:embed/>
                  </p:oleObj>
                </mc:Choice>
                <mc:Fallback>
                  <p:oleObj name="Equation" r:id="rId8" imgW="291960" imgH="38088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2300" y="3065610"/>
                          <a:ext cx="292100" cy="3810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50" name="Group 46"/>
            <p:cNvGrpSpPr>
              <a:grpSpLocks/>
            </p:cNvGrpSpPr>
            <p:nvPr/>
          </p:nvGrpSpPr>
          <p:grpSpPr bwMode="auto">
            <a:xfrm rot="5367018">
              <a:off x="7605640" y="2049462"/>
              <a:ext cx="1674813" cy="1081088"/>
              <a:chOff x="3648" y="2208"/>
              <a:chExt cx="1141" cy="968"/>
            </a:xfrm>
          </p:grpSpPr>
          <p:sp>
            <p:nvSpPr>
              <p:cNvPr id="57" name="Freeform 42"/>
              <p:cNvSpPr>
                <a:spLocks/>
              </p:cNvSpPr>
              <p:nvPr/>
            </p:nvSpPr>
            <p:spPr bwMode="auto">
              <a:xfrm>
                <a:off x="4512" y="3120"/>
                <a:ext cx="277" cy="48"/>
              </a:xfrm>
              <a:custGeom>
                <a:avLst/>
                <a:gdLst>
                  <a:gd name="T0" fmla="*/ 0 w 240"/>
                  <a:gd name="T1" fmla="*/ 48 h 48"/>
                  <a:gd name="T2" fmla="*/ 96 w 240"/>
                  <a:gd name="T3" fmla="*/ 0 h 48"/>
                  <a:gd name="T4" fmla="*/ 240 w 240"/>
                  <a:gd name="T5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0" h="48">
                    <a:moveTo>
                      <a:pt x="0" y="48"/>
                    </a:moveTo>
                    <a:cubicBezTo>
                      <a:pt x="28" y="24"/>
                      <a:pt x="56" y="0"/>
                      <a:pt x="96" y="0"/>
                    </a:cubicBezTo>
                    <a:cubicBezTo>
                      <a:pt x="136" y="0"/>
                      <a:pt x="216" y="40"/>
                      <a:pt x="240" y="48"/>
                    </a:cubicBezTo>
                  </a:path>
                </a:pathLst>
              </a:custGeom>
              <a:noFill/>
              <a:ln w="19050" cmpd="sng">
                <a:solidFill>
                  <a:srgbClr val="009900"/>
                </a:solidFill>
                <a:round/>
                <a:headEnd type="none" w="sm" len="lg"/>
                <a:tailEnd type="none" w="sm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auto">
                  <a:spcBef>
                    <a:spcPct val="50000"/>
                  </a:spcBef>
                  <a:spcAft>
                    <a:spcPts val="0"/>
                  </a:spcAft>
                  <a:defRPr/>
                </a:pPr>
                <a:endParaRPr lang="zh-CN" altLang="en-US" sz="2800" b="1" kern="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8" name="Freeform 43"/>
              <p:cNvSpPr>
                <a:spLocks/>
              </p:cNvSpPr>
              <p:nvPr/>
            </p:nvSpPr>
            <p:spPr bwMode="auto">
              <a:xfrm>
                <a:off x="3648" y="3120"/>
                <a:ext cx="277" cy="48"/>
              </a:xfrm>
              <a:custGeom>
                <a:avLst/>
                <a:gdLst>
                  <a:gd name="T0" fmla="*/ 240 w 240"/>
                  <a:gd name="T1" fmla="*/ 48 h 48"/>
                  <a:gd name="T2" fmla="*/ 144 w 240"/>
                  <a:gd name="T3" fmla="*/ 0 h 48"/>
                  <a:gd name="T4" fmla="*/ 0 w 240"/>
                  <a:gd name="T5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0" h="48">
                    <a:moveTo>
                      <a:pt x="240" y="48"/>
                    </a:moveTo>
                    <a:cubicBezTo>
                      <a:pt x="212" y="24"/>
                      <a:pt x="184" y="0"/>
                      <a:pt x="144" y="0"/>
                    </a:cubicBezTo>
                    <a:cubicBezTo>
                      <a:pt x="104" y="0"/>
                      <a:pt x="24" y="40"/>
                      <a:pt x="0" y="48"/>
                    </a:cubicBezTo>
                  </a:path>
                </a:pathLst>
              </a:custGeom>
              <a:noFill/>
              <a:ln w="19050" cmpd="sng">
                <a:solidFill>
                  <a:srgbClr val="009900"/>
                </a:solidFill>
                <a:round/>
                <a:headEnd type="none" w="sm" len="lg"/>
                <a:tailEnd type="none" w="sm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auto">
                  <a:spcBef>
                    <a:spcPct val="50000"/>
                  </a:spcBef>
                  <a:spcAft>
                    <a:spcPts val="0"/>
                  </a:spcAft>
                  <a:defRPr/>
                </a:pPr>
                <a:endParaRPr lang="zh-CN" altLang="en-US" sz="2800" b="1" kern="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9" name="Freeform 44"/>
              <p:cNvSpPr>
                <a:spLocks/>
              </p:cNvSpPr>
              <p:nvPr/>
            </p:nvSpPr>
            <p:spPr bwMode="auto">
              <a:xfrm>
                <a:off x="3936" y="2208"/>
                <a:ext cx="576" cy="968"/>
              </a:xfrm>
              <a:custGeom>
                <a:avLst/>
                <a:gdLst>
                  <a:gd name="T0" fmla="*/ 0 w 480"/>
                  <a:gd name="T1" fmla="*/ 968 h 968"/>
                  <a:gd name="T2" fmla="*/ 96 w 480"/>
                  <a:gd name="T3" fmla="*/ 680 h 968"/>
                  <a:gd name="T4" fmla="*/ 240 w 480"/>
                  <a:gd name="T5" fmla="*/ 8 h 968"/>
                  <a:gd name="T6" fmla="*/ 384 w 480"/>
                  <a:gd name="T7" fmla="*/ 728 h 968"/>
                  <a:gd name="T8" fmla="*/ 480 w 480"/>
                  <a:gd name="T9" fmla="*/ 968 h 9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0" h="968">
                    <a:moveTo>
                      <a:pt x="0" y="968"/>
                    </a:moveTo>
                    <a:cubicBezTo>
                      <a:pt x="28" y="904"/>
                      <a:pt x="56" y="840"/>
                      <a:pt x="96" y="680"/>
                    </a:cubicBezTo>
                    <a:cubicBezTo>
                      <a:pt x="136" y="520"/>
                      <a:pt x="192" y="0"/>
                      <a:pt x="240" y="8"/>
                    </a:cubicBezTo>
                    <a:cubicBezTo>
                      <a:pt x="288" y="16"/>
                      <a:pt x="344" y="568"/>
                      <a:pt x="384" y="728"/>
                    </a:cubicBezTo>
                    <a:cubicBezTo>
                      <a:pt x="424" y="888"/>
                      <a:pt x="464" y="928"/>
                      <a:pt x="480" y="968"/>
                    </a:cubicBezTo>
                  </a:path>
                </a:pathLst>
              </a:custGeom>
              <a:noFill/>
              <a:ln w="19050" cmpd="sng">
                <a:solidFill>
                  <a:srgbClr val="009900"/>
                </a:solidFill>
                <a:round/>
                <a:headEnd type="none" w="sm" len="lg"/>
                <a:tailEnd type="none" w="sm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auto">
                  <a:spcBef>
                    <a:spcPct val="50000"/>
                  </a:spcBef>
                  <a:spcAft>
                    <a:spcPts val="0"/>
                  </a:spcAft>
                  <a:defRPr/>
                </a:pPr>
                <a:endParaRPr lang="zh-CN" altLang="en-US" sz="2800" b="1" kern="0" smtClean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51" name="Line 47"/>
            <p:cNvSpPr>
              <a:spLocks noChangeShapeType="1"/>
            </p:cNvSpPr>
            <p:nvPr/>
          </p:nvSpPr>
          <p:spPr bwMode="auto">
            <a:xfrm>
              <a:off x="6420645" y="2580320"/>
              <a:ext cx="2563466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ash"/>
              <a:round/>
              <a:headEnd type="none" w="sm" len="lg"/>
              <a:tailEnd type="none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endParaRPr lang="zh-CN" altLang="en-US" sz="2800" b="1" kern="0" smtClean="0">
                <a:solidFill>
                  <a:srgbClr val="000000"/>
                </a:solidFill>
              </a:endParaRPr>
            </a:p>
          </p:txBody>
        </p:sp>
        <p:grpSp>
          <p:nvGrpSpPr>
            <p:cNvPr id="52" name="Group 48"/>
            <p:cNvGrpSpPr>
              <a:grpSpLocks/>
            </p:cNvGrpSpPr>
            <p:nvPr/>
          </p:nvGrpSpPr>
          <p:grpSpPr bwMode="auto">
            <a:xfrm rot="5367018">
              <a:off x="7524678" y="2505075"/>
              <a:ext cx="1828800" cy="1081088"/>
              <a:chOff x="3648" y="2208"/>
              <a:chExt cx="1141" cy="968"/>
            </a:xfrm>
          </p:grpSpPr>
          <p:sp>
            <p:nvSpPr>
              <p:cNvPr id="54" name="Freeform 49"/>
              <p:cNvSpPr>
                <a:spLocks/>
              </p:cNvSpPr>
              <p:nvPr/>
            </p:nvSpPr>
            <p:spPr bwMode="auto">
              <a:xfrm>
                <a:off x="4512" y="3120"/>
                <a:ext cx="277" cy="48"/>
              </a:xfrm>
              <a:custGeom>
                <a:avLst/>
                <a:gdLst>
                  <a:gd name="T0" fmla="*/ 0 w 240"/>
                  <a:gd name="T1" fmla="*/ 48 h 48"/>
                  <a:gd name="T2" fmla="*/ 96 w 240"/>
                  <a:gd name="T3" fmla="*/ 0 h 48"/>
                  <a:gd name="T4" fmla="*/ 240 w 240"/>
                  <a:gd name="T5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0" h="48">
                    <a:moveTo>
                      <a:pt x="0" y="48"/>
                    </a:moveTo>
                    <a:cubicBezTo>
                      <a:pt x="28" y="24"/>
                      <a:pt x="56" y="0"/>
                      <a:pt x="96" y="0"/>
                    </a:cubicBezTo>
                    <a:cubicBezTo>
                      <a:pt x="136" y="0"/>
                      <a:pt x="216" y="40"/>
                      <a:pt x="240" y="48"/>
                    </a:cubicBez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round/>
                <a:headEnd type="none" w="sm" len="lg"/>
                <a:tailEnd type="none" w="sm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auto">
                  <a:spcBef>
                    <a:spcPct val="50000"/>
                  </a:spcBef>
                  <a:spcAft>
                    <a:spcPts val="0"/>
                  </a:spcAft>
                  <a:defRPr/>
                </a:pPr>
                <a:endParaRPr lang="zh-CN" altLang="en-US" sz="2800" b="1" kern="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5" name="Freeform 50"/>
              <p:cNvSpPr>
                <a:spLocks/>
              </p:cNvSpPr>
              <p:nvPr/>
            </p:nvSpPr>
            <p:spPr bwMode="auto">
              <a:xfrm>
                <a:off x="3648" y="3120"/>
                <a:ext cx="277" cy="48"/>
              </a:xfrm>
              <a:custGeom>
                <a:avLst/>
                <a:gdLst>
                  <a:gd name="T0" fmla="*/ 240 w 240"/>
                  <a:gd name="T1" fmla="*/ 48 h 48"/>
                  <a:gd name="T2" fmla="*/ 144 w 240"/>
                  <a:gd name="T3" fmla="*/ 0 h 48"/>
                  <a:gd name="T4" fmla="*/ 0 w 240"/>
                  <a:gd name="T5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0" h="48">
                    <a:moveTo>
                      <a:pt x="240" y="48"/>
                    </a:moveTo>
                    <a:cubicBezTo>
                      <a:pt x="212" y="24"/>
                      <a:pt x="184" y="0"/>
                      <a:pt x="144" y="0"/>
                    </a:cubicBezTo>
                    <a:cubicBezTo>
                      <a:pt x="104" y="0"/>
                      <a:pt x="24" y="40"/>
                      <a:pt x="0" y="48"/>
                    </a:cubicBez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round/>
                <a:headEnd type="none" w="sm" len="lg"/>
                <a:tailEnd type="none" w="sm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auto">
                  <a:spcBef>
                    <a:spcPct val="50000"/>
                  </a:spcBef>
                  <a:spcAft>
                    <a:spcPts val="0"/>
                  </a:spcAft>
                  <a:defRPr/>
                </a:pPr>
                <a:endParaRPr lang="zh-CN" altLang="en-US" sz="2800" b="1" kern="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6" name="Freeform 51"/>
              <p:cNvSpPr>
                <a:spLocks/>
              </p:cNvSpPr>
              <p:nvPr/>
            </p:nvSpPr>
            <p:spPr bwMode="auto">
              <a:xfrm>
                <a:off x="3936" y="2208"/>
                <a:ext cx="576" cy="968"/>
              </a:xfrm>
              <a:custGeom>
                <a:avLst/>
                <a:gdLst>
                  <a:gd name="T0" fmla="*/ 0 w 480"/>
                  <a:gd name="T1" fmla="*/ 968 h 968"/>
                  <a:gd name="T2" fmla="*/ 96 w 480"/>
                  <a:gd name="T3" fmla="*/ 680 h 968"/>
                  <a:gd name="T4" fmla="*/ 240 w 480"/>
                  <a:gd name="T5" fmla="*/ 8 h 968"/>
                  <a:gd name="T6" fmla="*/ 384 w 480"/>
                  <a:gd name="T7" fmla="*/ 728 h 968"/>
                  <a:gd name="T8" fmla="*/ 480 w 480"/>
                  <a:gd name="T9" fmla="*/ 968 h 9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0" h="968">
                    <a:moveTo>
                      <a:pt x="0" y="968"/>
                    </a:moveTo>
                    <a:cubicBezTo>
                      <a:pt x="28" y="904"/>
                      <a:pt x="56" y="840"/>
                      <a:pt x="96" y="680"/>
                    </a:cubicBezTo>
                    <a:cubicBezTo>
                      <a:pt x="136" y="520"/>
                      <a:pt x="192" y="0"/>
                      <a:pt x="240" y="8"/>
                    </a:cubicBezTo>
                    <a:cubicBezTo>
                      <a:pt x="288" y="16"/>
                      <a:pt x="344" y="568"/>
                      <a:pt x="384" y="728"/>
                    </a:cubicBezTo>
                    <a:cubicBezTo>
                      <a:pt x="424" y="888"/>
                      <a:pt x="464" y="928"/>
                      <a:pt x="480" y="968"/>
                    </a:cubicBez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round/>
                <a:headEnd type="none" w="sm" len="lg"/>
                <a:tailEnd type="none" w="sm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auto">
                  <a:spcBef>
                    <a:spcPct val="50000"/>
                  </a:spcBef>
                  <a:spcAft>
                    <a:spcPts val="0"/>
                  </a:spcAft>
                  <a:defRPr/>
                </a:pPr>
                <a:endParaRPr lang="zh-CN" altLang="en-US" sz="2800" b="1" kern="0" smtClean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53" name="Line 52"/>
            <p:cNvSpPr>
              <a:spLocks noChangeShapeType="1"/>
            </p:cNvSpPr>
            <p:nvPr/>
          </p:nvSpPr>
          <p:spPr bwMode="auto">
            <a:xfrm flipV="1">
              <a:off x="6420643" y="3025986"/>
              <a:ext cx="2563467" cy="2844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ash"/>
              <a:round/>
              <a:headEnd type="none" w="sm" len="lg"/>
              <a:tailEnd type="none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endParaRPr lang="zh-CN" altLang="en-US" sz="2800" b="1" kern="0" smtClean="0">
                <a:solidFill>
                  <a:srgbClr val="000000"/>
                </a:solidFill>
              </a:endParaRPr>
            </a:p>
          </p:txBody>
        </p:sp>
        <p:sp>
          <p:nvSpPr>
            <p:cNvPr id="72" name="Rectangle 101"/>
            <p:cNvSpPr>
              <a:spLocks noChangeArrowheads="1"/>
            </p:cNvSpPr>
            <p:nvPr/>
          </p:nvSpPr>
          <p:spPr bwMode="auto">
            <a:xfrm>
              <a:off x="7876214" y="1683074"/>
              <a:ext cx="7200" cy="2362200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FFFFFF">
                    <a:gamma/>
                    <a:shade val="0"/>
                    <a:invGamma/>
                  </a:srgbClr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endParaRPr lang="zh-CN" altLang="en-US" sz="2800" b="1" kern="0" smtClean="0">
                <a:solidFill>
                  <a:srgbClr val="000000"/>
                </a:solidFill>
              </a:endParaRP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3436260" y="1620668"/>
            <a:ext cx="475343" cy="990600"/>
            <a:chOff x="1676400" y="3390743"/>
            <a:chExt cx="475343" cy="990600"/>
          </a:xfrm>
        </p:grpSpPr>
        <p:grpSp>
          <p:nvGrpSpPr>
            <p:cNvPr id="70" name="组合 69"/>
            <p:cNvGrpSpPr/>
            <p:nvPr/>
          </p:nvGrpSpPr>
          <p:grpSpPr>
            <a:xfrm>
              <a:off x="1694543" y="3390743"/>
              <a:ext cx="457200" cy="990600"/>
              <a:chOff x="2819400" y="2347686"/>
              <a:chExt cx="457200" cy="990600"/>
            </a:xfrm>
          </p:grpSpPr>
          <p:sp>
            <p:nvSpPr>
              <p:cNvPr id="9" name="Line 61"/>
              <p:cNvSpPr>
                <a:spLocks noChangeShapeType="1"/>
              </p:cNvSpPr>
              <p:nvPr/>
            </p:nvSpPr>
            <p:spPr bwMode="auto">
              <a:xfrm flipH="1">
                <a:off x="2819400" y="2362200"/>
                <a:ext cx="457200" cy="0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prstDash val="dash"/>
                <a:round/>
                <a:headEnd type="none" w="sm" len="lg"/>
                <a:tailEnd type="none" w="sm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auto">
                  <a:spcBef>
                    <a:spcPct val="50000"/>
                  </a:spcBef>
                  <a:spcAft>
                    <a:spcPts val="0"/>
                  </a:spcAft>
                  <a:defRPr/>
                </a:pPr>
                <a:endParaRPr lang="zh-CN" altLang="en-US" sz="2800" b="1" kern="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" name="Line 62"/>
              <p:cNvSpPr>
                <a:spLocks noChangeShapeType="1"/>
              </p:cNvSpPr>
              <p:nvPr/>
            </p:nvSpPr>
            <p:spPr bwMode="auto">
              <a:xfrm flipH="1">
                <a:off x="2819400" y="3276600"/>
                <a:ext cx="457200" cy="0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prstDash val="dash"/>
                <a:round/>
                <a:headEnd type="none" w="sm" len="lg"/>
                <a:tailEnd type="none" w="sm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auto">
                  <a:spcBef>
                    <a:spcPct val="50000"/>
                  </a:spcBef>
                  <a:spcAft>
                    <a:spcPts val="0"/>
                  </a:spcAft>
                  <a:defRPr/>
                </a:pPr>
                <a:endParaRPr lang="zh-CN" altLang="en-US" sz="2800" b="1" kern="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0" name="Freeform 63"/>
              <p:cNvSpPr>
                <a:spLocks/>
              </p:cNvSpPr>
              <p:nvPr/>
            </p:nvSpPr>
            <p:spPr bwMode="auto">
              <a:xfrm>
                <a:off x="3124200" y="2347686"/>
                <a:ext cx="1588" cy="990600"/>
              </a:xfrm>
              <a:custGeom>
                <a:avLst/>
                <a:gdLst>
                  <a:gd name="T0" fmla="*/ 0 w 1"/>
                  <a:gd name="T1" fmla="*/ 0 h 624"/>
                  <a:gd name="T2" fmla="*/ 1 w 1"/>
                  <a:gd name="T3" fmla="*/ 624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624">
                    <a:moveTo>
                      <a:pt x="0" y="0"/>
                    </a:moveTo>
                    <a:lnTo>
                      <a:pt x="1" y="624"/>
                    </a:lnTo>
                  </a:path>
                </a:pathLst>
              </a:custGeom>
              <a:noFill/>
              <a:ln w="28575">
                <a:solidFill>
                  <a:srgbClr val="FF0000"/>
                </a:solidFill>
                <a:round/>
                <a:headEnd type="triangle" w="sm" len="lg"/>
                <a:tailEnd type="triangle" w="sm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auto">
                  <a:spcBef>
                    <a:spcPct val="50000"/>
                  </a:spcBef>
                  <a:spcAft>
                    <a:spcPts val="0"/>
                  </a:spcAft>
                  <a:defRPr/>
                </a:pPr>
                <a:endParaRPr lang="zh-CN" altLang="en-US" sz="2800" b="1" kern="0" smtClean="0">
                  <a:solidFill>
                    <a:srgbClr val="000000"/>
                  </a:solidFill>
                </a:endParaRPr>
              </a:p>
            </p:txBody>
          </p:sp>
        </p:grpSp>
        <p:graphicFrame>
          <p:nvGraphicFramePr>
            <p:cNvPr id="77" name="对象 7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12471264"/>
                </p:ext>
              </p:extLst>
            </p:nvPr>
          </p:nvGraphicFramePr>
          <p:xfrm>
            <a:off x="1676400" y="3768271"/>
            <a:ext cx="279400" cy="266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2979" name="Equation" r:id="rId10" imgW="279360" imgH="266400" progId="Equation.DSMT4">
                    <p:embed/>
                  </p:oleObj>
                </mc:Choice>
                <mc:Fallback>
                  <p:oleObj name="Equation" r:id="rId10" imgW="279360" imgH="2664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1"/>
                        <a:stretch>
                          <a:fillRect/>
                        </a:stretch>
                      </p:blipFill>
                      <p:spPr>
                        <a:xfrm>
                          <a:off x="1676400" y="3768271"/>
                          <a:ext cx="279400" cy="2667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71" name="组合 70"/>
          <p:cNvGrpSpPr/>
          <p:nvPr/>
        </p:nvGrpSpPr>
        <p:grpSpPr>
          <a:xfrm>
            <a:off x="5344886" y="1579921"/>
            <a:ext cx="279400" cy="638175"/>
            <a:chOff x="4711700" y="2325688"/>
            <a:chExt cx="279400" cy="638175"/>
          </a:xfrm>
        </p:grpSpPr>
        <p:sp>
          <p:nvSpPr>
            <p:cNvPr id="20" name="Arc 57"/>
            <p:cNvSpPr>
              <a:spLocks/>
            </p:cNvSpPr>
            <p:nvPr/>
          </p:nvSpPr>
          <p:spPr bwMode="auto">
            <a:xfrm>
              <a:off x="4724400" y="2667000"/>
              <a:ext cx="76200" cy="296863"/>
            </a:xfrm>
            <a:custGeom>
              <a:avLst/>
              <a:gdLst>
                <a:gd name="G0" fmla="+- 3407 0 0"/>
                <a:gd name="G1" fmla="+- 21600 0 0"/>
                <a:gd name="G2" fmla="+- 21600 0 0"/>
                <a:gd name="T0" fmla="*/ 3407 w 25007"/>
                <a:gd name="T1" fmla="*/ 0 h 43200"/>
                <a:gd name="T2" fmla="*/ 0 w 25007"/>
                <a:gd name="T3" fmla="*/ 42930 h 43200"/>
                <a:gd name="T4" fmla="*/ 3407 w 25007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007" h="43200" fill="none" extrusionOk="0">
                  <a:moveTo>
                    <a:pt x="3406" y="0"/>
                  </a:moveTo>
                  <a:cubicBezTo>
                    <a:pt x="15336" y="0"/>
                    <a:pt x="25007" y="9670"/>
                    <a:pt x="25007" y="21600"/>
                  </a:cubicBezTo>
                  <a:cubicBezTo>
                    <a:pt x="25007" y="33529"/>
                    <a:pt x="15336" y="43200"/>
                    <a:pt x="3407" y="43200"/>
                  </a:cubicBezTo>
                  <a:cubicBezTo>
                    <a:pt x="2265" y="43200"/>
                    <a:pt x="1126" y="43109"/>
                    <a:pt x="0" y="42929"/>
                  </a:cubicBezTo>
                </a:path>
                <a:path w="25007" h="43200" stroke="0" extrusionOk="0">
                  <a:moveTo>
                    <a:pt x="3406" y="0"/>
                  </a:moveTo>
                  <a:cubicBezTo>
                    <a:pt x="15336" y="0"/>
                    <a:pt x="25007" y="9670"/>
                    <a:pt x="25007" y="21600"/>
                  </a:cubicBezTo>
                  <a:cubicBezTo>
                    <a:pt x="25007" y="33529"/>
                    <a:pt x="15336" y="43200"/>
                    <a:pt x="3407" y="43200"/>
                  </a:cubicBezTo>
                  <a:cubicBezTo>
                    <a:pt x="2265" y="43200"/>
                    <a:pt x="1126" y="43109"/>
                    <a:pt x="0" y="42929"/>
                  </a:cubicBezTo>
                  <a:lnTo>
                    <a:pt x="3407" y="21600"/>
                  </a:lnTo>
                  <a:close/>
                </a:path>
              </a:pathLst>
            </a:custGeom>
            <a:noFill/>
            <a:ln w="28575">
              <a:solidFill>
                <a:srgbClr val="FF0000"/>
              </a:solidFill>
              <a:round/>
              <a:headEnd type="none" w="sm" len="lg"/>
              <a:tailEnd type="none" w="sm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endParaRPr lang="zh-CN" altLang="en-US" sz="2800" b="1" kern="0" smtClean="0">
                <a:solidFill>
                  <a:srgbClr val="000000"/>
                </a:solidFill>
              </a:endParaRPr>
            </a:p>
          </p:txBody>
        </p:sp>
        <p:graphicFrame>
          <p:nvGraphicFramePr>
            <p:cNvPr id="62" name="对象 6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4688674"/>
                </p:ext>
              </p:extLst>
            </p:nvPr>
          </p:nvGraphicFramePr>
          <p:xfrm>
            <a:off x="4711700" y="2325688"/>
            <a:ext cx="279400" cy="381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2980" name="Equation" r:id="rId12" imgW="279360" imgH="380880" progId="Equation.DSMT4">
                    <p:embed/>
                  </p:oleObj>
                </mc:Choice>
                <mc:Fallback>
                  <p:oleObj name="Equation" r:id="rId12" imgW="279360" imgH="38088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3"/>
                        <a:stretch>
                          <a:fillRect/>
                        </a:stretch>
                      </p:blipFill>
                      <p:spPr>
                        <a:xfrm>
                          <a:off x="4711700" y="2325688"/>
                          <a:ext cx="279400" cy="381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83" name="Rectangle 5"/>
          <p:cNvSpPr txBox="1">
            <a:spLocks noChangeArrowheads="1"/>
          </p:cNvSpPr>
          <p:nvPr/>
        </p:nvSpPr>
        <p:spPr>
          <a:xfrm>
            <a:off x="990600" y="123826"/>
            <a:ext cx="8001000" cy="563563"/>
          </a:xfrm>
          <a:prstGeom prst="rect">
            <a:avLst/>
          </a:prstGeom>
          <a:noFill/>
          <a:ln/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altLang="zh-CN" i="0" dirty="0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i="0" dirty="0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典型成像系统的分辨率</a:t>
            </a:r>
            <a:endParaRPr lang="zh-CN" altLang="en-US" i="0" dirty="0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4" name="内容占位符 2"/>
          <p:cNvSpPr txBox="1">
            <a:spLocks/>
          </p:cNvSpPr>
          <p:nvPr/>
        </p:nvSpPr>
        <p:spPr>
          <a:xfrm>
            <a:off x="608649" y="4495800"/>
            <a:ext cx="1753551" cy="533400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bg2"/>
                </a:solidFill>
                <a:latin typeface="+mj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bg2"/>
                </a:solidFill>
                <a:latin typeface="+mj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2"/>
                </a:solidFill>
                <a:latin typeface="+mj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9pPr>
          </a:lstStyle>
          <a:p>
            <a:pPr>
              <a:buClr>
                <a:srgbClr val="FF0000"/>
              </a:buClr>
            </a:pP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望远镜</a:t>
            </a:r>
            <a:endParaRPr lang="zh-CN" altLang="en-US" sz="24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86" name="组合 85"/>
          <p:cNvGrpSpPr/>
          <p:nvPr/>
        </p:nvGrpSpPr>
        <p:grpSpPr>
          <a:xfrm>
            <a:off x="2218872" y="1918891"/>
            <a:ext cx="328386" cy="296863"/>
            <a:chOff x="1152070" y="4386586"/>
            <a:chExt cx="328386" cy="296863"/>
          </a:xfrm>
        </p:grpSpPr>
        <p:sp>
          <p:nvSpPr>
            <p:cNvPr id="88" name="Arc 57"/>
            <p:cNvSpPr>
              <a:spLocks/>
            </p:cNvSpPr>
            <p:nvPr/>
          </p:nvSpPr>
          <p:spPr bwMode="auto">
            <a:xfrm>
              <a:off x="1404256" y="4386586"/>
              <a:ext cx="76200" cy="296863"/>
            </a:xfrm>
            <a:custGeom>
              <a:avLst/>
              <a:gdLst>
                <a:gd name="G0" fmla="+- 3407 0 0"/>
                <a:gd name="G1" fmla="+- 21600 0 0"/>
                <a:gd name="G2" fmla="+- 21600 0 0"/>
                <a:gd name="T0" fmla="*/ 3407 w 25007"/>
                <a:gd name="T1" fmla="*/ 0 h 43200"/>
                <a:gd name="T2" fmla="*/ 0 w 25007"/>
                <a:gd name="T3" fmla="*/ 42930 h 43200"/>
                <a:gd name="T4" fmla="*/ 3407 w 25007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007" h="43200" fill="none" extrusionOk="0">
                  <a:moveTo>
                    <a:pt x="3406" y="0"/>
                  </a:moveTo>
                  <a:cubicBezTo>
                    <a:pt x="15336" y="0"/>
                    <a:pt x="25007" y="9670"/>
                    <a:pt x="25007" y="21600"/>
                  </a:cubicBezTo>
                  <a:cubicBezTo>
                    <a:pt x="25007" y="33529"/>
                    <a:pt x="15336" y="43200"/>
                    <a:pt x="3407" y="43200"/>
                  </a:cubicBezTo>
                  <a:cubicBezTo>
                    <a:pt x="2265" y="43200"/>
                    <a:pt x="1126" y="43109"/>
                    <a:pt x="0" y="42929"/>
                  </a:cubicBezTo>
                </a:path>
                <a:path w="25007" h="43200" stroke="0" extrusionOk="0">
                  <a:moveTo>
                    <a:pt x="3406" y="0"/>
                  </a:moveTo>
                  <a:cubicBezTo>
                    <a:pt x="15336" y="0"/>
                    <a:pt x="25007" y="9670"/>
                    <a:pt x="25007" y="21600"/>
                  </a:cubicBezTo>
                  <a:cubicBezTo>
                    <a:pt x="25007" y="33529"/>
                    <a:pt x="15336" y="43200"/>
                    <a:pt x="3407" y="43200"/>
                  </a:cubicBezTo>
                  <a:cubicBezTo>
                    <a:pt x="2265" y="43200"/>
                    <a:pt x="1126" y="43109"/>
                    <a:pt x="0" y="42929"/>
                  </a:cubicBezTo>
                  <a:lnTo>
                    <a:pt x="3407" y="21600"/>
                  </a:lnTo>
                  <a:close/>
                </a:path>
              </a:pathLst>
            </a:custGeom>
            <a:noFill/>
            <a:ln w="28575">
              <a:solidFill>
                <a:srgbClr val="FF0000"/>
              </a:solidFill>
              <a:round/>
              <a:headEnd type="none" w="sm" len="lg"/>
              <a:tailEnd type="none" w="sm" len="lg"/>
            </a:ln>
            <a:effectLst/>
            <a:scene3d>
              <a:camera prst="orthographicFront">
                <a:rot lat="0" lon="0" rev="10799999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endParaRPr lang="zh-CN" altLang="en-US" sz="2800" b="1" kern="0" smtClean="0">
                <a:solidFill>
                  <a:srgbClr val="000000"/>
                </a:solidFill>
              </a:endParaRPr>
            </a:p>
          </p:txBody>
        </p:sp>
        <p:graphicFrame>
          <p:nvGraphicFramePr>
            <p:cNvPr id="89" name="对象 8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3465061"/>
                </p:ext>
              </p:extLst>
            </p:nvPr>
          </p:nvGraphicFramePr>
          <p:xfrm>
            <a:off x="1152070" y="4408211"/>
            <a:ext cx="241300" cy="215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2981" name="Equation" r:id="rId14" imgW="241200" imgH="215640" progId="Equation.DSMT4">
                    <p:embed/>
                  </p:oleObj>
                </mc:Choice>
                <mc:Fallback>
                  <p:oleObj name="Equation" r:id="rId14" imgW="241200" imgH="21564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5"/>
                        <a:stretch>
                          <a:fillRect/>
                        </a:stretch>
                      </p:blipFill>
                      <p:spPr>
                        <a:xfrm>
                          <a:off x="1152070" y="4408211"/>
                          <a:ext cx="241300" cy="2159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81" name="对象 8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525653"/>
              </p:ext>
            </p:extLst>
          </p:nvPr>
        </p:nvGraphicFramePr>
        <p:xfrm>
          <a:off x="660400" y="5715000"/>
          <a:ext cx="16256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982" name="Equation" r:id="rId16" imgW="1625400" imgH="609480" progId="Equation.DSMT4">
                  <p:embed/>
                </p:oleObj>
              </mc:Choice>
              <mc:Fallback>
                <p:oleObj name="Equation" r:id="rId16" imgW="1625400" imgH="609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660400" y="5715000"/>
                        <a:ext cx="1625600" cy="609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5" name="图片 64"/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16" b="13349"/>
          <a:stretch/>
        </p:blipFill>
        <p:spPr>
          <a:xfrm>
            <a:off x="6592377" y="3581400"/>
            <a:ext cx="1605515" cy="874557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541566" y="5181600"/>
            <a:ext cx="173316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最小分辨角：</a:t>
            </a:r>
            <a:endParaRPr lang="zh-CN" altLang="en-US" sz="2000" dirty="0"/>
          </a:p>
        </p:txBody>
      </p:sp>
      <p:sp>
        <p:nvSpPr>
          <p:cNvPr id="74" name="内容占位符 2"/>
          <p:cNvSpPr txBox="1">
            <a:spLocks/>
          </p:cNvSpPr>
          <p:nvPr/>
        </p:nvSpPr>
        <p:spPr>
          <a:xfrm>
            <a:off x="5791200" y="4563880"/>
            <a:ext cx="3352800" cy="533400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bg2"/>
                </a:solidFill>
                <a:latin typeface="+mj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bg2"/>
                </a:solidFill>
                <a:latin typeface="+mj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2"/>
                </a:solidFill>
                <a:latin typeface="+mj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9pPr>
          </a:lstStyle>
          <a:p>
            <a:pPr>
              <a:buClr>
                <a:srgbClr val="FF0000"/>
              </a:buClr>
            </a:pP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照像物镜</a:t>
            </a:r>
            <a:endParaRPr lang="zh-CN" altLang="en-US" sz="24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91201" y="5132025"/>
            <a:ext cx="32400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rgbClr val="FF0000"/>
              </a:buClr>
            </a:pPr>
            <a:r>
              <a:rPr lang="zh-CN" altLang="en-US" sz="2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像</a:t>
            </a:r>
            <a:r>
              <a:rPr lang="zh-CN" altLang="en-US" sz="20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面每</a:t>
            </a:r>
            <a:r>
              <a:rPr lang="zh-CN" altLang="en-US" sz="2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毫米能分辨</a:t>
            </a:r>
            <a:r>
              <a:rPr lang="zh-CN" altLang="en-US" sz="20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的线</a:t>
            </a:r>
            <a:r>
              <a:rPr lang="zh-CN" altLang="en-US" sz="2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数</a:t>
            </a:r>
            <a:r>
              <a:rPr lang="en-US" altLang="zh-CN" sz="20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N</a:t>
            </a:r>
            <a:r>
              <a:rPr lang="zh-CN" altLang="en-US" sz="20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</a:t>
            </a:r>
            <a:endParaRPr lang="zh-CN" altLang="en-US" sz="20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3034916"/>
              </p:ext>
            </p:extLst>
          </p:nvPr>
        </p:nvGraphicFramePr>
        <p:xfrm>
          <a:off x="5987912" y="5716003"/>
          <a:ext cx="18542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983" name="Equation" r:id="rId19" imgW="1854000" imgH="672840" progId="Equation.DSMT4">
                  <p:embed/>
                </p:oleObj>
              </mc:Choice>
              <mc:Fallback>
                <p:oleObj name="Equation" r:id="rId19" imgW="1854000" imgH="6728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5987912" y="5716003"/>
                        <a:ext cx="1854200" cy="673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5189" name="Picture 21" descr="https://timgsa.baidu.com/timg?image&amp;quality=80&amp;size=b9999_10000&amp;sec=1503727994799&amp;di=45fe00cbea5808b4f764efcc33b9876b&amp;imgtype=0&amp;src=http%3A%2F%2Fpic17.nipic.com%2F20111023%2F4695500_165707443000_2.jpg"/>
          <p:cNvPicPr>
            <a:picLocks noChangeAspect="1" noChangeArrowheads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48" b="11575"/>
          <a:stretch/>
        </p:blipFill>
        <p:spPr bwMode="auto">
          <a:xfrm>
            <a:off x="751116" y="3561594"/>
            <a:ext cx="1798231" cy="8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" name="矩形 81"/>
          <p:cNvSpPr/>
          <p:nvPr/>
        </p:nvSpPr>
        <p:spPr>
          <a:xfrm>
            <a:off x="584217" y="6440401"/>
            <a:ext cx="16049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D</a:t>
            </a:r>
            <a:r>
              <a:rPr lang="zh-CN" altLang="en-US" sz="20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为通</a:t>
            </a:r>
            <a:r>
              <a:rPr lang="zh-CN" altLang="en-US" sz="2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光孔径</a:t>
            </a:r>
          </a:p>
        </p:txBody>
      </p:sp>
      <p:graphicFrame>
        <p:nvGraphicFramePr>
          <p:cNvPr id="12" name="对象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8657380"/>
              </p:ext>
            </p:extLst>
          </p:nvPr>
        </p:nvGraphicFramePr>
        <p:xfrm>
          <a:off x="8179783" y="5686023"/>
          <a:ext cx="736600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984" name="Equation" r:id="rId22" imgW="736560" imgH="660240" progId="Equation.DSMT4">
                  <p:embed/>
                </p:oleObj>
              </mc:Choice>
              <mc:Fallback>
                <p:oleObj name="Equation" r:id="rId22" imgW="736560" imgH="660240" progId="Equation.DSMT4">
                  <p:embed/>
                  <p:pic>
                    <p:nvPicPr>
                      <p:cNvPr id="0" name="对象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79783" y="5686023"/>
                        <a:ext cx="736600" cy="66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5" name="矩形 84"/>
          <p:cNvSpPr/>
          <p:nvPr/>
        </p:nvSpPr>
        <p:spPr>
          <a:xfrm>
            <a:off x="5938873" y="6440401"/>
            <a:ext cx="16049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A</a:t>
            </a:r>
            <a:r>
              <a:rPr lang="zh-CN" altLang="en-US" sz="20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为</a:t>
            </a:r>
            <a:r>
              <a:rPr lang="zh-CN" altLang="en-US" sz="2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相对</a:t>
            </a:r>
            <a:r>
              <a:rPr lang="zh-CN" altLang="en-US" sz="20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孔径</a:t>
            </a:r>
            <a:endParaRPr lang="zh-CN" altLang="en-US" sz="20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7" name="图片 86"/>
          <p:cNvPicPr>
            <a:picLocks noChangeAspect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70" t="-1" r="12553" b="61005"/>
          <a:stretch/>
        </p:blipFill>
        <p:spPr>
          <a:xfrm>
            <a:off x="2879272" y="3561593"/>
            <a:ext cx="2820996" cy="1570431"/>
          </a:xfrm>
          <a:prstGeom prst="rect">
            <a:avLst/>
          </a:prstGeom>
        </p:spPr>
      </p:pic>
      <p:sp>
        <p:nvSpPr>
          <p:cNvPr id="16" name="矩形标注 15"/>
          <p:cNvSpPr/>
          <p:nvPr/>
        </p:nvSpPr>
        <p:spPr>
          <a:xfrm>
            <a:off x="3048000" y="3581400"/>
            <a:ext cx="2385786" cy="1600200"/>
          </a:xfrm>
          <a:prstGeom prst="wedgeRectCallout">
            <a:avLst>
              <a:gd name="adj1" fmla="val 96581"/>
              <a:gd name="adj2" fmla="val -15505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4343514" y="4563880"/>
            <a:ext cx="479196" cy="304800"/>
          </a:xfrm>
          <a:prstGeom prst="ellipse">
            <a:avLst/>
          </a:prstGeom>
          <a:solidFill>
            <a:srgbClr val="4388E3">
              <a:alpha val="16863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1" name="组合 90"/>
          <p:cNvGrpSpPr/>
          <p:nvPr/>
        </p:nvGrpSpPr>
        <p:grpSpPr>
          <a:xfrm>
            <a:off x="228600" y="838200"/>
            <a:ext cx="1335405" cy="533400"/>
            <a:chOff x="1871854" y="2492375"/>
            <a:chExt cx="3005413" cy="205106"/>
          </a:xfrm>
        </p:grpSpPr>
        <p:sp>
          <p:nvSpPr>
            <p:cNvPr id="97" name="AutoShape 53"/>
            <p:cNvSpPr>
              <a:spLocks noChangeArrowheads="1"/>
            </p:cNvSpPr>
            <p:nvPr/>
          </p:nvSpPr>
          <p:spPr bwMode="auto">
            <a:xfrm>
              <a:off x="1871854" y="2492375"/>
              <a:ext cx="3005413" cy="20510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09900"/>
                </a:gs>
                <a:gs pos="100000">
                  <a:srgbClr val="CCFF99"/>
                </a:gs>
              </a:gsLst>
              <a:lin ang="5400000" scaled="1"/>
            </a:gradFill>
            <a:ln w="28575" algn="ctr">
              <a:solidFill>
                <a:srgbClr val="006600">
                  <a:alpha val="70195"/>
                </a:srgbClr>
              </a:solidFill>
              <a:round/>
              <a:headEnd/>
              <a:tailEnd/>
            </a:ln>
            <a:effectLst>
              <a:outerShdw dist="35921" dir="2700000" algn="ctr" rotWithShape="0">
                <a:srgbClr val="80808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</a:rPr>
                <a:t>恰可分辨</a:t>
              </a:r>
            </a:p>
          </p:txBody>
        </p:sp>
        <p:sp>
          <p:nvSpPr>
            <p:cNvPr id="98" name="Rectangle 57"/>
            <p:cNvSpPr>
              <a:spLocks noChangeArrowheads="1"/>
            </p:cNvSpPr>
            <p:nvPr/>
          </p:nvSpPr>
          <p:spPr bwMode="auto">
            <a:xfrm>
              <a:off x="2088386" y="2513015"/>
              <a:ext cx="2574716" cy="154797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rgbClr val="00000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CC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rIns="3600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063043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2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  <p:bldP spid="3" grpId="0"/>
      <p:bldP spid="82" grpId="0"/>
      <p:bldP spid="85" grpId="0"/>
      <p:bldP spid="16" grpId="0" animBg="1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 txBox="1">
            <a:spLocks noChangeArrowheads="1"/>
          </p:cNvSpPr>
          <p:nvPr/>
        </p:nvSpPr>
        <p:spPr>
          <a:xfrm>
            <a:off x="990600" y="123826"/>
            <a:ext cx="8001000" cy="563563"/>
          </a:xfrm>
          <a:prstGeom prst="rect">
            <a:avLst/>
          </a:prstGeom>
          <a:noFill/>
          <a:ln/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zh-CN" altLang="en-US" i="0" dirty="0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案例分析</a:t>
            </a:r>
            <a:endParaRPr lang="zh-CN" altLang="en-US" i="0" dirty="0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内容占位符 2"/>
          <p:cNvSpPr txBox="1">
            <a:spLocks/>
          </p:cNvSpPr>
          <p:nvPr/>
        </p:nvSpPr>
        <p:spPr>
          <a:xfrm>
            <a:off x="152400" y="914400"/>
            <a:ext cx="8839200" cy="1039976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bg2"/>
                </a:solidFill>
                <a:latin typeface="+mj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bg2"/>
                </a:solidFill>
                <a:latin typeface="+mj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2"/>
                </a:solidFill>
                <a:latin typeface="+mj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9pPr>
          </a:lstStyle>
          <a:p>
            <a:pPr>
              <a:buClr>
                <a:srgbClr val="FF0000"/>
              </a:buClr>
            </a:pP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现有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一个通光口径为</a:t>
            </a:r>
            <a:r>
              <a:rPr lang="en-US" altLang="zh-CN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30mm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，焦距为</a:t>
            </a:r>
            <a:r>
              <a:rPr lang="en-US" altLang="zh-CN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250mm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的物镜镜头，设计一个目视望远镜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系统主要结构</a:t>
            </a:r>
            <a:r>
              <a:rPr lang="en-US" altLang="zh-CN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要求充分利用分辨率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4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7713279"/>
              </p:ext>
            </p:extLst>
          </p:nvPr>
        </p:nvGraphicFramePr>
        <p:xfrm>
          <a:off x="403225" y="3460750"/>
          <a:ext cx="1357313" cy="788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758" name="Equation" r:id="rId3" imgW="672840" imgH="393480" progId="Equation.DSMT4">
                  <p:embed/>
                </p:oleObj>
              </mc:Choice>
              <mc:Fallback>
                <p:oleObj name="Equation" r:id="rId3" imgW="67284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225" y="3460750"/>
                        <a:ext cx="1357313" cy="788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877143" y="3460938"/>
            <a:ext cx="15518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kern="0" dirty="0" smtClean="0">
                <a:solidFill>
                  <a:srgbClr val="000000"/>
                </a:solidFill>
              </a:rPr>
              <a:t>取</a:t>
            </a:r>
            <a:r>
              <a:rPr lang="el-GR" altLang="zh-CN" sz="2000" kern="0" dirty="0" smtClean="0">
                <a:solidFill>
                  <a:srgbClr val="000000"/>
                </a:solidFill>
              </a:rPr>
              <a:t>λ</a:t>
            </a:r>
            <a:r>
              <a:rPr lang="en-US" altLang="zh-CN" sz="2000" kern="0" dirty="0" smtClean="0">
                <a:solidFill>
                  <a:srgbClr val="000000"/>
                </a:solidFill>
              </a:rPr>
              <a:t>=555nm</a:t>
            </a:r>
            <a:endParaRPr lang="zh-CN" altLang="en-US" sz="2000" kern="0" dirty="0">
              <a:solidFill>
                <a:srgbClr val="000000"/>
              </a:solidFill>
            </a:endParaRPr>
          </a:p>
        </p:txBody>
      </p:sp>
      <p:cxnSp>
        <p:nvCxnSpPr>
          <p:cNvPr id="7" name="直接箭头连接符 6"/>
          <p:cNvCxnSpPr/>
          <p:nvPr/>
        </p:nvCxnSpPr>
        <p:spPr bwMode="auto">
          <a:xfrm>
            <a:off x="1873514" y="3861048"/>
            <a:ext cx="1555486" cy="0"/>
          </a:xfrm>
          <a:prstGeom prst="straightConnector1">
            <a:avLst/>
          </a:prstGeom>
          <a:solidFill>
            <a:srgbClr val="BBE0E3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3032971"/>
              </p:ext>
            </p:extLst>
          </p:nvPr>
        </p:nvGraphicFramePr>
        <p:xfrm>
          <a:off x="3595244" y="3699916"/>
          <a:ext cx="1158875" cy="322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759" name="Equation" r:id="rId5" imgW="634680" imgH="177480" progId="Equation.DSMT4">
                  <p:embed/>
                </p:oleObj>
              </mc:Choice>
              <mc:Fallback>
                <p:oleObj name="Equation" r:id="rId5" imgW="63468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5244" y="3699916"/>
                        <a:ext cx="1158875" cy="322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8822774"/>
              </p:ext>
            </p:extLst>
          </p:nvPr>
        </p:nvGraphicFramePr>
        <p:xfrm>
          <a:off x="439283" y="4724400"/>
          <a:ext cx="1944688" cy="684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760" name="Equation" r:id="rId7" imgW="1155600" imgH="406080" progId="Equation.DSMT4">
                  <p:embed/>
                </p:oleObj>
              </mc:Choice>
              <mc:Fallback>
                <p:oleObj name="Equation" r:id="rId7" imgW="1155600" imgH="4060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9283" y="4724400"/>
                        <a:ext cx="1944688" cy="684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3" name="直接箭头连接符 12"/>
          <p:cNvCxnSpPr/>
          <p:nvPr/>
        </p:nvCxnSpPr>
        <p:spPr bwMode="auto">
          <a:xfrm>
            <a:off x="3352800" y="5096555"/>
            <a:ext cx="400695" cy="0"/>
          </a:xfrm>
          <a:prstGeom prst="straightConnector1">
            <a:avLst/>
          </a:prstGeom>
          <a:solidFill>
            <a:srgbClr val="BBE0E3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矩形 13"/>
          <p:cNvSpPr/>
          <p:nvPr/>
        </p:nvSpPr>
        <p:spPr>
          <a:xfrm>
            <a:off x="3845615" y="4896500"/>
            <a:ext cx="14750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kern="0" dirty="0" smtClean="0">
                <a:solidFill>
                  <a:srgbClr val="000000"/>
                </a:solidFill>
              </a:rPr>
              <a:t>正常放大率</a:t>
            </a:r>
            <a:endParaRPr lang="zh-CN" altLang="en-US" sz="2000" kern="0" dirty="0">
              <a:solidFill>
                <a:srgbClr val="000000"/>
              </a:solidFill>
            </a:endParaRPr>
          </a:p>
        </p:txBody>
      </p:sp>
      <p:sp>
        <p:nvSpPr>
          <p:cNvPr id="15" name="Rectangle 10"/>
          <p:cNvSpPr>
            <a:spLocks noChangeArrowheads="1"/>
          </p:cNvSpPr>
          <p:nvPr/>
        </p:nvSpPr>
        <p:spPr bwMode="auto">
          <a:xfrm>
            <a:off x="447048" y="6000690"/>
            <a:ext cx="708484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solidFill>
                  <a:srgbClr val="C00000"/>
                </a:solidFill>
                <a:ea typeface="宋体" charset="-122"/>
              </a:rPr>
              <a:t>放大率一般设计为</a:t>
            </a:r>
            <a:r>
              <a:rPr lang="el-GR" altLang="zh-CN" sz="2000" b="1" dirty="0" smtClean="0">
                <a:solidFill>
                  <a:srgbClr val="C00000"/>
                </a:solidFill>
                <a:ea typeface="宋体" charset="-122"/>
              </a:rPr>
              <a:t>Γ</a:t>
            </a:r>
            <a:r>
              <a:rPr lang="en-US" altLang="zh-CN" sz="1200" b="1" dirty="0" smtClean="0">
                <a:solidFill>
                  <a:srgbClr val="C00000"/>
                </a:solidFill>
                <a:ea typeface="宋体" charset="-122"/>
              </a:rPr>
              <a:t>0</a:t>
            </a:r>
            <a:r>
              <a:rPr lang="zh-CN" altLang="en-US" sz="2000" b="1" dirty="0" smtClean="0">
                <a:solidFill>
                  <a:srgbClr val="C00000"/>
                </a:solidFill>
                <a:ea typeface="宋体" charset="-122"/>
              </a:rPr>
              <a:t>的</a:t>
            </a:r>
            <a:r>
              <a:rPr lang="en-US" altLang="zh-CN" sz="2000" b="1" dirty="0" smtClean="0">
                <a:solidFill>
                  <a:srgbClr val="C00000"/>
                </a:solidFill>
                <a:ea typeface="宋体" charset="-122"/>
              </a:rPr>
              <a:t>1.5</a:t>
            </a:r>
            <a:r>
              <a:rPr lang="zh-CN" altLang="en-US" sz="2000" b="1" dirty="0" smtClean="0">
                <a:solidFill>
                  <a:srgbClr val="C00000"/>
                </a:solidFill>
                <a:ea typeface="宋体" charset="-122"/>
              </a:rPr>
              <a:t>到</a:t>
            </a:r>
            <a:r>
              <a:rPr lang="en-US" altLang="zh-CN" sz="2000" b="1" dirty="0" smtClean="0">
                <a:solidFill>
                  <a:srgbClr val="C00000"/>
                </a:solidFill>
                <a:ea typeface="宋体" charset="-122"/>
              </a:rPr>
              <a:t>3</a:t>
            </a:r>
            <a:r>
              <a:rPr lang="zh-CN" altLang="en-US" sz="2000" b="1" dirty="0" smtClean="0">
                <a:solidFill>
                  <a:srgbClr val="C00000"/>
                </a:solidFill>
                <a:ea typeface="宋体" charset="-122"/>
              </a:rPr>
              <a:t>倍。这里可设计为：</a:t>
            </a:r>
            <a:endParaRPr lang="zh-CN" altLang="en-US" sz="2000" b="1" dirty="0">
              <a:solidFill>
                <a:srgbClr val="C00000"/>
              </a:solidFill>
              <a:ea typeface="宋体" charset="-122"/>
            </a:endParaRPr>
          </a:p>
        </p:txBody>
      </p:sp>
      <p:sp>
        <p:nvSpPr>
          <p:cNvPr id="18" name="内容占位符 2"/>
          <p:cNvSpPr txBox="1">
            <a:spLocks/>
          </p:cNvSpPr>
          <p:nvPr/>
        </p:nvSpPr>
        <p:spPr>
          <a:xfrm>
            <a:off x="286657" y="1954376"/>
            <a:ext cx="7104743" cy="533400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bg2"/>
                </a:solidFill>
                <a:latin typeface="+mj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bg2"/>
                </a:solidFill>
                <a:latin typeface="+mj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2"/>
                </a:solidFill>
                <a:latin typeface="+mj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9pPr>
          </a:lstStyle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如何理解“充分利用分辨率”？ </a:t>
            </a:r>
            <a:endParaRPr lang="en-US" altLang="zh-CN" sz="2400" b="1" dirty="0" smtClean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设计思路？</a:t>
            </a:r>
            <a:endParaRPr lang="zh-CN" altLang="en-US" sz="24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aphicFrame>
        <p:nvGraphicFramePr>
          <p:cNvPr id="22" name="对象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8199152"/>
              </p:ext>
            </p:extLst>
          </p:nvPr>
        </p:nvGraphicFramePr>
        <p:xfrm>
          <a:off x="6172200" y="6050726"/>
          <a:ext cx="641350" cy="300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761" name="Equation" r:id="rId9" imgW="380880" imgH="177480" progId="Equation.DSMT4">
                  <p:embed/>
                </p:oleObj>
              </mc:Choice>
              <mc:Fallback>
                <p:oleObj name="Equation" r:id="rId9" imgW="38088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2200" y="6050726"/>
                        <a:ext cx="641350" cy="300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对象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1268794"/>
              </p:ext>
            </p:extLst>
          </p:nvPr>
        </p:nvGraphicFramePr>
        <p:xfrm>
          <a:off x="2349500" y="4949825"/>
          <a:ext cx="850900" cy="306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762" name="Equation" r:id="rId11" imgW="495000" imgH="177480" progId="Equation.DSMT4">
                  <p:embed/>
                </p:oleObj>
              </mc:Choice>
              <mc:Fallback>
                <p:oleObj name="Equation" r:id="rId11" imgW="49500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49500" y="4949825"/>
                        <a:ext cx="850900" cy="306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对象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8633765"/>
              </p:ext>
            </p:extLst>
          </p:nvPr>
        </p:nvGraphicFramePr>
        <p:xfrm>
          <a:off x="7443788" y="6015038"/>
          <a:ext cx="1090612" cy="385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763" name="Equation" r:id="rId13" imgW="647640" imgH="228600" progId="Equation.DSMT4">
                  <p:embed/>
                </p:oleObj>
              </mc:Choice>
              <mc:Fallback>
                <p:oleObj name="Equation" r:id="rId13" imgW="64764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43788" y="6015038"/>
                        <a:ext cx="1090612" cy="385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组合 3"/>
          <p:cNvGrpSpPr/>
          <p:nvPr/>
        </p:nvGrpSpPr>
        <p:grpSpPr>
          <a:xfrm>
            <a:off x="6324600" y="2514600"/>
            <a:ext cx="2788188" cy="1790700"/>
            <a:chOff x="6705600" y="2965698"/>
            <a:chExt cx="2788188" cy="1790700"/>
          </a:xfrm>
        </p:grpSpPr>
        <p:pic>
          <p:nvPicPr>
            <p:cNvPr id="25" name="图片 24"/>
            <p:cNvPicPr>
              <a:picLocks noChangeAspect="1"/>
            </p:cNvPicPr>
            <p:nvPr/>
          </p:nvPicPr>
          <p:blipFill rotWithShape="1"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354"/>
            <a:stretch/>
          </p:blipFill>
          <p:spPr>
            <a:xfrm>
              <a:off x="6705600" y="2965698"/>
              <a:ext cx="2788188" cy="1790700"/>
            </a:xfrm>
            <a:prstGeom prst="rect">
              <a:avLst/>
            </a:prstGeom>
          </p:spPr>
        </p:pic>
        <p:graphicFrame>
          <p:nvGraphicFramePr>
            <p:cNvPr id="26" name="对象 2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36270856"/>
                </p:ext>
              </p:extLst>
            </p:nvPr>
          </p:nvGraphicFramePr>
          <p:xfrm>
            <a:off x="6834230" y="4131650"/>
            <a:ext cx="241300" cy="215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4764" name="Equation" r:id="rId16" imgW="241200" imgH="215640" progId="Equation.DSMT4">
                    <p:embed/>
                  </p:oleObj>
                </mc:Choice>
                <mc:Fallback>
                  <p:oleObj name="Equation" r:id="rId16" imgW="241200" imgH="21564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7"/>
                        <a:stretch>
                          <a:fillRect/>
                        </a:stretch>
                      </p:blipFill>
                      <p:spPr>
                        <a:xfrm>
                          <a:off x="6834230" y="4131650"/>
                          <a:ext cx="241300" cy="2159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" name="对象 2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75548951"/>
                </p:ext>
              </p:extLst>
            </p:nvPr>
          </p:nvGraphicFramePr>
          <p:xfrm>
            <a:off x="8589895" y="4054792"/>
            <a:ext cx="406400" cy="406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4765" name="Equation" r:id="rId18" imgW="406080" imgH="406080" progId="Equation.DSMT4">
                    <p:embed/>
                  </p:oleObj>
                </mc:Choice>
                <mc:Fallback>
                  <p:oleObj name="Equation" r:id="rId18" imgW="406080" imgH="40608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589895" y="4054792"/>
                          <a:ext cx="406400" cy="4064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7" name="对象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7889664"/>
              </p:ext>
            </p:extLst>
          </p:nvPr>
        </p:nvGraphicFramePr>
        <p:xfrm>
          <a:off x="8409986" y="3289300"/>
          <a:ext cx="3937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766" name="Equation" r:id="rId20" imgW="393480" imgH="241200" progId="Equation.DSMT4">
                  <p:embed/>
                </p:oleObj>
              </mc:Choice>
              <mc:Fallback>
                <p:oleObj name="Equation" r:id="rId20" imgW="393480" imgH="241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8409986" y="3289300"/>
                        <a:ext cx="393700" cy="241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7345999"/>
              </p:ext>
            </p:extLst>
          </p:nvPr>
        </p:nvGraphicFramePr>
        <p:xfrm>
          <a:off x="6049963" y="3435102"/>
          <a:ext cx="2159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767" name="Equation" r:id="rId22" imgW="215640" imgH="190440" progId="Equation.DSMT4">
                  <p:embed/>
                </p:oleObj>
              </mc:Choice>
              <mc:Fallback>
                <p:oleObj name="Equation" r:id="rId22" imgW="215640" imgH="1904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49963" y="3435102"/>
                        <a:ext cx="215900" cy="190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5763304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  <p:bldP spid="15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AutoShape 6"/>
          <p:cNvSpPr>
            <a:spLocks noChangeArrowheads="1"/>
          </p:cNvSpPr>
          <p:nvPr/>
        </p:nvSpPr>
        <p:spPr bwMode="auto">
          <a:xfrm rot="16200000" flipH="1">
            <a:off x="3435301" y="2609852"/>
            <a:ext cx="2803624" cy="723900"/>
          </a:xfrm>
          <a:prstGeom prst="parallelogram">
            <a:avLst>
              <a:gd name="adj" fmla="val 62281"/>
            </a:avLst>
          </a:prstGeom>
          <a:solidFill>
            <a:srgbClr val="000000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>
          <a:xfrm>
            <a:off x="990600" y="123826"/>
            <a:ext cx="8001000" cy="563563"/>
          </a:xfrm>
          <a:prstGeom prst="rect">
            <a:avLst/>
          </a:prstGeom>
          <a:noFill/>
          <a:ln/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altLang="zh-CN" i="0" dirty="0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i="0" dirty="0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典型成像系统的分辨率</a:t>
            </a:r>
            <a:endParaRPr lang="zh-CN" altLang="en-US" i="0" dirty="0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内容占位符 2"/>
          <p:cNvSpPr txBox="1">
            <a:spLocks/>
          </p:cNvSpPr>
          <p:nvPr/>
        </p:nvSpPr>
        <p:spPr>
          <a:xfrm>
            <a:off x="196170" y="876300"/>
            <a:ext cx="7772400" cy="533400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bg2"/>
                </a:solidFill>
                <a:latin typeface="+mj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bg2"/>
                </a:solidFill>
                <a:latin typeface="+mj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2"/>
                </a:solidFill>
                <a:latin typeface="+mj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9pPr>
          </a:lstStyle>
          <a:p>
            <a:pPr>
              <a:buClr>
                <a:srgbClr val="FF0000"/>
              </a:buClr>
            </a:pP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显微镜的分辨率：物面上最小分辨距离</a:t>
            </a:r>
            <a:r>
              <a:rPr lang="el-GR" altLang="zh-CN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ε</a:t>
            </a: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Oval 11"/>
          <p:cNvSpPr>
            <a:spLocks noChangeArrowheads="1"/>
          </p:cNvSpPr>
          <p:nvPr/>
        </p:nvSpPr>
        <p:spPr bwMode="auto">
          <a:xfrm>
            <a:off x="1331913" y="2438400"/>
            <a:ext cx="152400" cy="9144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127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endParaRPr lang="zh-CN" altLang="en-US"/>
          </a:p>
        </p:txBody>
      </p:sp>
      <p:sp>
        <p:nvSpPr>
          <p:cNvPr id="14" name="Line 14"/>
          <p:cNvSpPr>
            <a:spLocks noChangeShapeType="1"/>
          </p:cNvSpPr>
          <p:nvPr/>
        </p:nvSpPr>
        <p:spPr bwMode="auto">
          <a:xfrm flipV="1">
            <a:off x="646113" y="2438400"/>
            <a:ext cx="762000" cy="457200"/>
          </a:xfrm>
          <a:prstGeom prst="line">
            <a:avLst/>
          </a:prstGeom>
          <a:noFill/>
          <a:ln w="28575">
            <a:solidFill>
              <a:srgbClr val="C0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endParaRPr lang="zh-CN" altLang="en-US"/>
          </a:p>
        </p:txBody>
      </p:sp>
      <p:sp>
        <p:nvSpPr>
          <p:cNvPr id="15" name="Line 15"/>
          <p:cNvSpPr>
            <a:spLocks noChangeShapeType="1"/>
          </p:cNvSpPr>
          <p:nvPr/>
        </p:nvSpPr>
        <p:spPr bwMode="auto">
          <a:xfrm>
            <a:off x="646113" y="2895600"/>
            <a:ext cx="762000" cy="457200"/>
          </a:xfrm>
          <a:prstGeom prst="line">
            <a:avLst/>
          </a:prstGeom>
          <a:noFill/>
          <a:ln w="28575">
            <a:solidFill>
              <a:srgbClr val="C0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endParaRPr lang="zh-CN" altLang="en-US"/>
          </a:p>
        </p:txBody>
      </p:sp>
      <p:sp>
        <p:nvSpPr>
          <p:cNvPr id="22" name="Line 22"/>
          <p:cNvSpPr>
            <a:spLocks noChangeShapeType="1"/>
          </p:cNvSpPr>
          <p:nvPr/>
        </p:nvSpPr>
        <p:spPr bwMode="auto">
          <a:xfrm>
            <a:off x="3694113" y="2743200"/>
            <a:ext cx="0" cy="152400"/>
          </a:xfrm>
          <a:prstGeom prst="line">
            <a:avLst/>
          </a:prstGeom>
          <a:noFill/>
          <a:ln w="2222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endParaRPr lang="zh-CN" altLang="en-US"/>
          </a:p>
        </p:txBody>
      </p:sp>
      <p:sp>
        <p:nvSpPr>
          <p:cNvPr id="23" name="Line 23"/>
          <p:cNvSpPr>
            <a:spLocks noChangeShapeType="1"/>
          </p:cNvSpPr>
          <p:nvPr/>
        </p:nvSpPr>
        <p:spPr bwMode="auto">
          <a:xfrm>
            <a:off x="798513" y="2819400"/>
            <a:ext cx="0" cy="7620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endParaRPr lang="zh-CN" altLang="en-US"/>
          </a:p>
        </p:txBody>
      </p:sp>
      <p:sp>
        <p:nvSpPr>
          <p:cNvPr id="24" name="Line 24"/>
          <p:cNvSpPr>
            <a:spLocks noChangeShapeType="1"/>
          </p:cNvSpPr>
          <p:nvPr/>
        </p:nvSpPr>
        <p:spPr bwMode="auto">
          <a:xfrm>
            <a:off x="2322513" y="2895600"/>
            <a:ext cx="0" cy="152400"/>
          </a:xfrm>
          <a:prstGeom prst="line">
            <a:avLst/>
          </a:prstGeom>
          <a:noFill/>
          <a:ln w="2222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endParaRPr lang="zh-CN" altLang="en-US"/>
          </a:p>
        </p:txBody>
      </p:sp>
      <p:sp>
        <p:nvSpPr>
          <p:cNvPr id="26" name="AutoShape 26"/>
          <p:cNvSpPr>
            <a:spLocks noChangeArrowheads="1"/>
          </p:cNvSpPr>
          <p:nvPr/>
        </p:nvSpPr>
        <p:spPr bwMode="auto">
          <a:xfrm>
            <a:off x="2322513" y="1597709"/>
            <a:ext cx="1182688" cy="677971"/>
          </a:xfrm>
          <a:prstGeom prst="wedgeRectCallout">
            <a:avLst>
              <a:gd name="adj1" fmla="val -47181"/>
              <a:gd name="adj2" fmla="val 143882"/>
            </a:avLst>
          </a:prstGeom>
          <a:noFill/>
          <a:ln w="12700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50000"/>
                  </a:scheme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</a:pPr>
            <a:endParaRPr lang="en-US" altLang="zh-CN" sz="2000" b="1" baseline="-25000" dirty="0">
              <a:latin typeface="Arial" pitchFamily="34" charset="0"/>
              <a:ea typeface="宋体" pitchFamily="2" charset="-122"/>
            </a:endParaRPr>
          </a:p>
        </p:txBody>
      </p:sp>
      <p:sp>
        <p:nvSpPr>
          <p:cNvPr id="27" name="AutoShape 27"/>
          <p:cNvSpPr>
            <a:spLocks noChangeArrowheads="1"/>
          </p:cNvSpPr>
          <p:nvPr/>
        </p:nvSpPr>
        <p:spPr bwMode="auto">
          <a:xfrm>
            <a:off x="798513" y="1981200"/>
            <a:ext cx="381000" cy="381000"/>
          </a:xfrm>
          <a:prstGeom prst="wedgeRectCallout">
            <a:avLst>
              <a:gd name="adj1" fmla="val -47500"/>
              <a:gd name="adj2" fmla="val 176250"/>
            </a:avLst>
          </a:prstGeom>
          <a:noFill/>
          <a:ln w="12700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50000"/>
                  </a:scheme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</a:pPr>
            <a:r>
              <a:rPr lang="en-US" altLang="zh-CN" sz="1800" b="1" dirty="0">
                <a:latin typeface="Arial" pitchFamily="34" charset="0"/>
                <a:ea typeface="宋体" pitchFamily="2" charset="-122"/>
              </a:rPr>
              <a:t>u</a:t>
            </a:r>
          </a:p>
        </p:txBody>
      </p:sp>
      <p:grpSp>
        <p:nvGrpSpPr>
          <p:cNvPr id="39" name="组合 38"/>
          <p:cNvGrpSpPr/>
          <p:nvPr/>
        </p:nvGrpSpPr>
        <p:grpSpPr>
          <a:xfrm>
            <a:off x="358775" y="2576513"/>
            <a:ext cx="381000" cy="381000"/>
            <a:chOff x="358775" y="2576513"/>
            <a:chExt cx="381000" cy="381000"/>
          </a:xfrm>
        </p:grpSpPr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646113" y="2743200"/>
              <a:ext cx="0" cy="1524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/>
            <a:p>
              <a:endParaRPr lang="zh-CN" altLang="en-US"/>
            </a:p>
          </p:txBody>
        </p:sp>
        <p:sp>
          <p:nvSpPr>
            <p:cNvPr id="28" name="AutoShape 28"/>
            <p:cNvSpPr>
              <a:spLocks noChangeArrowheads="1"/>
            </p:cNvSpPr>
            <p:nvPr/>
          </p:nvSpPr>
          <p:spPr bwMode="auto">
            <a:xfrm>
              <a:off x="358775" y="2576513"/>
              <a:ext cx="381000" cy="381000"/>
            </a:xfrm>
            <a:prstGeom prst="flowChartProcess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50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None/>
              </a:pPr>
              <a:r>
                <a:rPr lang="en-US" altLang="zh-CN" sz="2000" b="1" dirty="0">
                  <a:solidFill>
                    <a:srgbClr val="FF0000"/>
                  </a:solidFill>
                  <a:latin typeface="Arial" pitchFamily="34" charset="0"/>
                  <a:ea typeface="宋体" pitchFamily="2" charset="-122"/>
                  <a:sym typeface="Symbol" pitchFamily="18" charset="2"/>
                </a:rPr>
                <a:t></a:t>
              </a:r>
              <a:endParaRPr lang="en-US" altLang="zh-CN" sz="2000" b="1" dirty="0">
                <a:solidFill>
                  <a:srgbClr val="FF0000"/>
                </a:solidFill>
                <a:latin typeface="Arial" pitchFamily="34" charset="0"/>
                <a:ea typeface="宋体" pitchFamily="2" charset="-122"/>
              </a:endParaRPr>
            </a:p>
          </p:txBody>
        </p:sp>
      </p:grpSp>
      <p:sp>
        <p:nvSpPr>
          <p:cNvPr id="30" name="Text Box 30"/>
          <p:cNvSpPr txBox="1">
            <a:spLocks noChangeArrowheads="1"/>
          </p:cNvSpPr>
          <p:nvPr/>
        </p:nvSpPr>
        <p:spPr bwMode="auto">
          <a:xfrm>
            <a:off x="1075418" y="1610722"/>
            <a:ext cx="725487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5000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/>
          <a:p>
            <a:pPr>
              <a:spcBef>
                <a:spcPct val="50000"/>
              </a:spcBef>
              <a:buClr>
                <a:schemeClr val="hlink"/>
              </a:buClr>
              <a:buSzPct val="70000"/>
              <a:buFont typeface="Wingdings" pitchFamily="2" charset="2"/>
              <a:buNone/>
            </a:pP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物镜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1" name="Text Box 31"/>
          <p:cNvSpPr txBox="1">
            <a:spLocks noChangeArrowheads="1"/>
          </p:cNvSpPr>
          <p:nvPr/>
        </p:nvSpPr>
        <p:spPr bwMode="auto">
          <a:xfrm>
            <a:off x="4818063" y="1626393"/>
            <a:ext cx="381000" cy="709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5000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/>
          <a:p>
            <a:pPr>
              <a:spcBef>
                <a:spcPct val="50000"/>
              </a:spcBef>
              <a:buClr>
                <a:schemeClr val="hlink"/>
              </a:buClr>
              <a:buSzPct val="70000"/>
              <a:buFont typeface="Wingdings" pitchFamily="2" charset="2"/>
              <a:buNone/>
            </a:pPr>
            <a:r>
              <a:rPr lang="zh-CN" altLang="en-US" sz="2000" b="1" dirty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像面</a:t>
            </a:r>
          </a:p>
        </p:txBody>
      </p:sp>
      <p:sp>
        <p:nvSpPr>
          <p:cNvPr id="37" name="Rectangle 37"/>
          <p:cNvSpPr>
            <a:spLocks noChangeArrowheads="1"/>
          </p:cNvSpPr>
          <p:nvPr/>
        </p:nvSpPr>
        <p:spPr bwMode="auto">
          <a:xfrm>
            <a:off x="4648994" y="6192054"/>
            <a:ext cx="75723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schemeClr val="hlink"/>
              </a:buClr>
              <a:buSzPct val="70000"/>
              <a:buFont typeface="Wingdings" pitchFamily="2" charset="2"/>
              <a:buNone/>
            </a:pP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数值孔径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8" name="Line 38"/>
          <p:cNvSpPr>
            <a:spLocks noChangeShapeType="1"/>
          </p:cNvSpPr>
          <p:nvPr/>
        </p:nvSpPr>
        <p:spPr bwMode="auto">
          <a:xfrm>
            <a:off x="5279800" y="6061317"/>
            <a:ext cx="655750" cy="193127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43" name="对象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6667058"/>
              </p:ext>
            </p:extLst>
          </p:nvPr>
        </p:nvGraphicFramePr>
        <p:xfrm>
          <a:off x="2922133" y="3728357"/>
          <a:ext cx="203200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617" name="Equation" r:id="rId3" imgW="203040" imgH="279360" progId="Equation.DSMT4">
                  <p:embed/>
                </p:oleObj>
              </mc:Choice>
              <mc:Fallback>
                <p:oleObj name="Equation" r:id="rId3" imgW="203040" imgH="2793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22133" y="3728357"/>
                        <a:ext cx="203200" cy="279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对象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0570025"/>
              </p:ext>
            </p:extLst>
          </p:nvPr>
        </p:nvGraphicFramePr>
        <p:xfrm>
          <a:off x="214313" y="4533900"/>
          <a:ext cx="2336800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618" name="Equation" r:id="rId5" imgW="2336760" imgH="723600" progId="Equation.DSMT4">
                  <p:embed/>
                </p:oleObj>
              </mc:Choice>
              <mc:Fallback>
                <p:oleObj name="Equation" r:id="rId5" imgW="2336760" imgH="723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14313" y="4533900"/>
                        <a:ext cx="2336800" cy="723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" name="对象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2827740"/>
              </p:ext>
            </p:extLst>
          </p:nvPr>
        </p:nvGraphicFramePr>
        <p:xfrm>
          <a:off x="1503363" y="2078038"/>
          <a:ext cx="241300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619" name="Equation" r:id="rId7" imgW="241200" imgH="228600" progId="Equation.DSMT4">
                  <p:embed/>
                </p:oleObj>
              </mc:Choice>
              <mc:Fallback>
                <p:oleObj name="Equation" r:id="rId7" imgW="24120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03363" y="2078038"/>
                        <a:ext cx="241300" cy="228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" name="对象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9191997"/>
              </p:ext>
            </p:extLst>
          </p:nvPr>
        </p:nvGraphicFramePr>
        <p:xfrm>
          <a:off x="2322513" y="1676400"/>
          <a:ext cx="11303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620" name="Equation" r:id="rId9" imgW="1130040" imgH="609480" progId="Equation.DSMT4">
                  <p:embed/>
                </p:oleObj>
              </mc:Choice>
              <mc:Fallback>
                <p:oleObj name="Equation" r:id="rId9" imgW="1130040" imgH="609480" progId="Equation.DSMT4">
                  <p:embed/>
                  <p:pic>
                    <p:nvPicPr>
                      <p:cNvPr id="0" name="对象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22513" y="1676400"/>
                        <a:ext cx="11303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" name="对象 4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216889"/>
              </p:ext>
            </p:extLst>
          </p:nvPr>
        </p:nvGraphicFramePr>
        <p:xfrm>
          <a:off x="1139826" y="3403600"/>
          <a:ext cx="190500" cy="20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621" name="Equation" r:id="rId11" imgW="190440" imgH="203040" progId="Equation.DSMT4">
                  <p:embed/>
                </p:oleObj>
              </mc:Choice>
              <mc:Fallback>
                <p:oleObj name="Equation" r:id="rId11" imgW="190440" imgH="203040" progId="Equation.DSMT4">
                  <p:embed/>
                  <p:pic>
                    <p:nvPicPr>
                      <p:cNvPr id="0" name="对象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9826" y="3403600"/>
                        <a:ext cx="190500" cy="203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" name="对象 4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33249"/>
              </p:ext>
            </p:extLst>
          </p:nvPr>
        </p:nvGraphicFramePr>
        <p:xfrm>
          <a:off x="1612900" y="3325813"/>
          <a:ext cx="673100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622" name="Equation" r:id="rId13" imgW="672840" imgH="279360" progId="Equation.DSMT4">
                  <p:embed/>
                </p:oleObj>
              </mc:Choice>
              <mc:Fallback>
                <p:oleObj name="Equation" r:id="rId13" imgW="672840" imgH="279360" progId="Equation.DSMT4">
                  <p:embed/>
                  <p:pic>
                    <p:nvPicPr>
                      <p:cNvPr id="0" name="对象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2900" y="3325813"/>
                        <a:ext cx="673100" cy="279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" name="对象 5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4017821"/>
              </p:ext>
            </p:extLst>
          </p:nvPr>
        </p:nvGraphicFramePr>
        <p:xfrm>
          <a:off x="163513" y="5498583"/>
          <a:ext cx="233680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623" name="Equation" r:id="rId15" imgW="2336760" imgH="291960" progId="Equation.DSMT4">
                  <p:embed/>
                </p:oleObj>
              </mc:Choice>
              <mc:Fallback>
                <p:oleObj name="Equation" r:id="rId15" imgW="2336760" imgH="2919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63513" y="5498583"/>
                        <a:ext cx="2336800" cy="292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" name="对象 5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0621192"/>
              </p:ext>
            </p:extLst>
          </p:nvPr>
        </p:nvGraphicFramePr>
        <p:xfrm>
          <a:off x="176213" y="6128657"/>
          <a:ext cx="21463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624" name="Equation" r:id="rId17" imgW="2145960" imgH="736560" progId="Equation.DSMT4">
                  <p:embed/>
                </p:oleObj>
              </mc:Choice>
              <mc:Fallback>
                <p:oleObj name="Equation" r:id="rId17" imgW="2145960" imgH="7365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76213" y="6128657"/>
                        <a:ext cx="2146300" cy="736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" name="对象 5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3420765"/>
              </p:ext>
            </p:extLst>
          </p:nvPr>
        </p:nvGraphicFramePr>
        <p:xfrm>
          <a:off x="3060700" y="5343752"/>
          <a:ext cx="23495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625" name="Equation" r:id="rId19" imgW="2349360" imgH="736560" progId="Equation.DSMT4">
                  <p:embed/>
                </p:oleObj>
              </mc:Choice>
              <mc:Fallback>
                <p:oleObj name="Equation" r:id="rId19" imgW="2349360" imgH="7365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3060700" y="5343752"/>
                        <a:ext cx="2349500" cy="736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" name="右大括号 54"/>
          <p:cNvSpPr/>
          <p:nvPr/>
        </p:nvSpPr>
        <p:spPr>
          <a:xfrm>
            <a:off x="2667000" y="4657952"/>
            <a:ext cx="303213" cy="2108200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58" name="对象 5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9715502"/>
              </p:ext>
            </p:extLst>
          </p:nvPr>
        </p:nvGraphicFramePr>
        <p:xfrm>
          <a:off x="3355975" y="2627313"/>
          <a:ext cx="266700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626" name="Equation" r:id="rId21" imgW="266400" imgH="279360" progId="Equation.DSMT4">
                  <p:embed/>
                </p:oleObj>
              </mc:Choice>
              <mc:Fallback>
                <p:oleObj name="Equation" r:id="rId21" imgW="266400" imgH="2793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3355975" y="2627313"/>
                        <a:ext cx="266700" cy="279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图片 2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4526011"/>
            <a:ext cx="1574800" cy="1921560"/>
          </a:xfrm>
          <a:prstGeom prst="rect">
            <a:avLst/>
          </a:prstGeom>
        </p:spPr>
      </p:pic>
      <p:sp>
        <p:nvSpPr>
          <p:cNvPr id="6" name="弧形 5"/>
          <p:cNvSpPr/>
          <p:nvPr/>
        </p:nvSpPr>
        <p:spPr>
          <a:xfrm>
            <a:off x="6486072" y="5684156"/>
            <a:ext cx="190500" cy="241300"/>
          </a:xfrm>
          <a:prstGeom prst="arc">
            <a:avLst/>
          </a:prstGeom>
          <a:ln w="25400">
            <a:solidFill>
              <a:srgbClr val="0000FF"/>
            </a:solidFill>
          </a:ln>
          <a:scene3d>
            <a:camera prst="orthographicFront">
              <a:rot lat="0" lon="0" rev="300000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4825457"/>
              </p:ext>
            </p:extLst>
          </p:nvPr>
        </p:nvGraphicFramePr>
        <p:xfrm>
          <a:off x="6498771" y="5435600"/>
          <a:ext cx="190500" cy="20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627" name="Equation" r:id="rId24" imgW="190440" imgH="203040" progId="Equation.DSMT4">
                  <p:embed/>
                </p:oleObj>
              </mc:Choice>
              <mc:Fallback>
                <p:oleObj name="Equation" r:id="rId24" imgW="19044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6498771" y="5435600"/>
                        <a:ext cx="190500" cy="203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对象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9878229"/>
              </p:ext>
            </p:extLst>
          </p:nvPr>
        </p:nvGraphicFramePr>
        <p:xfrm>
          <a:off x="6275614" y="5892800"/>
          <a:ext cx="190500" cy="20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628" name="Equation" r:id="rId26" imgW="190440" imgH="203040" progId="Equation.DSMT4">
                  <p:embed/>
                </p:oleObj>
              </mc:Choice>
              <mc:Fallback>
                <p:oleObj name="Equation" r:id="rId26" imgW="19044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6275614" y="5892800"/>
                        <a:ext cx="190500" cy="203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对象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3780697"/>
              </p:ext>
            </p:extLst>
          </p:nvPr>
        </p:nvGraphicFramePr>
        <p:xfrm>
          <a:off x="6032500" y="6307871"/>
          <a:ext cx="1485900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629" name="Equation" r:id="rId28" imgW="1485720" imgH="279360" progId="Equation.DSMT4">
                  <p:embed/>
                </p:oleObj>
              </mc:Choice>
              <mc:Fallback>
                <p:oleObj name="Equation" r:id="rId28" imgW="1485720" imgH="2793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6032500" y="6307871"/>
                        <a:ext cx="1485900" cy="279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6096000" y="4476690"/>
            <a:ext cx="12197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显微物镜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0" name="Oval 7"/>
          <p:cNvSpPr>
            <a:spLocks noChangeArrowheads="1"/>
          </p:cNvSpPr>
          <p:nvPr/>
        </p:nvSpPr>
        <p:spPr bwMode="auto">
          <a:xfrm>
            <a:off x="4646613" y="2285205"/>
            <a:ext cx="381000" cy="1169194"/>
          </a:xfrm>
          <a:prstGeom prst="ellipse">
            <a:avLst/>
          </a:prstGeom>
          <a:gradFill rotWithShape="0">
            <a:gsLst>
              <a:gs pos="0">
                <a:srgbClr val="3366CC"/>
              </a:gs>
              <a:gs pos="100000">
                <a:srgbClr val="000000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FFFF00"/>
            </a:solidFill>
            <a:prstDash val="sysDash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>
            <a:off x="228600" y="2895600"/>
            <a:ext cx="4949825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endParaRPr lang="zh-CN" altLang="en-US"/>
          </a:p>
        </p:txBody>
      </p:sp>
      <p:sp>
        <p:nvSpPr>
          <p:cNvPr id="16" name="Line 16"/>
          <p:cNvSpPr>
            <a:spLocks noChangeShapeType="1"/>
          </p:cNvSpPr>
          <p:nvPr/>
        </p:nvSpPr>
        <p:spPr bwMode="auto">
          <a:xfrm>
            <a:off x="1408113" y="2438400"/>
            <a:ext cx="3429000" cy="457200"/>
          </a:xfrm>
          <a:prstGeom prst="line">
            <a:avLst/>
          </a:prstGeom>
          <a:noFill/>
          <a:ln w="28575">
            <a:solidFill>
              <a:srgbClr val="C0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endParaRPr lang="zh-CN" altLang="en-US"/>
          </a:p>
        </p:txBody>
      </p:sp>
      <p:sp>
        <p:nvSpPr>
          <p:cNvPr id="17" name="Line 17"/>
          <p:cNvSpPr>
            <a:spLocks noChangeShapeType="1"/>
          </p:cNvSpPr>
          <p:nvPr/>
        </p:nvSpPr>
        <p:spPr bwMode="auto">
          <a:xfrm flipV="1">
            <a:off x="1408113" y="2895600"/>
            <a:ext cx="3429000" cy="457200"/>
          </a:xfrm>
          <a:prstGeom prst="line">
            <a:avLst/>
          </a:prstGeom>
          <a:noFill/>
          <a:ln w="28575">
            <a:solidFill>
              <a:srgbClr val="C0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endParaRPr lang="zh-CN" altLang="en-US"/>
          </a:p>
        </p:txBody>
      </p:sp>
      <p:sp>
        <p:nvSpPr>
          <p:cNvPr id="62" name="Oval 7"/>
          <p:cNvSpPr>
            <a:spLocks noChangeArrowheads="1"/>
          </p:cNvSpPr>
          <p:nvPr/>
        </p:nvSpPr>
        <p:spPr bwMode="auto">
          <a:xfrm>
            <a:off x="4625069" y="2877913"/>
            <a:ext cx="381000" cy="1169194"/>
          </a:xfrm>
          <a:prstGeom prst="ellipse">
            <a:avLst/>
          </a:prstGeom>
          <a:gradFill rotWithShape="0">
            <a:gsLst>
              <a:gs pos="0">
                <a:srgbClr val="3366CC"/>
              </a:gs>
              <a:gs pos="100000">
                <a:srgbClr val="000000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FFFF00"/>
            </a:solidFill>
            <a:prstDash val="sysDash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8" name="Line 18"/>
          <p:cNvSpPr>
            <a:spLocks noChangeShapeType="1"/>
          </p:cNvSpPr>
          <p:nvPr/>
        </p:nvSpPr>
        <p:spPr bwMode="auto">
          <a:xfrm>
            <a:off x="646113" y="2743200"/>
            <a:ext cx="4191000" cy="762000"/>
          </a:xfrm>
          <a:prstGeom prst="line">
            <a:avLst/>
          </a:prstGeom>
          <a:noFill/>
          <a:ln w="28575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endParaRPr lang="zh-CN" altLang="en-US"/>
          </a:p>
        </p:txBody>
      </p:sp>
      <p:sp>
        <p:nvSpPr>
          <p:cNvPr id="21" name="Line 21"/>
          <p:cNvSpPr>
            <a:spLocks noChangeShapeType="1"/>
          </p:cNvSpPr>
          <p:nvPr/>
        </p:nvSpPr>
        <p:spPr bwMode="auto">
          <a:xfrm>
            <a:off x="1484313" y="3657600"/>
            <a:ext cx="3352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endParaRPr lang="zh-CN" altLang="en-US"/>
          </a:p>
        </p:txBody>
      </p:sp>
      <p:sp>
        <p:nvSpPr>
          <p:cNvPr id="13" name="Line 13"/>
          <p:cNvSpPr>
            <a:spLocks noChangeShapeType="1"/>
          </p:cNvSpPr>
          <p:nvPr/>
        </p:nvSpPr>
        <p:spPr bwMode="auto">
          <a:xfrm flipH="1">
            <a:off x="4837113" y="1981200"/>
            <a:ext cx="0" cy="1752600"/>
          </a:xfrm>
          <a:prstGeom prst="line">
            <a:avLst/>
          </a:prstGeom>
          <a:noFill/>
          <a:ln w="127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endParaRPr lang="zh-CN" altLang="en-US"/>
          </a:p>
        </p:txBody>
      </p:sp>
      <p:sp>
        <p:nvSpPr>
          <p:cNvPr id="20" name="Line 20"/>
          <p:cNvSpPr>
            <a:spLocks noChangeShapeType="1"/>
          </p:cNvSpPr>
          <p:nvPr/>
        </p:nvSpPr>
        <p:spPr bwMode="auto">
          <a:xfrm>
            <a:off x="4837113" y="2895600"/>
            <a:ext cx="0" cy="60960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endParaRPr lang="zh-CN" altLang="en-US"/>
          </a:p>
        </p:txBody>
      </p:sp>
      <p:graphicFrame>
        <p:nvGraphicFramePr>
          <p:cNvPr id="44" name="对象 4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5937411"/>
              </p:ext>
            </p:extLst>
          </p:nvPr>
        </p:nvGraphicFramePr>
        <p:xfrm>
          <a:off x="4826000" y="3124200"/>
          <a:ext cx="279400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630" name="Equation" r:id="rId30" imgW="279360" imgH="279360" progId="Equation.DSMT4">
                  <p:embed/>
                </p:oleObj>
              </mc:Choice>
              <mc:Fallback>
                <p:oleObj name="Equation" r:id="rId30" imgW="279360" imgH="2793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4826000" y="3124200"/>
                        <a:ext cx="279400" cy="279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5459312"/>
              </p:ext>
            </p:extLst>
          </p:nvPr>
        </p:nvGraphicFramePr>
        <p:xfrm>
          <a:off x="444500" y="2957513"/>
          <a:ext cx="241300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631" name="Equation" r:id="rId32" imgW="241200" imgH="266400" progId="Equation.DSMT4">
                  <p:embed/>
                </p:oleObj>
              </mc:Choice>
              <mc:Fallback>
                <p:oleObj name="Equation" r:id="rId32" imgW="241200" imgH="266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444500" y="2957513"/>
                        <a:ext cx="241300" cy="266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对象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0381811"/>
              </p:ext>
            </p:extLst>
          </p:nvPr>
        </p:nvGraphicFramePr>
        <p:xfrm>
          <a:off x="525463" y="2405063"/>
          <a:ext cx="241300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632" name="Equation" r:id="rId34" imgW="241200" imgH="266400" progId="Equation.DSMT4">
                  <p:embed/>
                </p:oleObj>
              </mc:Choice>
              <mc:Fallback>
                <p:oleObj name="Equation" r:id="rId34" imgW="241200" imgH="266400" progId="Equation.DSMT4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463" y="2405063"/>
                        <a:ext cx="241300" cy="266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1" name="Picture 2" descr="http://www.91way.com/upload2010/Image/201079125559.jpg"/>
          <p:cNvPicPr>
            <a:picLocks noChangeAspect="1" noChangeArrowheads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3532" y="1333500"/>
            <a:ext cx="1918723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矩形标注 35"/>
          <p:cNvSpPr/>
          <p:nvPr/>
        </p:nvSpPr>
        <p:spPr>
          <a:xfrm>
            <a:off x="228600" y="1447800"/>
            <a:ext cx="5105400" cy="2925814"/>
          </a:xfrm>
          <a:prstGeom prst="wedgeRectCallout">
            <a:avLst>
              <a:gd name="adj1" fmla="val 73837"/>
              <a:gd name="adj2" fmla="val -14392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1331913" y="2048912"/>
            <a:ext cx="152400" cy="1694543"/>
            <a:chOff x="1331913" y="2048912"/>
            <a:chExt cx="152400" cy="1694543"/>
          </a:xfrm>
        </p:grpSpPr>
        <p:sp>
          <p:nvSpPr>
            <p:cNvPr id="57" name="Rectangle 27" descr="深色下对角线"/>
            <p:cNvSpPr>
              <a:spLocks noChangeArrowheads="1"/>
            </p:cNvSpPr>
            <p:nvPr/>
          </p:nvSpPr>
          <p:spPr bwMode="auto">
            <a:xfrm>
              <a:off x="1331913" y="2048912"/>
              <a:ext cx="152400" cy="381000"/>
            </a:xfrm>
            <a:prstGeom prst="rect">
              <a:avLst/>
            </a:prstGeom>
            <a:pattFill prst="dkDnDiag">
              <a:fgClr>
                <a:srgbClr val="663300"/>
              </a:fgClr>
              <a:bgClr>
                <a:srgbClr val="EDFAD2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4" name="Rectangle 28" descr="深色下对角线"/>
            <p:cNvSpPr>
              <a:spLocks noChangeArrowheads="1"/>
            </p:cNvSpPr>
            <p:nvPr/>
          </p:nvSpPr>
          <p:spPr bwMode="auto">
            <a:xfrm>
              <a:off x="1331913" y="3362455"/>
              <a:ext cx="152400" cy="381000"/>
            </a:xfrm>
            <a:prstGeom prst="rect">
              <a:avLst/>
            </a:prstGeom>
            <a:pattFill prst="dkDnDiag">
              <a:fgClr>
                <a:srgbClr val="663300"/>
              </a:fgClr>
              <a:bgClr>
                <a:srgbClr val="EDFAD2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134128" name="Picture 11248" descr="https://timgsa.baidu.com/timg?image&amp;quality=80&amp;size=b9999_10000&amp;sec=1504327082&amp;di=9adb1e5f80fffd4e9cce8da5da1de30a&amp;imgtype=jpg&amp;er=1&amp;src=http%3A%2F%2Fwww.rayan.com.cn%2Fuploadfiles%2F1460700369.jpg"/>
          <p:cNvPicPr>
            <a:picLocks noChangeAspect="1" noChangeArrowheads="1"/>
          </p:cNvPicPr>
          <p:nvPr/>
        </p:nvPicPr>
        <p:blipFill rotWithShape="1"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62" t="6363" r="30581" b="8853"/>
          <a:stretch/>
        </p:blipFill>
        <p:spPr bwMode="auto">
          <a:xfrm rot="10800000">
            <a:off x="7518400" y="4404327"/>
            <a:ext cx="1305645" cy="2237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" name="矩形标注 62"/>
          <p:cNvSpPr/>
          <p:nvPr/>
        </p:nvSpPr>
        <p:spPr>
          <a:xfrm>
            <a:off x="5935550" y="4373615"/>
            <a:ext cx="3056050" cy="2255786"/>
          </a:xfrm>
          <a:prstGeom prst="wedgeRectCallout">
            <a:avLst>
              <a:gd name="adj1" fmla="val -8271"/>
              <a:gd name="adj2" fmla="val -114796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049628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34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22" grpId="0" animBg="1"/>
      <p:bldP spid="26" grpId="0" animBg="1"/>
      <p:bldP spid="27" grpId="0" animBg="1"/>
      <p:bldP spid="37" grpId="0"/>
      <p:bldP spid="38" grpId="0" animBg="1"/>
      <p:bldP spid="55" grpId="0" animBg="1"/>
      <p:bldP spid="6" grpId="0" animBg="1"/>
      <p:bldP spid="32" grpId="0"/>
      <p:bldP spid="16" grpId="0" animBg="1"/>
      <p:bldP spid="17" grpId="0" animBg="1"/>
      <p:bldP spid="6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623" b="5695"/>
          <a:stretch/>
        </p:blipFill>
        <p:spPr>
          <a:xfrm>
            <a:off x="152400" y="2859778"/>
            <a:ext cx="3746500" cy="1407886"/>
          </a:xfrm>
          <a:prstGeom prst="rect">
            <a:avLst/>
          </a:prstGeom>
        </p:spPr>
      </p:pic>
      <p:sp>
        <p:nvSpPr>
          <p:cNvPr id="2" name="Rectangle 5"/>
          <p:cNvSpPr txBox="1">
            <a:spLocks noChangeArrowheads="1"/>
          </p:cNvSpPr>
          <p:nvPr/>
        </p:nvSpPr>
        <p:spPr>
          <a:xfrm>
            <a:off x="990600" y="123826"/>
            <a:ext cx="8001000" cy="563563"/>
          </a:xfrm>
          <a:prstGeom prst="rect">
            <a:avLst/>
          </a:prstGeom>
          <a:noFill/>
          <a:ln/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altLang="zh-CN" i="0" dirty="0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3.</a:t>
            </a:r>
            <a:r>
              <a:rPr lang="zh-CN" altLang="en-US" i="0" dirty="0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工程应用分析</a:t>
            </a:r>
            <a:endParaRPr lang="zh-CN" altLang="en-US" i="0" dirty="0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内容占位符 2"/>
          <p:cNvSpPr txBox="1">
            <a:spLocks/>
          </p:cNvSpPr>
          <p:nvPr/>
        </p:nvSpPr>
        <p:spPr>
          <a:xfrm>
            <a:off x="152400" y="914400"/>
            <a:ext cx="8991600" cy="533400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bg2"/>
                </a:solidFill>
                <a:latin typeface="+mj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bg2"/>
                </a:solidFill>
                <a:latin typeface="+mj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2"/>
                </a:solidFill>
                <a:latin typeface="+mj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9pPr>
          </a:lstStyle>
          <a:p>
            <a:pPr>
              <a:buClr>
                <a:srgbClr val="FF0000"/>
              </a:buClr>
            </a:pP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显微镜成像分辨率的提升</a:t>
            </a:r>
            <a:endParaRPr lang="zh-CN" altLang="en-US" sz="24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Freeform 6"/>
          <p:cNvSpPr>
            <a:spLocks/>
          </p:cNvSpPr>
          <p:nvPr/>
        </p:nvSpPr>
        <p:spPr bwMode="gray">
          <a:xfrm>
            <a:off x="3962400" y="2384915"/>
            <a:ext cx="336452" cy="549096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rgbClr val="333399"/>
              </a:gs>
              <a:gs pos="100000">
                <a:srgbClr val="333399">
                  <a:gamma/>
                  <a:tint val="63529"/>
                  <a:invGamma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A06C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</a:endParaRPr>
          </a:p>
        </p:txBody>
      </p:sp>
      <p:sp>
        <p:nvSpPr>
          <p:cNvPr id="5" name="AutoShape 7"/>
          <p:cNvSpPr>
            <a:spLocks noChangeAspect="1" noChangeArrowheads="1" noTextEdit="1"/>
          </p:cNvSpPr>
          <p:nvPr/>
        </p:nvSpPr>
        <p:spPr bwMode="gray">
          <a:xfrm flipH="1">
            <a:off x="4709895" y="2383509"/>
            <a:ext cx="340012" cy="551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smtClean="0">
              <a:solidFill>
                <a:sysClr val="windowText" lastClr="000000"/>
              </a:solidFill>
            </a:endParaRPr>
          </a:p>
        </p:txBody>
      </p:sp>
      <p:grpSp>
        <p:nvGrpSpPr>
          <p:cNvPr id="6" name="Group 8"/>
          <p:cNvGrpSpPr>
            <a:grpSpLocks/>
          </p:cNvGrpSpPr>
          <p:nvPr/>
        </p:nvGrpSpPr>
        <p:grpSpPr bwMode="auto">
          <a:xfrm>
            <a:off x="3578576" y="1333268"/>
            <a:ext cx="2021165" cy="1105132"/>
            <a:chOff x="1920" y="1026"/>
            <a:chExt cx="1889" cy="1009"/>
          </a:xfrm>
        </p:grpSpPr>
        <p:grpSp>
          <p:nvGrpSpPr>
            <p:cNvPr id="7" name="Group 9"/>
            <p:cNvGrpSpPr>
              <a:grpSpLocks/>
            </p:cNvGrpSpPr>
            <p:nvPr/>
          </p:nvGrpSpPr>
          <p:grpSpPr bwMode="auto">
            <a:xfrm>
              <a:off x="1920" y="1026"/>
              <a:ext cx="1889" cy="1009"/>
              <a:chOff x="1997" y="1314"/>
              <a:chExt cx="1889" cy="1009"/>
            </a:xfrm>
          </p:grpSpPr>
          <p:grpSp>
            <p:nvGrpSpPr>
              <p:cNvPr id="9" name="Group 10"/>
              <p:cNvGrpSpPr>
                <a:grpSpLocks/>
              </p:cNvGrpSpPr>
              <p:nvPr/>
            </p:nvGrpSpPr>
            <p:grpSpPr bwMode="auto">
              <a:xfrm>
                <a:off x="1997" y="1404"/>
                <a:ext cx="1889" cy="919"/>
                <a:chOff x="1973" y="1027"/>
                <a:chExt cx="1926" cy="937"/>
              </a:xfrm>
            </p:grpSpPr>
            <p:sp>
              <p:nvSpPr>
                <p:cNvPr id="14" name="Oval 11"/>
                <p:cNvSpPr>
                  <a:spLocks noChangeArrowheads="1"/>
                </p:cNvSpPr>
                <p:nvPr/>
              </p:nvSpPr>
              <p:spPr bwMode="gray">
                <a:xfrm>
                  <a:off x="1996" y="1057"/>
                  <a:ext cx="1904" cy="907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9999"/>
                    </a:gs>
                    <a:gs pos="100000">
                      <a:srgbClr val="009999">
                        <a:gamma/>
                        <a:shade val="48627"/>
                        <a:invGamma/>
                      </a:srgbClr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5" name="Oval 12"/>
                <p:cNvSpPr>
                  <a:spLocks noChangeArrowheads="1"/>
                </p:cNvSpPr>
                <p:nvPr/>
              </p:nvSpPr>
              <p:spPr bwMode="gray">
                <a:xfrm>
                  <a:off x="1974" y="1027"/>
                  <a:ext cx="1904" cy="907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9999">
                        <a:gamma/>
                        <a:tint val="44314"/>
                        <a:invGamma/>
                      </a:srgbClr>
                    </a:gs>
                    <a:gs pos="100000">
                      <a:srgbClr val="009999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  <p:sp>
            <p:nvSpPr>
              <p:cNvPr id="10" name="Oval 13"/>
              <p:cNvSpPr>
                <a:spLocks noChangeArrowheads="1"/>
              </p:cNvSpPr>
              <p:nvPr/>
            </p:nvSpPr>
            <p:spPr bwMode="gray">
              <a:xfrm>
                <a:off x="2086" y="1314"/>
                <a:ext cx="1691" cy="844"/>
              </a:xfrm>
              <a:prstGeom prst="ellipse">
                <a:avLst/>
              </a:prstGeom>
              <a:gradFill rotWithShape="1">
                <a:gsLst>
                  <a:gs pos="0">
                    <a:srgbClr val="BBE0E3">
                      <a:gamma/>
                      <a:shade val="46275"/>
                      <a:invGamma/>
                    </a:srgbClr>
                  </a:gs>
                  <a:gs pos="100000">
                    <a:srgbClr val="BBE0E3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1" name="Oval 14"/>
              <p:cNvSpPr>
                <a:spLocks noChangeArrowheads="1"/>
              </p:cNvSpPr>
              <p:nvPr/>
            </p:nvSpPr>
            <p:spPr bwMode="gray">
              <a:xfrm>
                <a:off x="2108" y="1319"/>
                <a:ext cx="1651" cy="824"/>
              </a:xfrm>
              <a:prstGeom prst="ellipse">
                <a:avLst/>
              </a:prstGeom>
              <a:gradFill rotWithShape="1">
                <a:gsLst>
                  <a:gs pos="0">
                    <a:srgbClr val="BBE0E3">
                      <a:alpha val="0"/>
                    </a:srgbClr>
                  </a:gs>
                  <a:gs pos="100000">
                    <a:srgbClr val="BBE0E3">
                      <a:gamma/>
                      <a:tint val="34902"/>
                      <a:invGamma/>
                    </a:srgb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2" name="Oval 15"/>
              <p:cNvSpPr>
                <a:spLocks noChangeArrowheads="1"/>
              </p:cNvSpPr>
              <p:nvPr/>
            </p:nvSpPr>
            <p:spPr bwMode="gray">
              <a:xfrm>
                <a:off x="2126" y="1328"/>
                <a:ext cx="1570" cy="770"/>
              </a:xfrm>
              <a:prstGeom prst="ellipse">
                <a:avLst/>
              </a:prstGeom>
              <a:gradFill rotWithShape="1">
                <a:gsLst>
                  <a:gs pos="0">
                    <a:srgbClr val="BBE0E3">
                      <a:gamma/>
                      <a:shade val="79216"/>
                      <a:invGamma/>
                    </a:srgbClr>
                  </a:gs>
                  <a:gs pos="100000">
                    <a:srgbClr val="BBE0E3">
                      <a:alpha val="48000"/>
                    </a:srgb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3" name="Oval 16"/>
              <p:cNvSpPr>
                <a:spLocks noChangeArrowheads="1"/>
              </p:cNvSpPr>
              <p:nvPr/>
            </p:nvSpPr>
            <p:spPr bwMode="gray">
              <a:xfrm>
                <a:off x="2209" y="1343"/>
                <a:ext cx="1380" cy="625"/>
              </a:xfrm>
              <a:prstGeom prst="ellipse">
                <a:avLst/>
              </a:prstGeom>
              <a:gradFill rotWithShape="1">
                <a:gsLst>
                  <a:gs pos="0">
                    <a:srgbClr val="BBE0E3">
                      <a:gamma/>
                      <a:tint val="0"/>
                      <a:invGamma/>
                    </a:srgbClr>
                  </a:gs>
                  <a:gs pos="100000">
                    <a:srgbClr val="BBE0E3">
                      <a:alpha val="38000"/>
                    </a:srgb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8" name="Text Box 17"/>
            <p:cNvSpPr txBox="1">
              <a:spLocks noChangeArrowheads="1"/>
            </p:cNvSpPr>
            <p:nvPr/>
          </p:nvSpPr>
          <p:spPr bwMode="auto">
            <a:xfrm>
              <a:off x="2680" y="1222"/>
              <a:ext cx="310" cy="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2" tIns="45711" rIns="91422" bIns="45711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400" kern="0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16" name="Freeform 21"/>
          <p:cNvSpPr>
            <a:spLocks/>
          </p:cNvSpPr>
          <p:nvPr/>
        </p:nvSpPr>
        <p:spPr bwMode="gray">
          <a:xfrm flipH="1">
            <a:off x="4843368" y="2384915"/>
            <a:ext cx="338232" cy="549096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rgbClr val="009999"/>
              </a:gs>
              <a:gs pos="100000">
                <a:srgbClr val="009999">
                  <a:gamma/>
                  <a:tint val="31765"/>
                  <a:invGamma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A06C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</a:endParaRPr>
          </a:p>
        </p:txBody>
      </p:sp>
      <p:graphicFrame>
        <p:nvGraphicFramePr>
          <p:cNvPr id="17" name="对象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0267639"/>
              </p:ext>
            </p:extLst>
          </p:nvPr>
        </p:nvGraphicFramePr>
        <p:xfrm>
          <a:off x="6796088" y="1701800"/>
          <a:ext cx="1485900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409" name="Equation" r:id="rId4" imgW="1485720" imgH="279360" progId="Equation.DSMT4">
                  <p:embed/>
                </p:oleObj>
              </mc:Choice>
              <mc:Fallback>
                <p:oleObj name="Equation" r:id="rId4" imgW="1485720" imgH="2793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796088" y="1701800"/>
                        <a:ext cx="1485900" cy="279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8838104"/>
              </p:ext>
            </p:extLst>
          </p:nvPr>
        </p:nvGraphicFramePr>
        <p:xfrm>
          <a:off x="3924300" y="1427489"/>
          <a:ext cx="12446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410" name="Equation" r:id="rId6" imgW="1244520" imgH="736560" progId="Equation.DSMT4">
                  <p:embed/>
                </p:oleObj>
              </mc:Choice>
              <mc:Fallback>
                <p:oleObj name="Equation" r:id="rId6" imgW="1244520" imgH="7365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4300" y="1427489"/>
                        <a:ext cx="1244600" cy="73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9" name="Group 3"/>
          <p:cNvGrpSpPr>
            <a:grpSpLocks/>
          </p:cNvGrpSpPr>
          <p:nvPr/>
        </p:nvGrpSpPr>
        <p:grpSpPr bwMode="auto">
          <a:xfrm>
            <a:off x="152400" y="2439618"/>
            <a:ext cx="3785360" cy="4265981"/>
            <a:chOff x="816" y="2112"/>
            <a:chExt cx="1440" cy="1680"/>
          </a:xfrm>
        </p:grpSpPr>
        <p:sp>
          <p:nvSpPr>
            <p:cNvPr id="20" name="AutoShape 4"/>
            <p:cNvSpPr>
              <a:spLocks noChangeArrowheads="1"/>
            </p:cNvSpPr>
            <p:nvPr/>
          </p:nvSpPr>
          <p:spPr bwMode="auto">
            <a:xfrm>
              <a:off x="816" y="2112"/>
              <a:ext cx="1440" cy="1680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rgbClr val="3333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99CCFF"/>
                      </a:gs>
                      <a:gs pos="100000">
                        <a:srgbClr val="E3F1FF"/>
                      </a:gs>
                    </a:gsLst>
                    <a:lin ang="5400000" scaled="1"/>
                  </a:gra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2" tIns="45711" rIns="91422" bIns="45711" anchor="ctr"/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kern="0" smtClean="0">
                <a:solidFill>
                  <a:sysClr val="windowText" lastClr="000000"/>
                </a:solidFill>
                <a:latin typeface="Verdana" pitchFamily="34" charset="0"/>
              </a:endParaRPr>
            </a:p>
          </p:txBody>
        </p:sp>
        <p:sp>
          <p:nvSpPr>
            <p:cNvPr id="21" name="Text Box 5"/>
            <p:cNvSpPr txBox="1">
              <a:spLocks noChangeArrowheads="1"/>
            </p:cNvSpPr>
            <p:nvPr/>
          </p:nvSpPr>
          <p:spPr bwMode="auto">
            <a:xfrm>
              <a:off x="878" y="2236"/>
              <a:ext cx="1284" cy="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22" tIns="45711" rIns="91422" bIns="45711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400" kern="0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6327854" y="2391228"/>
            <a:ext cx="1651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减小波长</a:t>
            </a:r>
            <a:endParaRPr lang="zh-CN" altLang="en-US" sz="24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55457" y="2472346"/>
            <a:ext cx="2299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增大数值孔径</a:t>
            </a:r>
            <a:endParaRPr lang="zh-CN" altLang="en-US" sz="24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89"/>
          <a:stretch/>
        </p:blipFill>
        <p:spPr>
          <a:xfrm>
            <a:off x="6367410" y="2964726"/>
            <a:ext cx="1524000" cy="135652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7934810" y="2894783"/>
            <a:ext cx="52339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紫外滤光片</a:t>
            </a:r>
            <a:endParaRPr lang="zh-CN" altLang="en-US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289850" y="4758917"/>
            <a:ext cx="4764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电子显微镜</a:t>
            </a:r>
            <a:endParaRPr lang="zh-CN" altLang="en-US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295400" y="4238637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增大孔径角</a:t>
            </a:r>
            <a:r>
              <a:rPr lang="en-US" altLang="zh-CN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u</a:t>
            </a:r>
            <a:endParaRPr lang="zh-CN" altLang="en-US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161" y="4899442"/>
            <a:ext cx="2265272" cy="1459842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3130433" y="4975642"/>
            <a:ext cx="4779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油浸物镜</a:t>
            </a:r>
            <a:endParaRPr lang="zh-CN" altLang="en-US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31" name="Group 3"/>
          <p:cNvGrpSpPr>
            <a:grpSpLocks/>
          </p:cNvGrpSpPr>
          <p:nvPr/>
        </p:nvGrpSpPr>
        <p:grpSpPr bwMode="auto">
          <a:xfrm>
            <a:off x="5130882" y="2391228"/>
            <a:ext cx="3860718" cy="4314372"/>
            <a:chOff x="850" y="2112"/>
            <a:chExt cx="1688" cy="1680"/>
          </a:xfrm>
        </p:grpSpPr>
        <p:sp>
          <p:nvSpPr>
            <p:cNvPr id="32" name="AutoShape 4"/>
            <p:cNvSpPr>
              <a:spLocks noChangeArrowheads="1"/>
            </p:cNvSpPr>
            <p:nvPr/>
          </p:nvSpPr>
          <p:spPr bwMode="auto">
            <a:xfrm>
              <a:off x="850" y="2112"/>
              <a:ext cx="1688" cy="1680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rgbClr val="3333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99CCFF"/>
                      </a:gs>
                      <a:gs pos="100000">
                        <a:srgbClr val="E3F1FF"/>
                      </a:gs>
                    </a:gsLst>
                    <a:lin ang="5400000" scaled="1"/>
                  </a:gra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2" tIns="45711" rIns="91422" bIns="45711" anchor="ctr"/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kern="0" smtClean="0">
                <a:solidFill>
                  <a:sysClr val="windowText" lastClr="000000"/>
                </a:solidFill>
                <a:latin typeface="Verdana" pitchFamily="34" charset="0"/>
              </a:endParaRPr>
            </a:p>
          </p:txBody>
        </p:sp>
        <p:sp>
          <p:nvSpPr>
            <p:cNvPr id="33" name="Text Box 5"/>
            <p:cNvSpPr txBox="1">
              <a:spLocks noChangeArrowheads="1"/>
            </p:cNvSpPr>
            <p:nvPr/>
          </p:nvSpPr>
          <p:spPr bwMode="auto">
            <a:xfrm>
              <a:off x="878" y="2236"/>
              <a:ext cx="1284" cy="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22" tIns="45711" rIns="91422" bIns="45711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400" kern="0" smtClean="0">
                <a:solidFill>
                  <a:srgbClr val="000000"/>
                </a:solidFill>
              </a:endParaRPr>
            </a:p>
          </p:txBody>
        </p:sp>
      </p:grpSp>
      <p:pic>
        <p:nvPicPr>
          <p:cNvPr id="34" name="Picture 3" descr="F30-3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18" r="9434"/>
          <a:stretch/>
        </p:blipFill>
        <p:spPr bwMode="auto">
          <a:xfrm>
            <a:off x="5947234" y="4530925"/>
            <a:ext cx="2413000" cy="2057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TextBox 34"/>
          <p:cNvSpPr txBox="1"/>
          <p:nvPr/>
        </p:nvSpPr>
        <p:spPr>
          <a:xfrm>
            <a:off x="533400" y="6329791"/>
            <a:ext cx="35530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典型浸液：香柏油（</a:t>
            </a:r>
            <a:r>
              <a:rPr lang="en-US" altLang="zh-CN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n=1.52</a:t>
            </a:r>
            <a:r>
              <a:rPr lang="zh-CN" altLang="en-US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endParaRPr lang="zh-CN" altLang="en-US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3469818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2" grpId="0"/>
      <p:bldP spid="23" grpId="0"/>
      <p:bldP spid="25" grpId="0"/>
      <p:bldP spid="26" grpId="0"/>
      <p:bldP spid="28" grpId="0"/>
      <p:bldP spid="30" grpId="0"/>
      <p:bldP spid="3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17494" y="5719932"/>
            <a:ext cx="34671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东京大学开发的电子显微镜</a:t>
            </a:r>
            <a:endParaRPr lang="zh-CN" altLang="en-US" sz="20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187117" y="6153090"/>
            <a:ext cx="238238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分辨率：</a:t>
            </a:r>
            <a:r>
              <a:rPr lang="en-US" altLang="zh-CN" sz="20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0.045</a:t>
            </a:r>
            <a:r>
              <a:rPr lang="zh-CN" altLang="en-US" sz="2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纳米</a:t>
            </a:r>
          </a:p>
        </p:txBody>
      </p:sp>
      <p:pic>
        <p:nvPicPr>
          <p:cNvPr id="9" name="Picture 5" descr="电子显微镜拍摄的照片4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9800" y="1738564"/>
            <a:ext cx="2041200" cy="183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 descr="电子显微镜拍摄的照片1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9800" y="4438710"/>
            <a:ext cx="2041200" cy="183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标注 2"/>
          <p:cNvSpPr/>
          <p:nvPr/>
        </p:nvSpPr>
        <p:spPr>
          <a:xfrm>
            <a:off x="5959800" y="4409682"/>
            <a:ext cx="2041200" cy="1914435"/>
          </a:xfrm>
          <a:prstGeom prst="wedgeRectCallout">
            <a:avLst>
              <a:gd name="adj1" fmla="val -148114"/>
              <a:gd name="adj2" fmla="val -72451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" name="燕尾形箭头 11"/>
          <p:cNvSpPr/>
          <p:nvPr/>
        </p:nvSpPr>
        <p:spPr>
          <a:xfrm rot="5400000">
            <a:off x="6751799" y="3820194"/>
            <a:ext cx="457200" cy="344265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3" name="Rectangle 5"/>
          <p:cNvSpPr txBox="1">
            <a:spLocks noChangeArrowheads="1"/>
          </p:cNvSpPr>
          <p:nvPr/>
        </p:nvSpPr>
        <p:spPr>
          <a:xfrm>
            <a:off x="990600" y="123826"/>
            <a:ext cx="8001000" cy="563563"/>
          </a:xfrm>
          <a:prstGeom prst="rect">
            <a:avLst/>
          </a:prstGeom>
          <a:noFill/>
          <a:ln/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altLang="zh-CN" i="0" dirty="0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3.</a:t>
            </a:r>
            <a:r>
              <a:rPr lang="zh-CN" altLang="en-US" i="0" dirty="0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工程应用分析</a:t>
            </a:r>
            <a:endParaRPr lang="zh-CN" altLang="en-US" i="0" dirty="0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内容占位符 2"/>
          <p:cNvSpPr txBox="1">
            <a:spLocks/>
          </p:cNvSpPr>
          <p:nvPr/>
        </p:nvSpPr>
        <p:spPr>
          <a:xfrm>
            <a:off x="152400" y="914400"/>
            <a:ext cx="8991600" cy="533400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bg2"/>
                </a:solidFill>
                <a:latin typeface="+mj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bg2"/>
                </a:solidFill>
                <a:latin typeface="+mj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2"/>
                </a:solidFill>
                <a:latin typeface="+mj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9pPr>
          </a:lstStyle>
          <a:p>
            <a:pPr>
              <a:buClr>
                <a:srgbClr val="FF0000"/>
              </a:buClr>
            </a:pP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显微镜成像分辨率的提升</a:t>
            </a:r>
            <a:endParaRPr lang="zh-CN" altLang="en-US" sz="24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34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314" y="1538577"/>
            <a:ext cx="2886075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矩形 5"/>
          <p:cNvSpPr/>
          <p:nvPr/>
        </p:nvSpPr>
        <p:spPr>
          <a:xfrm>
            <a:off x="685800" y="1447800"/>
            <a:ext cx="3429000" cy="5105400"/>
          </a:xfrm>
          <a:prstGeom prst="rect">
            <a:avLst/>
          </a:prstGeom>
          <a:noFill/>
          <a:ln w="28575" cap="flat" cmpd="sng" algn="ctr">
            <a:solidFill>
              <a:srgbClr val="BDFF38"/>
            </a:solidFill>
            <a:prstDash val="solid"/>
          </a:ln>
          <a:effectLst>
            <a:glow rad="127000">
              <a:srgbClr val="BDFF38">
                <a:alpha val="50000"/>
              </a:srgbClr>
            </a:glow>
            <a:outerShdw blurRad="254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zh-CN" altLang="en-US" kern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34056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8750"/>
            <a:ext cx="9140536" cy="542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5"/>
          <p:cNvSpPr txBox="1">
            <a:spLocks noChangeArrowheads="1"/>
          </p:cNvSpPr>
          <p:nvPr/>
        </p:nvSpPr>
        <p:spPr>
          <a:xfrm>
            <a:off x="990600" y="123826"/>
            <a:ext cx="8001000" cy="563563"/>
          </a:xfrm>
          <a:prstGeom prst="rect">
            <a:avLst/>
          </a:prstGeom>
          <a:noFill/>
          <a:ln/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altLang="zh-CN" i="0" dirty="0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3.</a:t>
            </a:r>
            <a:r>
              <a:rPr lang="zh-CN" altLang="en-US" i="0" dirty="0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工程应用分析</a:t>
            </a:r>
            <a:endParaRPr lang="zh-CN" altLang="en-US" i="0" dirty="0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内容占位符 2"/>
          <p:cNvSpPr txBox="1">
            <a:spLocks/>
          </p:cNvSpPr>
          <p:nvPr/>
        </p:nvSpPr>
        <p:spPr>
          <a:xfrm>
            <a:off x="152400" y="838200"/>
            <a:ext cx="8991600" cy="533400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bg2"/>
                </a:solidFill>
                <a:latin typeface="+mj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bg2"/>
                </a:solidFill>
                <a:latin typeface="+mj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2"/>
                </a:solidFill>
                <a:latin typeface="+mj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9pPr>
          </a:lstStyle>
          <a:p>
            <a:pPr>
              <a:buClr>
                <a:srgbClr val="FF0000"/>
              </a:buClr>
            </a:pP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望远镜成像分辨率的提升 </a:t>
            </a:r>
            <a:r>
              <a:rPr lang="en-US" altLang="zh-CN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– 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太空光学望远镜</a:t>
            </a:r>
            <a:endParaRPr lang="zh-CN" altLang="en-US" sz="24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38200" y="4572000"/>
            <a:ext cx="16049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zh-CN" sz="2000" b="1" dirty="0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哈勃望远镜 </a:t>
            </a:r>
            <a:endParaRPr lang="zh-CN" altLang="zh-CN" sz="2000" b="1" dirty="0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443127" y="2675692"/>
            <a:ext cx="122469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600" b="1" dirty="0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2.4m</a:t>
            </a:r>
            <a:r>
              <a:rPr lang="zh-CN" altLang="en-US" sz="1600" b="1" dirty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口径</a:t>
            </a:r>
            <a:endParaRPr lang="en-US" altLang="zh-CN" sz="1600" b="1" dirty="0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5682" y="3014246"/>
            <a:ext cx="17526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可见光观测</a:t>
            </a:r>
            <a:endParaRPr lang="zh-CN" altLang="en-US" sz="1600" b="1" dirty="0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59683" y="4972110"/>
            <a:ext cx="173797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分辨率：</a:t>
            </a:r>
            <a:r>
              <a:rPr lang="en-US" altLang="zh-CN" sz="1600" b="1" dirty="0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0.1</a:t>
            </a:r>
            <a:r>
              <a:rPr lang="zh-CN" altLang="en-US" sz="1600" b="1" dirty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角秒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1100" y="1515446"/>
            <a:ext cx="2996440" cy="2391159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5638800" y="3484270"/>
            <a:ext cx="1828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b="1" dirty="0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韦伯望远镜 </a:t>
            </a:r>
            <a:endParaRPr lang="zh-CN" altLang="en-US" sz="2000" b="1" dirty="0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617029" y="3875558"/>
            <a:ext cx="173797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分辨率：</a:t>
            </a:r>
            <a:r>
              <a:rPr lang="en-US" altLang="zh-CN" sz="1600" b="1" dirty="0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0.1</a:t>
            </a:r>
            <a:r>
              <a:rPr lang="zh-CN" altLang="en-US" sz="1600" b="1" dirty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角秒</a:t>
            </a:r>
          </a:p>
        </p:txBody>
      </p: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6742659" y="2133600"/>
            <a:ext cx="122469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600" b="1" dirty="0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6.5m</a:t>
            </a:r>
            <a:r>
              <a:rPr lang="zh-CN" altLang="en-US" sz="1600" b="1" dirty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口径</a:t>
            </a:r>
            <a:endParaRPr lang="en-US" altLang="zh-CN" sz="1600" b="1" dirty="0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736627" y="2741802"/>
            <a:ext cx="17526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红外观测</a:t>
            </a:r>
            <a:endParaRPr lang="zh-CN" altLang="en-US" sz="1600" b="1" dirty="0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099300" y="3227235"/>
            <a:ext cx="990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rgbClr val="FFFF00"/>
                </a:solidFill>
              </a:rPr>
              <a:t>2018</a:t>
            </a:r>
            <a:r>
              <a:rPr lang="zh-CN" altLang="en-US" sz="1600" b="1" dirty="0" smtClean="0">
                <a:solidFill>
                  <a:srgbClr val="FFFF00"/>
                </a:solidFill>
              </a:rPr>
              <a:t>年</a:t>
            </a:r>
            <a:endParaRPr lang="zh-CN" altLang="en-US" sz="1600" b="1" dirty="0">
              <a:solidFill>
                <a:srgbClr val="FFFF00"/>
              </a:solidFill>
            </a:endParaRPr>
          </a:p>
        </p:txBody>
      </p:sp>
      <p:sp>
        <p:nvSpPr>
          <p:cNvPr id="3" name="燕尾形箭头 2"/>
          <p:cNvSpPr/>
          <p:nvPr/>
        </p:nvSpPr>
        <p:spPr>
          <a:xfrm rot="20700089">
            <a:off x="3723976" y="3332496"/>
            <a:ext cx="1090876" cy="306592"/>
          </a:xfrm>
          <a:prstGeom prst="notched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5562600" y="4495800"/>
            <a:ext cx="3041923" cy="2056869"/>
            <a:chOff x="4525435" y="2240089"/>
            <a:chExt cx="4466165" cy="3043609"/>
          </a:xfrm>
        </p:grpSpPr>
        <p:pic>
          <p:nvPicPr>
            <p:cNvPr id="19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25435" y="2240089"/>
              <a:ext cx="4466165" cy="30436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0" name="TextBox 19"/>
            <p:cNvSpPr txBox="1"/>
            <p:nvPr/>
          </p:nvSpPr>
          <p:spPr>
            <a:xfrm>
              <a:off x="4972945" y="3642055"/>
              <a:ext cx="1213298" cy="5009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哈勃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946472" y="3412015"/>
              <a:ext cx="1206983" cy="5009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韦伯</a:t>
              </a:r>
              <a:endParaRPr lang="zh-CN" altLang="en-US" sz="16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5482770" y="4495800"/>
            <a:ext cx="3194323" cy="2056869"/>
          </a:xfrm>
          <a:prstGeom prst="rect">
            <a:avLst/>
          </a:prstGeom>
          <a:noFill/>
          <a:ln w="28575" cap="flat" cmpd="sng" algn="ctr">
            <a:solidFill>
              <a:srgbClr val="BDFF38"/>
            </a:solidFill>
            <a:prstDash val="solid"/>
          </a:ln>
          <a:effectLst>
            <a:glow rad="127000">
              <a:srgbClr val="BDFF38">
                <a:alpha val="50000"/>
              </a:srgbClr>
            </a:glow>
            <a:outerShdw blurRad="254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zh-CN" altLang="en-US" kern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818522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13" grpId="0"/>
      <p:bldP spid="14" grpId="0"/>
      <p:bldP spid="14" grpId="1"/>
      <p:bldP spid="15" grpId="0"/>
      <p:bldP spid="16" grpId="0"/>
      <p:bldP spid="3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9" y="1428750"/>
            <a:ext cx="9144000" cy="5429250"/>
          </a:xfrm>
          <a:prstGeom prst="rect">
            <a:avLst/>
          </a:prstGeom>
        </p:spPr>
      </p:pic>
      <p:sp>
        <p:nvSpPr>
          <p:cNvPr id="4" name="Rectangle 5"/>
          <p:cNvSpPr txBox="1">
            <a:spLocks noChangeArrowheads="1"/>
          </p:cNvSpPr>
          <p:nvPr/>
        </p:nvSpPr>
        <p:spPr>
          <a:xfrm>
            <a:off x="990600" y="123826"/>
            <a:ext cx="8001000" cy="563563"/>
          </a:xfrm>
          <a:prstGeom prst="rect">
            <a:avLst/>
          </a:prstGeom>
          <a:noFill/>
          <a:ln/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altLang="zh-CN" i="0" dirty="0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3.</a:t>
            </a:r>
            <a:r>
              <a:rPr lang="zh-CN" altLang="en-US" i="0" dirty="0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工程应用分析</a:t>
            </a:r>
            <a:endParaRPr lang="zh-CN" altLang="en-US" i="0" dirty="0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内容占位符 2"/>
          <p:cNvSpPr txBox="1">
            <a:spLocks/>
          </p:cNvSpPr>
          <p:nvPr/>
        </p:nvSpPr>
        <p:spPr>
          <a:xfrm>
            <a:off x="152400" y="914400"/>
            <a:ext cx="8991600" cy="533400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bg2"/>
                </a:solidFill>
                <a:latin typeface="+mj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bg2"/>
                </a:solidFill>
                <a:latin typeface="+mj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2"/>
                </a:solidFill>
                <a:latin typeface="+mj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9pPr>
          </a:lstStyle>
          <a:p>
            <a:pPr>
              <a:buClr>
                <a:srgbClr val="FF0000"/>
              </a:buClr>
            </a:pP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望远镜成像分辨率的提升 </a:t>
            </a:r>
            <a:r>
              <a:rPr lang="en-US" altLang="zh-CN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–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地基光学望远镜</a:t>
            </a:r>
            <a:endParaRPr lang="zh-CN" altLang="en-US" sz="24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626149" y="4801084"/>
            <a:ext cx="16049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2000" b="1" dirty="0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凯克</a:t>
            </a:r>
            <a:r>
              <a:rPr lang="zh-CN" altLang="zh-CN" sz="2000" b="1" dirty="0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望远镜 </a:t>
            </a:r>
            <a:endParaRPr lang="zh-CN" altLang="zh-CN" sz="2000" b="1" dirty="0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1899508" y="5638800"/>
            <a:ext cx="122469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10m</a:t>
            </a:r>
            <a:r>
              <a:rPr lang="zh-CN" altLang="en-US" sz="2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口径</a:t>
            </a:r>
            <a:endParaRPr lang="en-US" altLang="zh-CN" sz="2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313868" y="6324600"/>
            <a:ext cx="173797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分辨率：</a:t>
            </a:r>
            <a:r>
              <a:rPr lang="en-US" altLang="zh-CN" sz="1600" b="1" dirty="0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0.1</a:t>
            </a:r>
            <a:r>
              <a:rPr lang="zh-CN" altLang="en-US" sz="1600" b="1" dirty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角秒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854" y="1828800"/>
            <a:ext cx="3107658" cy="194056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3231076" y="3769360"/>
            <a:ext cx="18117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欧洲极大望远镜</a:t>
            </a: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2511853" y="1752600"/>
            <a:ext cx="162507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39.3m</a:t>
            </a:r>
            <a:r>
              <a:rPr lang="zh-CN" altLang="en-US" sz="2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口径</a:t>
            </a:r>
            <a:endParaRPr lang="en-US" altLang="zh-CN" sz="2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200400" y="4081046"/>
            <a:ext cx="184217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分辨率：</a:t>
            </a:r>
            <a:r>
              <a:rPr lang="en-US" altLang="zh-CN" sz="1600" b="1" dirty="0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0.01</a:t>
            </a:r>
            <a:r>
              <a:rPr lang="zh-CN" altLang="en-US" sz="1600" b="1" dirty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角秒</a:t>
            </a:r>
          </a:p>
        </p:txBody>
      </p:sp>
      <p:sp>
        <p:nvSpPr>
          <p:cNvPr id="13" name="燕尾形箭头 12"/>
          <p:cNvSpPr/>
          <p:nvPr/>
        </p:nvSpPr>
        <p:spPr>
          <a:xfrm rot="17897861">
            <a:off x="2359958" y="4174689"/>
            <a:ext cx="1090876" cy="306592"/>
          </a:xfrm>
          <a:prstGeom prst="notched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4575629" y="1821413"/>
            <a:ext cx="990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rgbClr val="FFFF00"/>
                </a:solidFill>
              </a:rPr>
              <a:t>2024</a:t>
            </a:r>
            <a:r>
              <a:rPr lang="zh-CN" altLang="en-US" sz="1600" b="1" dirty="0" smtClean="0">
                <a:solidFill>
                  <a:srgbClr val="FFFF00"/>
                </a:solidFill>
              </a:rPr>
              <a:t>年</a:t>
            </a:r>
            <a:endParaRPr lang="zh-CN" altLang="en-US" sz="1600" b="1" dirty="0">
              <a:solidFill>
                <a:srgbClr val="FFFF00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2481942" y="1778695"/>
            <a:ext cx="3166597" cy="1990665"/>
          </a:xfrm>
          <a:prstGeom prst="rect">
            <a:avLst/>
          </a:prstGeom>
          <a:noFill/>
          <a:ln w="28575" cap="flat" cmpd="sng" algn="ctr">
            <a:solidFill>
              <a:srgbClr val="BDFF38"/>
            </a:solidFill>
            <a:prstDash val="solid"/>
          </a:ln>
          <a:effectLst>
            <a:glow rad="127000">
              <a:srgbClr val="BDFF38">
                <a:alpha val="50000"/>
              </a:srgbClr>
            </a:glow>
            <a:outerShdw blurRad="254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zh-CN" altLang="en-US" kern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03591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1" grpId="0"/>
      <p:bldP spid="11" grpId="1"/>
      <p:bldP spid="12" grpId="0"/>
      <p:bldP spid="13" grpId="0" animBg="1"/>
      <p:bldP spid="14" grpId="0"/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143" y="1428750"/>
            <a:ext cx="9144000" cy="5429250"/>
          </a:xfrm>
          <a:prstGeom prst="rect">
            <a:avLst/>
          </a:prstGeom>
        </p:spPr>
      </p:pic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752600" y="4343400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FAST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球面射电望远镜（中国贵州） 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6288107" y="1428750"/>
            <a:ext cx="2674465" cy="3008476"/>
            <a:chOff x="6288107" y="1428750"/>
            <a:chExt cx="2674465" cy="3008476"/>
          </a:xfrm>
        </p:grpSpPr>
        <p:pic>
          <p:nvPicPr>
            <p:cNvPr id="5" name="Picture 3" descr="20088149301840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24600" y="1428750"/>
              <a:ext cx="2608943" cy="19240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 Box 4"/>
            <p:cNvSpPr txBox="1">
              <a:spLocks noChangeArrowheads="1"/>
            </p:cNvSpPr>
            <p:nvPr/>
          </p:nvSpPr>
          <p:spPr bwMode="auto">
            <a:xfrm>
              <a:off x="6404901" y="2952690"/>
              <a:ext cx="2557671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2000" b="1" dirty="0">
                  <a:solidFill>
                    <a:srgbClr val="FFFF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阿雷西博</a:t>
              </a:r>
              <a:r>
                <a:rPr lang="zh-CN" altLang="en-US" sz="2000" b="1" dirty="0" smtClean="0">
                  <a:solidFill>
                    <a:srgbClr val="FFFF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射电望远镜</a:t>
              </a:r>
              <a:endParaRPr lang="en-US" altLang="zh-CN" sz="2000" b="1" dirty="0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6324600" y="1428750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FF0000"/>
                  </a:solidFill>
                </a:rPr>
                <a:t>波多黎各</a:t>
              </a:r>
            </a:p>
          </p:txBody>
        </p:sp>
        <p:sp>
          <p:nvSpPr>
            <p:cNvPr id="8" name="燕尾形箭头 7"/>
            <p:cNvSpPr/>
            <p:nvPr/>
          </p:nvSpPr>
          <p:spPr>
            <a:xfrm rot="7488262">
              <a:off x="5895965" y="3738492"/>
              <a:ext cx="1090876" cy="306592"/>
            </a:xfrm>
            <a:prstGeom prst="notched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8093249" y="1446434"/>
              <a:ext cx="84029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sz="2000" b="1" dirty="0">
                  <a:solidFill>
                    <a:srgbClr val="FFFF00"/>
                  </a:solidFill>
                </a:rPr>
                <a:t>300m</a:t>
              </a:r>
              <a:endParaRPr lang="zh-CN" altLang="en-US" sz="2000" b="1" dirty="0">
                <a:solidFill>
                  <a:srgbClr val="FFFF00"/>
                </a:solidFill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4191000" y="5043361"/>
            <a:ext cx="11047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 dirty="0">
                <a:solidFill>
                  <a:srgbClr val="FFFF00"/>
                </a:solidFill>
              </a:rPr>
              <a:t>500m</a:t>
            </a: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990600" y="123826"/>
            <a:ext cx="8001000" cy="563563"/>
          </a:xfrm>
          <a:prstGeom prst="rect">
            <a:avLst/>
          </a:prstGeom>
          <a:noFill/>
          <a:ln/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altLang="zh-CN" i="0" dirty="0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3.</a:t>
            </a:r>
            <a:r>
              <a:rPr lang="zh-CN" altLang="en-US" i="0" dirty="0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工程应用分析</a:t>
            </a:r>
            <a:endParaRPr lang="zh-CN" altLang="en-US" i="0" dirty="0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内容占位符 2"/>
          <p:cNvSpPr txBox="1">
            <a:spLocks/>
          </p:cNvSpPr>
          <p:nvPr/>
        </p:nvSpPr>
        <p:spPr>
          <a:xfrm>
            <a:off x="152400" y="914400"/>
            <a:ext cx="8991600" cy="533400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bg2"/>
                </a:solidFill>
                <a:latin typeface="+mj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bg2"/>
                </a:solidFill>
                <a:latin typeface="+mj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2"/>
                </a:solidFill>
                <a:latin typeface="+mj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9pPr>
          </a:lstStyle>
          <a:p>
            <a:pPr>
              <a:buClr>
                <a:srgbClr val="FF0000"/>
              </a:buClr>
            </a:pP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望远镜成像分辨率的提升 </a:t>
            </a:r>
            <a:r>
              <a:rPr lang="en-US" altLang="zh-CN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–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射电望远镜</a:t>
            </a:r>
            <a:endParaRPr lang="zh-CN" altLang="en-US" sz="24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324600" y="1428750"/>
            <a:ext cx="2608943" cy="1927678"/>
          </a:xfrm>
          <a:prstGeom prst="rect">
            <a:avLst/>
          </a:prstGeom>
          <a:noFill/>
          <a:ln w="28575" cap="flat" cmpd="sng" algn="ctr">
            <a:solidFill>
              <a:srgbClr val="BDFF38"/>
            </a:solidFill>
            <a:prstDash val="solid"/>
          </a:ln>
          <a:effectLst>
            <a:glow rad="127000">
              <a:srgbClr val="BDFF38">
                <a:alpha val="50000"/>
              </a:srgbClr>
            </a:glow>
            <a:outerShdw blurRad="254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zh-CN" altLang="en-US" kern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839090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 txBox="1">
            <a:spLocks noChangeArrowheads="1"/>
          </p:cNvSpPr>
          <p:nvPr/>
        </p:nvSpPr>
        <p:spPr>
          <a:xfrm>
            <a:off x="990600" y="123826"/>
            <a:ext cx="8001000" cy="563563"/>
          </a:xfrm>
          <a:prstGeom prst="rect">
            <a:avLst/>
          </a:prstGeom>
          <a:noFill/>
          <a:ln/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altLang="zh-CN" i="0" dirty="0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4.</a:t>
            </a:r>
            <a:r>
              <a:rPr lang="zh-CN" altLang="en-US" i="0" dirty="0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讨论探究</a:t>
            </a:r>
            <a:endParaRPr lang="zh-CN" altLang="en-US" i="0" dirty="0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76200" y="857899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探究问题一：为何设计射电望远镜要比光学望远镜口径大得多？</a:t>
            </a:r>
            <a:endParaRPr lang="zh-CN" altLang="en-US" sz="24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7910848"/>
              </p:ext>
            </p:extLst>
          </p:nvPr>
        </p:nvGraphicFramePr>
        <p:xfrm>
          <a:off x="3938243" y="2170061"/>
          <a:ext cx="1343713" cy="7531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961" name="Equation" r:id="rId3" imgW="1282680" imgH="723600" progId="Equation.DSMT4">
                  <p:embed/>
                </p:oleObj>
              </mc:Choice>
              <mc:Fallback>
                <p:oleObj name="Equation" r:id="rId3" imgW="1282680" imgH="723600" progId="Equation.DSMT4">
                  <p:embed/>
                  <p:pic>
                    <p:nvPicPr>
                      <p:cNvPr id="0" name="对象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8243" y="2170061"/>
                        <a:ext cx="1343713" cy="75319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组合 9"/>
          <p:cNvGrpSpPr/>
          <p:nvPr/>
        </p:nvGrpSpPr>
        <p:grpSpPr>
          <a:xfrm>
            <a:off x="5380314" y="1414452"/>
            <a:ext cx="3549600" cy="2361600"/>
            <a:chOff x="5369517" y="2142724"/>
            <a:chExt cx="3549600" cy="2361600"/>
          </a:xfrm>
        </p:grpSpPr>
        <p:pic>
          <p:nvPicPr>
            <p:cNvPr id="6" name="图片 5"/>
            <p:cNvPicPr>
              <a:picLocks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69517" y="2142724"/>
              <a:ext cx="3549600" cy="2361600"/>
            </a:xfrm>
            <a:prstGeom prst="rect">
              <a:avLst/>
            </a:prstGeom>
          </p:spPr>
        </p:pic>
        <p:sp>
          <p:nvSpPr>
            <p:cNvPr id="7" name="Text Box 4"/>
            <p:cNvSpPr txBox="1">
              <a:spLocks noChangeArrowheads="1"/>
            </p:cNvSpPr>
            <p:nvPr/>
          </p:nvSpPr>
          <p:spPr bwMode="auto">
            <a:xfrm>
              <a:off x="5390104" y="2148349"/>
              <a:ext cx="3529013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000" b="1" dirty="0" smtClean="0">
                  <a:solidFill>
                    <a:srgbClr val="FFFF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FAST</a:t>
              </a:r>
              <a:r>
                <a:rPr lang="zh-CN" altLang="en-US" sz="2000" b="1" dirty="0" smtClean="0">
                  <a:solidFill>
                    <a:srgbClr val="FFFF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球面射电望远镜 </a:t>
              </a:r>
              <a:endParaRPr lang="zh-CN" altLang="en-US" sz="2000" b="1" dirty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6304022" y="3372208"/>
              <a:ext cx="84029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000" b="1" dirty="0">
                  <a:solidFill>
                    <a:srgbClr val="FFFF00"/>
                  </a:solidFill>
                </a:rPr>
                <a:t>500m</a:t>
              </a:r>
            </a:p>
          </p:txBody>
        </p:sp>
        <p:sp>
          <p:nvSpPr>
            <p:cNvPr id="9" name="矩形 8"/>
            <p:cNvSpPr/>
            <p:nvPr/>
          </p:nvSpPr>
          <p:spPr>
            <a:xfrm>
              <a:off x="5369517" y="4104214"/>
              <a:ext cx="121700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 smtClean="0">
                  <a:solidFill>
                    <a:srgbClr val="FF0000"/>
                  </a:solidFill>
                </a:rPr>
                <a:t>中国贵州</a:t>
              </a:r>
              <a:endParaRPr lang="zh-CN" altLang="en-US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275772" y="1416904"/>
            <a:ext cx="3549600" cy="2369134"/>
            <a:chOff x="619687" y="1735080"/>
            <a:chExt cx="3549600" cy="2369134"/>
          </a:xfrm>
        </p:grpSpPr>
        <p:pic>
          <p:nvPicPr>
            <p:cNvPr id="11" name="Picture 3" descr="2008100407590061378900"/>
            <p:cNvPicPr>
              <a:picLocks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3311" r="9476" b="17005"/>
            <a:stretch/>
          </p:blipFill>
          <p:spPr bwMode="auto">
            <a:xfrm>
              <a:off x="619687" y="1742014"/>
              <a:ext cx="3549600" cy="2362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矩形 11"/>
            <p:cNvSpPr/>
            <p:nvPr/>
          </p:nvSpPr>
          <p:spPr>
            <a:xfrm>
              <a:off x="619687" y="1735080"/>
              <a:ext cx="160492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2000" b="1" dirty="0" smtClean="0">
                  <a:solidFill>
                    <a:srgbClr val="FFFF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凯克</a:t>
              </a:r>
              <a:r>
                <a:rPr lang="zh-CN" altLang="zh-CN" sz="2000" b="1" dirty="0" smtClean="0">
                  <a:solidFill>
                    <a:srgbClr val="FFFF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望远镜 </a:t>
              </a:r>
              <a:endParaRPr lang="zh-CN" altLang="zh-CN" sz="2000" b="1" dirty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2139103" y="2680168"/>
              <a:ext cx="67197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 smtClean="0">
                  <a:solidFill>
                    <a:srgbClr val="FFFF00"/>
                  </a:solidFill>
                </a:rPr>
                <a:t>10m</a:t>
              </a:r>
              <a:endParaRPr lang="zh-CN" altLang="en-US" b="1" dirty="0">
                <a:solidFill>
                  <a:srgbClr val="FFFF00"/>
                </a:solidFill>
              </a:endParaRPr>
            </a:p>
          </p:txBody>
        </p:sp>
      </p:grpSp>
      <p:pic>
        <p:nvPicPr>
          <p:cNvPr id="57580" name="Picture 236" descr="https://timgsa.baidu.com/timg?image&amp;quality=80&amp;size=b9999_10000&amp;sec=1503166464269&amp;di=4b257432c397e19863866cbc02090eb1&amp;imgtype=0&amp;src=http%3A%2F%2Fimg5.blog.eastmoney.com%2Fsw%2Fsweetlove67%2F201004%2F20100424194150106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953000"/>
            <a:ext cx="6858000" cy="177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7" name="直接连接符 16"/>
          <p:cNvCxnSpPr/>
          <p:nvPr/>
        </p:nvCxnSpPr>
        <p:spPr>
          <a:xfrm>
            <a:off x="4466772" y="4925577"/>
            <a:ext cx="0" cy="183284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768999" y="4575811"/>
            <a:ext cx="1430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λ</a:t>
            </a:r>
            <a:r>
              <a:rPr lang="en-US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=1mm-30m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1396887" y="4953000"/>
            <a:ext cx="0" cy="17780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115282" y="4572000"/>
            <a:ext cx="8298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射电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038050" y="4583668"/>
            <a:ext cx="15327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λ</a:t>
            </a:r>
            <a:r>
              <a:rPr lang="en-US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=0.4-0.76</a:t>
            </a:r>
            <a:r>
              <a:rPr lang="el-GR" altLang="zh-CN" b="1" dirty="0" smtClean="0">
                <a:latin typeface="Arial"/>
                <a:cs typeface="Arial"/>
              </a:rPr>
              <a:t>μ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84333" y="4583668"/>
            <a:ext cx="8298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光学：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28600" y="1414452"/>
            <a:ext cx="8763000" cy="2418690"/>
          </a:xfrm>
          <a:prstGeom prst="rect">
            <a:avLst/>
          </a:prstGeom>
          <a:noFill/>
          <a:ln w="28575" cap="flat" cmpd="sng" algn="ctr">
            <a:solidFill>
              <a:srgbClr val="BDFF38"/>
            </a:solidFill>
            <a:prstDash val="solid"/>
          </a:ln>
          <a:effectLst>
            <a:glow rad="127000">
              <a:srgbClr val="BDFF38">
                <a:alpha val="50000"/>
              </a:srgbClr>
            </a:glow>
            <a:outerShdw blurRad="254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zh-CN" altLang="en-US" kern="0" smtClean="0">
              <a:solidFill>
                <a:srgbClr val="FFFFFF"/>
              </a:solidFill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6400800" y="4960258"/>
            <a:ext cx="0" cy="17780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/>
          <p:cNvSpPr/>
          <p:nvPr/>
        </p:nvSpPr>
        <p:spPr>
          <a:xfrm>
            <a:off x="6936000" y="4575811"/>
            <a:ext cx="17508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0.01nm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～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0.1nm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943600" y="4557486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硬</a:t>
            </a:r>
            <a:r>
              <a:rPr lang="en-US" altLang="zh-CN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X</a:t>
            </a:r>
            <a:r>
              <a:rPr lang="zh-CN" altLang="en-US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射线：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581554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7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3" grpId="0"/>
      <p:bldP spid="27" grpId="0"/>
      <p:bldP spid="28" grpId="0"/>
      <p:bldP spid="26" grpId="0"/>
      <p:bldP spid="2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5" descr="01000000000000119088611855135"/>
          <p:cNvPicPr>
            <a:picLocks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43" b="15140"/>
          <a:stretch/>
        </p:blipFill>
        <p:spPr bwMode="auto">
          <a:xfrm>
            <a:off x="5396726" y="1426027"/>
            <a:ext cx="3549600" cy="2307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5"/>
          <p:cNvSpPr txBox="1">
            <a:spLocks noChangeArrowheads="1"/>
          </p:cNvSpPr>
          <p:nvPr/>
        </p:nvSpPr>
        <p:spPr>
          <a:xfrm>
            <a:off x="990600" y="123826"/>
            <a:ext cx="8001000" cy="563563"/>
          </a:xfrm>
          <a:prstGeom prst="rect">
            <a:avLst/>
          </a:prstGeom>
          <a:noFill/>
          <a:ln/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altLang="zh-CN" i="0" dirty="0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4.</a:t>
            </a:r>
            <a:r>
              <a:rPr lang="zh-CN" altLang="en-US" i="0" dirty="0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讨论探究</a:t>
            </a:r>
            <a:endParaRPr lang="zh-CN" altLang="en-US" i="0" dirty="0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76200" y="857899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探究问题二：为何韦伯和哈勃的分辨率相近？</a:t>
            </a:r>
            <a:endParaRPr lang="zh-CN" altLang="en-US" sz="24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4888381"/>
              </p:ext>
            </p:extLst>
          </p:nvPr>
        </p:nvGraphicFramePr>
        <p:xfrm>
          <a:off x="3962400" y="1771710"/>
          <a:ext cx="1276350" cy="7154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654" name="Equation" r:id="rId4" imgW="1282680" imgH="723600" progId="Equation.DSMT4">
                  <p:embed/>
                </p:oleObj>
              </mc:Choice>
              <mc:Fallback>
                <p:oleObj name="Equation" r:id="rId4" imgW="1282680" imgH="723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0" y="1771710"/>
                        <a:ext cx="1276350" cy="71543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 Box 3"/>
          <p:cNvSpPr txBox="1">
            <a:spLocks noChangeArrowheads="1"/>
          </p:cNvSpPr>
          <p:nvPr/>
        </p:nvSpPr>
        <p:spPr bwMode="auto">
          <a:xfrm>
            <a:off x="5424159" y="3276600"/>
            <a:ext cx="72943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000" b="1" dirty="0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6.5m</a:t>
            </a:r>
            <a:endParaRPr lang="en-US" altLang="zh-CN" sz="2000" b="1" dirty="0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5" name="Picture 7" descr="xinsrc_332100512091334313240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47" b="15112"/>
          <a:stretch/>
        </p:blipFill>
        <p:spPr bwMode="auto">
          <a:xfrm>
            <a:off x="294595" y="1426028"/>
            <a:ext cx="3548063" cy="2307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右箭头 25"/>
          <p:cNvSpPr/>
          <p:nvPr/>
        </p:nvSpPr>
        <p:spPr bwMode="auto">
          <a:xfrm>
            <a:off x="3962400" y="2545393"/>
            <a:ext cx="1281926" cy="504056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zh-CN" altLang="en-US" sz="2400" b="1" smtClean="0">
              <a:solidFill>
                <a:srgbClr val="000000"/>
              </a:solidFill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61258" y="1371600"/>
            <a:ext cx="16049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zh-CN" sz="2000" b="1" dirty="0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哈勃望远镜 </a:t>
            </a:r>
            <a:endParaRPr lang="zh-CN" altLang="zh-CN" sz="2000" b="1" dirty="0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244326" y="1371600"/>
            <a:ext cx="27668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b="1" dirty="0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韦伯望远镜 </a:t>
            </a:r>
            <a:endParaRPr lang="zh-CN" altLang="en-US" sz="2000" b="1" dirty="0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1" name="Text Box 3"/>
          <p:cNvSpPr txBox="1">
            <a:spLocks noChangeArrowheads="1"/>
          </p:cNvSpPr>
          <p:nvPr/>
        </p:nvSpPr>
        <p:spPr bwMode="auto">
          <a:xfrm>
            <a:off x="277538" y="3333690"/>
            <a:ext cx="72943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000" b="1" dirty="0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2.4m</a:t>
            </a:r>
            <a:endParaRPr lang="en-US" altLang="zh-CN" sz="2000" b="1" dirty="0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968342" y="32766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FFFF00"/>
                </a:solidFill>
              </a:rPr>
              <a:t>2018</a:t>
            </a:r>
            <a:r>
              <a:rPr lang="zh-CN" altLang="en-US" b="1" dirty="0" smtClean="0">
                <a:solidFill>
                  <a:srgbClr val="FFFF00"/>
                </a:solidFill>
              </a:rPr>
              <a:t>年</a:t>
            </a:r>
            <a:endParaRPr lang="zh-CN" altLang="en-US" b="1" dirty="0">
              <a:solidFill>
                <a:srgbClr val="FFFF00"/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129907" y="3733800"/>
            <a:ext cx="212269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分辨率：</a:t>
            </a:r>
            <a:r>
              <a:rPr lang="en-US" altLang="zh-CN" sz="20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0.1</a:t>
            </a:r>
            <a:r>
              <a:rPr lang="zh-CN" altLang="en-US" sz="2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角秒</a:t>
            </a:r>
          </a:p>
        </p:txBody>
      </p:sp>
      <p:sp>
        <p:nvSpPr>
          <p:cNvPr id="34" name="矩形 33"/>
          <p:cNvSpPr/>
          <p:nvPr/>
        </p:nvSpPr>
        <p:spPr>
          <a:xfrm>
            <a:off x="6110177" y="3733800"/>
            <a:ext cx="212269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分辨率：</a:t>
            </a:r>
            <a:r>
              <a:rPr lang="en-US" altLang="zh-CN" sz="20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0.1</a:t>
            </a:r>
            <a:r>
              <a:rPr lang="zh-CN" altLang="en-US" sz="2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角秒</a:t>
            </a:r>
          </a:p>
        </p:txBody>
      </p:sp>
      <p:sp>
        <p:nvSpPr>
          <p:cNvPr id="2" name="矩形 1"/>
          <p:cNvSpPr/>
          <p:nvPr/>
        </p:nvSpPr>
        <p:spPr>
          <a:xfrm>
            <a:off x="228600" y="1371600"/>
            <a:ext cx="8763000" cy="2762310"/>
          </a:xfrm>
          <a:prstGeom prst="rect">
            <a:avLst/>
          </a:prstGeom>
          <a:noFill/>
          <a:ln w="28575" cap="flat" cmpd="sng" algn="ctr">
            <a:solidFill>
              <a:srgbClr val="BDFF38"/>
            </a:solidFill>
            <a:prstDash val="solid"/>
          </a:ln>
          <a:effectLst>
            <a:glow rad="127000">
              <a:srgbClr val="BDFF38">
                <a:alpha val="50000"/>
              </a:srgbClr>
            </a:glow>
            <a:outerShdw blurRad="254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zh-CN" altLang="en-US" kern="0" smtClean="0">
              <a:solidFill>
                <a:srgbClr val="FFFFFF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066800" y="4648200"/>
            <a:ext cx="7361639" cy="404706"/>
            <a:chOff x="1066800" y="4648200"/>
            <a:chExt cx="7361639" cy="404706"/>
          </a:xfrm>
        </p:grpSpPr>
        <p:sp>
          <p:nvSpPr>
            <p:cNvPr id="20" name="矩形 19"/>
            <p:cNvSpPr/>
            <p:nvPr/>
          </p:nvSpPr>
          <p:spPr>
            <a:xfrm>
              <a:off x="1066800" y="4648200"/>
              <a:ext cx="225414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 smtClean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可见光：</a:t>
              </a:r>
              <a:r>
                <a:rPr lang="el-GR" altLang="zh-CN" sz="2000" b="1" dirty="0" smtClean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λ</a:t>
              </a:r>
              <a:r>
                <a:rPr lang="en-US" altLang="zh-CN" sz="2000" b="1" dirty="0" smtClean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=555nm</a:t>
              </a:r>
              <a:endParaRPr lang="zh-CN" altLang="en-US" sz="2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6044453" y="4652796"/>
              <a:ext cx="238398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 smtClean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近红外：</a:t>
              </a:r>
              <a:r>
                <a:rPr lang="el-GR" altLang="zh-CN" sz="2000" b="1" dirty="0" smtClean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λ</a:t>
              </a:r>
              <a:r>
                <a:rPr lang="en-US" altLang="zh-CN" sz="2000" b="1" dirty="0" smtClean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=2000nm</a:t>
              </a:r>
              <a:endParaRPr lang="zh-CN" altLang="en-US" sz="2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6822214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2008100407590061378900"/>
          <p:cNvPicPr>
            <a:picLocks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311" r="9476" b="17005"/>
          <a:stretch/>
        </p:blipFill>
        <p:spPr bwMode="auto">
          <a:xfrm>
            <a:off x="476300" y="1530934"/>
            <a:ext cx="3549600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476300" y="1524000"/>
            <a:ext cx="16049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2000" b="1" dirty="0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凯克</a:t>
            </a:r>
            <a:r>
              <a:rPr lang="zh-CN" altLang="zh-CN" sz="2000" b="1" dirty="0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望远镜 </a:t>
            </a:r>
            <a:endParaRPr lang="zh-CN" altLang="zh-CN" sz="2000" b="1" dirty="0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76300" y="3486408"/>
            <a:ext cx="6719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rgbClr val="FFFF00"/>
                </a:solidFill>
              </a:rPr>
              <a:t>10m</a:t>
            </a:r>
            <a:endParaRPr lang="zh-CN" altLang="en-US" b="1" dirty="0">
              <a:solidFill>
                <a:srgbClr val="FFFF0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270358" y="3974068"/>
            <a:ext cx="19303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分辨率：</a:t>
            </a:r>
            <a:r>
              <a:rPr lang="en-US" altLang="zh-CN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0.1</a:t>
            </a:r>
            <a:r>
              <a:rPr lang="zh-CN" altLang="en-US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角秒</a:t>
            </a: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990600" y="123826"/>
            <a:ext cx="8001000" cy="563563"/>
          </a:xfrm>
          <a:prstGeom prst="rect">
            <a:avLst/>
          </a:prstGeom>
          <a:noFill/>
          <a:ln/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altLang="zh-CN" i="0" dirty="0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4.</a:t>
            </a:r>
            <a:r>
              <a:rPr lang="zh-CN" altLang="en-US" i="0" dirty="0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讨论探究</a:t>
            </a:r>
            <a:endParaRPr lang="zh-CN" altLang="en-US" i="0" dirty="0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76200" y="857899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探究问题三：为何凯克望远镜的实际分辨率比理论分辨率小很多？</a:t>
            </a:r>
            <a:endParaRPr lang="zh-CN" altLang="en-US" sz="24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800600" y="2212250"/>
            <a:ext cx="1752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在</a:t>
            </a:r>
            <a:r>
              <a:rPr lang="en-US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el-GR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  <a:cs typeface="Arial"/>
              </a:rPr>
              <a:t>μ</a:t>
            </a:r>
            <a:r>
              <a:rPr lang="en-US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  <a:cs typeface="Arial"/>
              </a:rPr>
              <a:t>m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  <a:cs typeface="Arial"/>
              </a:rPr>
              <a:t>波长分辨率理论值：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aphicFrame>
        <p:nvGraphicFramePr>
          <p:cNvPr id="16" name="对象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5045821"/>
              </p:ext>
            </p:extLst>
          </p:nvPr>
        </p:nvGraphicFramePr>
        <p:xfrm>
          <a:off x="6553200" y="2261393"/>
          <a:ext cx="22733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679" name="Equation" r:id="rId4" imgW="2273040" imgH="609480" progId="Equation.DSMT4">
                  <p:embed/>
                </p:oleObj>
              </mc:Choice>
              <mc:Fallback>
                <p:oleObj name="Equation" r:id="rId4" imgW="2273040" imgH="609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553200" y="2261393"/>
                        <a:ext cx="2273300" cy="609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矩形 2"/>
          <p:cNvSpPr/>
          <p:nvPr/>
        </p:nvSpPr>
        <p:spPr>
          <a:xfrm>
            <a:off x="476300" y="1524000"/>
            <a:ext cx="3549600" cy="2369134"/>
          </a:xfrm>
          <a:prstGeom prst="rect">
            <a:avLst/>
          </a:prstGeom>
          <a:noFill/>
          <a:ln w="28575" cap="flat" cmpd="sng" algn="ctr">
            <a:solidFill>
              <a:srgbClr val="BDFF38"/>
            </a:solidFill>
            <a:prstDash val="solid"/>
          </a:ln>
          <a:effectLst>
            <a:glow rad="127000">
              <a:srgbClr val="BDFF38">
                <a:alpha val="50000"/>
              </a:srgbClr>
            </a:glow>
            <a:outerShdw blurRad="254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zh-CN" altLang="en-US" kern="0" smtClean="0">
              <a:solidFill>
                <a:srgbClr val="FFFFFF"/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208981" y="4398155"/>
            <a:ext cx="8109386" cy="2524377"/>
            <a:chOff x="1208981" y="4398155"/>
            <a:chExt cx="8109386" cy="2524377"/>
          </a:xfrm>
        </p:grpSpPr>
        <p:pic>
          <p:nvPicPr>
            <p:cNvPr id="98664" name="Picture 360" descr="https://timgsa.baidu.com/timg?image&amp;quality=80&amp;size=b9999_10000&amp;sec=1503992786619&amp;di=5a009263c2d9157545306b9d2d3fb883&amp;imgtype=0&amp;src=http%3A%2F%2Fimg7.ph.126.net%2FPRjLZG-yH-cw_pWqxtLM-g%3D%3D%2F994732567713212467.gif"/>
            <p:cNvPicPr>
              <a:picLocks noChangeAspect="1" noChangeArrowheads="1" noCrop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8981" y="4398155"/>
              <a:ext cx="2155045" cy="21550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1295400" y="6553200"/>
              <a:ext cx="25517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大气湍流影响成像</a:t>
              </a:r>
              <a:endParaRPr lang="zh-CN" altLang="en-US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98668" name="Picture 364" descr="https://timgsa.baidu.com/timg?image&amp;quality=80&amp;size=b9999_10000&amp;sec=1503993548597&amp;di=82175a18f42eb0af3e08f888adaa99d6&amp;imgtype=0&amp;src=http%3A%2F%2Fimgsrc.baidu.com%2Fimage%2Fc0%253Dshijue1%252C0%252C0%252C294%252C40%2Fsign%3D870b3a5a49a98226accc2364e2ebd374%2Fcefc1e178a82b901265f7b1c798da9773912ef2b.jp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05" t="3455" r="2349" b="7678"/>
            <a:stretch/>
          </p:blipFill>
          <p:spPr bwMode="auto">
            <a:xfrm>
              <a:off x="4499901" y="4398155"/>
              <a:ext cx="4415499" cy="21550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>
              <a:off x="5105400" y="6535840"/>
              <a:ext cx="42129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自适应光学消除大气湍流的影响</a:t>
              </a:r>
              <a:endParaRPr lang="zh-CN" altLang="en-US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8180811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Oval 3"/>
          <p:cNvSpPr>
            <a:spLocks noChangeArrowheads="1"/>
          </p:cNvSpPr>
          <p:nvPr/>
        </p:nvSpPr>
        <p:spPr bwMode="auto">
          <a:xfrm>
            <a:off x="1219200" y="1752600"/>
            <a:ext cx="2667000" cy="2667000"/>
          </a:xfrm>
          <a:prstGeom prst="ellipse">
            <a:avLst/>
          </a:prstGeom>
          <a:gradFill rotWithShape="1">
            <a:gsLst>
              <a:gs pos="0">
                <a:srgbClr val="FF0D0D"/>
              </a:gs>
              <a:gs pos="100000">
                <a:srgbClr val="FF0D0D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6148" name="Oval 4"/>
          <p:cNvSpPr>
            <a:spLocks noChangeArrowheads="1"/>
          </p:cNvSpPr>
          <p:nvPr/>
        </p:nvSpPr>
        <p:spPr bwMode="auto">
          <a:xfrm>
            <a:off x="1828800" y="2057400"/>
            <a:ext cx="2667000" cy="2667000"/>
          </a:xfrm>
          <a:prstGeom prst="ellipse">
            <a:avLst/>
          </a:prstGeom>
          <a:gradFill rotWithShape="1">
            <a:gsLst>
              <a:gs pos="0">
                <a:srgbClr val="FF0D0D"/>
              </a:gs>
              <a:gs pos="100000">
                <a:srgbClr val="FF0D0D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6149" name="Oval 5"/>
          <p:cNvSpPr>
            <a:spLocks noChangeArrowheads="1"/>
          </p:cNvSpPr>
          <p:nvPr/>
        </p:nvSpPr>
        <p:spPr bwMode="auto">
          <a:xfrm>
            <a:off x="2362200" y="2362200"/>
            <a:ext cx="2667000" cy="2667000"/>
          </a:xfrm>
          <a:prstGeom prst="ellipse">
            <a:avLst/>
          </a:prstGeom>
          <a:gradFill rotWithShape="1">
            <a:gsLst>
              <a:gs pos="0">
                <a:srgbClr val="FF0D0D"/>
              </a:gs>
              <a:gs pos="100000">
                <a:srgbClr val="FF0D0D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6150" name="Oval 6"/>
          <p:cNvSpPr>
            <a:spLocks noChangeArrowheads="1"/>
          </p:cNvSpPr>
          <p:nvPr/>
        </p:nvSpPr>
        <p:spPr bwMode="auto">
          <a:xfrm>
            <a:off x="2286000" y="2819400"/>
            <a:ext cx="2667000" cy="2667000"/>
          </a:xfrm>
          <a:prstGeom prst="ellipse">
            <a:avLst/>
          </a:prstGeom>
          <a:gradFill rotWithShape="1">
            <a:gsLst>
              <a:gs pos="0">
                <a:srgbClr val="FF0D0D"/>
              </a:gs>
              <a:gs pos="100000">
                <a:srgbClr val="FF0D0D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6151" name="Oval 7"/>
          <p:cNvSpPr>
            <a:spLocks noChangeArrowheads="1"/>
          </p:cNvSpPr>
          <p:nvPr/>
        </p:nvSpPr>
        <p:spPr bwMode="auto">
          <a:xfrm>
            <a:off x="1828800" y="3352800"/>
            <a:ext cx="2667000" cy="2667000"/>
          </a:xfrm>
          <a:prstGeom prst="ellipse">
            <a:avLst/>
          </a:prstGeom>
          <a:gradFill rotWithShape="1">
            <a:gsLst>
              <a:gs pos="0">
                <a:srgbClr val="FF0D0D"/>
              </a:gs>
              <a:gs pos="100000">
                <a:srgbClr val="FF0D0D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6152" name="Oval 8"/>
          <p:cNvSpPr>
            <a:spLocks noChangeArrowheads="1"/>
          </p:cNvSpPr>
          <p:nvPr/>
        </p:nvSpPr>
        <p:spPr bwMode="auto">
          <a:xfrm>
            <a:off x="1219200" y="3429000"/>
            <a:ext cx="2667000" cy="2667000"/>
          </a:xfrm>
          <a:prstGeom prst="ellipse">
            <a:avLst/>
          </a:prstGeom>
          <a:gradFill rotWithShape="1">
            <a:gsLst>
              <a:gs pos="0">
                <a:srgbClr val="FF0D0D"/>
              </a:gs>
              <a:gs pos="100000">
                <a:srgbClr val="FF0D0D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6153" name="Oval 9"/>
          <p:cNvSpPr>
            <a:spLocks noChangeArrowheads="1"/>
          </p:cNvSpPr>
          <p:nvPr/>
        </p:nvSpPr>
        <p:spPr bwMode="auto">
          <a:xfrm>
            <a:off x="533400" y="3124200"/>
            <a:ext cx="2667000" cy="2667000"/>
          </a:xfrm>
          <a:prstGeom prst="ellipse">
            <a:avLst/>
          </a:prstGeom>
          <a:gradFill rotWithShape="1">
            <a:gsLst>
              <a:gs pos="0">
                <a:srgbClr val="FF0D0D"/>
              </a:gs>
              <a:gs pos="100000">
                <a:srgbClr val="FF0D0D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6154" name="Oval 10"/>
          <p:cNvSpPr>
            <a:spLocks noChangeArrowheads="1"/>
          </p:cNvSpPr>
          <p:nvPr/>
        </p:nvSpPr>
        <p:spPr bwMode="auto">
          <a:xfrm>
            <a:off x="304800" y="2667000"/>
            <a:ext cx="2667000" cy="2667000"/>
          </a:xfrm>
          <a:prstGeom prst="ellipse">
            <a:avLst/>
          </a:prstGeom>
          <a:gradFill rotWithShape="1">
            <a:gsLst>
              <a:gs pos="0">
                <a:srgbClr val="FF0D0D"/>
              </a:gs>
              <a:gs pos="100000">
                <a:srgbClr val="FF0D0D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6155" name="Oval 11"/>
          <p:cNvSpPr>
            <a:spLocks noChangeArrowheads="1"/>
          </p:cNvSpPr>
          <p:nvPr/>
        </p:nvSpPr>
        <p:spPr bwMode="auto">
          <a:xfrm>
            <a:off x="381000" y="1905000"/>
            <a:ext cx="2667000" cy="2667000"/>
          </a:xfrm>
          <a:prstGeom prst="ellipse">
            <a:avLst/>
          </a:prstGeom>
          <a:gradFill rotWithShape="1">
            <a:gsLst>
              <a:gs pos="0">
                <a:srgbClr val="FF0D0D"/>
              </a:gs>
              <a:gs pos="100000">
                <a:srgbClr val="FF0D0D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7180" name="Freeform 12"/>
          <p:cNvSpPr>
            <a:spLocks/>
          </p:cNvSpPr>
          <p:nvPr/>
        </p:nvSpPr>
        <p:spPr bwMode="auto">
          <a:xfrm>
            <a:off x="1485900" y="3136900"/>
            <a:ext cx="2260600" cy="1600200"/>
          </a:xfrm>
          <a:custGeom>
            <a:avLst/>
            <a:gdLst>
              <a:gd name="T0" fmla="*/ 38100 w 1424"/>
              <a:gd name="T1" fmla="*/ 901700 h 1008"/>
              <a:gd name="T2" fmla="*/ 266700 w 1424"/>
              <a:gd name="T3" fmla="*/ 139700 h 1008"/>
              <a:gd name="T4" fmla="*/ 1104900 w 1424"/>
              <a:gd name="T5" fmla="*/ 63500 h 1008"/>
              <a:gd name="T6" fmla="*/ 1714500 w 1424"/>
              <a:gd name="T7" fmla="*/ 215900 h 1008"/>
              <a:gd name="T8" fmla="*/ 2171700 w 1424"/>
              <a:gd name="T9" fmla="*/ 596900 h 1008"/>
              <a:gd name="T10" fmla="*/ 2171700 w 1424"/>
              <a:gd name="T11" fmla="*/ 1054100 h 1008"/>
              <a:gd name="T12" fmla="*/ 1638300 w 1424"/>
              <a:gd name="T13" fmla="*/ 1511300 h 1008"/>
              <a:gd name="T14" fmla="*/ 1104900 w 1424"/>
              <a:gd name="T15" fmla="*/ 1587500 h 1008"/>
              <a:gd name="T16" fmla="*/ 495300 w 1424"/>
              <a:gd name="T17" fmla="*/ 1435100 h 1008"/>
              <a:gd name="T18" fmla="*/ 38100 w 1424"/>
              <a:gd name="T19" fmla="*/ 901700 h 100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424"/>
              <a:gd name="T31" fmla="*/ 0 h 1008"/>
              <a:gd name="T32" fmla="*/ 1424 w 1424"/>
              <a:gd name="T33" fmla="*/ 1008 h 100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424" h="1008">
                <a:moveTo>
                  <a:pt x="24" y="568"/>
                </a:moveTo>
                <a:cubicBezTo>
                  <a:pt x="0" y="432"/>
                  <a:pt x="56" y="176"/>
                  <a:pt x="168" y="88"/>
                </a:cubicBezTo>
                <a:cubicBezTo>
                  <a:pt x="280" y="0"/>
                  <a:pt x="544" y="32"/>
                  <a:pt x="696" y="40"/>
                </a:cubicBezTo>
                <a:cubicBezTo>
                  <a:pt x="848" y="48"/>
                  <a:pt x="968" y="80"/>
                  <a:pt x="1080" y="136"/>
                </a:cubicBezTo>
                <a:cubicBezTo>
                  <a:pt x="1192" y="192"/>
                  <a:pt x="1320" y="288"/>
                  <a:pt x="1368" y="376"/>
                </a:cubicBezTo>
                <a:cubicBezTo>
                  <a:pt x="1416" y="464"/>
                  <a:pt x="1424" y="568"/>
                  <a:pt x="1368" y="664"/>
                </a:cubicBezTo>
                <a:cubicBezTo>
                  <a:pt x="1312" y="760"/>
                  <a:pt x="1144" y="896"/>
                  <a:pt x="1032" y="952"/>
                </a:cubicBezTo>
                <a:cubicBezTo>
                  <a:pt x="920" y="1008"/>
                  <a:pt x="816" y="1008"/>
                  <a:pt x="696" y="1000"/>
                </a:cubicBezTo>
                <a:cubicBezTo>
                  <a:pt x="576" y="992"/>
                  <a:pt x="424" y="976"/>
                  <a:pt x="312" y="904"/>
                </a:cubicBezTo>
                <a:cubicBezTo>
                  <a:pt x="200" y="832"/>
                  <a:pt x="48" y="704"/>
                  <a:pt x="24" y="568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7181" name="AutoShape 13"/>
          <p:cNvSpPr>
            <a:spLocks noChangeArrowheads="1"/>
          </p:cNvSpPr>
          <p:nvPr/>
        </p:nvSpPr>
        <p:spPr bwMode="auto">
          <a:xfrm>
            <a:off x="1447800" y="3962400"/>
            <a:ext cx="228600" cy="152400"/>
          </a:xfrm>
          <a:prstGeom prst="irregularSeal2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7182" name="AutoShape 14"/>
          <p:cNvSpPr>
            <a:spLocks noChangeArrowheads="1"/>
          </p:cNvSpPr>
          <p:nvPr/>
        </p:nvSpPr>
        <p:spPr bwMode="auto">
          <a:xfrm>
            <a:off x="1676400" y="3200400"/>
            <a:ext cx="228600" cy="152400"/>
          </a:xfrm>
          <a:prstGeom prst="irregularSeal2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7183" name="AutoShape 15"/>
          <p:cNvSpPr>
            <a:spLocks noChangeArrowheads="1"/>
          </p:cNvSpPr>
          <p:nvPr/>
        </p:nvSpPr>
        <p:spPr bwMode="auto">
          <a:xfrm>
            <a:off x="2438400" y="3124200"/>
            <a:ext cx="228600" cy="152400"/>
          </a:xfrm>
          <a:prstGeom prst="irregularSeal2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7184" name="AutoShape 16"/>
          <p:cNvSpPr>
            <a:spLocks noChangeArrowheads="1"/>
          </p:cNvSpPr>
          <p:nvPr/>
        </p:nvSpPr>
        <p:spPr bwMode="auto">
          <a:xfrm>
            <a:off x="3048000" y="3276600"/>
            <a:ext cx="228600" cy="152400"/>
          </a:xfrm>
          <a:prstGeom prst="irregularSeal2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7185" name="AutoShape 17"/>
          <p:cNvSpPr>
            <a:spLocks noChangeArrowheads="1"/>
          </p:cNvSpPr>
          <p:nvPr/>
        </p:nvSpPr>
        <p:spPr bwMode="auto">
          <a:xfrm>
            <a:off x="3581400" y="3657600"/>
            <a:ext cx="228600" cy="152400"/>
          </a:xfrm>
          <a:prstGeom prst="irregularSeal2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7186" name="AutoShape 18"/>
          <p:cNvSpPr>
            <a:spLocks noChangeArrowheads="1"/>
          </p:cNvSpPr>
          <p:nvPr/>
        </p:nvSpPr>
        <p:spPr bwMode="auto">
          <a:xfrm>
            <a:off x="3581400" y="4114800"/>
            <a:ext cx="228600" cy="152400"/>
          </a:xfrm>
          <a:prstGeom prst="irregularSeal2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7187" name="AutoShape 19"/>
          <p:cNvSpPr>
            <a:spLocks noChangeArrowheads="1"/>
          </p:cNvSpPr>
          <p:nvPr/>
        </p:nvSpPr>
        <p:spPr bwMode="auto">
          <a:xfrm>
            <a:off x="3048000" y="4572000"/>
            <a:ext cx="228600" cy="152400"/>
          </a:xfrm>
          <a:prstGeom prst="irregularSeal2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7188" name="AutoShape 20"/>
          <p:cNvSpPr>
            <a:spLocks noChangeArrowheads="1"/>
          </p:cNvSpPr>
          <p:nvPr/>
        </p:nvSpPr>
        <p:spPr bwMode="auto">
          <a:xfrm>
            <a:off x="2514600" y="4648200"/>
            <a:ext cx="228600" cy="152400"/>
          </a:xfrm>
          <a:prstGeom prst="irregularSeal2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7189" name="AutoShape 21"/>
          <p:cNvSpPr>
            <a:spLocks noChangeArrowheads="1"/>
          </p:cNvSpPr>
          <p:nvPr/>
        </p:nvSpPr>
        <p:spPr bwMode="auto">
          <a:xfrm>
            <a:off x="1905000" y="4495800"/>
            <a:ext cx="228600" cy="152400"/>
          </a:xfrm>
          <a:prstGeom prst="irregularSeal2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22" name="内容占位符 2"/>
          <p:cNvSpPr txBox="1">
            <a:spLocks/>
          </p:cNvSpPr>
          <p:nvPr/>
        </p:nvSpPr>
        <p:spPr>
          <a:xfrm>
            <a:off x="4953000" y="5769882"/>
            <a:ext cx="4191000" cy="952500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bg2"/>
                </a:solidFill>
                <a:latin typeface="+mj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bg2"/>
                </a:solidFill>
                <a:latin typeface="+mj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2"/>
                </a:solidFill>
                <a:latin typeface="+mj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9pPr>
          </a:lstStyle>
          <a:p>
            <a:pPr>
              <a:buClr>
                <a:srgbClr val="FF0000"/>
              </a:buClr>
            </a:pP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若同时观察各荧光点，因衍射斑叠加，不可分辨。</a:t>
            </a:r>
          </a:p>
        </p:txBody>
      </p:sp>
      <p:sp>
        <p:nvSpPr>
          <p:cNvPr id="23" name="内容占位符 2"/>
          <p:cNvSpPr txBox="1">
            <a:spLocks/>
          </p:cNvSpPr>
          <p:nvPr/>
        </p:nvSpPr>
        <p:spPr>
          <a:xfrm>
            <a:off x="1178378" y="5781675"/>
            <a:ext cx="2748643" cy="476250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bg2"/>
                </a:solidFill>
                <a:latin typeface="+mj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bg2"/>
                </a:solidFill>
                <a:latin typeface="+mj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2"/>
                </a:solidFill>
                <a:latin typeface="+mj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9pPr>
          </a:lstStyle>
          <a:p>
            <a:pPr>
              <a:buClr>
                <a:srgbClr val="FF0000"/>
              </a:buClr>
            </a:pPr>
            <a:r>
              <a:rPr lang="zh-CN" altLang="en-US" sz="20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衍射极限：</a:t>
            </a:r>
            <a:r>
              <a:rPr lang="en-US" altLang="zh-CN" sz="20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200nm</a:t>
            </a:r>
            <a:endParaRPr lang="zh-CN" altLang="en-US" sz="2000" b="1" dirty="0" smtClean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Rectangle 5"/>
          <p:cNvSpPr txBox="1">
            <a:spLocks noChangeArrowheads="1"/>
          </p:cNvSpPr>
          <p:nvPr/>
        </p:nvSpPr>
        <p:spPr>
          <a:xfrm>
            <a:off x="990600" y="123826"/>
            <a:ext cx="8001000" cy="563563"/>
          </a:xfrm>
          <a:prstGeom prst="rect">
            <a:avLst/>
          </a:prstGeom>
          <a:noFill/>
          <a:ln/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zh-CN" altLang="en-US" i="0" dirty="0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创新：突破衍射极限</a:t>
            </a:r>
            <a:endParaRPr lang="zh-CN" altLang="en-US" i="0" dirty="0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5" name="内容占位符 2"/>
          <p:cNvSpPr txBox="1">
            <a:spLocks/>
          </p:cNvSpPr>
          <p:nvPr/>
        </p:nvSpPr>
        <p:spPr>
          <a:xfrm>
            <a:off x="38100" y="948871"/>
            <a:ext cx="10477500" cy="952500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bg2"/>
                </a:solidFill>
                <a:latin typeface="+mj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bg2"/>
                </a:solidFill>
                <a:latin typeface="+mj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2"/>
                </a:solidFill>
                <a:latin typeface="+mj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9pPr>
          </a:lstStyle>
          <a:p>
            <a:pPr>
              <a:buClr>
                <a:srgbClr val="FF0000"/>
              </a:buClr>
            </a:pP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超分辨荧光显微技术典型：光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激活定位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显微镜</a:t>
            </a:r>
            <a:endParaRPr lang="en-US" altLang="zh-CN" sz="2400" b="1" dirty="0" smtClean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Clr>
                <a:srgbClr val="FF0000"/>
              </a:buClr>
              <a:buFont typeface="Wingdings" pitchFamily="2" charset="2"/>
              <a:buNone/>
            </a:pPr>
            <a:r>
              <a:rPr lang="zh-CN" altLang="en-US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 err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photoactivated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localization microscopy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PALM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b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</a:br>
            <a:endParaRPr lang="zh-CN" altLang="en-US" sz="2400" b="1" dirty="0" smtClean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5512" y="2602267"/>
            <a:ext cx="2085975" cy="26694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Rounded Rectangle 26"/>
          <p:cNvSpPr/>
          <p:nvPr/>
        </p:nvSpPr>
        <p:spPr>
          <a:xfrm>
            <a:off x="381000" y="2286000"/>
            <a:ext cx="8458200" cy="3124200"/>
          </a:xfrm>
          <a:prstGeom prst="roundRect">
            <a:avLst/>
          </a:prstGeom>
          <a:noFill/>
          <a:ln w="28575" cap="flat" cmpd="sng" algn="ctr">
            <a:solidFill>
              <a:srgbClr val="BDFF38"/>
            </a:solidFill>
            <a:prstDash val="solid"/>
          </a:ln>
          <a:effectLst>
            <a:glow rad="127000">
              <a:srgbClr val="BDFF38">
                <a:alpha val="50000"/>
              </a:srgbClr>
            </a:glow>
            <a:outerShdw blurRad="254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zh-CN" altLang="zh-CN" kern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32253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animBg="1"/>
      <p:bldP spid="6148" grpId="0" animBg="1"/>
      <p:bldP spid="6149" grpId="0" animBg="1"/>
      <p:bldP spid="6150" grpId="0" animBg="1"/>
      <p:bldP spid="6151" grpId="0" animBg="1"/>
      <p:bldP spid="6152" grpId="0" animBg="1"/>
      <p:bldP spid="6153" grpId="0" animBg="1"/>
      <p:bldP spid="6154" grpId="0" animBg="1"/>
      <p:bldP spid="6155" grpId="0" animBg="1"/>
      <p:bldP spid="22" grpId="0"/>
      <p:bldP spid="2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Freeform 3"/>
          <p:cNvSpPr>
            <a:spLocks/>
          </p:cNvSpPr>
          <p:nvPr/>
        </p:nvSpPr>
        <p:spPr bwMode="auto">
          <a:xfrm>
            <a:off x="1485900" y="3136900"/>
            <a:ext cx="2260600" cy="1600200"/>
          </a:xfrm>
          <a:custGeom>
            <a:avLst/>
            <a:gdLst>
              <a:gd name="T0" fmla="*/ 38100 w 1424"/>
              <a:gd name="T1" fmla="*/ 901700 h 1008"/>
              <a:gd name="T2" fmla="*/ 266700 w 1424"/>
              <a:gd name="T3" fmla="*/ 139700 h 1008"/>
              <a:gd name="T4" fmla="*/ 1104900 w 1424"/>
              <a:gd name="T5" fmla="*/ 63500 h 1008"/>
              <a:gd name="T6" fmla="*/ 1714500 w 1424"/>
              <a:gd name="T7" fmla="*/ 215900 h 1008"/>
              <a:gd name="T8" fmla="*/ 2171700 w 1424"/>
              <a:gd name="T9" fmla="*/ 596900 h 1008"/>
              <a:gd name="T10" fmla="*/ 2171700 w 1424"/>
              <a:gd name="T11" fmla="*/ 1054100 h 1008"/>
              <a:gd name="T12" fmla="*/ 1638300 w 1424"/>
              <a:gd name="T13" fmla="*/ 1511300 h 1008"/>
              <a:gd name="T14" fmla="*/ 1104900 w 1424"/>
              <a:gd name="T15" fmla="*/ 1587500 h 1008"/>
              <a:gd name="T16" fmla="*/ 495300 w 1424"/>
              <a:gd name="T17" fmla="*/ 1435100 h 1008"/>
              <a:gd name="T18" fmla="*/ 38100 w 1424"/>
              <a:gd name="T19" fmla="*/ 901700 h 100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424"/>
              <a:gd name="T31" fmla="*/ 0 h 1008"/>
              <a:gd name="T32" fmla="*/ 1424 w 1424"/>
              <a:gd name="T33" fmla="*/ 1008 h 100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424" h="1008">
                <a:moveTo>
                  <a:pt x="24" y="568"/>
                </a:moveTo>
                <a:cubicBezTo>
                  <a:pt x="0" y="432"/>
                  <a:pt x="56" y="176"/>
                  <a:pt x="168" y="88"/>
                </a:cubicBezTo>
                <a:cubicBezTo>
                  <a:pt x="280" y="0"/>
                  <a:pt x="544" y="32"/>
                  <a:pt x="696" y="40"/>
                </a:cubicBezTo>
                <a:cubicBezTo>
                  <a:pt x="848" y="48"/>
                  <a:pt x="968" y="80"/>
                  <a:pt x="1080" y="136"/>
                </a:cubicBezTo>
                <a:cubicBezTo>
                  <a:pt x="1192" y="192"/>
                  <a:pt x="1320" y="288"/>
                  <a:pt x="1368" y="376"/>
                </a:cubicBezTo>
                <a:cubicBezTo>
                  <a:pt x="1416" y="464"/>
                  <a:pt x="1424" y="568"/>
                  <a:pt x="1368" y="664"/>
                </a:cubicBezTo>
                <a:cubicBezTo>
                  <a:pt x="1312" y="760"/>
                  <a:pt x="1144" y="896"/>
                  <a:pt x="1032" y="952"/>
                </a:cubicBezTo>
                <a:cubicBezTo>
                  <a:pt x="920" y="1008"/>
                  <a:pt x="816" y="1008"/>
                  <a:pt x="696" y="1000"/>
                </a:cubicBezTo>
                <a:cubicBezTo>
                  <a:pt x="576" y="992"/>
                  <a:pt x="424" y="976"/>
                  <a:pt x="312" y="904"/>
                </a:cubicBezTo>
                <a:cubicBezTo>
                  <a:pt x="200" y="832"/>
                  <a:pt x="48" y="704"/>
                  <a:pt x="24" y="568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8196" name="AutoShape 4"/>
          <p:cNvSpPr>
            <a:spLocks noChangeArrowheads="1"/>
          </p:cNvSpPr>
          <p:nvPr/>
        </p:nvSpPr>
        <p:spPr bwMode="auto">
          <a:xfrm>
            <a:off x="1447800" y="39624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8197" name="AutoShape 5"/>
          <p:cNvSpPr>
            <a:spLocks noChangeArrowheads="1"/>
          </p:cNvSpPr>
          <p:nvPr/>
        </p:nvSpPr>
        <p:spPr bwMode="auto">
          <a:xfrm>
            <a:off x="1676400" y="32004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8198" name="AutoShape 6"/>
          <p:cNvSpPr>
            <a:spLocks noChangeArrowheads="1"/>
          </p:cNvSpPr>
          <p:nvPr/>
        </p:nvSpPr>
        <p:spPr bwMode="auto">
          <a:xfrm>
            <a:off x="2438400" y="31242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8199" name="AutoShape 7"/>
          <p:cNvSpPr>
            <a:spLocks noChangeArrowheads="1"/>
          </p:cNvSpPr>
          <p:nvPr/>
        </p:nvSpPr>
        <p:spPr bwMode="auto">
          <a:xfrm>
            <a:off x="3048000" y="32766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8200" name="AutoShape 8"/>
          <p:cNvSpPr>
            <a:spLocks noChangeArrowheads="1"/>
          </p:cNvSpPr>
          <p:nvPr/>
        </p:nvSpPr>
        <p:spPr bwMode="auto">
          <a:xfrm>
            <a:off x="3581400" y="36576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8201" name="AutoShape 9"/>
          <p:cNvSpPr>
            <a:spLocks noChangeArrowheads="1"/>
          </p:cNvSpPr>
          <p:nvPr/>
        </p:nvSpPr>
        <p:spPr bwMode="auto">
          <a:xfrm>
            <a:off x="3581400" y="41148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8202" name="AutoShape 10"/>
          <p:cNvSpPr>
            <a:spLocks noChangeArrowheads="1"/>
          </p:cNvSpPr>
          <p:nvPr/>
        </p:nvSpPr>
        <p:spPr bwMode="auto">
          <a:xfrm>
            <a:off x="3048000" y="45720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8203" name="AutoShape 11"/>
          <p:cNvSpPr>
            <a:spLocks noChangeArrowheads="1"/>
          </p:cNvSpPr>
          <p:nvPr/>
        </p:nvSpPr>
        <p:spPr bwMode="auto">
          <a:xfrm>
            <a:off x="2514600" y="46482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8204" name="AutoShape 12"/>
          <p:cNvSpPr>
            <a:spLocks noChangeArrowheads="1"/>
          </p:cNvSpPr>
          <p:nvPr/>
        </p:nvSpPr>
        <p:spPr bwMode="auto">
          <a:xfrm>
            <a:off x="1905000" y="44958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8205" name="Rectangle 13"/>
          <p:cNvSpPr>
            <a:spLocks noChangeArrowheads="1"/>
          </p:cNvSpPr>
          <p:nvPr/>
        </p:nvSpPr>
        <p:spPr bwMode="auto">
          <a:xfrm>
            <a:off x="5486400" y="2667000"/>
            <a:ext cx="2971800" cy="2590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5" name="内容占位符 2"/>
          <p:cNvSpPr txBox="1">
            <a:spLocks/>
          </p:cNvSpPr>
          <p:nvPr/>
        </p:nvSpPr>
        <p:spPr>
          <a:xfrm>
            <a:off x="284843" y="5638800"/>
            <a:ext cx="8763000" cy="952500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bg2"/>
                </a:solidFill>
                <a:latin typeface="+mj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bg2"/>
                </a:solidFill>
                <a:latin typeface="+mj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2"/>
                </a:solidFill>
                <a:latin typeface="+mj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9pPr>
          </a:lstStyle>
          <a:p>
            <a:pPr>
              <a:buClr>
                <a:srgbClr val="FF0000"/>
              </a:buClr>
            </a:pP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用激光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控制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所有荧光点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逐步亮，每亮一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个得到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个衍射圆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斑，找到它的中心，然后把所有亮斑中心位置描到右边图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里。</a:t>
            </a:r>
          </a:p>
        </p:txBody>
      </p:sp>
      <p:sp>
        <p:nvSpPr>
          <p:cNvPr id="16" name="Rectangle 5"/>
          <p:cNvSpPr txBox="1">
            <a:spLocks noChangeArrowheads="1"/>
          </p:cNvSpPr>
          <p:nvPr/>
        </p:nvSpPr>
        <p:spPr>
          <a:xfrm>
            <a:off x="990600" y="123826"/>
            <a:ext cx="8001000" cy="563563"/>
          </a:xfrm>
          <a:prstGeom prst="rect">
            <a:avLst/>
          </a:prstGeom>
          <a:noFill/>
          <a:ln/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zh-CN" altLang="en-US" i="0" dirty="0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创新：突破衍射极限</a:t>
            </a:r>
            <a:endParaRPr lang="zh-CN" altLang="en-US" i="0" dirty="0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内容占位符 2"/>
          <p:cNvSpPr txBox="1">
            <a:spLocks/>
          </p:cNvSpPr>
          <p:nvPr/>
        </p:nvSpPr>
        <p:spPr>
          <a:xfrm>
            <a:off x="38100" y="948871"/>
            <a:ext cx="8801100" cy="952500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bg2"/>
                </a:solidFill>
                <a:latin typeface="+mj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bg2"/>
                </a:solidFill>
                <a:latin typeface="+mj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2"/>
                </a:solidFill>
                <a:latin typeface="+mj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9pPr>
          </a:lstStyle>
          <a:p>
            <a:pPr>
              <a:buClr>
                <a:srgbClr val="FF0000"/>
              </a:buClr>
            </a:pP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超分辨荧光显微技术典型：光激活定位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显微镜</a:t>
            </a:r>
            <a:endParaRPr lang="en-US" altLang="zh-CN" sz="2400" b="1" dirty="0" smtClean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Clr>
                <a:srgbClr val="FF0000"/>
              </a:buClr>
              <a:buFont typeface="Wingdings" pitchFamily="2" charset="2"/>
              <a:buNone/>
            </a:pPr>
            <a:r>
              <a:rPr lang="zh-CN" altLang="en-US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 err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photoactivated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localization microscopy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PALM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b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</a:br>
            <a:endParaRPr lang="zh-CN" altLang="en-US" sz="2400" b="1" dirty="0" smtClean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Rounded Rectangle 26"/>
          <p:cNvSpPr/>
          <p:nvPr/>
        </p:nvSpPr>
        <p:spPr>
          <a:xfrm>
            <a:off x="381000" y="2286000"/>
            <a:ext cx="8458200" cy="3124200"/>
          </a:xfrm>
          <a:prstGeom prst="roundRect">
            <a:avLst/>
          </a:prstGeom>
          <a:noFill/>
          <a:ln w="28575" cap="flat" cmpd="sng" algn="ctr">
            <a:solidFill>
              <a:srgbClr val="BDFF38"/>
            </a:solidFill>
            <a:prstDash val="solid"/>
          </a:ln>
          <a:effectLst>
            <a:glow rad="127000">
              <a:srgbClr val="BDFF38">
                <a:alpha val="50000"/>
              </a:srgbClr>
            </a:glow>
            <a:outerShdw blurRad="254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zh-CN" altLang="zh-CN" kern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0084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9" name="Group 3"/>
          <p:cNvGrpSpPr>
            <a:grpSpLocks/>
          </p:cNvGrpSpPr>
          <p:nvPr/>
        </p:nvGrpSpPr>
        <p:grpSpPr bwMode="auto">
          <a:xfrm>
            <a:off x="6781800" y="3200400"/>
            <a:ext cx="152400" cy="152400"/>
            <a:chOff x="2592" y="1440"/>
            <a:chExt cx="96" cy="96"/>
          </a:xfrm>
        </p:grpSpPr>
        <p:sp>
          <p:nvSpPr>
            <p:cNvPr id="9220" name="Line 4"/>
            <p:cNvSpPr>
              <a:spLocks noChangeShapeType="1"/>
            </p:cNvSpPr>
            <p:nvPr/>
          </p:nvSpPr>
          <p:spPr bwMode="auto">
            <a:xfrm>
              <a:off x="2592" y="1488"/>
              <a:ext cx="9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9221" name="Line 5"/>
            <p:cNvSpPr>
              <a:spLocks noChangeShapeType="1"/>
            </p:cNvSpPr>
            <p:nvPr/>
          </p:nvSpPr>
          <p:spPr bwMode="auto">
            <a:xfrm>
              <a:off x="2640" y="1440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9222" name="Oval 6"/>
          <p:cNvSpPr>
            <a:spLocks noChangeArrowheads="1"/>
          </p:cNvSpPr>
          <p:nvPr/>
        </p:nvSpPr>
        <p:spPr bwMode="auto">
          <a:xfrm>
            <a:off x="1219200" y="1828800"/>
            <a:ext cx="2667000" cy="2667000"/>
          </a:xfrm>
          <a:prstGeom prst="ellipse">
            <a:avLst/>
          </a:prstGeom>
          <a:gradFill rotWithShape="1">
            <a:gsLst>
              <a:gs pos="0">
                <a:srgbClr val="FF0D0D"/>
              </a:gs>
              <a:gs pos="100000">
                <a:srgbClr val="FF0D0D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9223" name="Freeform 7"/>
          <p:cNvSpPr>
            <a:spLocks/>
          </p:cNvSpPr>
          <p:nvPr/>
        </p:nvSpPr>
        <p:spPr bwMode="auto">
          <a:xfrm>
            <a:off x="1485900" y="3136900"/>
            <a:ext cx="2260600" cy="1600200"/>
          </a:xfrm>
          <a:custGeom>
            <a:avLst/>
            <a:gdLst>
              <a:gd name="T0" fmla="*/ 38100 w 1424"/>
              <a:gd name="T1" fmla="*/ 901700 h 1008"/>
              <a:gd name="T2" fmla="*/ 266700 w 1424"/>
              <a:gd name="T3" fmla="*/ 139700 h 1008"/>
              <a:gd name="T4" fmla="*/ 1104900 w 1424"/>
              <a:gd name="T5" fmla="*/ 63500 h 1008"/>
              <a:gd name="T6" fmla="*/ 1714500 w 1424"/>
              <a:gd name="T7" fmla="*/ 215900 h 1008"/>
              <a:gd name="T8" fmla="*/ 2171700 w 1424"/>
              <a:gd name="T9" fmla="*/ 596900 h 1008"/>
              <a:gd name="T10" fmla="*/ 2171700 w 1424"/>
              <a:gd name="T11" fmla="*/ 1054100 h 1008"/>
              <a:gd name="T12" fmla="*/ 1638300 w 1424"/>
              <a:gd name="T13" fmla="*/ 1511300 h 1008"/>
              <a:gd name="T14" fmla="*/ 1104900 w 1424"/>
              <a:gd name="T15" fmla="*/ 1587500 h 1008"/>
              <a:gd name="T16" fmla="*/ 495300 w 1424"/>
              <a:gd name="T17" fmla="*/ 1435100 h 1008"/>
              <a:gd name="T18" fmla="*/ 38100 w 1424"/>
              <a:gd name="T19" fmla="*/ 901700 h 100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424"/>
              <a:gd name="T31" fmla="*/ 0 h 1008"/>
              <a:gd name="T32" fmla="*/ 1424 w 1424"/>
              <a:gd name="T33" fmla="*/ 1008 h 100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424" h="1008">
                <a:moveTo>
                  <a:pt x="24" y="568"/>
                </a:moveTo>
                <a:cubicBezTo>
                  <a:pt x="0" y="432"/>
                  <a:pt x="56" y="176"/>
                  <a:pt x="168" y="88"/>
                </a:cubicBezTo>
                <a:cubicBezTo>
                  <a:pt x="280" y="0"/>
                  <a:pt x="544" y="32"/>
                  <a:pt x="696" y="40"/>
                </a:cubicBezTo>
                <a:cubicBezTo>
                  <a:pt x="848" y="48"/>
                  <a:pt x="968" y="80"/>
                  <a:pt x="1080" y="136"/>
                </a:cubicBezTo>
                <a:cubicBezTo>
                  <a:pt x="1192" y="192"/>
                  <a:pt x="1320" y="288"/>
                  <a:pt x="1368" y="376"/>
                </a:cubicBezTo>
                <a:cubicBezTo>
                  <a:pt x="1416" y="464"/>
                  <a:pt x="1424" y="568"/>
                  <a:pt x="1368" y="664"/>
                </a:cubicBezTo>
                <a:cubicBezTo>
                  <a:pt x="1312" y="760"/>
                  <a:pt x="1144" y="896"/>
                  <a:pt x="1032" y="952"/>
                </a:cubicBezTo>
                <a:cubicBezTo>
                  <a:pt x="920" y="1008"/>
                  <a:pt x="816" y="1008"/>
                  <a:pt x="696" y="1000"/>
                </a:cubicBezTo>
                <a:cubicBezTo>
                  <a:pt x="576" y="992"/>
                  <a:pt x="424" y="976"/>
                  <a:pt x="312" y="904"/>
                </a:cubicBezTo>
                <a:cubicBezTo>
                  <a:pt x="200" y="832"/>
                  <a:pt x="48" y="704"/>
                  <a:pt x="24" y="568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9224" name="AutoShape 8"/>
          <p:cNvSpPr>
            <a:spLocks noChangeArrowheads="1"/>
          </p:cNvSpPr>
          <p:nvPr/>
        </p:nvSpPr>
        <p:spPr bwMode="auto">
          <a:xfrm>
            <a:off x="1447800" y="39624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9225" name="AutoShape 9"/>
          <p:cNvSpPr>
            <a:spLocks noChangeArrowheads="1"/>
          </p:cNvSpPr>
          <p:nvPr/>
        </p:nvSpPr>
        <p:spPr bwMode="auto">
          <a:xfrm>
            <a:off x="1676400" y="32004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9226" name="AutoShape 10"/>
          <p:cNvSpPr>
            <a:spLocks noChangeArrowheads="1"/>
          </p:cNvSpPr>
          <p:nvPr/>
        </p:nvSpPr>
        <p:spPr bwMode="auto">
          <a:xfrm>
            <a:off x="2438400" y="3124200"/>
            <a:ext cx="228600" cy="152400"/>
          </a:xfrm>
          <a:prstGeom prst="irregularSeal2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9227" name="AutoShape 11"/>
          <p:cNvSpPr>
            <a:spLocks noChangeArrowheads="1"/>
          </p:cNvSpPr>
          <p:nvPr/>
        </p:nvSpPr>
        <p:spPr bwMode="auto">
          <a:xfrm>
            <a:off x="3048000" y="32766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9228" name="AutoShape 12"/>
          <p:cNvSpPr>
            <a:spLocks noChangeArrowheads="1"/>
          </p:cNvSpPr>
          <p:nvPr/>
        </p:nvSpPr>
        <p:spPr bwMode="auto">
          <a:xfrm>
            <a:off x="3581400" y="36576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9229" name="AutoShape 13"/>
          <p:cNvSpPr>
            <a:spLocks noChangeArrowheads="1"/>
          </p:cNvSpPr>
          <p:nvPr/>
        </p:nvSpPr>
        <p:spPr bwMode="auto">
          <a:xfrm>
            <a:off x="3581400" y="41148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9230" name="AutoShape 14"/>
          <p:cNvSpPr>
            <a:spLocks noChangeArrowheads="1"/>
          </p:cNvSpPr>
          <p:nvPr/>
        </p:nvSpPr>
        <p:spPr bwMode="auto">
          <a:xfrm>
            <a:off x="3048000" y="45720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9231" name="AutoShape 15"/>
          <p:cNvSpPr>
            <a:spLocks noChangeArrowheads="1"/>
          </p:cNvSpPr>
          <p:nvPr/>
        </p:nvSpPr>
        <p:spPr bwMode="auto">
          <a:xfrm>
            <a:off x="2514600" y="46482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9232" name="AutoShape 16"/>
          <p:cNvSpPr>
            <a:spLocks noChangeArrowheads="1"/>
          </p:cNvSpPr>
          <p:nvPr/>
        </p:nvSpPr>
        <p:spPr bwMode="auto">
          <a:xfrm>
            <a:off x="1905000" y="44958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9233" name="Rectangle 17"/>
          <p:cNvSpPr>
            <a:spLocks noChangeArrowheads="1"/>
          </p:cNvSpPr>
          <p:nvPr/>
        </p:nvSpPr>
        <p:spPr bwMode="auto">
          <a:xfrm>
            <a:off x="5486400" y="2667000"/>
            <a:ext cx="2971800" cy="2590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8" name="内容占位符 2"/>
          <p:cNvSpPr txBox="1">
            <a:spLocks/>
          </p:cNvSpPr>
          <p:nvPr/>
        </p:nvSpPr>
        <p:spPr>
          <a:xfrm>
            <a:off x="284843" y="5638800"/>
            <a:ext cx="8763000" cy="952500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bg2"/>
                </a:solidFill>
                <a:latin typeface="+mj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bg2"/>
                </a:solidFill>
                <a:latin typeface="+mj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2"/>
                </a:solidFill>
                <a:latin typeface="+mj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9pPr>
          </a:lstStyle>
          <a:p>
            <a:pPr>
              <a:buClr>
                <a:srgbClr val="FF0000"/>
              </a:buClr>
            </a:pP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用激光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控制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所有荧光点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逐步亮，每亮一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个得到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个衍射圆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斑，找到它的中心，然后把所有亮斑中心位置描到右边图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里。</a:t>
            </a:r>
          </a:p>
        </p:txBody>
      </p:sp>
      <p:sp>
        <p:nvSpPr>
          <p:cNvPr id="19" name="Rectangle 5"/>
          <p:cNvSpPr txBox="1">
            <a:spLocks noChangeArrowheads="1"/>
          </p:cNvSpPr>
          <p:nvPr/>
        </p:nvSpPr>
        <p:spPr>
          <a:xfrm>
            <a:off x="914400" y="73481"/>
            <a:ext cx="8001000" cy="563563"/>
          </a:xfrm>
          <a:prstGeom prst="rect">
            <a:avLst/>
          </a:prstGeom>
          <a:noFill/>
          <a:ln/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zh-CN" altLang="en-US" i="0" dirty="0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创新：突破衍射极限</a:t>
            </a:r>
            <a:endParaRPr lang="zh-CN" altLang="en-US" i="0" dirty="0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内容占位符 2"/>
          <p:cNvSpPr txBox="1">
            <a:spLocks/>
          </p:cNvSpPr>
          <p:nvPr/>
        </p:nvSpPr>
        <p:spPr>
          <a:xfrm>
            <a:off x="38100" y="948871"/>
            <a:ext cx="10477500" cy="952500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bg2"/>
                </a:solidFill>
                <a:latin typeface="+mj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bg2"/>
                </a:solidFill>
                <a:latin typeface="+mj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2"/>
                </a:solidFill>
                <a:latin typeface="+mj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9pPr>
          </a:lstStyle>
          <a:p>
            <a:pPr>
              <a:buClr>
                <a:srgbClr val="FF0000"/>
              </a:buClr>
            </a:pP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超分辨荧光显微技术典型：光激活定位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显微镜</a:t>
            </a:r>
            <a:endParaRPr lang="en-US" altLang="zh-CN" sz="2400" b="1" dirty="0" smtClean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Clr>
                <a:srgbClr val="FF0000"/>
              </a:buClr>
              <a:buFont typeface="Wingdings" pitchFamily="2" charset="2"/>
              <a:buNone/>
            </a:pPr>
            <a:r>
              <a:rPr lang="zh-CN" altLang="en-US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 err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photoactivated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localization microscopy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PALM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b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</a:br>
            <a:endParaRPr lang="zh-CN" altLang="en-US" sz="2400" b="1" dirty="0" smtClean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Rounded Rectangle 26"/>
          <p:cNvSpPr/>
          <p:nvPr/>
        </p:nvSpPr>
        <p:spPr>
          <a:xfrm>
            <a:off x="381000" y="2286000"/>
            <a:ext cx="8458200" cy="3124200"/>
          </a:xfrm>
          <a:prstGeom prst="roundRect">
            <a:avLst/>
          </a:prstGeom>
          <a:noFill/>
          <a:ln w="28575" cap="flat" cmpd="sng" algn="ctr">
            <a:solidFill>
              <a:srgbClr val="BDFF38"/>
            </a:solidFill>
            <a:prstDash val="solid"/>
          </a:ln>
          <a:effectLst>
            <a:glow rad="127000">
              <a:srgbClr val="BDFF38">
                <a:alpha val="50000"/>
              </a:srgbClr>
            </a:glow>
            <a:outerShdw blurRad="254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zh-CN" altLang="zh-CN" kern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4345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Freeform 3"/>
          <p:cNvSpPr>
            <a:spLocks/>
          </p:cNvSpPr>
          <p:nvPr/>
        </p:nvSpPr>
        <p:spPr bwMode="auto">
          <a:xfrm>
            <a:off x="1485900" y="3136900"/>
            <a:ext cx="2260600" cy="1600200"/>
          </a:xfrm>
          <a:custGeom>
            <a:avLst/>
            <a:gdLst>
              <a:gd name="T0" fmla="*/ 38100 w 1424"/>
              <a:gd name="T1" fmla="*/ 901700 h 1008"/>
              <a:gd name="T2" fmla="*/ 266700 w 1424"/>
              <a:gd name="T3" fmla="*/ 139700 h 1008"/>
              <a:gd name="T4" fmla="*/ 1104900 w 1424"/>
              <a:gd name="T5" fmla="*/ 63500 h 1008"/>
              <a:gd name="T6" fmla="*/ 1714500 w 1424"/>
              <a:gd name="T7" fmla="*/ 215900 h 1008"/>
              <a:gd name="T8" fmla="*/ 2171700 w 1424"/>
              <a:gd name="T9" fmla="*/ 596900 h 1008"/>
              <a:gd name="T10" fmla="*/ 2171700 w 1424"/>
              <a:gd name="T11" fmla="*/ 1054100 h 1008"/>
              <a:gd name="T12" fmla="*/ 1638300 w 1424"/>
              <a:gd name="T13" fmla="*/ 1511300 h 1008"/>
              <a:gd name="T14" fmla="*/ 1104900 w 1424"/>
              <a:gd name="T15" fmla="*/ 1587500 h 1008"/>
              <a:gd name="T16" fmla="*/ 495300 w 1424"/>
              <a:gd name="T17" fmla="*/ 1435100 h 1008"/>
              <a:gd name="T18" fmla="*/ 38100 w 1424"/>
              <a:gd name="T19" fmla="*/ 901700 h 100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424"/>
              <a:gd name="T31" fmla="*/ 0 h 1008"/>
              <a:gd name="T32" fmla="*/ 1424 w 1424"/>
              <a:gd name="T33" fmla="*/ 1008 h 100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424" h="1008">
                <a:moveTo>
                  <a:pt x="24" y="568"/>
                </a:moveTo>
                <a:cubicBezTo>
                  <a:pt x="0" y="432"/>
                  <a:pt x="56" y="176"/>
                  <a:pt x="168" y="88"/>
                </a:cubicBezTo>
                <a:cubicBezTo>
                  <a:pt x="280" y="0"/>
                  <a:pt x="544" y="32"/>
                  <a:pt x="696" y="40"/>
                </a:cubicBezTo>
                <a:cubicBezTo>
                  <a:pt x="848" y="48"/>
                  <a:pt x="968" y="80"/>
                  <a:pt x="1080" y="136"/>
                </a:cubicBezTo>
                <a:cubicBezTo>
                  <a:pt x="1192" y="192"/>
                  <a:pt x="1320" y="288"/>
                  <a:pt x="1368" y="376"/>
                </a:cubicBezTo>
                <a:cubicBezTo>
                  <a:pt x="1416" y="464"/>
                  <a:pt x="1424" y="568"/>
                  <a:pt x="1368" y="664"/>
                </a:cubicBezTo>
                <a:cubicBezTo>
                  <a:pt x="1312" y="760"/>
                  <a:pt x="1144" y="896"/>
                  <a:pt x="1032" y="952"/>
                </a:cubicBezTo>
                <a:cubicBezTo>
                  <a:pt x="920" y="1008"/>
                  <a:pt x="816" y="1008"/>
                  <a:pt x="696" y="1000"/>
                </a:cubicBezTo>
                <a:cubicBezTo>
                  <a:pt x="576" y="992"/>
                  <a:pt x="424" y="976"/>
                  <a:pt x="312" y="904"/>
                </a:cubicBezTo>
                <a:cubicBezTo>
                  <a:pt x="200" y="832"/>
                  <a:pt x="48" y="704"/>
                  <a:pt x="24" y="568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0244" name="AutoShape 4"/>
          <p:cNvSpPr>
            <a:spLocks noChangeArrowheads="1"/>
          </p:cNvSpPr>
          <p:nvPr/>
        </p:nvSpPr>
        <p:spPr bwMode="auto">
          <a:xfrm>
            <a:off x="1447800" y="39624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0245" name="AutoShape 5"/>
          <p:cNvSpPr>
            <a:spLocks noChangeArrowheads="1"/>
          </p:cNvSpPr>
          <p:nvPr/>
        </p:nvSpPr>
        <p:spPr bwMode="auto">
          <a:xfrm>
            <a:off x="1676400" y="32004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0246" name="AutoShape 6"/>
          <p:cNvSpPr>
            <a:spLocks noChangeArrowheads="1"/>
          </p:cNvSpPr>
          <p:nvPr/>
        </p:nvSpPr>
        <p:spPr bwMode="auto">
          <a:xfrm>
            <a:off x="2438400" y="31242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0247" name="AutoShape 7"/>
          <p:cNvSpPr>
            <a:spLocks noChangeArrowheads="1"/>
          </p:cNvSpPr>
          <p:nvPr/>
        </p:nvSpPr>
        <p:spPr bwMode="auto">
          <a:xfrm>
            <a:off x="3048000" y="32766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0248" name="AutoShape 8"/>
          <p:cNvSpPr>
            <a:spLocks noChangeArrowheads="1"/>
          </p:cNvSpPr>
          <p:nvPr/>
        </p:nvSpPr>
        <p:spPr bwMode="auto">
          <a:xfrm>
            <a:off x="3581400" y="36576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0249" name="AutoShape 9"/>
          <p:cNvSpPr>
            <a:spLocks noChangeArrowheads="1"/>
          </p:cNvSpPr>
          <p:nvPr/>
        </p:nvSpPr>
        <p:spPr bwMode="auto">
          <a:xfrm>
            <a:off x="3581400" y="41148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0250" name="AutoShape 10"/>
          <p:cNvSpPr>
            <a:spLocks noChangeArrowheads="1"/>
          </p:cNvSpPr>
          <p:nvPr/>
        </p:nvSpPr>
        <p:spPr bwMode="auto">
          <a:xfrm>
            <a:off x="3048000" y="45720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0251" name="AutoShape 11"/>
          <p:cNvSpPr>
            <a:spLocks noChangeArrowheads="1"/>
          </p:cNvSpPr>
          <p:nvPr/>
        </p:nvSpPr>
        <p:spPr bwMode="auto">
          <a:xfrm>
            <a:off x="2514600" y="46482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0252" name="AutoShape 12"/>
          <p:cNvSpPr>
            <a:spLocks noChangeArrowheads="1"/>
          </p:cNvSpPr>
          <p:nvPr/>
        </p:nvSpPr>
        <p:spPr bwMode="auto">
          <a:xfrm>
            <a:off x="1905000" y="44958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0253" name="Rectangle 13"/>
          <p:cNvSpPr>
            <a:spLocks noChangeArrowheads="1"/>
          </p:cNvSpPr>
          <p:nvPr/>
        </p:nvSpPr>
        <p:spPr bwMode="auto">
          <a:xfrm>
            <a:off x="5486400" y="2667000"/>
            <a:ext cx="2971800" cy="2590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grpSp>
        <p:nvGrpSpPr>
          <p:cNvPr id="10254" name="Group 14"/>
          <p:cNvGrpSpPr>
            <a:grpSpLocks/>
          </p:cNvGrpSpPr>
          <p:nvPr/>
        </p:nvGrpSpPr>
        <p:grpSpPr bwMode="auto">
          <a:xfrm>
            <a:off x="6781800" y="3200400"/>
            <a:ext cx="152400" cy="152400"/>
            <a:chOff x="2592" y="1440"/>
            <a:chExt cx="96" cy="96"/>
          </a:xfrm>
        </p:grpSpPr>
        <p:sp>
          <p:nvSpPr>
            <p:cNvPr id="10255" name="Line 15"/>
            <p:cNvSpPr>
              <a:spLocks noChangeShapeType="1"/>
            </p:cNvSpPr>
            <p:nvPr/>
          </p:nvSpPr>
          <p:spPr bwMode="auto">
            <a:xfrm>
              <a:off x="2592" y="1488"/>
              <a:ext cx="9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0256" name="Line 16"/>
            <p:cNvSpPr>
              <a:spLocks noChangeShapeType="1"/>
            </p:cNvSpPr>
            <p:nvPr/>
          </p:nvSpPr>
          <p:spPr bwMode="auto">
            <a:xfrm>
              <a:off x="2640" y="1440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17" name="内容占位符 2"/>
          <p:cNvSpPr txBox="1">
            <a:spLocks/>
          </p:cNvSpPr>
          <p:nvPr/>
        </p:nvSpPr>
        <p:spPr>
          <a:xfrm>
            <a:off x="284843" y="5638800"/>
            <a:ext cx="8763000" cy="952500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bg2"/>
                </a:solidFill>
                <a:latin typeface="+mj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bg2"/>
                </a:solidFill>
                <a:latin typeface="+mj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2"/>
                </a:solidFill>
                <a:latin typeface="+mj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9pPr>
          </a:lstStyle>
          <a:p>
            <a:pPr>
              <a:buClr>
                <a:srgbClr val="FF0000"/>
              </a:buClr>
            </a:pP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用激光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控制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所有荧光点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逐步亮，每亮一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个得到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个衍射圆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斑，找到它的中心，然后把所有亮斑中心位置描到右边图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里。</a:t>
            </a:r>
          </a:p>
        </p:txBody>
      </p:sp>
      <p:sp>
        <p:nvSpPr>
          <p:cNvPr id="18" name="Rectangle 5"/>
          <p:cNvSpPr txBox="1">
            <a:spLocks noChangeArrowheads="1"/>
          </p:cNvSpPr>
          <p:nvPr/>
        </p:nvSpPr>
        <p:spPr>
          <a:xfrm>
            <a:off x="990600" y="123826"/>
            <a:ext cx="8001000" cy="563563"/>
          </a:xfrm>
          <a:prstGeom prst="rect">
            <a:avLst/>
          </a:prstGeom>
          <a:noFill/>
          <a:ln/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zh-CN" altLang="en-US" i="0" dirty="0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创新：突破衍射极限</a:t>
            </a:r>
            <a:endParaRPr lang="zh-CN" altLang="en-US" i="0" dirty="0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内容占位符 2"/>
          <p:cNvSpPr txBox="1">
            <a:spLocks/>
          </p:cNvSpPr>
          <p:nvPr/>
        </p:nvSpPr>
        <p:spPr>
          <a:xfrm>
            <a:off x="38100" y="948871"/>
            <a:ext cx="10477500" cy="952500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bg2"/>
                </a:solidFill>
                <a:latin typeface="+mj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bg2"/>
                </a:solidFill>
                <a:latin typeface="+mj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2"/>
                </a:solidFill>
                <a:latin typeface="+mj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9pPr>
          </a:lstStyle>
          <a:p>
            <a:pPr>
              <a:buClr>
                <a:srgbClr val="FF0000"/>
              </a:buClr>
            </a:pP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超分辨率荧光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显微技术典型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：光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激活定位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显微镜</a:t>
            </a:r>
            <a:endParaRPr lang="en-US" altLang="zh-CN" sz="2400" b="1" dirty="0" smtClean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Clr>
                <a:srgbClr val="FF0000"/>
              </a:buClr>
              <a:buFont typeface="Wingdings" pitchFamily="2" charset="2"/>
              <a:buNone/>
            </a:pPr>
            <a:r>
              <a:rPr lang="zh-CN" altLang="en-US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 err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photoactivated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localization microscopy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PALM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b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</a:br>
            <a:endParaRPr lang="zh-CN" altLang="en-US" sz="2400" b="1" dirty="0" smtClean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Rounded Rectangle 26"/>
          <p:cNvSpPr/>
          <p:nvPr/>
        </p:nvSpPr>
        <p:spPr>
          <a:xfrm>
            <a:off x="381000" y="2286000"/>
            <a:ext cx="8458200" cy="3124200"/>
          </a:xfrm>
          <a:prstGeom prst="roundRect">
            <a:avLst/>
          </a:prstGeom>
          <a:noFill/>
          <a:ln w="28575" cap="flat" cmpd="sng" algn="ctr">
            <a:solidFill>
              <a:srgbClr val="BDFF38"/>
            </a:solidFill>
            <a:prstDash val="solid"/>
          </a:ln>
          <a:effectLst>
            <a:glow rad="127000">
              <a:srgbClr val="BDFF38">
                <a:alpha val="50000"/>
              </a:srgbClr>
            </a:glow>
            <a:outerShdw blurRad="254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zh-CN" altLang="zh-CN" kern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3724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7" name="Group 3"/>
          <p:cNvGrpSpPr>
            <a:grpSpLocks/>
          </p:cNvGrpSpPr>
          <p:nvPr/>
        </p:nvGrpSpPr>
        <p:grpSpPr bwMode="auto">
          <a:xfrm>
            <a:off x="6781800" y="3200400"/>
            <a:ext cx="152400" cy="152400"/>
            <a:chOff x="2592" y="1440"/>
            <a:chExt cx="96" cy="96"/>
          </a:xfrm>
        </p:grpSpPr>
        <p:sp>
          <p:nvSpPr>
            <p:cNvPr id="11268" name="Line 4"/>
            <p:cNvSpPr>
              <a:spLocks noChangeShapeType="1"/>
            </p:cNvSpPr>
            <p:nvPr/>
          </p:nvSpPr>
          <p:spPr bwMode="auto">
            <a:xfrm>
              <a:off x="2592" y="1488"/>
              <a:ext cx="9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1269" name="Line 5"/>
            <p:cNvSpPr>
              <a:spLocks noChangeShapeType="1"/>
            </p:cNvSpPr>
            <p:nvPr/>
          </p:nvSpPr>
          <p:spPr bwMode="auto">
            <a:xfrm>
              <a:off x="2640" y="1440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1270" name="Group 6"/>
          <p:cNvGrpSpPr>
            <a:grpSpLocks/>
          </p:cNvGrpSpPr>
          <p:nvPr/>
        </p:nvGrpSpPr>
        <p:grpSpPr bwMode="auto">
          <a:xfrm>
            <a:off x="7391400" y="4648200"/>
            <a:ext cx="152400" cy="152400"/>
            <a:chOff x="2592" y="1440"/>
            <a:chExt cx="96" cy="96"/>
          </a:xfrm>
        </p:grpSpPr>
        <p:sp>
          <p:nvSpPr>
            <p:cNvPr id="11271" name="Line 7"/>
            <p:cNvSpPr>
              <a:spLocks noChangeShapeType="1"/>
            </p:cNvSpPr>
            <p:nvPr/>
          </p:nvSpPr>
          <p:spPr bwMode="auto">
            <a:xfrm>
              <a:off x="2592" y="1488"/>
              <a:ext cx="9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1272" name="Line 8"/>
            <p:cNvSpPr>
              <a:spLocks noChangeShapeType="1"/>
            </p:cNvSpPr>
            <p:nvPr/>
          </p:nvSpPr>
          <p:spPr bwMode="auto">
            <a:xfrm>
              <a:off x="2640" y="1440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11273" name="Oval 9"/>
          <p:cNvSpPr>
            <a:spLocks noChangeArrowheads="1"/>
          </p:cNvSpPr>
          <p:nvPr/>
        </p:nvSpPr>
        <p:spPr bwMode="auto">
          <a:xfrm>
            <a:off x="1828800" y="3276600"/>
            <a:ext cx="2667000" cy="2667000"/>
          </a:xfrm>
          <a:prstGeom prst="ellipse">
            <a:avLst/>
          </a:prstGeom>
          <a:gradFill rotWithShape="1">
            <a:gsLst>
              <a:gs pos="0">
                <a:srgbClr val="FF0D0D"/>
              </a:gs>
              <a:gs pos="100000">
                <a:srgbClr val="FF0D0D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1274" name="Freeform 10"/>
          <p:cNvSpPr>
            <a:spLocks/>
          </p:cNvSpPr>
          <p:nvPr/>
        </p:nvSpPr>
        <p:spPr bwMode="auto">
          <a:xfrm>
            <a:off x="1485900" y="3136900"/>
            <a:ext cx="2260600" cy="1600200"/>
          </a:xfrm>
          <a:custGeom>
            <a:avLst/>
            <a:gdLst>
              <a:gd name="T0" fmla="*/ 38100 w 1424"/>
              <a:gd name="T1" fmla="*/ 901700 h 1008"/>
              <a:gd name="T2" fmla="*/ 266700 w 1424"/>
              <a:gd name="T3" fmla="*/ 139700 h 1008"/>
              <a:gd name="T4" fmla="*/ 1104900 w 1424"/>
              <a:gd name="T5" fmla="*/ 63500 h 1008"/>
              <a:gd name="T6" fmla="*/ 1714500 w 1424"/>
              <a:gd name="T7" fmla="*/ 215900 h 1008"/>
              <a:gd name="T8" fmla="*/ 2171700 w 1424"/>
              <a:gd name="T9" fmla="*/ 596900 h 1008"/>
              <a:gd name="T10" fmla="*/ 2171700 w 1424"/>
              <a:gd name="T11" fmla="*/ 1054100 h 1008"/>
              <a:gd name="T12" fmla="*/ 1638300 w 1424"/>
              <a:gd name="T13" fmla="*/ 1511300 h 1008"/>
              <a:gd name="T14" fmla="*/ 1104900 w 1424"/>
              <a:gd name="T15" fmla="*/ 1587500 h 1008"/>
              <a:gd name="T16" fmla="*/ 495300 w 1424"/>
              <a:gd name="T17" fmla="*/ 1435100 h 1008"/>
              <a:gd name="T18" fmla="*/ 38100 w 1424"/>
              <a:gd name="T19" fmla="*/ 901700 h 100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424"/>
              <a:gd name="T31" fmla="*/ 0 h 1008"/>
              <a:gd name="T32" fmla="*/ 1424 w 1424"/>
              <a:gd name="T33" fmla="*/ 1008 h 100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424" h="1008">
                <a:moveTo>
                  <a:pt x="24" y="568"/>
                </a:moveTo>
                <a:cubicBezTo>
                  <a:pt x="0" y="432"/>
                  <a:pt x="56" y="176"/>
                  <a:pt x="168" y="88"/>
                </a:cubicBezTo>
                <a:cubicBezTo>
                  <a:pt x="280" y="0"/>
                  <a:pt x="544" y="32"/>
                  <a:pt x="696" y="40"/>
                </a:cubicBezTo>
                <a:cubicBezTo>
                  <a:pt x="848" y="48"/>
                  <a:pt x="968" y="80"/>
                  <a:pt x="1080" y="136"/>
                </a:cubicBezTo>
                <a:cubicBezTo>
                  <a:pt x="1192" y="192"/>
                  <a:pt x="1320" y="288"/>
                  <a:pt x="1368" y="376"/>
                </a:cubicBezTo>
                <a:cubicBezTo>
                  <a:pt x="1416" y="464"/>
                  <a:pt x="1424" y="568"/>
                  <a:pt x="1368" y="664"/>
                </a:cubicBezTo>
                <a:cubicBezTo>
                  <a:pt x="1312" y="760"/>
                  <a:pt x="1144" y="896"/>
                  <a:pt x="1032" y="952"/>
                </a:cubicBezTo>
                <a:cubicBezTo>
                  <a:pt x="920" y="1008"/>
                  <a:pt x="816" y="1008"/>
                  <a:pt x="696" y="1000"/>
                </a:cubicBezTo>
                <a:cubicBezTo>
                  <a:pt x="576" y="992"/>
                  <a:pt x="424" y="976"/>
                  <a:pt x="312" y="904"/>
                </a:cubicBezTo>
                <a:cubicBezTo>
                  <a:pt x="200" y="832"/>
                  <a:pt x="48" y="704"/>
                  <a:pt x="24" y="568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1275" name="AutoShape 11"/>
          <p:cNvSpPr>
            <a:spLocks noChangeArrowheads="1"/>
          </p:cNvSpPr>
          <p:nvPr/>
        </p:nvSpPr>
        <p:spPr bwMode="auto">
          <a:xfrm>
            <a:off x="1447800" y="39624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1276" name="AutoShape 12"/>
          <p:cNvSpPr>
            <a:spLocks noChangeArrowheads="1"/>
          </p:cNvSpPr>
          <p:nvPr/>
        </p:nvSpPr>
        <p:spPr bwMode="auto">
          <a:xfrm>
            <a:off x="1676400" y="32004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1277" name="AutoShape 13"/>
          <p:cNvSpPr>
            <a:spLocks noChangeArrowheads="1"/>
          </p:cNvSpPr>
          <p:nvPr/>
        </p:nvSpPr>
        <p:spPr bwMode="auto">
          <a:xfrm>
            <a:off x="2438400" y="31242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1278" name="AutoShape 14"/>
          <p:cNvSpPr>
            <a:spLocks noChangeArrowheads="1"/>
          </p:cNvSpPr>
          <p:nvPr/>
        </p:nvSpPr>
        <p:spPr bwMode="auto">
          <a:xfrm>
            <a:off x="3048000" y="32766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1279" name="AutoShape 15"/>
          <p:cNvSpPr>
            <a:spLocks noChangeArrowheads="1"/>
          </p:cNvSpPr>
          <p:nvPr/>
        </p:nvSpPr>
        <p:spPr bwMode="auto">
          <a:xfrm>
            <a:off x="3581400" y="36576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1280" name="AutoShape 16"/>
          <p:cNvSpPr>
            <a:spLocks noChangeArrowheads="1"/>
          </p:cNvSpPr>
          <p:nvPr/>
        </p:nvSpPr>
        <p:spPr bwMode="auto">
          <a:xfrm>
            <a:off x="3581400" y="41148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1281" name="AutoShape 17"/>
          <p:cNvSpPr>
            <a:spLocks noChangeArrowheads="1"/>
          </p:cNvSpPr>
          <p:nvPr/>
        </p:nvSpPr>
        <p:spPr bwMode="auto">
          <a:xfrm>
            <a:off x="3048000" y="4572000"/>
            <a:ext cx="228600" cy="152400"/>
          </a:xfrm>
          <a:prstGeom prst="irregularSeal2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1282" name="AutoShape 18"/>
          <p:cNvSpPr>
            <a:spLocks noChangeArrowheads="1"/>
          </p:cNvSpPr>
          <p:nvPr/>
        </p:nvSpPr>
        <p:spPr bwMode="auto">
          <a:xfrm>
            <a:off x="2514600" y="46482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1283" name="AutoShape 19"/>
          <p:cNvSpPr>
            <a:spLocks noChangeArrowheads="1"/>
          </p:cNvSpPr>
          <p:nvPr/>
        </p:nvSpPr>
        <p:spPr bwMode="auto">
          <a:xfrm>
            <a:off x="1905000" y="44958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1284" name="Rectangle 20"/>
          <p:cNvSpPr>
            <a:spLocks noChangeArrowheads="1"/>
          </p:cNvSpPr>
          <p:nvPr/>
        </p:nvSpPr>
        <p:spPr bwMode="auto">
          <a:xfrm>
            <a:off x="5486400" y="2667000"/>
            <a:ext cx="2971800" cy="2590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21" name="内容占位符 2"/>
          <p:cNvSpPr txBox="1">
            <a:spLocks/>
          </p:cNvSpPr>
          <p:nvPr/>
        </p:nvSpPr>
        <p:spPr>
          <a:xfrm>
            <a:off x="284843" y="5638800"/>
            <a:ext cx="8763000" cy="952500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bg2"/>
                </a:solidFill>
                <a:latin typeface="+mj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bg2"/>
                </a:solidFill>
                <a:latin typeface="+mj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2"/>
                </a:solidFill>
                <a:latin typeface="+mj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9pPr>
          </a:lstStyle>
          <a:p>
            <a:pPr>
              <a:buClr>
                <a:srgbClr val="FF0000"/>
              </a:buClr>
            </a:pP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用激光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控制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所有荧光点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逐步亮，每亮一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个得到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个衍射圆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斑，找到它的中心，然后把所有亮斑中心位置描到右边图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里。</a:t>
            </a:r>
          </a:p>
        </p:txBody>
      </p:sp>
      <p:sp>
        <p:nvSpPr>
          <p:cNvPr id="22" name="Rectangle 5"/>
          <p:cNvSpPr txBox="1">
            <a:spLocks noChangeArrowheads="1"/>
          </p:cNvSpPr>
          <p:nvPr/>
        </p:nvSpPr>
        <p:spPr>
          <a:xfrm>
            <a:off x="990600" y="123826"/>
            <a:ext cx="8001000" cy="563563"/>
          </a:xfrm>
          <a:prstGeom prst="rect">
            <a:avLst/>
          </a:prstGeom>
          <a:noFill/>
          <a:ln/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zh-CN" altLang="en-US" i="0" dirty="0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创新：突破衍射极限</a:t>
            </a:r>
            <a:endParaRPr lang="zh-CN" altLang="en-US" i="0" dirty="0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内容占位符 2"/>
          <p:cNvSpPr txBox="1">
            <a:spLocks/>
          </p:cNvSpPr>
          <p:nvPr/>
        </p:nvSpPr>
        <p:spPr>
          <a:xfrm>
            <a:off x="38100" y="948871"/>
            <a:ext cx="10477500" cy="952500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bg2"/>
                </a:solidFill>
                <a:latin typeface="+mj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bg2"/>
                </a:solidFill>
                <a:latin typeface="+mj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2"/>
                </a:solidFill>
                <a:latin typeface="+mj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9pPr>
          </a:lstStyle>
          <a:p>
            <a:pPr>
              <a:buClr>
                <a:srgbClr val="FF0000"/>
              </a:buClr>
            </a:pP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超分辨率荧光显微技术典型：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光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激活定位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显微镜</a:t>
            </a:r>
            <a:endParaRPr lang="en-US" altLang="zh-CN" sz="2400" b="1" dirty="0" smtClean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Clr>
                <a:srgbClr val="FF0000"/>
              </a:buClr>
              <a:buFont typeface="Wingdings" pitchFamily="2" charset="2"/>
              <a:buNone/>
            </a:pPr>
            <a:r>
              <a:rPr lang="zh-CN" altLang="en-US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 err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photoactivated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localization microscopy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PALM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b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</a:br>
            <a:endParaRPr lang="zh-CN" altLang="en-US" sz="2400" b="1" dirty="0" smtClean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" name="Rounded Rectangle 26"/>
          <p:cNvSpPr/>
          <p:nvPr/>
        </p:nvSpPr>
        <p:spPr>
          <a:xfrm>
            <a:off x="381000" y="2286000"/>
            <a:ext cx="8458200" cy="3124200"/>
          </a:xfrm>
          <a:prstGeom prst="roundRect">
            <a:avLst/>
          </a:prstGeom>
          <a:noFill/>
          <a:ln w="28575" cap="flat" cmpd="sng" algn="ctr">
            <a:solidFill>
              <a:srgbClr val="BDFF38"/>
            </a:solidFill>
            <a:prstDash val="solid"/>
          </a:ln>
          <a:effectLst>
            <a:glow rad="127000">
              <a:srgbClr val="BDFF38">
                <a:alpha val="50000"/>
              </a:srgbClr>
            </a:glow>
            <a:outerShdw blurRad="254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zh-CN" altLang="zh-CN" kern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7339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1" name="Group 3"/>
          <p:cNvGrpSpPr>
            <a:grpSpLocks/>
          </p:cNvGrpSpPr>
          <p:nvPr/>
        </p:nvGrpSpPr>
        <p:grpSpPr bwMode="auto">
          <a:xfrm>
            <a:off x="5791200" y="4038600"/>
            <a:ext cx="152400" cy="152400"/>
            <a:chOff x="2592" y="1440"/>
            <a:chExt cx="96" cy="96"/>
          </a:xfrm>
        </p:grpSpPr>
        <p:sp>
          <p:nvSpPr>
            <p:cNvPr id="12292" name="Line 4"/>
            <p:cNvSpPr>
              <a:spLocks noChangeShapeType="1"/>
            </p:cNvSpPr>
            <p:nvPr/>
          </p:nvSpPr>
          <p:spPr bwMode="auto">
            <a:xfrm>
              <a:off x="2592" y="1488"/>
              <a:ext cx="9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2293" name="Line 5"/>
            <p:cNvSpPr>
              <a:spLocks noChangeShapeType="1"/>
            </p:cNvSpPr>
            <p:nvPr/>
          </p:nvSpPr>
          <p:spPr bwMode="auto">
            <a:xfrm>
              <a:off x="2640" y="1440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2294" name="Group 6"/>
          <p:cNvGrpSpPr>
            <a:grpSpLocks/>
          </p:cNvGrpSpPr>
          <p:nvPr/>
        </p:nvGrpSpPr>
        <p:grpSpPr bwMode="auto">
          <a:xfrm>
            <a:off x="6781800" y="3200400"/>
            <a:ext cx="152400" cy="152400"/>
            <a:chOff x="2592" y="1440"/>
            <a:chExt cx="96" cy="96"/>
          </a:xfrm>
        </p:grpSpPr>
        <p:sp>
          <p:nvSpPr>
            <p:cNvPr id="12295" name="Line 7"/>
            <p:cNvSpPr>
              <a:spLocks noChangeShapeType="1"/>
            </p:cNvSpPr>
            <p:nvPr/>
          </p:nvSpPr>
          <p:spPr bwMode="auto">
            <a:xfrm>
              <a:off x="2592" y="1488"/>
              <a:ext cx="9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2296" name="Line 8"/>
            <p:cNvSpPr>
              <a:spLocks noChangeShapeType="1"/>
            </p:cNvSpPr>
            <p:nvPr/>
          </p:nvSpPr>
          <p:spPr bwMode="auto">
            <a:xfrm>
              <a:off x="2640" y="1440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2297" name="Group 9"/>
          <p:cNvGrpSpPr>
            <a:grpSpLocks/>
          </p:cNvGrpSpPr>
          <p:nvPr/>
        </p:nvGrpSpPr>
        <p:grpSpPr bwMode="auto">
          <a:xfrm>
            <a:off x="7391400" y="4648200"/>
            <a:ext cx="152400" cy="152400"/>
            <a:chOff x="2592" y="1440"/>
            <a:chExt cx="96" cy="96"/>
          </a:xfrm>
        </p:grpSpPr>
        <p:sp>
          <p:nvSpPr>
            <p:cNvPr id="12298" name="Line 10"/>
            <p:cNvSpPr>
              <a:spLocks noChangeShapeType="1"/>
            </p:cNvSpPr>
            <p:nvPr/>
          </p:nvSpPr>
          <p:spPr bwMode="auto">
            <a:xfrm>
              <a:off x="2592" y="1488"/>
              <a:ext cx="9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2299" name="Line 11"/>
            <p:cNvSpPr>
              <a:spLocks noChangeShapeType="1"/>
            </p:cNvSpPr>
            <p:nvPr/>
          </p:nvSpPr>
          <p:spPr bwMode="auto">
            <a:xfrm>
              <a:off x="2640" y="1440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12300" name="Oval 12"/>
          <p:cNvSpPr>
            <a:spLocks noChangeArrowheads="1"/>
          </p:cNvSpPr>
          <p:nvPr/>
        </p:nvSpPr>
        <p:spPr bwMode="auto">
          <a:xfrm>
            <a:off x="304800" y="2667000"/>
            <a:ext cx="2667000" cy="2667000"/>
          </a:xfrm>
          <a:prstGeom prst="ellipse">
            <a:avLst/>
          </a:prstGeom>
          <a:gradFill rotWithShape="1">
            <a:gsLst>
              <a:gs pos="0">
                <a:srgbClr val="FF0D0D"/>
              </a:gs>
              <a:gs pos="100000">
                <a:srgbClr val="FF0D0D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2301" name="Freeform 13"/>
          <p:cNvSpPr>
            <a:spLocks/>
          </p:cNvSpPr>
          <p:nvPr/>
        </p:nvSpPr>
        <p:spPr bwMode="auto">
          <a:xfrm>
            <a:off x="1485900" y="3136900"/>
            <a:ext cx="2260600" cy="1600200"/>
          </a:xfrm>
          <a:custGeom>
            <a:avLst/>
            <a:gdLst>
              <a:gd name="T0" fmla="*/ 38100 w 1424"/>
              <a:gd name="T1" fmla="*/ 901700 h 1008"/>
              <a:gd name="T2" fmla="*/ 266700 w 1424"/>
              <a:gd name="T3" fmla="*/ 139700 h 1008"/>
              <a:gd name="T4" fmla="*/ 1104900 w 1424"/>
              <a:gd name="T5" fmla="*/ 63500 h 1008"/>
              <a:gd name="T6" fmla="*/ 1714500 w 1424"/>
              <a:gd name="T7" fmla="*/ 215900 h 1008"/>
              <a:gd name="T8" fmla="*/ 2171700 w 1424"/>
              <a:gd name="T9" fmla="*/ 596900 h 1008"/>
              <a:gd name="T10" fmla="*/ 2171700 w 1424"/>
              <a:gd name="T11" fmla="*/ 1054100 h 1008"/>
              <a:gd name="T12" fmla="*/ 1638300 w 1424"/>
              <a:gd name="T13" fmla="*/ 1511300 h 1008"/>
              <a:gd name="T14" fmla="*/ 1104900 w 1424"/>
              <a:gd name="T15" fmla="*/ 1587500 h 1008"/>
              <a:gd name="T16" fmla="*/ 495300 w 1424"/>
              <a:gd name="T17" fmla="*/ 1435100 h 1008"/>
              <a:gd name="T18" fmla="*/ 38100 w 1424"/>
              <a:gd name="T19" fmla="*/ 901700 h 100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424"/>
              <a:gd name="T31" fmla="*/ 0 h 1008"/>
              <a:gd name="T32" fmla="*/ 1424 w 1424"/>
              <a:gd name="T33" fmla="*/ 1008 h 100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424" h="1008">
                <a:moveTo>
                  <a:pt x="24" y="568"/>
                </a:moveTo>
                <a:cubicBezTo>
                  <a:pt x="0" y="432"/>
                  <a:pt x="56" y="176"/>
                  <a:pt x="168" y="88"/>
                </a:cubicBezTo>
                <a:cubicBezTo>
                  <a:pt x="280" y="0"/>
                  <a:pt x="544" y="32"/>
                  <a:pt x="696" y="40"/>
                </a:cubicBezTo>
                <a:cubicBezTo>
                  <a:pt x="848" y="48"/>
                  <a:pt x="968" y="80"/>
                  <a:pt x="1080" y="136"/>
                </a:cubicBezTo>
                <a:cubicBezTo>
                  <a:pt x="1192" y="192"/>
                  <a:pt x="1320" y="288"/>
                  <a:pt x="1368" y="376"/>
                </a:cubicBezTo>
                <a:cubicBezTo>
                  <a:pt x="1416" y="464"/>
                  <a:pt x="1424" y="568"/>
                  <a:pt x="1368" y="664"/>
                </a:cubicBezTo>
                <a:cubicBezTo>
                  <a:pt x="1312" y="760"/>
                  <a:pt x="1144" y="896"/>
                  <a:pt x="1032" y="952"/>
                </a:cubicBezTo>
                <a:cubicBezTo>
                  <a:pt x="920" y="1008"/>
                  <a:pt x="816" y="1008"/>
                  <a:pt x="696" y="1000"/>
                </a:cubicBezTo>
                <a:cubicBezTo>
                  <a:pt x="576" y="992"/>
                  <a:pt x="424" y="976"/>
                  <a:pt x="312" y="904"/>
                </a:cubicBezTo>
                <a:cubicBezTo>
                  <a:pt x="200" y="832"/>
                  <a:pt x="48" y="704"/>
                  <a:pt x="24" y="568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2302" name="AutoShape 14"/>
          <p:cNvSpPr>
            <a:spLocks noChangeArrowheads="1"/>
          </p:cNvSpPr>
          <p:nvPr/>
        </p:nvSpPr>
        <p:spPr bwMode="auto">
          <a:xfrm>
            <a:off x="1447800" y="3962400"/>
            <a:ext cx="228600" cy="152400"/>
          </a:xfrm>
          <a:prstGeom prst="irregularSeal2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2303" name="AutoShape 15"/>
          <p:cNvSpPr>
            <a:spLocks noChangeArrowheads="1"/>
          </p:cNvSpPr>
          <p:nvPr/>
        </p:nvSpPr>
        <p:spPr bwMode="auto">
          <a:xfrm>
            <a:off x="1676400" y="32004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2304" name="AutoShape 16"/>
          <p:cNvSpPr>
            <a:spLocks noChangeArrowheads="1"/>
          </p:cNvSpPr>
          <p:nvPr/>
        </p:nvSpPr>
        <p:spPr bwMode="auto">
          <a:xfrm>
            <a:off x="2438400" y="31242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2305" name="AutoShape 17"/>
          <p:cNvSpPr>
            <a:spLocks noChangeArrowheads="1"/>
          </p:cNvSpPr>
          <p:nvPr/>
        </p:nvSpPr>
        <p:spPr bwMode="auto">
          <a:xfrm>
            <a:off x="3048000" y="32766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2306" name="AutoShape 18"/>
          <p:cNvSpPr>
            <a:spLocks noChangeArrowheads="1"/>
          </p:cNvSpPr>
          <p:nvPr/>
        </p:nvSpPr>
        <p:spPr bwMode="auto">
          <a:xfrm>
            <a:off x="3581400" y="36576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2307" name="AutoShape 19"/>
          <p:cNvSpPr>
            <a:spLocks noChangeArrowheads="1"/>
          </p:cNvSpPr>
          <p:nvPr/>
        </p:nvSpPr>
        <p:spPr bwMode="auto">
          <a:xfrm>
            <a:off x="3581400" y="41148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2308" name="AutoShape 20"/>
          <p:cNvSpPr>
            <a:spLocks noChangeArrowheads="1"/>
          </p:cNvSpPr>
          <p:nvPr/>
        </p:nvSpPr>
        <p:spPr bwMode="auto">
          <a:xfrm>
            <a:off x="3048000" y="45720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2309" name="AutoShape 21"/>
          <p:cNvSpPr>
            <a:spLocks noChangeArrowheads="1"/>
          </p:cNvSpPr>
          <p:nvPr/>
        </p:nvSpPr>
        <p:spPr bwMode="auto">
          <a:xfrm>
            <a:off x="2514600" y="46482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2310" name="AutoShape 22"/>
          <p:cNvSpPr>
            <a:spLocks noChangeArrowheads="1"/>
          </p:cNvSpPr>
          <p:nvPr/>
        </p:nvSpPr>
        <p:spPr bwMode="auto">
          <a:xfrm>
            <a:off x="1905000" y="44958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2311" name="Rectangle 23"/>
          <p:cNvSpPr>
            <a:spLocks noChangeArrowheads="1"/>
          </p:cNvSpPr>
          <p:nvPr/>
        </p:nvSpPr>
        <p:spPr bwMode="auto">
          <a:xfrm>
            <a:off x="5486400" y="2667000"/>
            <a:ext cx="2971800" cy="2590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24" name="内容占位符 2"/>
          <p:cNvSpPr txBox="1">
            <a:spLocks/>
          </p:cNvSpPr>
          <p:nvPr/>
        </p:nvSpPr>
        <p:spPr>
          <a:xfrm>
            <a:off x="284843" y="5638800"/>
            <a:ext cx="8763000" cy="952500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bg2"/>
                </a:solidFill>
                <a:latin typeface="+mj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bg2"/>
                </a:solidFill>
                <a:latin typeface="+mj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2"/>
                </a:solidFill>
                <a:latin typeface="+mj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9pPr>
          </a:lstStyle>
          <a:p>
            <a:pPr>
              <a:buClr>
                <a:srgbClr val="FF0000"/>
              </a:buClr>
            </a:pP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用激光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控制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所有荧光点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逐步亮，每亮一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个得到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个衍射圆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斑，找到它的中心，然后把所有亮斑中心位置描到右边图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里。</a:t>
            </a:r>
          </a:p>
        </p:txBody>
      </p:sp>
      <p:sp>
        <p:nvSpPr>
          <p:cNvPr id="25" name="Rectangle 5"/>
          <p:cNvSpPr txBox="1">
            <a:spLocks noChangeArrowheads="1"/>
          </p:cNvSpPr>
          <p:nvPr/>
        </p:nvSpPr>
        <p:spPr>
          <a:xfrm>
            <a:off x="990600" y="123826"/>
            <a:ext cx="8001000" cy="563563"/>
          </a:xfrm>
          <a:prstGeom prst="rect">
            <a:avLst/>
          </a:prstGeom>
          <a:noFill/>
          <a:ln/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zh-CN" altLang="en-US" i="0" dirty="0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创新：突破衍射极限</a:t>
            </a:r>
            <a:endParaRPr lang="zh-CN" altLang="en-US" i="0" dirty="0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" name="内容占位符 2"/>
          <p:cNvSpPr txBox="1">
            <a:spLocks/>
          </p:cNvSpPr>
          <p:nvPr/>
        </p:nvSpPr>
        <p:spPr>
          <a:xfrm>
            <a:off x="38100" y="948871"/>
            <a:ext cx="10477500" cy="952500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bg2"/>
                </a:solidFill>
                <a:latin typeface="+mj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bg2"/>
                </a:solidFill>
                <a:latin typeface="+mj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2"/>
                </a:solidFill>
                <a:latin typeface="+mj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9pPr>
          </a:lstStyle>
          <a:p>
            <a:pPr>
              <a:buClr>
                <a:srgbClr val="FF0000"/>
              </a:buClr>
            </a:pP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超分辨率荧光显微技术典型：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光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激活定位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显微镜</a:t>
            </a:r>
            <a:endParaRPr lang="en-US" altLang="zh-CN" sz="2400" b="1" dirty="0" smtClean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Clr>
                <a:srgbClr val="FF0000"/>
              </a:buClr>
              <a:buFont typeface="Wingdings" pitchFamily="2" charset="2"/>
              <a:buNone/>
            </a:pPr>
            <a:r>
              <a:rPr lang="zh-CN" altLang="en-US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 err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photoactivated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localization microscopy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PALM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b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</a:br>
            <a:endParaRPr lang="zh-CN" altLang="en-US" sz="2400" b="1" dirty="0" smtClean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381000" y="2286000"/>
            <a:ext cx="8458200" cy="3124200"/>
          </a:xfrm>
          <a:prstGeom prst="roundRect">
            <a:avLst/>
          </a:prstGeom>
          <a:noFill/>
          <a:ln w="28575" cap="flat" cmpd="sng" algn="ctr">
            <a:solidFill>
              <a:srgbClr val="BDFF38"/>
            </a:solidFill>
            <a:prstDash val="solid"/>
          </a:ln>
          <a:effectLst>
            <a:glow rad="127000">
              <a:srgbClr val="BDFF38">
                <a:alpha val="50000"/>
              </a:srgbClr>
            </a:glow>
            <a:outerShdw blurRad="254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zh-CN" altLang="zh-CN" kern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7220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5" name="Group 3"/>
          <p:cNvGrpSpPr>
            <a:grpSpLocks/>
          </p:cNvGrpSpPr>
          <p:nvPr/>
        </p:nvGrpSpPr>
        <p:grpSpPr bwMode="auto">
          <a:xfrm>
            <a:off x="5791200" y="4038600"/>
            <a:ext cx="152400" cy="152400"/>
            <a:chOff x="2592" y="1440"/>
            <a:chExt cx="96" cy="96"/>
          </a:xfrm>
        </p:grpSpPr>
        <p:sp>
          <p:nvSpPr>
            <p:cNvPr id="13316" name="Line 4"/>
            <p:cNvSpPr>
              <a:spLocks noChangeShapeType="1"/>
            </p:cNvSpPr>
            <p:nvPr/>
          </p:nvSpPr>
          <p:spPr bwMode="auto">
            <a:xfrm>
              <a:off x="2592" y="1488"/>
              <a:ext cx="9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17" name="Line 5"/>
            <p:cNvSpPr>
              <a:spLocks noChangeShapeType="1"/>
            </p:cNvSpPr>
            <p:nvPr/>
          </p:nvSpPr>
          <p:spPr bwMode="auto">
            <a:xfrm>
              <a:off x="2640" y="1440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3318" name="Group 6"/>
          <p:cNvGrpSpPr>
            <a:grpSpLocks/>
          </p:cNvGrpSpPr>
          <p:nvPr/>
        </p:nvGrpSpPr>
        <p:grpSpPr bwMode="auto">
          <a:xfrm>
            <a:off x="6019800" y="3276600"/>
            <a:ext cx="152400" cy="152400"/>
            <a:chOff x="2592" y="1440"/>
            <a:chExt cx="96" cy="96"/>
          </a:xfrm>
        </p:grpSpPr>
        <p:sp>
          <p:nvSpPr>
            <p:cNvPr id="13319" name="Line 7"/>
            <p:cNvSpPr>
              <a:spLocks noChangeShapeType="1"/>
            </p:cNvSpPr>
            <p:nvPr/>
          </p:nvSpPr>
          <p:spPr bwMode="auto">
            <a:xfrm>
              <a:off x="2592" y="1488"/>
              <a:ext cx="9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20" name="Line 8"/>
            <p:cNvSpPr>
              <a:spLocks noChangeShapeType="1"/>
            </p:cNvSpPr>
            <p:nvPr/>
          </p:nvSpPr>
          <p:spPr bwMode="auto">
            <a:xfrm>
              <a:off x="2640" y="1440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3321" name="Group 9"/>
          <p:cNvGrpSpPr>
            <a:grpSpLocks/>
          </p:cNvGrpSpPr>
          <p:nvPr/>
        </p:nvGrpSpPr>
        <p:grpSpPr bwMode="auto">
          <a:xfrm>
            <a:off x="6781800" y="3200400"/>
            <a:ext cx="152400" cy="152400"/>
            <a:chOff x="2592" y="1440"/>
            <a:chExt cx="96" cy="96"/>
          </a:xfrm>
        </p:grpSpPr>
        <p:sp>
          <p:nvSpPr>
            <p:cNvPr id="13322" name="Line 10"/>
            <p:cNvSpPr>
              <a:spLocks noChangeShapeType="1"/>
            </p:cNvSpPr>
            <p:nvPr/>
          </p:nvSpPr>
          <p:spPr bwMode="auto">
            <a:xfrm>
              <a:off x="2592" y="1488"/>
              <a:ext cx="9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23" name="Line 11"/>
            <p:cNvSpPr>
              <a:spLocks noChangeShapeType="1"/>
            </p:cNvSpPr>
            <p:nvPr/>
          </p:nvSpPr>
          <p:spPr bwMode="auto">
            <a:xfrm>
              <a:off x="2640" y="1440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3324" name="Group 12"/>
          <p:cNvGrpSpPr>
            <a:grpSpLocks/>
          </p:cNvGrpSpPr>
          <p:nvPr/>
        </p:nvGrpSpPr>
        <p:grpSpPr bwMode="auto">
          <a:xfrm>
            <a:off x="7391400" y="4648200"/>
            <a:ext cx="152400" cy="152400"/>
            <a:chOff x="2592" y="1440"/>
            <a:chExt cx="96" cy="96"/>
          </a:xfrm>
        </p:grpSpPr>
        <p:sp>
          <p:nvSpPr>
            <p:cNvPr id="13325" name="Line 13"/>
            <p:cNvSpPr>
              <a:spLocks noChangeShapeType="1"/>
            </p:cNvSpPr>
            <p:nvPr/>
          </p:nvSpPr>
          <p:spPr bwMode="auto">
            <a:xfrm>
              <a:off x="2592" y="1488"/>
              <a:ext cx="9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326" name="Line 14"/>
            <p:cNvSpPr>
              <a:spLocks noChangeShapeType="1"/>
            </p:cNvSpPr>
            <p:nvPr/>
          </p:nvSpPr>
          <p:spPr bwMode="auto">
            <a:xfrm>
              <a:off x="2640" y="1440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13327" name="Oval 15"/>
          <p:cNvSpPr>
            <a:spLocks noChangeArrowheads="1"/>
          </p:cNvSpPr>
          <p:nvPr/>
        </p:nvSpPr>
        <p:spPr bwMode="auto">
          <a:xfrm>
            <a:off x="381000" y="1905000"/>
            <a:ext cx="2667000" cy="2667000"/>
          </a:xfrm>
          <a:prstGeom prst="ellipse">
            <a:avLst/>
          </a:prstGeom>
          <a:gradFill rotWithShape="1">
            <a:gsLst>
              <a:gs pos="0">
                <a:srgbClr val="FF0D0D"/>
              </a:gs>
              <a:gs pos="100000">
                <a:srgbClr val="FF0D0D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3328" name="Freeform 16"/>
          <p:cNvSpPr>
            <a:spLocks/>
          </p:cNvSpPr>
          <p:nvPr/>
        </p:nvSpPr>
        <p:spPr bwMode="auto">
          <a:xfrm>
            <a:off x="1485900" y="3136900"/>
            <a:ext cx="2260600" cy="1600200"/>
          </a:xfrm>
          <a:custGeom>
            <a:avLst/>
            <a:gdLst>
              <a:gd name="T0" fmla="*/ 38100 w 1424"/>
              <a:gd name="T1" fmla="*/ 901700 h 1008"/>
              <a:gd name="T2" fmla="*/ 266700 w 1424"/>
              <a:gd name="T3" fmla="*/ 139700 h 1008"/>
              <a:gd name="T4" fmla="*/ 1104900 w 1424"/>
              <a:gd name="T5" fmla="*/ 63500 h 1008"/>
              <a:gd name="T6" fmla="*/ 1714500 w 1424"/>
              <a:gd name="T7" fmla="*/ 215900 h 1008"/>
              <a:gd name="T8" fmla="*/ 2171700 w 1424"/>
              <a:gd name="T9" fmla="*/ 596900 h 1008"/>
              <a:gd name="T10" fmla="*/ 2171700 w 1424"/>
              <a:gd name="T11" fmla="*/ 1054100 h 1008"/>
              <a:gd name="T12" fmla="*/ 1638300 w 1424"/>
              <a:gd name="T13" fmla="*/ 1511300 h 1008"/>
              <a:gd name="T14" fmla="*/ 1104900 w 1424"/>
              <a:gd name="T15" fmla="*/ 1587500 h 1008"/>
              <a:gd name="T16" fmla="*/ 495300 w 1424"/>
              <a:gd name="T17" fmla="*/ 1435100 h 1008"/>
              <a:gd name="T18" fmla="*/ 38100 w 1424"/>
              <a:gd name="T19" fmla="*/ 901700 h 100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424"/>
              <a:gd name="T31" fmla="*/ 0 h 1008"/>
              <a:gd name="T32" fmla="*/ 1424 w 1424"/>
              <a:gd name="T33" fmla="*/ 1008 h 100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424" h="1008">
                <a:moveTo>
                  <a:pt x="24" y="568"/>
                </a:moveTo>
                <a:cubicBezTo>
                  <a:pt x="0" y="432"/>
                  <a:pt x="56" y="176"/>
                  <a:pt x="168" y="88"/>
                </a:cubicBezTo>
                <a:cubicBezTo>
                  <a:pt x="280" y="0"/>
                  <a:pt x="544" y="32"/>
                  <a:pt x="696" y="40"/>
                </a:cubicBezTo>
                <a:cubicBezTo>
                  <a:pt x="848" y="48"/>
                  <a:pt x="968" y="80"/>
                  <a:pt x="1080" y="136"/>
                </a:cubicBezTo>
                <a:cubicBezTo>
                  <a:pt x="1192" y="192"/>
                  <a:pt x="1320" y="288"/>
                  <a:pt x="1368" y="376"/>
                </a:cubicBezTo>
                <a:cubicBezTo>
                  <a:pt x="1416" y="464"/>
                  <a:pt x="1424" y="568"/>
                  <a:pt x="1368" y="664"/>
                </a:cubicBezTo>
                <a:cubicBezTo>
                  <a:pt x="1312" y="760"/>
                  <a:pt x="1144" y="896"/>
                  <a:pt x="1032" y="952"/>
                </a:cubicBezTo>
                <a:cubicBezTo>
                  <a:pt x="920" y="1008"/>
                  <a:pt x="816" y="1008"/>
                  <a:pt x="696" y="1000"/>
                </a:cubicBezTo>
                <a:cubicBezTo>
                  <a:pt x="576" y="992"/>
                  <a:pt x="424" y="976"/>
                  <a:pt x="312" y="904"/>
                </a:cubicBezTo>
                <a:cubicBezTo>
                  <a:pt x="200" y="832"/>
                  <a:pt x="48" y="704"/>
                  <a:pt x="24" y="568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3329" name="AutoShape 17"/>
          <p:cNvSpPr>
            <a:spLocks noChangeArrowheads="1"/>
          </p:cNvSpPr>
          <p:nvPr/>
        </p:nvSpPr>
        <p:spPr bwMode="auto">
          <a:xfrm>
            <a:off x="1447800" y="39624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3330" name="AutoShape 18"/>
          <p:cNvSpPr>
            <a:spLocks noChangeArrowheads="1"/>
          </p:cNvSpPr>
          <p:nvPr/>
        </p:nvSpPr>
        <p:spPr bwMode="auto">
          <a:xfrm>
            <a:off x="1676400" y="3200400"/>
            <a:ext cx="228600" cy="152400"/>
          </a:xfrm>
          <a:prstGeom prst="irregularSeal2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3331" name="AutoShape 19"/>
          <p:cNvSpPr>
            <a:spLocks noChangeArrowheads="1"/>
          </p:cNvSpPr>
          <p:nvPr/>
        </p:nvSpPr>
        <p:spPr bwMode="auto">
          <a:xfrm>
            <a:off x="2438400" y="31242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3332" name="AutoShape 20"/>
          <p:cNvSpPr>
            <a:spLocks noChangeArrowheads="1"/>
          </p:cNvSpPr>
          <p:nvPr/>
        </p:nvSpPr>
        <p:spPr bwMode="auto">
          <a:xfrm>
            <a:off x="3048000" y="32766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3333" name="AutoShape 21"/>
          <p:cNvSpPr>
            <a:spLocks noChangeArrowheads="1"/>
          </p:cNvSpPr>
          <p:nvPr/>
        </p:nvSpPr>
        <p:spPr bwMode="auto">
          <a:xfrm>
            <a:off x="3581400" y="36576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3334" name="AutoShape 22"/>
          <p:cNvSpPr>
            <a:spLocks noChangeArrowheads="1"/>
          </p:cNvSpPr>
          <p:nvPr/>
        </p:nvSpPr>
        <p:spPr bwMode="auto">
          <a:xfrm>
            <a:off x="3581400" y="41148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3335" name="AutoShape 23"/>
          <p:cNvSpPr>
            <a:spLocks noChangeArrowheads="1"/>
          </p:cNvSpPr>
          <p:nvPr/>
        </p:nvSpPr>
        <p:spPr bwMode="auto">
          <a:xfrm>
            <a:off x="3048000" y="45720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3336" name="AutoShape 24"/>
          <p:cNvSpPr>
            <a:spLocks noChangeArrowheads="1"/>
          </p:cNvSpPr>
          <p:nvPr/>
        </p:nvSpPr>
        <p:spPr bwMode="auto">
          <a:xfrm>
            <a:off x="2514600" y="46482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3337" name="AutoShape 25"/>
          <p:cNvSpPr>
            <a:spLocks noChangeArrowheads="1"/>
          </p:cNvSpPr>
          <p:nvPr/>
        </p:nvSpPr>
        <p:spPr bwMode="auto">
          <a:xfrm>
            <a:off x="1905000" y="44958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3338" name="Rectangle 26"/>
          <p:cNvSpPr>
            <a:spLocks noChangeArrowheads="1"/>
          </p:cNvSpPr>
          <p:nvPr/>
        </p:nvSpPr>
        <p:spPr bwMode="auto">
          <a:xfrm>
            <a:off x="5486400" y="2667000"/>
            <a:ext cx="2971800" cy="2590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27" name="内容占位符 2"/>
          <p:cNvSpPr txBox="1">
            <a:spLocks/>
          </p:cNvSpPr>
          <p:nvPr/>
        </p:nvSpPr>
        <p:spPr>
          <a:xfrm>
            <a:off x="284843" y="5638800"/>
            <a:ext cx="8763000" cy="952500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bg2"/>
                </a:solidFill>
                <a:latin typeface="+mj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bg2"/>
                </a:solidFill>
                <a:latin typeface="+mj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2"/>
                </a:solidFill>
                <a:latin typeface="+mj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9pPr>
          </a:lstStyle>
          <a:p>
            <a:pPr>
              <a:buClr>
                <a:srgbClr val="FF0000"/>
              </a:buClr>
            </a:pP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用激光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控制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所有荧光点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逐步亮，每亮一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个得到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个衍射圆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斑，找到它的中心，然后把所有亮斑中心位置描到右边图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里。</a:t>
            </a:r>
          </a:p>
        </p:txBody>
      </p:sp>
      <p:sp>
        <p:nvSpPr>
          <p:cNvPr id="28" name="Rectangle 5"/>
          <p:cNvSpPr txBox="1">
            <a:spLocks noChangeArrowheads="1"/>
          </p:cNvSpPr>
          <p:nvPr/>
        </p:nvSpPr>
        <p:spPr>
          <a:xfrm>
            <a:off x="990600" y="123826"/>
            <a:ext cx="8001000" cy="563563"/>
          </a:xfrm>
          <a:prstGeom prst="rect">
            <a:avLst/>
          </a:prstGeom>
          <a:noFill/>
          <a:ln/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zh-CN" altLang="en-US" i="0" dirty="0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创新：突破衍射极限</a:t>
            </a:r>
            <a:endParaRPr lang="zh-CN" altLang="en-US" i="0" dirty="0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9" name="内容占位符 2"/>
          <p:cNvSpPr txBox="1">
            <a:spLocks/>
          </p:cNvSpPr>
          <p:nvPr/>
        </p:nvSpPr>
        <p:spPr>
          <a:xfrm>
            <a:off x="38100" y="948871"/>
            <a:ext cx="10477500" cy="952500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bg2"/>
                </a:solidFill>
                <a:latin typeface="+mj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bg2"/>
                </a:solidFill>
                <a:latin typeface="+mj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2"/>
                </a:solidFill>
                <a:latin typeface="+mj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9pPr>
          </a:lstStyle>
          <a:p>
            <a:pPr>
              <a:buClr>
                <a:srgbClr val="FF0000"/>
              </a:buClr>
            </a:pP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超分辨率荧光显微技术典型：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光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激活定位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显微镜</a:t>
            </a:r>
            <a:endParaRPr lang="en-US" altLang="zh-CN" sz="2400" b="1" dirty="0" smtClean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Clr>
                <a:srgbClr val="FF0000"/>
              </a:buClr>
              <a:buFont typeface="Wingdings" pitchFamily="2" charset="2"/>
              <a:buNone/>
            </a:pPr>
            <a:r>
              <a:rPr lang="zh-CN" altLang="en-US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 err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photoactivated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localization microscopy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PALM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b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</a:br>
            <a:endParaRPr lang="zh-CN" altLang="en-US" sz="2400" b="1" dirty="0" smtClean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0" name="Rounded Rectangle 26"/>
          <p:cNvSpPr/>
          <p:nvPr/>
        </p:nvSpPr>
        <p:spPr>
          <a:xfrm>
            <a:off x="381000" y="2286000"/>
            <a:ext cx="8458200" cy="3124200"/>
          </a:xfrm>
          <a:prstGeom prst="roundRect">
            <a:avLst/>
          </a:prstGeom>
          <a:noFill/>
          <a:ln w="28575" cap="flat" cmpd="sng" algn="ctr">
            <a:solidFill>
              <a:srgbClr val="BDFF38"/>
            </a:solidFill>
            <a:prstDash val="solid"/>
          </a:ln>
          <a:effectLst>
            <a:glow rad="127000">
              <a:srgbClr val="BDFF38">
                <a:alpha val="50000"/>
              </a:srgbClr>
            </a:glow>
            <a:outerShdw blurRad="254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zh-CN" altLang="zh-CN" kern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7609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9" name="Group 3"/>
          <p:cNvGrpSpPr>
            <a:grpSpLocks/>
          </p:cNvGrpSpPr>
          <p:nvPr/>
        </p:nvGrpSpPr>
        <p:grpSpPr bwMode="auto">
          <a:xfrm>
            <a:off x="5791200" y="4038600"/>
            <a:ext cx="152400" cy="152400"/>
            <a:chOff x="2592" y="1440"/>
            <a:chExt cx="96" cy="96"/>
          </a:xfrm>
        </p:grpSpPr>
        <p:sp>
          <p:nvSpPr>
            <p:cNvPr id="14340" name="Line 4"/>
            <p:cNvSpPr>
              <a:spLocks noChangeShapeType="1"/>
            </p:cNvSpPr>
            <p:nvPr/>
          </p:nvSpPr>
          <p:spPr bwMode="auto">
            <a:xfrm>
              <a:off x="2592" y="1488"/>
              <a:ext cx="9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341" name="Line 5"/>
            <p:cNvSpPr>
              <a:spLocks noChangeShapeType="1"/>
            </p:cNvSpPr>
            <p:nvPr/>
          </p:nvSpPr>
          <p:spPr bwMode="auto">
            <a:xfrm>
              <a:off x="2640" y="1440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4342" name="Group 6"/>
          <p:cNvGrpSpPr>
            <a:grpSpLocks/>
          </p:cNvGrpSpPr>
          <p:nvPr/>
        </p:nvGrpSpPr>
        <p:grpSpPr bwMode="auto">
          <a:xfrm>
            <a:off x="6019800" y="3276600"/>
            <a:ext cx="152400" cy="152400"/>
            <a:chOff x="2592" y="1440"/>
            <a:chExt cx="96" cy="96"/>
          </a:xfrm>
        </p:grpSpPr>
        <p:sp>
          <p:nvSpPr>
            <p:cNvPr id="14343" name="Line 7"/>
            <p:cNvSpPr>
              <a:spLocks noChangeShapeType="1"/>
            </p:cNvSpPr>
            <p:nvPr/>
          </p:nvSpPr>
          <p:spPr bwMode="auto">
            <a:xfrm>
              <a:off x="2592" y="1488"/>
              <a:ext cx="9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344" name="Line 8"/>
            <p:cNvSpPr>
              <a:spLocks noChangeShapeType="1"/>
            </p:cNvSpPr>
            <p:nvPr/>
          </p:nvSpPr>
          <p:spPr bwMode="auto">
            <a:xfrm>
              <a:off x="2640" y="1440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4345" name="Group 9"/>
          <p:cNvGrpSpPr>
            <a:grpSpLocks/>
          </p:cNvGrpSpPr>
          <p:nvPr/>
        </p:nvGrpSpPr>
        <p:grpSpPr bwMode="auto">
          <a:xfrm>
            <a:off x="6781800" y="3200400"/>
            <a:ext cx="152400" cy="152400"/>
            <a:chOff x="2592" y="1440"/>
            <a:chExt cx="96" cy="96"/>
          </a:xfrm>
        </p:grpSpPr>
        <p:sp>
          <p:nvSpPr>
            <p:cNvPr id="14346" name="Line 10"/>
            <p:cNvSpPr>
              <a:spLocks noChangeShapeType="1"/>
            </p:cNvSpPr>
            <p:nvPr/>
          </p:nvSpPr>
          <p:spPr bwMode="auto">
            <a:xfrm>
              <a:off x="2592" y="1488"/>
              <a:ext cx="9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347" name="Line 11"/>
            <p:cNvSpPr>
              <a:spLocks noChangeShapeType="1"/>
            </p:cNvSpPr>
            <p:nvPr/>
          </p:nvSpPr>
          <p:spPr bwMode="auto">
            <a:xfrm>
              <a:off x="2640" y="1440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4348" name="Group 12"/>
          <p:cNvGrpSpPr>
            <a:grpSpLocks/>
          </p:cNvGrpSpPr>
          <p:nvPr/>
        </p:nvGrpSpPr>
        <p:grpSpPr bwMode="auto">
          <a:xfrm>
            <a:off x="7391400" y="4648200"/>
            <a:ext cx="152400" cy="152400"/>
            <a:chOff x="2592" y="1440"/>
            <a:chExt cx="96" cy="96"/>
          </a:xfrm>
        </p:grpSpPr>
        <p:sp>
          <p:nvSpPr>
            <p:cNvPr id="14349" name="Line 13"/>
            <p:cNvSpPr>
              <a:spLocks noChangeShapeType="1"/>
            </p:cNvSpPr>
            <p:nvPr/>
          </p:nvSpPr>
          <p:spPr bwMode="auto">
            <a:xfrm>
              <a:off x="2592" y="1488"/>
              <a:ext cx="9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350" name="Line 14"/>
            <p:cNvSpPr>
              <a:spLocks noChangeShapeType="1"/>
            </p:cNvSpPr>
            <p:nvPr/>
          </p:nvSpPr>
          <p:spPr bwMode="auto">
            <a:xfrm>
              <a:off x="2640" y="1440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4351" name="Group 15"/>
          <p:cNvGrpSpPr>
            <a:grpSpLocks/>
          </p:cNvGrpSpPr>
          <p:nvPr/>
        </p:nvGrpSpPr>
        <p:grpSpPr bwMode="auto">
          <a:xfrm>
            <a:off x="7924800" y="3733800"/>
            <a:ext cx="152400" cy="152400"/>
            <a:chOff x="2592" y="1440"/>
            <a:chExt cx="96" cy="96"/>
          </a:xfrm>
        </p:grpSpPr>
        <p:sp>
          <p:nvSpPr>
            <p:cNvPr id="14352" name="Line 16"/>
            <p:cNvSpPr>
              <a:spLocks noChangeShapeType="1"/>
            </p:cNvSpPr>
            <p:nvPr/>
          </p:nvSpPr>
          <p:spPr bwMode="auto">
            <a:xfrm>
              <a:off x="2592" y="1488"/>
              <a:ext cx="9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353" name="Line 17"/>
            <p:cNvSpPr>
              <a:spLocks noChangeShapeType="1"/>
            </p:cNvSpPr>
            <p:nvPr/>
          </p:nvSpPr>
          <p:spPr bwMode="auto">
            <a:xfrm>
              <a:off x="2640" y="1440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14354" name="Oval 18"/>
          <p:cNvSpPr>
            <a:spLocks noChangeArrowheads="1"/>
          </p:cNvSpPr>
          <p:nvPr/>
        </p:nvSpPr>
        <p:spPr bwMode="auto">
          <a:xfrm>
            <a:off x="2362200" y="2362200"/>
            <a:ext cx="2667000" cy="2667000"/>
          </a:xfrm>
          <a:prstGeom prst="ellipse">
            <a:avLst/>
          </a:prstGeom>
          <a:gradFill rotWithShape="1">
            <a:gsLst>
              <a:gs pos="0">
                <a:srgbClr val="FF0D0D"/>
              </a:gs>
              <a:gs pos="100000">
                <a:srgbClr val="FF0D0D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4355" name="Freeform 19"/>
          <p:cNvSpPr>
            <a:spLocks/>
          </p:cNvSpPr>
          <p:nvPr/>
        </p:nvSpPr>
        <p:spPr bwMode="auto">
          <a:xfrm>
            <a:off x="1485900" y="3136900"/>
            <a:ext cx="2260600" cy="1600200"/>
          </a:xfrm>
          <a:custGeom>
            <a:avLst/>
            <a:gdLst>
              <a:gd name="T0" fmla="*/ 38100 w 1424"/>
              <a:gd name="T1" fmla="*/ 901700 h 1008"/>
              <a:gd name="T2" fmla="*/ 266700 w 1424"/>
              <a:gd name="T3" fmla="*/ 139700 h 1008"/>
              <a:gd name="T4" fmla="*/ 1104900 w 1424"/>
              <a:gd name="T5" fmla="*/ 63500 h 1008"/>
              <a:gd name="T6" fmla="*/ 1714500 w 1424"/>
              <a:gd name="T7" fmla="*/ 215900 h 1008"/>
              <a:gd name="T8" fmla="*/ 2171700 w 1424"/>
              <a:gd name="T9" fmla="*/ 596900 h 1008"/>
              <a:gd name="T10" fmla="*/ 2171700 w 1424"/>
              <a:gd name="T11" fmla="*/ 1054100 h 1008"/>
              <a:gd name="T12" fmla="*/ 1638300 w 1424"/>
              <a:gd name="T13" fmla="*/ 1511300 h 1008"/>
              <a:gd name="T14" fmla="*/ 1104900 w 1424"/>
              <a:gd name="T15" fmla="*/ 1587500 h 1008"/>
              <a:gd name="T16" fmla="*/ 495300 w 1424"/>
              <a:gd name="T17" fmla="*/ 1435100 h 1008"/>
              <a:gd name="T18" fmla="*/ 38100 w 1424"/>
              <a:gd name="T19" fmla="*/ 901700 h 100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424"/>
              <a:gd name="T31" fmla="*/ 0 h 1008"/>
              <a:gd name="T32" fmla="*/ 1424 w 1424"/>
              <a:gd name="T33" fmla="*/ 1008 h 100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424" h="1008">
                <a:moveTo>
                  <a:pt x="24" y="568"/>
                </a:moveTo>
                <a:cubicBezTo>
                  <a:pt x="0" y="432"/>
                  <a:pt x="56" y="176"/>
                  <a:pt x="168" y="88"/>
                </a:cubicBezTo>
                <a:cubicBezTo>
                  <a:pt x="280" y="0"/>
                  <a:pt x="544" y="32"/>
                  <a:pt x="696" y="40"/>
                </a:cubicBezTo>
                <a:cubicBezTo>
                  <a:pt x="848" y="48"/>
                  <a:pt x="968" y="80"/>
                  <a:pt x="1080" y="136"/>
                </a:cubicBezTo>
                <a:cubicBezTo>
                  <a:pt x="1192" y="192"/>
                  <a:pt x="1320" y="288"/>
                  <a:pt x="1368" y="376"/>
                </a:cubicBezTo>
                <a:cubicBezTo>
                  <a:pt x="1416" y="464"/>
                  <a:pt x="1424" y="568"/>
                  <a:pt x="1368" y="664"/>
                </a:cubicBezTo>
                <a:cubicBezTo>
                  <a:pt x="1312" y="760"/>
                  <a:pt x="1144" y="896"/>
                  <a:pt x="1032" y="952"/>
                </a:cubicBezTo>
                <a:cubicBezTo>
                  <a:pt x="920" y="1008"/>
                  <a:pt x="816" y="1008"/>
                  <a:pt x="696" y="1000"/>
                </a:cubicBezTo>
                <a:cubicBezTo>
                  <a:pt x="576" y="992"/>
                  <a:pt x="424" y="976"/>
                  <a:pt x="312" y="904"/>
                </a:cubicBezTo>
                <a:cubicBezTo>
                  <a:pt x="200" y="832"/>
                  <a:pt x="48" y="704"/>
                  <a:pt x="24" y="568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4356" name="AutoShape 20"/>
          <p:cNvSpPr>
            <a:spLocks noChangeArrowheads="1"/>
          </p:cNvSpPr>
          <p:nvPr/>
        </p:nvSpPr>
        <p:spPr bwMode="auto">
          <a:xfrm>
            <a:off x="1447800" y="39624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4357" name="AutoShape 21"/>
          <p:cNvSpPr>
            <a:spLocks noChangeArrowheads="1"/>
          </p:cNvSpPr>
          <p:nvPr/>
        </p:nvSpPr>
        <p:spPr bwMode="auto">
          <a:xfrm>
            <a:off x="1676400" y="32004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4358" name="AutoShape 22"/>
          <p:cNvSpPr>
            <a:spLocks noChangeArrowheads="1"/>
          </p:cNvSpPr>
          <p:nvPr/>
        </p:nvSpPr>
        <p:spPr bwMode="auto">
          <a:xfrm>
            <a:off x="2438400" y="31242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4359" name="AutoShape 23"/>
          <p:cNvSpPr>
            <a:spLocks noChangeArrowheads="1"/>
          </p:cNvSpPr>
          <p:nvPr/>
        </p:nvSpPr>
        <p:spPr bwMode="auto">
          <a:xfrm>
            <a:off x="3048000" y="32766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4360" name="AutoShape 24"/>
          <p:cNvSpPr>
            <a:spLocks noChangeArrowheads="1"/>
          </p:cNvSpPr>
          <p:nvPr/>
        </p:nvSpPr>
        <p:spPr bwMode="auto">
          <a:xfrm>
            <a:off x="3581400" y="3657600"/>
            <a:ext cx="228600" cy="152400"/>
          </a:xfrm>
          <a:prstGeom prst="irregularSeal2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4361" name="AutoShape 25"/>
          <p:cNvSpPr>
            <a:spLocks noChangeArrowheads="1"/>
          </p:cNvSpPr>
          <p:nvPr/>
        </p:nvSpPr>
        <p:spPr bwMode="auto">
          <a:xfrm>
            <a:off x="3581400" y="41148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4362" name="AutoShape 26"/>
          <p:cNvSpPr>
            <a:spLocks noChangeArrowheads="1"/>
          </p:cNvSpPr>
          <p:nvPr/>
        </p:nvSpPr>
        <p:spPr bwMode="auto">
          <a:xfrm>
            <a:off x="3048000" y="45720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4363" name="AutoShape 27"/>
          <p:cNvSpPr>
            <a:spLocks noChangeArrowheads="1"/>
          </p:cNvSpPr>
          <p:nvPr/>
        </p:nvSpPr>
        <p:spPr bwMode="auto">
          <a:xfrm>
            <a:off x="2514600" y="46482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4364" name="AutoShape 28"/>
          <p:cNvSpPr>
            <a:spLocks noChangeArrowheads="1"/>
          </p:cNvSpPr>
          <p:nvPr/>
        </p:nvSpPr>
        <p:spPr bwMode="auto">
          <a:xfrm>
            <a:off x="1905000" y="44958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4365" name="Rectangle 29"/>
          <p:cNvSpPr>
            <a:spLocks noChangeArrowheads="1"/>
          </p:cNvSpPr>
          <p:nvPr/>
        </p:nvSpPr>
        <p:spPr bwMode="auto">
          <a:xfrm>
            <a:off x="5486400" y="2667000"/>
            <a:ext cx="2971800" cy="2590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30" name="内容占位符 2"/>
          <p:cNvSpPr txBox="1">
            <a:spLocks/>
          </p:cNvSpPr>
          <p:nvPr/>
        </p:nvSpPr>
        <p:spPr>
          <a:xfrm>
            <a:off x="284843" y="5638800"/>
            <a:ext cx="8763000" cy="952500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bg2"/>
                </a:solidFill>
                <a:latin typeface="+mj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bg2"/>
                </a:solidFill>
                <a:latin typeface="+mj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2"/>
                </a:solidFill>
                <a:latin typeface="+mj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9pPr>
          </a:lstStyle>
          <a:p>
            <a:pPr>
              <a:buClr>
                <a:srgbClr val="FF0000"/>
              </a:buClr>
            </a:pP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用激光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控制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所有荧光点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逐步亮，每亮一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个得到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个衍射圆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斑，找到它的中心，然后把所有亮斑中心位置描到右边图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里。</a:t>
            </a:r>
          </a:p>
        </p:txBody>
      </p:sp>
      <p:sp>
        <p:nvSpPr>
          <p:cNvPr id="31" name="Rectangle 5"/>
          <p:cNvSpPr txBox="1">
            <a:spLocks noChangeArrowheads="1"/>
          </p:cNvSpPr>
          <p:nvPr/>
        </p:nvSpPr>
        <p:spPr>
          <a:xfrm>
            <a:off x="990600" y="123826"/>
            <a:ext cx="8001000" cy="563563"/>
          </a:xfrm>
          <a:prstGeom prst="rect">
            <a:avLst/>
          </a:prstGeom>
          <a:noFill/>
          <a:ln/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zh-CN" altLang="en-US" i="0" dirty="0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创新：突破衍射极限</a:t>
            </a:r>
            <a:endParaRPr lang="zh-CN" altLang="en-US" i="0" dirty="0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2" name="内容占位符 2"/>
          <p:cNvSpPr txBox="1">
            <a:spLocks/>
          </p:cNvSpPr>
          <p:nvPr/>
        </p:nvSpPr>
        <p:spPr>
          <a:xfrm>
            <a:off x="38100" y="948871"/>
            <a:ext cx="10477500" cy="952500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bg2"/>
                </a:solidFill>
                <a:latin typeface="+mj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bg2"/>
                </a:solidFill>
                <a:latin typeface="+mj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2"/>
                </a:solidFill>
                <a:latin typeface="+mj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9pPr>
          </a:lstStyle>
          <a:p>
            <a:pPr>
              <a:buClr>
                <a:srgbClr val="FF0000"/>
              </a:buClr>
            </a:pP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超分辨率荧光显微技术典型：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光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激活定位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显微镜</a:t>
            </a:r>
            <a:endParaRPr lang="en-US" altLang="zh-CN" sz="2400" b="1" dirty="0" smtClean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Clr>
                <a:srgbClr val="FF0000"/>
              </a:buClr>
              <a:buFont typeface="Wingdings" pitchFamily="2" charset="2"/>
              <a:buNone/>
            </a:pPr>
            <a:r>
              <a:rPr lang="zh-CN" altLang="en-US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 err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photoactivated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localization microscopy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PALM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b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</a:br>
            <a:endParaRPr lang="zh-CN" altLang="en-US" sz="2400" b="1" dirty="0" smtClean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3" name="Rounded Rectangle 26"/>
          <p:cNvSpPr/>
          <p:nvPr/>
        </p:nvSpPr>
        <p:spPr>
          <a:xfrm>
            <a:off x="381000" y="2286000"/>
            <a:ext cx="8458200" cy="3124200"/>
          </a:xfrm>
          <a:prstGeom prst="roundRect">
            <a:avLst/>
          </a:prstGeom>
          <a:noFill/>
          <a:ln w="28575" cap="flat" cmpd="sng" algn="ctr">
            <a:solidFill>
              <a:srgbClr val="BDFF38"/>
            </a:solidFill>
            <a:prstDash val="solid"/>
          </a:ln>
          <a:effectLst>
            <a:glow rad="127000">
              <a:srgbClr val="BDFF38">
                <a:alpha val="50000"/>
              </a:srgbClr>
            </a:glow>
            <a:outerShdw blurRad="254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zh-CN" altLang="zh-CN" kern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8380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3" name="Group 3"/>
          <p:cNvGrpSpPr>
            <a:grpSpLocks/>
          </p:cNvGrpSpPr>
          <p:nvPr/>
        </p:nvGrpSpPr>
        <p:grpSpPr bwMode="auto">
          <a:xfrm>
            <a:off x="5791200" y="4038600"/>
            <a:ext cx="152400" cy="152400"/>
            <a:chOff x="2592" y="1440"/>
            <a:chExt cx="96" cy="96"/>
          </a:xfrm>
        </p:grpSpPr>
        <p:sp>
          <p:nvSpPr>
            <p:cNvPr id="15364" name="Line 4"/>
            <p:cNvSpPr>
              <a:spLocks noChangeShapeType="1"/>
            </p:cNvSpPr>
            <p:nvPr/>
          </p:nvSpPr>
          <p:spPr bwMode="auto">
            <a:xfrm>
              <a:off x="2592" y="1488"/>
              <a:ext cx="9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5365" name="Line 5"/>
            <p:cNvSpPr>
              <a:spLocks noChangeShapeType="1"/>
            </p:cNvSpPr>
            <p:nvPr/>
          </p:nvSpPr>
          <p:spPr bwMode="auto">
            <a:xfrm>
              <a:off x="2640" y="1440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5366" name="Group 6"/>
          <p:cNvGrpSpPr>
            <a:grpSpLocks/>
          </p:cNvGrpSpPr>
          <p:nvPr/>
        </p:nvGrpSpPr>
        <p:grpSpPr bwMode="auto">
          <a:xfrm>
            <a:off x="6019800" y="3276600"/>
            <a:ext cx="152400" cy="152400"/>
            <a:chOff x="2592" y="1440"/>
            <a:chExt cx="96" cy="96"/>
          </a:xfrm>
        </p:grpSpPr>
        <p:sp>
          <p:nvSpPr>
            <p:cNvPr id="15367" name="Line 7"/>
            <p:cNvSpPr>
              <a:spLocks noChangeShapeType="1"/>
            </p:cNvSpPr>
            <p:nvPr/>
          </p:nvSpPr>
          <p:spPr bwMode="auto">
            <a:xfrm>
              <a:off x="2592" y="1488"/>
              <a:ext cx="9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5368" name="Line 8"/>
            <p:cNvSpPr>
              <a:spLocks noChangeShapeType="1"/>
            </p:cNvSpPr>
            <p:nvPr/>
          </p:nvSpPr>
          <p:spPr bwMode="auto">
            <a:xfrm>
              <a:off x="2640" y="1440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5369" name="Group 9"/>
          <p:cNvGrpSpPr>
            <a:grpSpLocks/>
          </p:cNvGrpSpPr>
          <p:nvPr/>
        </p:nvGrpSpPr>
        <p:grpSpPr bwMode="auto">
          <a:xfrm>
            <a:off x="6248400" y="4572000"/>
            <a:ext cx="152400" cy="152400"/>
            <a:chOff x="2592" y="1440"/>
            <a:chExt cx="96" cy="96"/>
          </a:xfrm>
        </p:grpSpPr>
        <p:sp>
          <p:nvSpPr>
            <p:cNvPr id="15370" name="Line 10"/>
            <p:cNvSpPr>
              <a:spLocks noChangeShapeType="1"/>
            </p:cNvSpPr>
            <p:nvPr/>
          </p:nvSpPr>
          <p:spPr bwMode="auto">
            <a:xfrm>
              <a:off x="2592" y="1488"/>
              <a:ext cx="9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5371" name="Line 11"/>
            <p:cNvSpPr>
              <a:spLocks noChangeShapeType="1"/>
            </p:cNvSpPr>
            <p:nvPr/>
          </p:nvSpPr>
          <p:spPr bwMode="auto">
            <a:xfrm>
              <a:off x="2640" y="1440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5372" name="Group 12"/>
          <p:cNvGrpSpPr>
            <a:grpSpLocks/>
          </p:cNvGrpSpPr>
          <p:nvPr/>
        </p:nvGrpSpPr>
        <p:grpSpPr bwMode="auto">
          <a:xfrm>
            <a:off x="6781800" y="3200400"/>
            <a:ext cx="152400" cy="152400"/>
            <a:chOff x="2592" y="1440"/>
            <a:chExt cx="96" cy="96"/>
          </a:xfrm>
        </p:grpSpPr>
        <p:sp>
          <p:nvSpPr>
            <p:cNvPr id="15373" name="Line 13"/>
            <p:cNvSpPr>
              <a:spLocks noChangeShapeType="1"/>
            </p:cNvSpPr>
            <p:nvPr/>
          </p:nvSpPr>
          <p:spPr bwMode="auto">
            <a:xfrm>
              <a:off x="2592" y="1488"/>
              <a:ext cx="9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5374" name="Line 14"/>
            <p:cNvSpPr>
              <a:spLocks noChangeShapeType="1"/>
            </p:cNvSpPr>
            <p:nvPr/>
          </p:nvSpPr>
          <p:spPr bwMode="auto">
            <a:xfrm>
              <a:off x="2640" y="1440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5375" name="Group 15"/>
          <p:cNvGrpSpPr>
            <a:grpSpLocks/>
          </p:cNvGrpSpPr>
          <p:nvPr/>
        </p:nvGrpSpPr>
        <p:grpSpPr bwMode="auto">
          <a:xfrm>
            <a:off x="7391400" y="4648200"/>
            <a:ext cx="152400" cy="152400"/>
            <a:chOff x="2592" y="1440"/>
            <a:chExt cx="96" cy="96"/>
          </a:xfrm>
        </p:grpSpPr>
        <p:sp>
          <p:nvSpPr>
            <p:cNvPr id="15376" name="Line 16"/>
            <p:cNvSpPr>
              <a:spLocks noChangeShapeType="1"/>
            </p:cNvSpPr>
            <p:nvPr/>
          </p:nvSpPr>
          <p:spPr bwMode="auto">
            <a:xfrm>
              <a:off x="2592" y="1488"/>
              <a:ext cx="9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5377" name="Line 17"/>
            <p:cNvSpPr>
              <a:spLocks noChangeShapeType="1"/>
            </p:cNvSpPr>
            <p:nvPr/>
          </p:nvSpPr>
          <p:spPr bwMode="auto">
            <a:xfrm>
              <a:off x="2640" y="1440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15378" name="Oval 18"/>
          <p:cNvSpPr>
            <a:spLocks noChangeArrowheads="1"/>
          </p:cNvSpPr>
          <p:nvPr/>
        </p:nvSpPr>
        <p:spPr bwMode="auto">
          <a:xfrm>
            <a:off x="609600" y="3200400"/>
            <a:ext cx="2667000" cy="2667000"/>
          </a:xfrm>
          <a:prstGeom prst="ellipse">
            <a:avLst/>
          </a:prstGeom>
          <a:gradFill rotWithShape="1">
            <a:gsLst>
              <a:gs pos="0">
                <a:srgbClr val="FF0D0D"/>
              </a:gs>
              <a:gs pos="100000">
                <a:srgbClr val="FF0D0D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5379" name="Freeform 19"/>
          <p:cNvSpPr>
            <a:spLocks/>
          </p:cNvSpPr>
          <p:nvPr/>
        </p:nvSpPr>
        <p:spPr bwMode="auto">
          <a:xfrm>
            <a:off x="1485900" y="3136900"/>
            <a:ext cx="2260600" cy="1600200"/>
          </a:xfrm>
          <a:custGeom>
            <a:avLst/>
            <a:gdLst>
              <a:gd name="T0" fmla="*/ 38100 w 1424"/>
              <a:gd name="T1" fmla="*/ 901700 h 1008"/>
              <a:gd name="T2" fmla="*/ 266700 w 1424"/>
              <a:gd name="T3" fmla="*/ 139700 h 1008"/>
              <a:gd name="T4" fmla="*/ 1104900 w 1424"/>
              <a:gd name="T5" fmla="*/ 63500 h 1008"/>
              <a:gd name="T6" fmla="*/ 1714500 w 1424"/>
              <a:gd name="T7" fmla="*/ 215900 h 1008"/>
              <a:gd name="T8" fmla="*/ 2171700 w 1424"/>
              <a:gd name="T9" fmla="*/ 596900 h 1008"/>
              <a:gd name="T10" fmla="*/ 2171700 w 1424"/>
              <a:gd name="T11" fmla="*/ 1054100 h 1008"/>
              <a:gd name="T12" fmla="*/ 1638300 w 1424"/>
              <a:gd name="T13" fmla="*/ 1511300 h 1008"/>
              <a:gd name="T14" fmla="*/ 1104900 w 1424"/>
              <a:gd name="T15" fmla="*/ 1587500 h 1008"/>
              <a:gd name="T16" fmla="*/ 495300 w 1424"/>
              <a:gd name="T17" fmla="*/ 1435100 h 1008"/>
              <a:gd name="T18" fmla="*/ 38100 w 1424"/>
              <a:gd name="T19" fmla="*/ 901700 h 100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424"/>
              <a:gd name="T31" fmla="*/ 0 h 1008"/>
              <a:gd name="T32" fmla="*/ 1424 w 1424"/>
              <a:gd name="T33" fmla="*/ 1008 h 100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424" h="1008">
                <a:moveTo>
                  <a:pt x="24" y="568"/>
                </a:moveTo>
                <a:cubicBezTo>
                  <a:pt x="0" y="432"/>
                  <a:pt x="56" y="176"/>
                  <a:pt x="168" y="88"/>
                </a:cubicBezTo>
                <a:cubicBezTo>
                  <a:pt x="280" y="0"/>
                  <a:pt x="544" y="32"/>
                  <a:pt x="696" y="40"/>
                </a:cubicBezTo>
                <a:cubicBezTo>
                  <a:pt x="848" y="48"/>
                  <a:pt x="968" y="80"/>
                  <a:pt x="1080" y="136"/>
                </a:cubicBezTo>
                <a:cubicBezTo>
                  <a:pt x="1192" y="192"/>
                  <a:pt x="1320" y="288"/>
                  <a:pt x="1368" y="376"/>
                </a:cubicBezTo>
                <a:cubicBezTo>
                  <a:pt x="1416" y="464"/>
                  <a:pt x="1424" y="568"/>
                  <a:pt x="1368" y="664"/>
                </a:cubicBezTo>
                <a:cubicBezTo>
                  <a:pt x="1312" y="760"/>
                  <a:pt x="1144" y="896"/>
                  <a:pt x="1032" y="952"/>
                </a:cubicBezTo>
                <a:cubicBezTo>
                  <a:pt x="920" y="1008"/>
                  <a:pt x="816" y="1008"/>
                  <a:pt x="696" y="1000"/>
                </a:cubicBezTo>
                <a:cubicBezTo>
                  <a:pt x="576" y="992"/>
                  <a:pt x="424" y="976"/>
                  <a:pt x="312" y="904"/>
                </a:cubicBezTo>
                <a:cubicBezTo>
                  <a:pt x="200" y="832"/>
                  <a:pt x="48" y="704"/>
                  <a:pt x="24" y="568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5380" name="AutoShape 20"/>
          <p:cNvSpPr>
            <a:spLocks noChangeArrowheads="1"/>
          </p:cNvSpPr>
          <p:nvPr/>
        </p:nvSpPr>
        <p:spPr bwMode="auto">
          <a:xfrm>
            <a:off x="1447800" y="39624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5381" name="AutoShape 21"/>
          <p:cNvSpPr>
            <a:spLocks noChangeArrowheads="1"/>
          </p:cNvSpPr>
          <p:nvPr/>
        </p:nvSpPr>
        <p:spPr bwMode="auto">
          <a:xfrm>
            <a:off x="1676400" y="32004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5382" name="AutoShape 22"/>
          <p:cNvSpPr>
            <a:spLocks noChangeArrowheads="1"/>
          </p:cNvSpPr>
          <p:nvPr/>
        </p:nvSpPr>
        <p:spPr bwMode="auto">
          <a:xfrm>
            <a:off x="2438400" y="31242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5383" name="AutoShape 23"/>
          <p:cNvSpPr>
            <a:spLocks noChangeArrowheads="1"/>
          </p:cNvSpPr>
          <p:nvPr/>
        </p:nvSpPr>
        <p:spPr bwMode="auto">
          <a:xfrm>
            <a:off x="3048000" y="32766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5384" name="AutoShape 24"/>
          <p:cNvSpPr>
            <a:spLocks noChangeArrowheads="1"/>
          </p:cNvSpPr>
          <p:nvPr/>
        </p:nvSpPr>
        <p:spPr bwMode="auto">
          <a:xfrm>
            <a:off x="3581400" y="36576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5385" name="AutoShape 25"/>
          <p:cNvSpPr>
            <a:spLocks noChangeArrowheads="1"/>
          </p:cNvSpPr>
          <p:nvPr/>
        </p:nvSpPr>
        <p:spPr bwMode="auto">
          <a:xfrm>
            <a:off x="3581400" y="41148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5386" name="AutoShape 26"/>
          <p:cNvSpPr>
            <a:spLocks noChangeArrowheads="1"/>
          </p:cNvSpPr>
          <p:nvPr/>
        </p:nvSpPr>
        <p:spPr bwMode="auto">
          <a:xfrm>
            <a:off x="3048000" y="45720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5387" name="AutoShape 27"/>
          <p:cNvSpPr>
            <a:spLocks noChangeArrowheads="1"/>
          </p:cNvSpPr>
          <p:nvPr/>
        </p:nvSpPr>
        <p:spPr bwMode="auto">
          <a:xfrm>
            <a:off x="2514600" y="46482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5388" name="AutoShape 28"/>
          <p:cNvSpPr>
            <a:spLocks noChangeArrowheads="1"/>
          </p:cNvSpPr>
          <p:nvPr/>
        </p:nvSpPr>
        <p:spPr bwMode="auto">
          <a:xfrm>
            <a:off x="1905000" y="4495800"/>
            <a:ext cx="228600" cy="152400"/>
          </a:xfrm>
          <a:prstGeom prst="irregularSeal2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5389" name="Rectangle 29"/>
          <p:cNvSpPr>
            <a:spLocks noChangeArrowheads="1"/>
          </p:cNvSpPr>
          <p:nvPr/>
        </p:nvSpPr>
        <p:spPr bwMode="auto">
          <a:xfrm>
            <a:off x="5486400" y="2667000"/>
            <a:ext cx="2971800" cy="2590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grpSp>
        <p:nvGrpSpPr>
          <p:cNvPr id="15390" name="Group 30"/>
          <p:cNvGrpSpPr>
            <a:grpSpLocks/>
          </p:cNvGrpSpPr>
          <p:nvPr/>
        </p:nvGrpSpPr>
        <p:grpSpPr bwMode="auto">
          <a:xfrm>
            <a:off x="7924800" y="3733800"/>
            <a:ext cx="152400" cy="152400"/>
            <a:chOff x="2592" y="1440"/>
            <a:chExt cx="96" cy="96"/>
          </a:xfrm>
        </p:grpSpPr>
        <p:sp>
          <p:nvSpPr>
            <p:cNvPr id="15391" name="Line 31"/>
            <p:cNvSpPr>
              <a:spLocks noChangeShapeType="1"/>
            </p:cNvSpPr>
            <p:nvPr/>
          </p:nvSpPr>
          <p:spPr bwMode="auto">
            <a:xfrm>
              <a:off x="2592" y="1488"/>
              <a:ext cx="9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5392" name="Line 32"/>
            <p:cNvSpPr>
              <a:spLocks noChangeShapeType="1"/>
            </p:cNvSpPr>
            <p:nvPr/>
          </p:nvSpPr>
          <p:spPr bwMode="auto">
            <a:xfrm>
              <a:off x="2640" y="1440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33" name="内容占位符 2"/>
          <p:cNvSpPr txBox="1">
            <a:spLocks/>
          </p:cNvSpPr>
          <p:nvPr/>
        </p:nvSpPr>
        <p:spPr>
          <a:xfrm>
            <a:off x="284843" y="5638800"/>
            <a:ext cx="8763000" cy="952500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bg2"/>
                </a:solidFill>
                <a:latin typeface="+mj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bg2"/>
                </a:solidFill>
                <a:latin typeface="+mj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2"/>
                </a:solidFill>
                <a:latin typeface="+mj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9pPr>
          </a:lstStyle>
          <a:p>
            <a:pPr>
              <a:buClr>
                <a:srgbClr val="FF0000"/>
              </a:buClr>
            </a:pP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用激光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控制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所有荧光点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逐步亮，每亮一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个得到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个衍射圆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斑，找到它的中心，然后把所有亮斑中心位置描到右边图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里。</a:t>
            </a:r>
          </a:p>
        </p:txBody>
      </p:sp>
      <p:sp>
        <p:nvSpPr>
          <p:cNvPr id="34" name="Rectangle 5"/>
          <p:cNvSpPr txBox="1">
            <a:spLocks noChangeArrowheads="1"/>
          </p:cNvSpPr>
          <p:nvPr/>
        </p:nvSpPr>
        <p:spPr>
          <a:xfrm>
            <a:off x="990600" y="123826"/>
            <a:ext cx="8001000" cy="563563"/>
          </a:xfrm>
          <a:prstGeom prst="rect">
            <a:avLst/>
          </a:prstGeom>
          <a:noFill/>
          <a:ln/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zh-CN" altLang="en-US" i="0" dirty="0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创新：突破衍射极限</a:t>
            </a:r>
            <a:endParaRPr lang="zh-CN" altLang="en-US" i="0" dirty="0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5" name="内容占位符 2"/>
          <p:cNvSpPr txBox="1">
            <a:spLocks/>
          </p:cNvSpPr>
          <p:nvPr/>
        </p:nvSpPr>
        <p:spPr>
          <a:xfrm>
            <a:off x="38100" y="948871"/>
            <a:ext cx="10477500" cy="952500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bg2"/>
                </a:solidFill>
                <a:latin typeface="+mj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bg2"/>
                </a:solidFill>
                <a:latin typeface="+mj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2"/>
                </a:solidFill>
                <a:latin typeface="+mj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9pPr>
          </a:lstStyle>
          <a:p>
            <a:pPr>
              <a:buClr>
                <a:srgbClr val="FF0000"/>
              </a:buClr>
            </a:pP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超分辨率荧光显微技术典型：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光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激活定位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显微镜</a:t>
            </a:r>
            <a:endParaRPr lang="en-US" altLang="zh-CN" sz="2400" b="1" dirty="0" smtClean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Clr>
                <a:srgbClr val="FF0000"/>
              </a:buClr>
              <a:buFont typeface="Wingdings" pitchFamily="2" charset="2"/>
              <a:buNone/>
            </a:pPr>
            <a:r>
              <a:rPr lang="zh-CN" altLang="en-US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 err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photoactivated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localization microscopy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PALM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b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</a:br>
            <a:endParaRPr lang="zh-CN" altLang="en-US" sz="2400" b="1" dirty="0" smtClean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6" name="Rounded Rectangle 26"/>
          <p:cNvSpPr/>
          <p:nvPr/>
        </p:nvSpPr>
        <p:spPr>
          <a:xfrm>
            <a:off x="381000" y="2286000"/>
            <a:ext cx="8458200" cy="3124200"/>
          </a:xfrm>
          <a:prstGeom prst="roundRect">
            <a:avLst/>
          </a:prstGeom>
          <a:noFill/>
          <a:ln w="28575" cap="flat" cmpd="sng" algn="ctr">
            <a:solidFill>
              <a:srgbClr val="BDFF38"/>
            </a:solidFill>
            <a:prstDash val="solid"/>
          </a:ln>
          <a:effectLst>
            <a:glow rad="127000">
              <a:srgbClr val="BDFF38">
                <a:alpha val="50000"/>
              </a:srgbClr>
            </a:glow>
            <a:outerShdw blurRad="254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zh-CN" altLang="zh-CN" kern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6509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7" name="Group 3"/>
          <p:cNvGrpSpPr>
            <a:grpSpLocks/>
          </p:cNvGrpSpPr>
          <p:nvPr/>
        </p:nvGrpSpPr>
        <p:grpSpPr bwMode="auto">
          <a:xfrm>
            <a:off x="5791200" y="4038600"/>
            <a:ext cx="152400" cy="152400"/>
            <a:chOff x="2592" y="1440"/>
            <a:chExt cx="96" cy="96"/>
          </a:xfrm>
        </p:grpSpPr>
        <p:sp>
          <p:nvSpPr>
            <p:cNvPr id="16388" name="Line 4"/>
            <p:cNvSpPr>
              <a:spLocks noChangeShapeType="1"/>
            </p:cNvSpPr>
            <p:nvPr/>
          </p:nvSpPr>
          <p:spPr bwMode="auto">
            <a:xfrm>
              <a:off x="2592" y="1488"/>
              <a:ext cx="9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6389" name="Line 5"/>
            <p:cNvSpPr>
              <a:spLocks noChangeShapeType="1"/>
            </p:cNvSpPr>
            <p:nvPr/>
          </p:nvSpPr>
          <p:spPr bwMode="auto">
            <a:xfrm>
              <a:off x="2640" y="1440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6390" name="Group 6"/>
          <p:cNvGrpSpPr>
            <a:grpSpLocks/>
          </p:cNvGrpSpPr>
          <p:nvPr/>
        </p:nvGrpSpPr>
        <p:grpSpPr bwMode="auto">
          <a:xfrm>
            <a:off x="6019800" y="3276600"/>
            <a:ext cx="152400" cy="152400"/>
            <a:chOff x="2592" y="1440"/>
            <a:chExt cx="96" cy="96"/>
          </a:xfrm>
        </p:grpSpPr>
        <p:sp>
          <p:nvSpPr>
            <p:cNvPr id="16391" name="Line 7"/>
            <p:cNvSpPr>
              <a:spLocks noChangeShapeType="1"/>
            </p:cNvSpPr>
            <p:nvPr/>
          </p:nvSpPr>
          <p:spPr bwMode="auto">
            <a:xfrm>
              <a:off x="2592" y="1488"/>
              <a:ext cx="9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6392" name="Line 8"/>
            <p:cNvSpPr>
              <a:spLocks noChangeShapeType="1"/>
            </p:cNvSpPr>
            <p:nvPr/>
          </p:nvSpPr>
          <p:spPr bwMode="auto">
            <a:xfrm>
              <a:off x="2640" y="1440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6393" name="Group 9"/>
          <p:cNvGrpSpPr>
            <a:grpSpLocks/>
          </p:cNvGrpSpPr>
          <p:nvPr/>
        </p:nvGrpSpPr>
        <p:grpSpPr bwMode="auto">
          <a:xfrm>
            <a:off x="6248400" y="4572000"/>
            <a:ext cx="152400" cy="152400"/>
            <a:chOff x="2592" y="1440"/>
            <a:chExt cx="96" cy="96"/>
          </a:xfrm>
        </p:grpSpPr>
        <p:sp>
          <p:nvSpPr>
            <p:cNvPr id="16394" name="Line 10"/>
            <p:cNvSpPr>
              <a:spLocks noChangeShapeType="1"/>
            </p:cNvSpPr>
            <p:nvPr/>
          </p:nvSpPr>
          <p:spPr bwMode="auto">
            <a:xfrm>
              <a:off x="2592" y="1488"/>
              <a:ext cx="9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6395" name="Line 11"/>
            <p:cNvSpPr>
              <a:spLocks noChangeShapeType="1"/>
            </p:cNvSpPr>
            <p:nvPr/>
          </p:nvSpPr>
          <p:spPr bwMode="auto">
            <a:xfrm>
              <a:off x="2640" y="1440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6396" name="Group 12"/>
          <p:cNvGrpSpPr>
            <a:grpSpLocks/>
          </p:cNvGrpSpPr>
          <p:nvPr/>
        </p:nvGrpSpPr>
        <p:grpSpPr bwMode="auto">
          <a:xfrm>
            <a:off x="6858000" y="4724400"/>
            <a:ext cx="152400" cy="152400"/>
            <a:chOff x="2592" y="1440"/>
            <a:chExt cx="96" cy="96"/>
          </a:xfrm>
        </p:grpSpPr>
        <p:sp>
          <p:nvSpPr>
            <p:cNvPr id="16397" name="Line 13"/>
            <p:cNvSpPr>
              <a:spLocks noChangeShapeType="1"/>
            </p:cNvSpPr>
            <p:nvPr/>
          </p:nvSpPr>
          <p:spPr bwMode="auto">
            <a:xfrm>
              <a:off x="2592" y="1488"/>
              <a:ext cx="9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6398" name="Line 14"/>
            <p:cNvSpPr>
              <a:spLocks noChangeShapeType="1"/>
            </p:cNvSpPr>
            <p:nvPr/>
          </p:nvSpPr>
          <p:spPr bwMode="auto">
            <a:xfrm>
              <a:off x="2640" y="1440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6399" name="Group 15"/>
          <p:cNvGrpSpPr>
            <a:grpSpLocks/>
          </p:cNvGrpSpPr>
          <p:nvPr/>
        </p:nvGrpSpPr>
        <p:grpSpPr bwMode="auto">
          <a:xfrm>
            <a:off x="6781800" y="3200400"/>
            <a:ext cx="152400" cy="152400"/>
            <a:chOff x="2592" y="1440"/>
            <a:chExt cx="96" cy="96"/>
          </a:xfrm>
        </p:grpSpPr>
        <p:sp>
          <p:nvSpPr>
            <p:cNvPr id="16400" name="Line 16"/>
            <p:cNvSpPr>
              <a:spLocks noChangeShapeType="1"/>
            </p:cNvSpPr>
            <p:nvPr/>
          </p:nvSpPr>
          <p:spPr bwMode="auto">
            <a:xfrm>
              <a:off x="2592" y="1488"/>
              <a:ext cx="9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6401" name="Line 17"/>
            <p:cNvSpPr>
              <a:spLocks noChangeShapeType="1"/>
            </p:cNvSpPr>
            <p:nvPr/>
          </p:nvSpPr>
          <p:spPr bwMode="auto">
            <a:xfrm>
              <a:off x="2640" y="1440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6402" name="Group 18"/>
          <p:cNvGrpSpPr>
            <a:grpSpLocks/>
          </p:cNvGrpSpPr>
          <p:nvPr/>
        </p:nvGrpSpPr>
        <p:grpSpPr bwMode="auto">
          <a:xfrm>
            <a:off x="7391400" y="4648200"/>
            <a:ext cx="152400" cy="152400"/>
            <a:chOff x="2592" y="1440"/>
            <a:chExt cx="96" cy="96"/>
          </a:xfrm>
        </p:grpSpPr>
        <p:sp>
          <p:nvSpPr>
            <p:cNvPr id="16403" name="Line 19"/>
            <p:cNvSpPr>
              <a:spLocks noChangeShapeType="1"/>
            </p:cNvSpPr>
            <p:nvPr/>
          </p:nvSpPr>
          <p:spPr bwMode="auto">
            <a:xfrm>
              <a:off x="2592" y="1488"/>
              <a:ext cx="9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6404" name="Line 20"/>
            <p:cNvSpPr>
              <a:spLocks noChangeShapeType="1"/>
            </p:cNvSpPr>
            <p:nvPr/>
          </p:nvSpPr>
          <p:spPr bwMode="auto">
            <a:xfrm>
              <a:off x="2640" y="1440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6405" name="Group 21"/>
          <p:cNvGrpSpPr>
            <a:grpSpLocks/>
          </p:cNvGrpSpPr>
          <p:nvPr/>
        </p:nvGrpSpPr>
        <p:grpSpPr bwMode="auto">
          <a:xfrm>
            <a:off x="7924800" y="3733800"/>
            <a:ext cx="152400" cy="152400"/>
            <a:chOff x="2592" y="1440"/>
            <a:chExt cx="96" cy="96"/>
          </a:xfrm>
        </p:grpSpPr>
        <p:sp>
          <p:nvSpPr>
            <p:cNvPr id="16406" name="Line 22"/>
            <p:cNvSpPr>
              <a:spLocks noChangeShapeType="1"/>
            </p:cNvSpPr>
            <p:nvPr/>
          </p:nvSpPr>
          <p:spPr bwMode="auto">
            <a:xfrm>
              <a:off x="2592" y="1488"/>
              <a:ext cx="9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6407" name="Line 23"/>
            <p:cNvSpPr>
              <a:spLocks noChangeShapeType="1"/>
            </p:cNvSpPr>
            <p:nvPr/>
          </p:nvSpPr>
          <p:spPr bwMode="auto">
            <a:xfrm>
              <a:off x="2640" y="1440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16408" name="Oval 24"/>
          <p:cNvSpPr>
            <a:spLocks noChangeArrowheads="1"/>
          </p:cNvSpPr>
          <p:nvPr/>
        </p:nvSpPr>
        <p:spPr bwMode="auto">
          <a:xfrm>
            <a:off x="1219200" y="3352800"/>
            <a:ext cx="2667000" cy="2667000"/>
          </a:xfrm>
          <a:prstGeom prst="ellipse">
            <a:avLst/>
          </a:prstGeom>
          <a:gradFill rotWithShape="1">
            <a:gsLst>
              <a:gs pos="0">
                <a:srgbClr val="FF0D0D"/>
              </a:gs>
              <a:gs pos="100000">
                <a:srgbClr val="FF0D0D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6409" name="Freeform 25"/>
          <p:cNvSpPr>
            <a:spLocks/>
          </p:cNvSpPr>
          <p:nvPr/>
        </p:nvSpPr>
        <p:spPr bwMode="auto">
          <a:xfrm>
            <a:off x="1485900" y="3136900"/>
            <a:ext cx="2260600" cy="1600200"/>
          </a:xfrm>
          <a:custGeom>
            <a:avLst/>
            <a:gdLst>
              <a:gd name="T0" fmla="*/ 38100 w 1424"/>
              <a:gd name="T1" fmla="*/ 901700 h 1008"/>
              <a:gd name="T2" fmla="*/ 266700 w 1424"/>
              <a:gd name="T3" fmla="*/ 139700 h 1008"/>
              <a:gd name="T4" fmla="*/ 1104900 w 1424"/>
              <a:gd name="T5" fmla="*/ 63500 h 1008"/>
              <a:gd name="T6" fmla="*/ 1714500 w 1424"/>
              <a:gd name="T7" fmla="*/ 215900 h 1008"/>
              <a:gd name="T8" fmla="*/ 2171700 w 1424"/>
              <a:gd name="T9" fmla="*/ 596900 h 1008"/>
              <a:gd name="T10" fmla="*/ 2171700 w 1424"/>
              <a:gd name="T11" fmla="*/ 1054100 h 1008"/>
              <a:gd name="T12" fmla="*/ 1638300 w 1424"/>
              <a:gd name="T13" fmla="*/ 1511300 h 1008"/>
              <a:gd name="T14" fmla="*/ 1104900 w 1424"/>
              <a:gd name="T15" fmla="*/ 1587500 h 1008"/>
              <a:gd name="T16" fmla="*/ 495300 w 1424"/>
              <a:gd name="T17" fmla="*/ 1435100 h 1008"/>
              <a:gd name="T18" fmla="*/ 38100 w 1424"/>
              <a:gd name="T19" fmla="*/ 901700 h 100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424"/>
              <a:gd name="T31" fmla="*/ 0 h 1008"/>
              <a:gd name="T32" fmla="*/ 1424 w 1424"/>
              <a:gd name="T33" fmla="*/ 1008 h 100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424" h="1008">
                <a:moveTo>
                  <a:pt x="24" y="568"/>
                </a:moveTo>
                <a:cubicBezTo>
                  <a:pt x="0" y="432"/>
                  <a:pt x="56" y="176"/>
                  <a:pt x="168" y="88"/>
                </a:cubicBezTo>
                <a:cubicBezTo>
                  <a:pt x="280" y="0"/>
                  <a:pt x="544" y="32"/>
                  <a:pt x="696" y="40"/>
                </a:cubicBezTo>
                <a:cubicBezTo>
                  <a:pt x="848" y="48"/>
                  <a:pt x="968" y="80"/>
                  <a:pt x="1080" y="136"/>
                </a:cubicBezTo>
                <a:cubicBezTo>
                  <a:pt x="1192" y="192"/>
                  <a:pt x="1320" y="288"/>
                  <a:pt x="1368" y="376"/>
                </a:cubicBezTo>
                <a:cubicBezTo>
                  <a:pt x="1416" y="464"/>
                  <a:pt x="1424" y="568"/>
                  <a:pt x="1368" y="664"/>
                </a:cubicBezTo>
                <a:cubicBezTo>
                  <a:pt x="1312" y="760"/>
                  <a:pt x="1144" y="896"/>
                  <a:pt x="1032" y="952"/>
                </a:cubicBezTo>
                <a:cubicBezTo>
                  <a:pt x="920" y="1008"/>
                  <a:pt x="816" y="1008"/>
                  <a:pt x="696" y="1000"/>
                </a:cubicBezTo>
                <a:cubicBezTo>
                  <a:pt x="576" y="992"/>
                  <a:pt x="424" y="976"/>
                  <a:pt x="312" y="904"/>
                </a:cubicBezTo>
                <a:cubicBezTo>
                  <a:pt x="200" y="832"/>
                  <a:pt x="48" y="704"/>
                  <a:pt x="24" y="568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6410" name="AutoShape 26"/>
          <p:cNvSpPr>
            <a:spLocks noChangeArrowheads="1"/>
          </p:cNvSpPr>
          <p:nvPr/>
        </p:nvSpPr>
        <p:spPr bwMode="auto">
          <a:xfrm>
            <a:off x="1447800" y="39624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6411" name="AutoShape 27"/>
          <p:cNvSpPr>
            <a:spLocks noChangeArrowheads="1"/>
          </p:cNvSpPr>
          <p:nvPr/>
        </p:nvSpPr>
        <p:spPr bwMode="auto">
          <a:xfrm>
            <a:off x="1676400" y="32004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6412" name="AutoShape 28"/>
          <p:cNvSpPr>
            <a:spLocks noChangeArrowheads="1"/>
          </p:cNvSpPr>
          <p:nvPr/>
        </p:nvSpPr>
        <p:spPr bwMode="auto">
          <a:xfrm>
            <a:off x="2438400" y="31242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6413" name="AutoShape 29"/>
          <p:cNvSpPr>
            <a:spLocks noChangeArrowheads="1"/>
          </p:cNvSpPr>
          <p:nvPr/>
        </p:nvSpPr>
        <p:spPr bwMode="auto">
          <a:xfrm>
            <a:off x="3048000" y="32766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6414" name="AutoShape 30"/>
          <p:cNvSpPr>
            <a:spLocks noChangeArrowheads="1"/>
          </p:cNvSpPr>
          <p:nvPr/>
        </p:nvSpPr>
        <p:spPr bwMode="auto">
          <a:xfrm>
            <a:off x="3581400" y="36576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6415" name="AutoShape 31"/>
          <p:cNvSpPr>
            <a:spLocks noChangeArrowheads="1"/>
          </p:cNvSpPr>
          <p:nvPr/>
        </p:nvSpPr>
        <p:spPr bwMode="auto">
          <a:xfrm>
            <a:off x="3581400" y="41148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6416" name="AutoShape 32"/>
          <p:cNvSpPr>
            <a:spLocks noChangeArrowheads="1"/>
          </p:cNvSpPr>
          <p:nvPr/>
        </p:nvSpPr>
        <p:spPr bwMode="auto">
          <a:xfrm>
            <a:off x="3048000" y="45720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6417" name="AutoShape 33"/>
          <p:cNvSpPr>
            <a:spLocks noChangeArrowheads="1"/>
          </p:cNvSpPr>
          <p:nvPr/>
        </p:nvSpPr>
        <p:spPr bwMode="auto">
          <a:xfrm>
            <a:off x="2514600" y="4648200"/>
            <a:ext cx="228600" cy="152400"/>
          </a:xfrm>
          <a:prstGeom prst="irregularSeal2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6418" name="AutoShape 34"/>
          <p:cNvSpPr>
            <a:spLocks noChangeArrowheads="1"/>
          </p:cNvSpPr>
          <p:nvPr/>
        </p:nvSpPr>
        <p:spPr bwMode="auto">
          <a:xfrm>
            <a:off x="1905000" y="44958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6419" name="Rectangle 35"/>
          <p:cNvSpPr>
            <a:spLocks noChangeArrowheads="1"/>
          </p:cNvSpPr>
          <p:nvPr/>
        </p:nvSpPr>
        <p:spPr bwMode="auto">
          <a:xfrm>
            <a:off x="5486400" y="2667000"/>
            <a:ext cx="2971800" cy="2590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36" name="内容占位符 2"/>
          <p:cNvSpPr txBox="1">
            <a:spLocks/>
          </p:cNvSpPr>
          <p:nvPr/>
        </p:nvSpPr>
        <p:spPr>
          <a:xfrm>
            <a:off x="284843" y="5638800"/>
            <a:ext cx="8763000" cy="952500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bg2"/>
                </a:solidFill>
                <a:latin typeface="+mj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bg2"/>
                </a:solidFill>
                <a:latin typeface="+mj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2"/>
                </a:solidFill>
                <a:latin typeface="+mj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9pPr>
          </a:lstStyle>
          <a:p>
            <a:pPr>
              <a:buClr>
                <a:srgbClr val="FF0000"/>
              </a:buClr>
            </a:pP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用激光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控制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所有荧光点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逐步亮，每亮一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个得到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个衍射圆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斑，找到它的中心，然后把所有亮斑中心位置描到右边图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里。</a:t>
            </a:r>
          </a:p>
        </p:txBody>
      </p:sp>
      <p:sp>
        <p:nvSpPr>
          <p:cNvPr id="37" name="Rectangle 5"/>
          <p:cNvSpPr txBox="1">
            <a:spLocks noChangeArrowheads="1"/>
          </p:cNvSpPr>
          <p:nvPr/>
        </p:nvSpPr>
        <p:spPr>
          <a:xfrm>
            <a:off x="990600" y="123826"/>
            <a:ext cx="8001000" cy="563563"/>
          </a:xfrm>
          <a:prstGeom prst="rect">
            <a:avLst/>
          </a:prstGeom>
          <a:noFill/>
          <a:ln/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zh-CN" altLang="en-US" i="0" dirty="0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创新：突破衍射极限</a:t>
            </a:r>
            <a:endParaRPr lang="zh-CN" altLang="en-US" i="0" dirty="0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8" name="内容占位符 2"/>
          <p:cNvSpPr txBox="1">
            <a:spLocks/>
          </p:cNvSpPr>
          <p:nvPr/>
        </p:nvSpPr>
        <p:spPr>
          <a:xfrm>
            <a:off x="38100" y="948871"/>
            <a:ext cx="10477500" cy="952500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bg2"/>
                </a:solidFill>
                <a:latin typeface="+mj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bg2"/>
                </a:solidFill>
                <a:latin typeface="+mj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2"/>
                </a:solidFill>
                <a:latin typeface="+mj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9pPr>
          </a:lstStyle>
          <a:p>
            <a:pPr>
              <a:buClr>
                <a:srgbClr val="FF0000"/>
              </a:buClr>
            </a:pP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超分辨率荧光显微技术典型：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光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激活定位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显微镜</a:t>
            </a:r>
            <a:endParaRPr lang="en-US" altLang="zh-CN" sz="2400" b="1" dirty="0" smtClean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Clr>
                <a:srgbClr val="FF0000"/>
              </a:buClr>
              <a:buFont typeface="Wingdings" pitchFamily="2" charset="2"/>
              <a:buNone/>
            </a:pPr>
            <a:r>
              <a:rPr lang="zh-CN" altLang="en-US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 err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photoactivated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localization microscopy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PALM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b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</a:br>
            <a:endParaRPr lang="zh-CN" altLang="en-US" sz="2400" b="1" dirty="0" smtClean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9" name="Rounded Rectangle 26"/>
          <p:cNvSpPr/>
          <p:nvPr/>
        </p:nvSpPr>
        <p:spPr>
          <a:xfrm>
            <a:off x="381000" y="2286000"/>
            <a:ext cx="8458200" cy="3124200"/>
          </a:xfrm>
          <a:prstGeom prst="roundRect">
            <a:avLst/>
          </a:prstGeom>
          <a:noFill/>
          <a:ln w="28575" cap="flat" cmpd="sng" algn="ctr">
            <a:solidFill>
              <a:srgbClr val="BDFF38"/>
            </a:solidFill>
            <a:prstDash val="solid"/>
          </a:ln>
          <a:effectLst>
            <a:glow rad="127000">
              <a:srgbClr val="BDFF38">
                <a:alpha val="50000"/>
              </a:srgbClr>
            </a:glow>
            <a:outerShdw blurRad="254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zh-CN" altLang="zh-CN" kern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693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1" name="Group 3"/>
          <p:cNvGrpSpPr>
            <a:grpSpLocks/>
          </p:cNvGrpSpPr>
          <p:nvPr/>
        </p:nvGrpSpPr>
        <p:grpSpPr bwMode="auto">
          <a:xfrm>
            <a:off x="5791200" y="4038600"/>
            <a:ext cx="152400" cy="152400"/>
            <a:chOff x="2592" y="1440"/>
            <a:chExt cx="96" cy="96"/>
          </a:xfrm>
        </p:grpSpPr>
        <p:sp>
          <p:nvSpPr>
            <p:cNvPr id="17412" name="Line 4"/>
            <p:cNvSpPr>
              <a:spLocks noChangeShapeType="1"/>
            </p:cNvSpPr>
            <p:nvPr/>
          </p:nvSpPr>
          <p:spPr bwMode="auto">
            <a:xfrm>
              <a:off x="2592" y="1488"/>
              <a:ext cx="9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7413" name="Line 5"/>
            <p:cNvSpPr>
              <a:spLocks noChangeShapeType="1"/>
            </p:cNvSpPr>
            <p:nvPr/>
          </p:nvSpPr>
          <p:spPr bwMode="auto">
            <a:xfrm>
              <a:off x="2640" y="1440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7414" name="Group 6"/>
          <p:cNvGrpSpPr>
            <a:grpSpLocks/>
          </p:cNvGrpSpPr>
          <p:nvPr/>
        </p:nvGrpSpPr>
        <p:grpSpPr bwMode="auto">
          <a:xfrm>
            <a:off x="6019800" y="3276600"/>
            <a:ext cx="152400" cy="152400"/>
            <a:chOff x="2592" y="1440"/>
            <a:chExt cx="96" cy="96"/>
          </a:xfrm>
        </p:grpSpPr>
        <p:sp>
          <p:nvSpPr>
            <p:cNvPr id="17415" name="Line 7"/>
            <p:cNvSpPr>
              <a:spLocks noChangeShapeType="1"/>
            </p:cNvSpPr>
            <p:nvPr/>
          </p:nvSpPr>
          <p:spPr bwMode="auto">
            <a:xfrm>
              <a:off x="2592" y="1488"/>
              <a:ext cx="9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7416" name="Line 8"/>
            <p:cNvSpPr>
              <a:spLocks noChangeShapeType="1"/>
            </p:cNvSpPr>
            <p:nvPr/>
          </p:nvSpPr>
          <p:spPr bwMode="auto">
            <a:xfrm>
              <a:off x="2640" y="1440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7417" name="Group 9"/>
          <p:cNvGrpSpPr>
            <a:grpSpLocks/>
          </p:cNvGrpSpPr>
          <p:nvPr/>
        </p:nvGrpSpPr>
        <p:grpSpPr bwMode="auto">
          <a:xfrm>
            <a:off x="7391400" y="3352800"/>
            <a:ext cx="152400" cy="152400"/>
            <a:chOff x="2592" y="1440"/>
            <a:chExt cx="96" cy="96"/>
          </a:xfrm>
        </p:grpSpPr>
        <p:sp>
          <p:nvSpPr>
            <p:cNvPr id="17418" name="Line 10"/>
            <p:cNvSpPr>
              <a:spLocks noChangeShapeType="1"/>
            </p:cNvSpPr>
            <p:nvPr/>
          </p:nvSpPr>
          <p:spPr bwMode="auto">
            <a:xfrm>
              <a:off x="2592" y="1488"/>
              <a:ext cx="9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7419" name="Line 11"/>
            <p:cNvSpPr>
              <a:spLocks noChangeShapeType="1"/>
            </p:cNvSpPr>
            <p:nvPr/>
          </p:nvSpPr>
          <p:spPr bwMode="auto">
            <a:xfrm>
              <a:off x="2640" y="1440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7420" name="Group 12"/>
          <p:cNvGrpSpPr>
            <a:grpSpLocks/>
          </p:cNvGrpSpPr>
          <p:nvPr/>
        </p:nvGrpSpPr>
        <p:grpSpPr bwMode="auto">
          <a:xfrm>
            <a:off x="6248400" y="4572000"/>
            <a:ext cx="152400" cy="152400"/>
            <a:chOff x="2592" y="1440"/>
            <a:chExt cx="96" cy="96"/>
          </a:xfrm>
        </p:grpSpPr>
        <p:sp>
          <p:nvSpPr>
            <p:cNvPr id="17421" name="Line 13"/>
            <p:cNvSpPr>
              <a:spLocks noChangeShapeType="1"/>
            </p:cNvSpPr>
            <p:nvPr/>
          </p:nvSpPr>
          <p:spPr bwMode="auto">
            <a:xfrm>
              <a:off x="2592" y="1488"/>
              <a:ext cx="9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7422" name="Line 14"/>
            <p:cNvSpPr>
              <a:spLocks noChangeShapeType="1"/>
            </p:cNvSpPr>
            <p:nvPr/>
          </p:nvSpPr>
          <p:spPr bwMode="auto">
            <a:xfrm>
              <a:off x="2640" y="1440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7423" name="Group 15"/>
          <p:cNvGrpSpPr>
            <a:grpSpLocks/>
          </p:cNvGrpSpPr>
          <p:nvPr/>
        </p:nvGrpSpPr>
        <p:grpSpPr bwMode="auto">
          <a:xfrm>
            <a:off x="6858000" y="4724400"/>
            <a:ext cx="152400" cy="152400"/>
            <a:chOff x="2592" y="1440"/>
            <a:chExt cx="96" cy="96"/>
          </a:xfrm>
        </p:grpSpPr>
        <p:sp>
          <p:nvSpPr>
            <p:cNvPr id="17424" name="Line 16"/>
            <p:cNvSpPr>
              <a:spLocks noChangeShapeType="1"/>
            </p:cNvSpPr>
            <p:nvPr/>
          </p:nvSpPr>
          <p:spPr bwMode="auto">
            <a:xfrm>
              <a:off x="2592" y="1488"/>
              <a:ext cx="9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7425" name="Line 17"/>
            <p:cNvSpPr>
              <a:spLocks noChangeShapeType="1"/>
            </p:cNvSpPr>
            <p:nvPr/>
          </p:nvSpPr>
          <p:spPr bwMode="auto">
            <a:xfrm>
              <a:off x="2640" y="1440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7426" name="Group 18"/>
          <p:cNvGrpSpPr>
            <a:grpSpLocks/>
          </p:cNvGrpSpPr>
          <p:nvPr/>
        </p:nvGrpSpPr>
        <p:grpSpPr bwMode="auto">
          <a:xfrm>
            <a:off x="6781800" y="3200400"/>
            <a:ext cx="152400" cy="152400"/>
            <a:chOff x="2592" y="1440"/>
            <a:chExt cx="96" cy="96"/>
          </a:xfrm>
        </p:grpSpPr>
        <p:sp>
          <p:nvSpPr>
            <p:cNvPr id="17427" name="Line 19"/>
            <p:cNvSpPr>
              <a:spLocks noChangeShapeType="1"/>
            </p:cNvSpPr>
            <p:nvPr/>
          </p:nvSpPr>
          <p:spPr bwMode="auto">
            <a:xfrm>
              <a:off x="2592" y="1488"/>
              <a:ext cx="9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7428" name="Line 20"/>
            <p:cNvSpPr>
              <a:spLocks noChangeShapeType="1"/>
            </p:cNvSpPr>
            <p:nvPr/>
          </p:nvSpPr>
          <p:spPr bwMode="auto">
            <a:xfrm>
              <a:off x="2640" y="1440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7429" name="Group 21"/>
          <p:cNvGrpSpPr>
            <a:grpSpLocks/>
          </p:cNvGrpSpPr>
          <p:nvPr/>
        </p:nvGrpSpPr>
        <p:grpSpPr bwMode="auto">
          <a:xfrm>
            <a:off x="7391400" y="4648200"/>
            <a:ext cx="152400" cy="152400"/>
            <a:chOff x="2592" y="1440"/>
            <a:chExt cx="96" cy="96"/>
          </a:xfrm>
        </p:grpSpPr>
        <p:sp>
          <p:nvSpPr>
            <p:cNvPr id="17430" name="Line 22"/>
            <p:cNvSpPr>
              <a:spLocks noChangeShapeType="1"/>
            </p:cNvSpPr>
            <p:nvPr/>
          </p:nvSpPr>
          <p:spPr bwMode="auto">
            <a:xfrm>
              <a:off x="2592" y="1488"/>
              <a:ext cx="9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7431" name="Line 23"/>
            <p:cNvSpPr>
              <a:spLocks noChangeShapeType="1"/>
            </p:cNvSpPr>
            <p:nvPr/>
          </p:nvSpPr>
          <p:spPr bwMode="auto">
            <a:xfrm>
              <a:off x="2640" y="1440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7432" name="Group 24"/>
          <p:cNvGrpSpPr>
            <a:grpSpLocks/>
          </p:cNvGrpSpPr>
          <p:nvPr/>
        </p:nvGrpSpPr>
        <p:grpSpPr bwMode="auto">
          <a:xfrm>
            <a:off x="7924800" y="3733800"/>
            <a:ext cx="152400" cy="152400"/>
            <a:chOff x="2592" y="1440"/>
            <a:chExt cx="96" cy="96"/>
          </a:xfrm>
        </p:grpSpPr>
        <p:sp>
          <p:nvSpPr>
            <p:cNvPr id="17433" name="Line 25"/>
            <p:cNvSpPr>
              <a:spLocks noChangeShapeType="1"/>
            </p:cNvSpPr>
            <p:nvPr/>
          </p:nvSpPr>
          <p:spPr bwMode="auto">
            <a:xfrm>
              <a:off x="2592" y="1488"/>
              <a:ext cx="9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7434" name="Line 26"/>
            <p:cNvSpPr>
              <a:spLocks noChangeShapeType="1"/>
            </p:cNvSpPr>
            <p:nvPr/>
          </p:nvSpPr>
          <p:spPr bwMode="auto">
            <a:xfrm>
              <a:off x="2640" y="1440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17435" name="Oval 27"/>
          <p:cNvSpPr>
            <a:spLocks noChangeArrowheads="1"/>
          </p:cNvSpPr>
          <p:nvPr/>
        </p:nvSpPr>
        <p:spPr bwMode="auto">
          <a:xfrm>
            <a:off x="1828800" y="2057400"/>
            <a:ext cx="2667000" cy="2667000"/>
          </a:xfrm>
          <a:prstGeom prst="ellipse">
            <a:avLst/>
          </a:prstGeom>
          <a:gradFill rotWithShape="1">
            <a:gsLst>
              <a:gs pos="0">
                <a:srgbClr val="FF0D0D"/>
              </a:gs>
              <a:gs pos="100000">
                <a:srgbClr val="FF0D0D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7436" name="Freeform 28"/>
          <p:cNvSpPr>
            <a:spLocks/>
          </p:cNvSpPr>
          <p:nvPr/>
        </p:nvSpPr>
        <p:spPr bwMode="auto">
          <a:xfrm>
            <a:off x="1485900" y="3136900"/>
            <a:ext cx="2260600" cy="1600200"/>
          </a:xfrm>
          <a:custGeom>
            <a:avLst/>
            <a:gdLst>
              <a:gd name="T0" fmla="*/ 38100 w 1424"/>
              <a:gd name="T1" fmla="*/ 901700 h 1008"/>
              <a:gd name="T2" fmla="*/ 266700 w 1424"/>
              <a:gd name="T3" fmla="*/ 139700 h 1008"/>
              <a:gd name="T4" fmla="*/ 1104900 w 1424"/>
              <a:gd name="T5" fmla="*/ 63500 h 1008"/>
              <a:gd name="T6" fmla="*/ 1714500 w 1424"/>
              <a:gd name="T7" fmla="*/ 215900 h 1008"/>
              <a:gd name="T8" fmla="*/ 2171700 w 1424"/>
              <a:gd name="T9" fmla="*/ 596900 h 1008"/>
              <a:gd name="T10" fmla="*/ 2171700 w 1424"/>
              <a:gd name="T11" fmla="*/ 1054100 h 1008"/>
              <a:gd name="T12" fmla="*/ 1638300 w 1424"/>
              <a:gd name="T13" fmla="*/ 1511300 h 1008"/>
              <a:gd name="T14" fmla="*/ 1104900 w 1424"/>
              <a:gd name="T15" fmla="*/ 1587500 h 1008"/>
              <a:gd name="T16" fmla="*/ 495300 w 1424"/>
              <a:gd name="T17" fmla="*/ 1435100 h 1008"/>
              <a:gd name="T18" fmla="*/ 38100 w 1424"/>
              <a:gd name="T19" fmla="*/ 901700 h 100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424"/>
              <a:gd name="T31" fmla="*/ 0 h 1008"/>
              <a:gd name="T32" fmla="*/ 1424 w 1424"/>
              <a:gd name="T33" fmla="*/ 1008 h 100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424" h="1008">
                <a:moveTo>
                  <a:pt x="24" y="568"/>
                </a:moveTo>
                <a:cubicBezTo>
                  <a:pt x="0" y="432"/>
                  <a:pt x="56" y="176"/>
                  <a:pt x="168" y="88"/>
                </a:cubicBezTo>
                <a:cubicBezTo>
                  <a:pt x="280" y="0"/>
                  <a:pt x="544" y="32"/>
                  <a:pt x="696" y="40"/>
                </a:cubicBezTo>
                <a:cubicBezTo>
                  <a:pt x="848" y="48"/>
                  <a:pt x="968" y="80"/>
                  <a:pt x="1080" y="136"/>
                </a:cubicBezTo>
                <a:cubicBezTo>
                  <a:pt x="1192" y="192"/>
                  <a:pt x="1320" y="288"/>
                  <a:pt x="1368" y="376"/>
                </a:cubicBezTo>
                <a:cubicBezTo>
                  <a:pt x="1416" y="464"/>
                  <a:pt x="1424" y="568"/>
                  <a:pt x="1368" y="664"/>
                </a:cubicBezTo>
                <a:cubicBezTo>
                  <a:pt x="1312" y="760"/>
                  <a:pt x="1144" y="896"/>
                  <a:pt x="1032" y="952"/>
                </a:cubicBezTo>
                <a:cubicBezTo>
                  <a:pt x="920" y="1008"/>
                  <a:pt x="816" y="1008"/>
                  <a:pt x="696" y="1000"/>
                </a:cubicBezTo>
                <a:cubicBezTo>
                  <a:pt x="576" y="992"/>
                  <a:pt x="424" y="976"/>
                  <a:pt x="312" y="904"/>
                </a:cubicBezTo>
                <a:cubicBezTo>
                  <a:pt x="200" y="832"/>
                  <a:pt x="48" y="704"/>
                  <a:pt x="24" y="568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7437" name="AutoShape 29"/>
          <p:cNvSpPr>
            <a:spLocks noChangeArrowheads="1"/>
          </p:cNvSpPr>
          <p:nvPr/>
        </p:nvSpPr>
        <p:spPr bwMode="auto">
          <a:xfrm>
            <a:off x="1447800" y="39624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7438" name="AutoShape 30"/>
          <p:cNvSpPr>
            <a:spLocks noChangeArrowheads="1"/>
          </p:cNvSpPr>
          <p:nvPr/>
        </p:nvSpPr>
        <p:spPr bwMode="auto">
          <a:xfrm>
            <a:off x="1676400" y="32004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7439" name="AutoShape 31"/>
          <p:cNvSpPr>
            <a:spLocks noChangeArrowheads="1"/>
          </p:cNvSpPr>
          <p:nvPr/>
        </p:nvSpPr>
        <p:spPr bwMode="auto">
          <a:xfrm>
            <a:off x="2438400" y="31242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7440" name="AutoShape 32"/>
          <p:cNvSpPr>
            <a:spLocks noChangeArrowheads="1"/>
          </p:cNvSpPr>
          <p:nvPr/>
        </p:nvSpPr>
        <p:spPr bwMode="auto">
          <a:xfrm>
            <a:off x="3048000" y="3276600"/>
            <a:ext cx="228600" cy="152400"/>
          </a:xfrm>
          <a:prstGeom prst="irregularSeal2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7441" name="AutoShape 33"/>
          <p:cNvSpPr>
            <a:spLocks noChangeArrowheads="1"/>
          </p:cNvSpPr>
          <p:nvPr/>
        </p:nvSpPr>
        <p:spPr bwMode="auto">
          <a:xfrm>
            <a:off x="3581400" y="36576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7442" name="AutoShape 34"/>
          <p:cNvSpPr>
            <a:spLocks noChangeArrowheads="1"/>
          </p:cNvSpPr>
          <p:nvPr/>
        </p:nvSpPr>
        <p:spPr bwMode="auto">
          <a:xfrm>
            <a:off x="3581400" y="41148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7443" name="AutoShape 35"/>
          <p:cNvSpPr>
            <a:spLocks noChangeArrowheads="1"/>
          </p:cNvSpPr>
          <p:nvPr/>
        </p:nvSpPr>
        <p:spPr bwMode="auto">
          <a:xfrm>
            <a:off x="3048000" y="45720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7444" name="AutoShape 36"/>
          <p:cNvSpPr>
            <a:spLocks noChangeArrowheads="1"/>
          </p:cNvSpPr>
          <p:nvPr/>
        </p:nvSpPr>
        <p:spPr bwMode="auto">
          <a:xfrm>
            <a:off x="2514600" y="46482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7445" name="AutoShape 37"/>
          <p:cNvSpPr>
            <a:spLocks noChangeArrowheads="1"/>
          </p:cNvSpPr>
          <p:nvPr/>
        </p:nvSpPr>
        <p:spPr bwMode="auto">
          <a:xfrm>
            <a:off x="1905000" y="44958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7446" name="Rectangle 38"/>
          <p:cNvSpPr>
            <a:spLocks noChangeArrowheads="1"/>
          </p:cNvSpPr>
          <p:nvPr/>
        </p:nvSpPr>
        <p:spPr bwMode="auto">
          <a:xfrm>
            <a:off x="5486400" y="2667000"/>
            <a:ext cx="2971800" cy="2590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39" name="内容占位符 2"/>
          <p:cNvSpPr txBox="1">
            <a:spLocks/>
          </p:cNvSpPr>
          <p:nvPr/>
        </p:nvSpPr>
        <p:spPr>
          <a:xfrm>
            <a:off x="284843" y="5638800"/>
            <a:ext cx="8763000" cy="952500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bg2"/>
                </a:solidFill>
                <a:latin typeface="+mj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bg2"/>
                </a:solidFill>
                <a:latin typeface="+mj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2"/>
                </a:solidFill>
                <a:latin typeface="+mj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9pPr>
          </a:lstStyle>
          <a:p>
            <a:pPr>
              <a:buClr>
                <a:srgbClr val="FF0000"/>
              </a:buClr>
            </a:pP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用激光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控制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所有荧光点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逐步亮，每亮一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个得到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个衍射圆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斑，找到它的中心，然后把所有亮斑中心位置描到右边图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里。</a:t>
            </a:r>
          </a:p>
        </p:txBody>
      </p:sp>
      <p:sp>
        <p:nvSpPr>
          <p:cNvPr id="40" name="Rectangle 5"/>
          <p:cNvSpPr txBox="1">
            <a:spLocks noChangeArrowheads="1"/>
          </p:cNvSpPr>
          <p:nvPr/>
        </p:nvSpPr>
        <p:spPr>
          <a:xfrm>
            <a:off x="990600" y="123826"/>
            <a:ext cx="8001000" cy="563563"/>
          </a:xfrm>
          <a:prstGeom prst="rect">
            <a:avLst/>
          </a:prstGeom>
          <a:noFill/>
          <a:ln/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zh-CN" altLang="en-US" i="0" dirty="0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创新：突破衍射极限</a:t>
            </a:r>
            <a:endParaRPr lang="zh-CN" altLang="en-US" i="0" dirty="0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1" name="内容占位符 2"/>
          <p:cNvSpPr txBox="1">
            <a:spLocks/>
          </p:cNvSpPr>
          <p:nvPr/>
        </p:nvSpPr>
        <p:spPr>
          <a:xfrm>
            <a:off x="38100" y="948871"/>
            <a:ext cx="10477500" cy="952500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bg2"/>
                </a:solidFill>
                <a:latin typeface="+mj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bg2"/>
                </a:solidFill>
                <a:latin typeface="+mj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2"/>
                </a:solidFill>
                <a:latin typeface="+mj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9pPr>
          </a:lstStyle>
          <a:p>
            <a:pPr>
              <a:buClr>
                <a:srgbClr val="FF0000"/>
              </a:buClr>
            </a:pP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超分辨率荧光显微技术典型：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光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激活定位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显微镜</a:t>
            </a:r>
            <a:endParaRPr lang="en-US" altLang="zh-CN" sz="2400" b="1" dirty="0" smtClean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Clr>
                <a:srgbClr val="FF0000"/>
              </a:buClr>
              <a:buFont typeface="Wingdings" pitchFamily="2" charset="2"/>
              <a:buNone/>
            </a:pPr>
            <a:r>
              <a:rPr lang="zh-CN" altLang="en-US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 err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photoactivated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localization microscopy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PALM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b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</a:br>
            <a:endParaRPr lang="zh-CN" altLang="en-US" sz="2400" b="1" dirty="0" smtClean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2" name="Rounded Rectangle 26"/>
          <p:cNvSpPr/>
          <p:nvPr/>
        </p:nvSpPr>
        <p:spPr>
          <a:xfrm>
            <a:off x="381000" y="2286000"/>
            <a:ext cx="8458200" cy="3124200"/>
          </a:xfrm>
          <a:prstGeom prst="roundRect">
            <a:avLst/>
          </a:prstGeom>
          <a:noFill/>
          <a:ln w="28575" cap="flat" cmpd="sng" algn="ctr">
            <a:solidFill>
              <a:srgbClr val="BDFF38"/>
            </a:solidFill>
            <a:prstDash val="solid"/>
          </a:ln>
          <a:effectLst>
            <a:glow rad="127000">
              <a:srgbClr val="BDFF38">
                <a:alpha val="50000"/>
              </a:srgbClr>
            </a:glow>
            <a:outerShdw blurRad="254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zh-CN" altLang="zh-CN" kern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042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5" name="Group 3"/>
          <p:cNvGrpSpPr>
            <a:grpSpLocks/>
          </p:cNvGrpSpPr>
          <p:nvPr/>
        </p:nvGrpSpPr>
        <p:grpSpPr bwMode="auto">
          <a:xfrm>
            <a:off x="7924800" y="4191000"/>
            <a:ext cx="152400" cy="152400"/>
            <a:chOff x="2592" y="1440"/>
            <a:chExt cx="96" cy="96"/>
          </a:xfrm>
        </p:grpSpPr>
        <p:sp>
          <p:nvSpPr>
            <p:cNvPr id="18436" name="Line 4"/>
            <p:cNvSpPr>
              <a:spLocks noChangeShapeType="1"/>
            </p:cNvSpPr>
            <p:nvPr/>
          </p:nvSpPr>
          <p:spPr bwMode="auto">
            <a:xfrm>
              <a:off x="2592" y="1488"/>
              <a:ext cx="9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8437" name="Line 5"/>
            <p:cNvSpPr>
              <a:spLocks noChangeShapeType="1"/>
            </p:cNvSpPr>
            <p:nvPr/>
          </p:nvSpPr>
          <p:spPr bwMode="auto">
            <a:xfrm>
              <a:off x="2640" y="1440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8438" name="Group 6"/>
          <p:cNvGrpSpPr>
            <a:grpSpLocks/>
          </p:cNvGrpSpPr>
          <p:nvPr/>
        </p:nvGrpSpPr>
        <p:grpSpPr bwMode="auto">
          <a:xfrm>
            <a:off x="5791200" y="4038600"/>
            <a:ext cx="152400" cy="152400"/>
            <a:chOff x="2592" y="1440"/>
            <a:chExt cx="96" cy="96"/>
          </a:xfrm>
        </p:grpSpPr>
        <p:sp>
          <p:nvSpPr>
            <p:cNvPr id="18439" name="Line 7"/>
            <p:cNvSpPr>
              <a:spLocks noChangeShapeType="1"/>
            </p:cNvSpPr>
            <p:nvPr/>
          </p:nvSpPr>
          <p:spPr bwMode="auto">
            <a:xfrm>
              <a:off x="2592" y="1488"/>
              <a:ext cx="9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8440" name="Line 8"/>
            <p:cNvSpPr>
              <a:spLocks noChangeShapeType="1"/>
            </p:cNvSpPr>
            <p:nvPr/>
          </p:nvSpPr>
          <p:spPr bwMode="auto">
            <a:xfrm>
              <a:off x="2640" y="1440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8441" name="Group 9"/>
          <p:cNvGrpSpPr>
            <a:grpSpLocks/>
          </p:cNvGrpSpPr>
          <p:nvPr/>
        </p:nvGrpSpPr>
        <p:grpSpPr bwMode="auto">
          <a:xfrm>
            <a:off x="6019800" y="3276600"/>
            <a:ext cx="152400" cy="152400"/>
            <a:chOff x="2592" y="1440"/>
            <a:chExt cx="96" cy="96"/>
          </a:xfrm>
        </p:grpSpPr>
        <p:sp>
          <p:nvSpPr>
            <p:cNvPr id="18442" name="Line 10"/>
            <p:cNvSpPr>
              <a:spLocks noChangeShapeType="1"/>
            </p:cNvSpPr>
            <p:nvPr/>
          </p:nvSpPr>
          <p:spPr bwMode="auto">
            <a:xfrm>
              <a:off x="2592" y="1488"/>
              <a:ext cx="9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8443" name="Line 11"/>
            <p:cNvSpPr>
              <a:spLocks noChangeShapeType="1"/>
            </p:cNvSpPr>
            <p:nvPr/>
          </p:nvSpPr>
          <p:spPr bwMode="auto">
            <a:xfrm>
              <a:off x="2640" y="1440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8444" name="Group 12"/>
          <p:cNvGrpSpPr>
            <a:grpSpLocks/>
          </p:cNvGrpSpPr>
          <p:nvPr/>
        </p:nvGrpSpPr>
        <p:grpSpPr bwMode="auto">
          <a:xfrm>
            <a:off x="7391400" y="3352800"/>
            <a:ext cx="152400" cy="152400"/>
            <a:chOff x="2592" y="1440"/>
            <a:chExt cx="96" cy="96"/>
          </a:xfrm>
        </p:grpSpPr>
        <p:sp>
          <p:nvSpPr>
            <p:cNvPr id="18445" name="Line 13"/>
            <p:cNvSpPr>
              <a:spLocks noChangeShapeType="1"/>
            </p:cNvSpPr>
            <p:nvPr/>
          </p:nvSpPr>
          <p:spPr bwMode="auto">
            <a:xfrm>
              <a:off x="2592" y="1488"/>
              <a:ext cx="9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8446" name="Line 14"/>
            <p:cNvSpPr>
              <a:spLocks noChangeShapeType="1"/>
            </p:cNvSpPr>
            <p:nvPr/>
          </p:nvSpPr>
          <p:spPr bwMode="auto">
            <a:xfrm>
              <a:off x="2640" y="1440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8447" name="Group 15"/>
          <p:cNvGrpSpPr>
            <a:grpSpLocks/>
          </p:cNvGrpSpPr>
          <p:nvPr/>
        </p:nvGrpSpPr>
        <p:grpSpPr bwMode="auto">
          <a:xfrm>
            <a:off x="6248400" y="4572000"/>
            <a:ext cx="152400" cy="152400"/>
            <a:chOff x="2592" y="1440"/>
            <a:chExt cx="96" cy="96"/>
          </a:xfrm>
        </p:grpSpPr>
        <p:sp>
          <p:nvSpPr>
            <p:cNvPr id="18448" name="Line 16"/>
            <p:cNvSpPr>
              <a:spLocks noChangeShapeType="1"/>
            </p:cNvSpPr>
            <p:nvPr/>
          </p:nvSpPr>
          <p:spPr bwMode="auto">
            <a:xfrm>
              <a:off x="2592" y="1488"/>
              <a:ext cx="9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8449" name="Line 17"/>
            <p:cNvSpPr>
              <a:spLocks noChangeShapeType="1"/>
            </p:cNvSpPr>
            <p:nvPr/>
          </p:nvSpPr>
          <p:spPr bwMode="auto">
            <a:xfrm>
              <a:off x="2640" y="1440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8450" name="Group 18"/>
          <p:cNvGrpSpPr>
            <a:grpSpLocks/>
          </p:cNvGrpSpPr>
          <p:nvPr/>
        </p:nvGrpSpPr>
        <p:grpSpPr bwMode="auto">
          <a:xfrm>
            <a:off x="6858000" y="4724400"/>
            <a:ext cx="152400" cy="152400"/>
            <a:chOff x="2592" y="1440"/>
            <a:chExt cx="96" cy="96"/>
          </a:xfrm>
        </p:grpSpPr>
        <p:sp>
          <p:nvSpPr>
            <p:cNvPr id="18451" name="Line 19"/>
            <p:cNvSpPr>
              <a:spLocks noChangeShapeType="1"/>
            </p:cNvSpPr>
            <p:nvPr/>
          </p:nvSpPr>
          <p:spPr bwMode="auto">
            <a:xfrm>
              <a:off x="2592" y="1488"/>
              <a:ext cx="9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8452" name="Line 20"/>
            <p:cNvSpPr>
              <a:spLocks noChangeShapeType="1"/>
            </p:cNvSpPr>
            <p:nvPr/>
          </p:nvSpPr>
          <p:spPr bwMode="auto">
            <a:xfrm>
              <a:off x="2640" y="1440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8453" name="Group 21"/>
          <p:cNvGrpSpPr>
            <a:grpSpLocks/>
          </p:cNvGrpSpPr>
          <p:nvPr/>
        </p:nvGrpSpPr>
        <p:grpSpPr bwMode="auto">
          <a:xfrm>
            <a:off x="6781800" y="3200400"/>
            <a:ext cx="152400" cy="152400"/>
            <a:chOff x="2592" y="1440"/>
            <a:chExt cx="96" cy="96"/>
          </a:xfrm>
        </p:grpSpPr>
        <p:sp>
          <p:nvSpPr>
            <p:cNvPr id="18454" name="Line 22"/>
            <p:cNvSpPr>
              <a:spLocks noChangeShapeType="1"/>
            </p:cNvSpPr>
            <p:nvPr/>
          </p:nvSpPr>
          <p:spPr bwMode="auto">
            <a:xfrm>
              <a:off x="2592" y="1488"/>
              <a:ext cx="9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8455" name="Line 23"/>
            <p:cNvSpPr>
              <a:spLocks noChangeShapeType="1"/>
            </p:cNvSpPr>
            <p:nvPr/>
          </p:nvSpPr>
          <p:spPr bwMode="auto">
            <a:xfrm>
              <a:off x="2640" y="1440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8456" name="Group 24"/>
          <p:cNvGrpSpPr>
            <a:grpSpLocks/>
          </p:cNvGrpSpPr>
          <p:nvPr/>
        </p:nvGrpSpPr>
        <p:grpSpPr bwMode="auto">
          <a:xfrm>
            <a:off x="7391400" y="4648200"/>
            <a:ext cx="152400" cy="152400"/>
            <a:chOff x="2592" y="1440"/>
            <a:chExt cx="96" cy="96"/>
          </a:xfrm>
        </p:grpSpPr>
        <p:sp>
          <p:nvSpPr>
            <p:cNvPr id="18457" name="Line 25"/>
            <p:cNvSpPr>
              <a:spLocks noChangeShapeType="1"/>
            </p:cNvSpPr>
            <p:nvPr/>
          </p:nvSpPr>
          <p:spPr bwMode="auto">
            <a:xfrm>
              <a:off x="2592" y="1488"/>
              <a:ext cx="9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8458" name="Line 26"/>
            <p:cNvSpPr>
              <a:spLocks noChangeShapeType="1"/>
            </p:cNvSpPr>
            <p:nvPr/>
          </p:nvSpPr>
          <p:spPr bwMode="auto">
            <a:xfrm>
              <a:off x="2640" y="1440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8459" name="Group 27"/>
          <p:cNvGrpSpPr>
            <a:grpSpLocks/>
          </p:cNvGrpSpPr>
          <p:nvPr/>
        </p:nvGrpSpPr>
        <p:grpSpPr bwMode="auto">
          <a:xfrm>
            <a:off x="7924800" y="3733800"/>
            <a:ext cx="152400" cy="152400"/>
            <a:chOff x="2592" y="1440"/>
            <a:chExt cx="96" cy="96"/>
          </a:xfrm>
        </p:grpSpPr>
        <p:sp>
          <p:nvSpPr>
            <p:cNvPr id="18460" name="Line 28"/>
            <p:cNvSpPr>
              <a:spLocks noChangeShapeType="1"/>
            </p:cNvSpPr>
            <p:nvPr/>
          </p:nvSpPr>
          <p:spPr bwMode="auto">
            <a:xfrm>
              <a:off x="2592" y="1488"/>
              <a:ext cx="9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8461" name="Line 29"/>
            <p:cNvSpPr>
              <a:spLocks noChangeShapeType="1"/>
            </p:cNvSpPr>
            <p:nvPr/>
          </p:nvSpPr>
          <p:spPr bwMode="auto">
            <a:xfrm>
              <a:off x="2640" y="1440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18462" name="Oval 30"/>
          <p:cNvSpPr>
            <a:spLocks noChangeArrowheads="1"/>
          </p:cNvSpPr>
          <p:nvPr/>
        </p:nvSpPr>
        <p:spPr bwMode="auto">
          <a:xfrm>
            <a:off x="2286000" y="2819400"/>
            <a:ext cx="2667000" cy="2667000"/>
          </a:xfrm>
          <a:prstGeom prst="ellipse">
            <a:avLst/>
          </a:prstGeom>
          <a:gradFill rotWithShape="1">
            <a:gsLst>
              <a:gs pos="0">
                <a:srgbClr val="FF0D0D"/>
              </a:gs>
              <a:gs pos="100000">
                <a:srgbClr val="FF0D0D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8463" name="Freeform 31"/>
          <p:cNvSpPr>
            <a:spLocks/>
          </p:cNvSpPr>
          <p:nvPr/>
        </p:nvSpPr>
        <p:spPr bwMode="auto">
          <a:xfrm>
            <a:off x="1485900" y="3136900"/>
            <a:ext cx="2260600" cy="1600200"/>
          </a:xfrm>
          <a:custGeom>
            <a:avLst/>
            <a:gdLst>
              <a:gd name="T0" fmla="*/ 38100 w 1424"/>
              <a:gd name="T1" fmla="*/ 901700 h 1008"/>
              <a:gd name="T2" fmla="*/ 266700 w 1424"/>
              <a:gd name="T3" fmla="*/ 139700 h 1008"/>
              <a:gd name="T4" fmla="*/ 1104900 w 1424"/>
              <a:gd name="T5" fmla="*/ 63500 h 1008"/>
              <a:gd name="T6" fmla="*/ 1714500 w 1424"/>
              <a:gd name="T7" fmla="*/ 215900 h 1008"/>
              <a:gd name="T8" fmla="*/ 2171700 w 1424"/>
              <a:gd name="T9" fmla="*/ 596900 h 1008"/>
              <a:gd name="T10" fmla="*/ 2171700 w 1424"/>
              <a:gd name="T11" fmla="*/ 1054100 h 1008"/>
              <a:gd name="T12" fmla="*/ 1638300 w 1424"/>
              <a:gd name="T13" fmla="*/ 1511300 h 1008"/>
              <a:gd name="T14" fmla="*/ 1104900 w 1424"/>
              <a:gd name="T15" fmla="*/ 1587500 h 1008"/>
              <a:gd name="T16" fmla="*/ 495300 w 1424"/>
              <a:gd name="T17" fmla="*/ 1435100 h 1008"/>
              <a:gd name="T18" fmla="*/ 38100 w 1424"/>
              <a:gd name="T19" fmla="*/ 901700 h 100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424"/>
              <a:gd name="T31" fmla="*/ 0 h 1008"/>
              <a:gd name="T32" fmla="*/ 1424 w 1424"/>
              <a:gd name="T33" fmla="*/ 1008 h 100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424" h="1008">
                <a:moveTo>
                  <a:pt x="24" y="568"/>
                </a:moveTo>
                <a:cubicBezTo>
                  <a:pt x="0" y="432"/>
                  <a:pt x="56" y="176"/>
                  <a:pt x="168" y="88"/>
                </a:cubicBezTo>
                <a:cubicBezTo>
                  <a:pt x="280" y="0"/>
                  <a:pt x="544" y="32"/>
                  <a:pt x="696" y="40"/>
                </a:cubicBezTo>
                <a:cubicBezTo>
                  <a:pt x="848" y="48"/>
                  <a:pt x="968" y="80"/>
                  <a:pt x="1080" y="136"/>
                </a:cubicBezTo>
                <a:cubicBezTo>
                  <a:pt x="1192" y="192"/>
                  <a:pt x="1320" y="288"/>
                  <a:pt x="1368" y="376"/>
                </a:cubicBezTo>
                <a:cubicBezTo>
                  <a:pt x="1416" y="464"/>
                  <a:pt x="1424" y="568"/>
                  <a:pt x="1368" y="664"/>
                </a:cubicBezTo>
                <a:cubicBezTo>
                  <a:pt x="1312" y="760"/>
                  <a:pt x="1144" y="896"/>
                  <a:pt x="1032" y="952"/>
                </a:cubicBezTo>
                <a:cubicBezTo>
                  <a:pt x="920" y="1008"/>
                  <a:pt x="816" y="1008"/>
                  <a:pt x="696" y="1000"/>
                </a:cubicBezTo>
                <a:cubicBezTo>
                  <a:pt x="576" y="992"/>
                  <a:pt x="424" y="976"/>
                  <a:pt x="312" y="904"/>
                </a:cubicBezTo>
                <a:cubicBezTo>
                  <a:pt x="200" y="832"/>
                  <a:pt x="48" y="704"/>
                  <a:pt x="24" y="568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8464" name="AutoShape 32"/>
          <p:cNvSpPr>
            <a:spLocks noChangeArrowheads="1"/>
          </p:cNvSpPr>
          <p:nvPr/>
        </p:nvSpPr>
        <p:spPr bwMode="auto">
          <a:xfrm>
            <a:off x="1447800" y="39624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8465" name="AutoShape 33"/>
          <p:cNvSpPr>
            <a:spLocks noChangeArrowheads="1"/>
          </p:cNvSpPr>
          <p:nvPr/>
        </p:nvSpPr>
        <p:spPr bwMode="auto">
          <a:xfrm>
            <a:off x="1676400" y="32004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8466" name="AutoShape 34"/>
          <p:cNvSpPr>
            <a:spLocks noChangeArrowheads="1"/>
          </p:cNvSpPr>
          <p:nvPr/>
        </p:nvSpPr>
        <p:spPr bwMode="auto">
          <a:xfrm>
            <a:off x="2438400" y="31242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8467" name="AutoShape 35"/>
          <p:cNvSpPr>
            <a:spLocks noChangeArrowheads="1"/>
          </p:cNvSpPr>
          <p:nvPr/>
        </p:nvSpPr>
        <p:spPr bwMode="auto">
          <a:xfrm>
            <a:off x="3048000" y="32766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8468" name="AutoShape 36"/>
          <p:cNvSpPr>
            <a:spLocks noChangeArrowheads="1"/>
          </p:cNvSpPr>
          <p:nvPr/>
        </p:nvSpPr>
        <p:spPr bwMode="auto">
          <a:xfrm>
            <a:off x="3581400" y="36576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8469" name="AutoShape 37"/>
          <p:cNvSpPr>
            <a:spLocks noChangeArrowheads="1"/>
          </p:cNvSpPr>
          <p:nvPr/>
        </p:nvSpPr>
        <p:spPr bwMode="auto">
          <a:xfrm>
            <a:off x="3581400" y="4114800"/>
            <a:ext cx="228600" cy="152400"/>
          </a:xfrm>
          <a:prstGeom prst="irregularSeal2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8470" name="AutoShape 38"/>
          <p:cNvSpPr>
            <a:spLocks noChangeArrowheads="1"/>
          </p:cNvSpPr>
          <p:nvPr/>
        </p:nvSpPr>
        <p:spPr bwMode="auto">
          <a:xfrm>
            <a:off x="3048000" y="45720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8471" name="AutoShape 39"/>
          <p:cNvSpPr>
            <a:spLocks noChangeArrowheads="1"/>
          </p:cNvSpPr>
          <p:nvPr/>
        </p:nvSpPr>
        <p:spPr bwMode="auto">
          <a:xfrm>
            <a:off x="2514600" y="46482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8472" name="AutoShape 40"/>
          <p:cNvSpPr>
            <a:spLocks noChangeArrowheads="1"/>
          </p:cNvSpPr>
          <p:nvPr/>
        </p:nvSpPr>
        <p:spPr bwMode="auto">
          <a:xfrm>
            <a:off x="1905000" y="44958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8473" name="Rectangle 41"/>
          <p:cNvSpPr>
            <a:spLocks noChangeArrowheads="1"/>
          </p:cNvSpPr>
          <p:nvPr/>
        </p:nvSpPr>
        <p:spPr bwMode="auto">
          <a:xfrm>
            <a:off x="5486400" y="2667000"/>
            <a:ext cx="2971800" cy="2590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42" name="内容占位符 2"/>
          <p:cNvSpPr txBox="1">
            <a:spLocks/>
          </p:cNvSpPr>
          <p:nvPr/>
        </p:nvSpPr>
        <p:spPr>
          <a:xfrm>
            <a:off x="284843" y="5638800"/>
            <a:ext cx="8763000" cy="952500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bg2"/>
                </a:solidFill>
                <a:latin typeface="+mj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bg2"/>
                </a:solidFill>
                <a:latin typeface="+mj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2"/>
                </a:solidFill>
                <a:latin typeface="+mj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9pPr>
          </a:lstStyle>
          <a:p>
            <a:pPr>
              <a:buClr>
                <a:srgbClr val="FF0000"/>
              </a:buClr>
            </a:pP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用激光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控制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所有荧光点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逐步亮，每亮一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个得到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个衍射圆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斑，找到它的中心，然后把所有亮斑中心位置描到右边图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里。</a:t>
            </a:r>
          </a:p>
        </p:txBody>
      </p:sp>
      <p:sp>
        <p:nvSpPr>
          <p:cNvPr id="43" name="Rectangle 5"/>
          <p:cNvSpPr txBox="1">
            <a:spLocks noChangeArrowheads="1"/>
          </p:cNvSpPr>
          <p:nvPr/>
        </p:nvSpPr>
        <p:spPr>
          <a:xfrm>
            <a:off x="990600" y="123826"/>
            <a:ext cx="8001000" cy="563563"/>
          </a:xfrm>
          <a:prstGeom prst="rect">
            <a:avLst/>
          </a:prstGeom>
          <a:noFill/>
          <a:ln/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zh-CN" altLang="en-US" i="0" dirty="0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创新：突破衍射极限</a:t>
            </a:r>
            <a:endParaRPr lang="zh-CN" altLang="en-US" i="0" dirty="0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4" name="内容占位符 2"/>
          <p:cNvSpPr txBox="1">
            <a:spLocks/>
          </p:cNvSpPr>
          <p:nvPr/>
        </p:nvSpPr>
        <p:spPr>
          <a:xfrm>
            <a:off x="38100" y="948871"/>
            <a:ext cx="10477500" cy="952500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bg2"/>
                </a:solidFill>
                <a:latin typeface="+mj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bg2"/>
                </a:solidFill>
                <a:latin typeface="+mj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2"/>
                </a:solidFill>
                <a:latin typeface="+mj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9pPr>
          </a:lstStyle>
          <a:p>
            <a:pPr>
              <a:buClr>
                <a:srgbClr val="FF0000"/>
              </a:buClr>
            </a:pP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超分辨率荧光显微技术典型：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光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激活定位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显微镜</a:t>
            </a:r>
            <a:endParaRPr lang="en-US" altLang="zh-CN" sz="2400" b="1" dirty="0" smtClean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Clr>
                <a:srgbClr val="FF0000"/>
              </a:buClr>
              <a:buFont typeface="Wingdings" pitchFamily="2" charset="2"/>
              <a:buNone/>
            </a:pPr>
            <a:r>
              <a:rPr lang="zh-CN" altLang="en-US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 err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photoactivated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localization microscopy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PALM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b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</a:br>
            <a:endParaRPr lang="zh-CN" altLang="en-US" sz="2400" b="1" dirty="0" smtClean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5" name="Rounded Rectangle 26"/>
          <p:cNvSpPr/>
          <p:nvPr/>
        </p:nvSpPr>
        <p:spPr>
          <a:xfrm>
            <a:off x="381000" y="2286000"/>
            <a:ext cx="8458200" cy="3124200"/>
          </a:xfrm>
          <a:prstGeom prst="roundRect">
            <a:avLst/>
          </a:prstGeom>
          <a:noFill/>
          <a:ln w="28575" cap="flat" cmpd="sng" algn="ctr">
            <a:solidFill>
              <a:srgbClr val="BDFF38"/>
            </a:solidFill>
            <a:prstDash val="solid"/>
          </a:ln>
          <a:effectLst>
            <a:glow rad="127000">
              <a:srgbClr val="BDFF38">
                <a:alpha val="50000"/>
              </a:srgbClr>
            </a:glow>
            <a:outerShdw blurRad="254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zh-CN" altLang="zh-CN" kern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809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9" name="Group 3"/>
          <p:cNvGrpSpPr>
            <a:grpSpLocks/>
          </p:cNvGrpSpPr>
          <p:nvPr/>
        </p:nvGrpSpPr>
        <p:grpSpPr bwMode="auto">
          <a:xfrm>
            <a:off x="7924800" y="4191000"/>
            <a:ext cx="152400" cy="152400"/>
            <a:chOff x="2592" y="1440"/>
            <a:chExt cx="96" cy="96"/>
          </a:xfrm>
        </p:grpSpPr>
        <p:sp>
          <p:nvSpPr>
            <p:cNvPr id="19460" name="Line 4"/>
            <p:cNvSpPr>
              <a:spLocks noChangeShapeType="1"/>
            </p:cNvSpPr>
            <p:nvPr/>
          </p:nvSpPr>
          <p:spPr bwMode="auto">
            <a:xfrm>
              <a:off x="2592" y="1488"/>
              <a:ext cx="9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9461" name="Line 5"/>
            <p:cNvSpPr>
              <a:spLocks noChangeShapeType="1"/>
            </p:cNvSpPr>
            <p:nvPr/>
          </p:nvSpPr>
          <p:spPr bwMode="auto">
            <a:xfrm>
              <a:off x="2640" y="1440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9462" name="Group 6"/>
          <p:cNvGrpSpPr>
            <a:grpSpLocks/>
          </p:cNvGrpSpPr>
          <p:nvPr/>
        </p:nvGrpSpPr>
        <p:grpSpPr bwMode="auto">
          <a:xfrm>
            <a:off x="5791200" y="4038600"/>
            <a:ext cx="152400" cy="152400"/>
            <a:chOff x="2592" y="1440"/>
            <a:chExt cx="96" cy="96"/>
          </a:xfrm>
        </p:grpSpPr>
        <p:sp>
          <p:nvSpPr>
            <p:cNvPr id="19463" name="Line 7"/>
            <p:cNvSpPr>
              <a:spLocks noChangeShapeType="1"/>
            </p:cNvSpPr>
            <p:nvPr/>
          </p:nvSpPr>
          <p:spPr bwMode="auto">
            <a:xfrm>
              <a:off x="2592" y="1488"/>
              <a:ext cx="9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9464" name="Line 8"/>
            <p:cNvSpPr>
              <a:spLocks noChangeShapeType="1"/>
            </p:cNvSpPr>
            <p:nvPr/>
          </p:nvSpPr>
          <p:spPr bwMode="auto">
            <a:xfrm>
              <a:off x="2640" y="1440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9465" name="Group 9"/>
          <p:cNvGrpSpPr>
            <a:grpSpLocks/>
          </p:cNvGrpSpPr>
          <p:nvPr/>
        </p:nvGrpSpPr>
        <p:grpSpPr bwMode="auto">
          <a:xfrm>
            <a:off x="6019800" y="3276600"/>
            <a:ext cx="152400" cy="152400"/>
            <a:chOff x="2592" y="1440"/>
            <a:chExt cx="96" cy="96"/>
          </a:xfrm>
        </p:grpSpPr>
        <p:sp>
          <p:nvSpPr>
            <p:cNvPr id="19466" name="Line 10"/>
            <p:cNvSpPr>
              <a:spLocks noChangeShapeType="1"/>
            </p:cNvSpPr>
            <p:nvPr/>
          </p:nvSpPr>
          <p:spPr bwMode="auto">
            <a:xfrm>
              <a:off x="2592" y="1488"/>
              <a:ext cx="9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9467" name="Line 11"/>
            <p:cNvSpPr>
              <a:spLocks noChangeShapeType="1"/>
            </p:cNvSpPr>
            <p:nvPr/>
          </p:nvSpPr>
          <p:spPr bwMode="auto">
            <a:xfrm>
              <a:off x="2640" y="1440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9468" name="Group 12"/>
          <p:cNvGrpSpPr>
            <a:grpSpLocks/>
          </p:cNvGrpSpPr>
          <p:nvPr/>
        </p:nvGrpSpPr>
        <p:grpSpPr bwMode="auto">
          <a:xfrm>
            <a:off x="7391400" y="3352800"/>
            <a:ext cx="152400" cy="152400"/>
            <a:chOff x="2592" y="1440"/>
            <a:chExt cx="96" cy="96"/>
          </a:xfrm>
        </p:grpSpPr>
        <p:sp>
          <p:nvSpPr>
            <p:cNvPr id="19469" name="Line 13"/>
            <p:cNvSpPr>
              <a:spLocks noChangeShapeType="1"/>
            </p:cNvSpPr>
            <p:nvPr/>
          </p:nvSpPr>
          <p:spPr bwMode="auto">
            <a:xfrm>
              <a:off x="2592" y="1488"/>
              <a:ext cx="9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9470" name="Line 14"/>
            <p:cNvSpPr>
              <a:spLocks noChangeShapeType="1"/>
            </p:cNvSpPr>
            <p:nvPr/>
          </p:nvSpPr>
          <p:spPr bwMode="auto">
            <a:xfrm>
              <a:off x="2640" y="1440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9471" name="Group 15"/>
          <p:cNvGrpSpPr>
            <a:grpSpLocks/>
          </p:cNvGrpSpPr>
          <p:nvPr/>
        </p:nvGrpSpPr>
        <p:grpSpPr bwMode="auto">
          <a:xfrm>
            <a:off x="6248400" y="4572000"/>
            <a:ext cx="152400" cy="152400"/>
            <a:chOff x="2592" y="1440"/>
            <a:chExt cx="96" cy="96"/>
          </a:xfrm>
        </p:grpSpPr>
        <p:sp>
          <p:nvSpPr>
            <p:cNvPr id="19472" name="Line 16"/>
            <p:cNvSpPr>
              <a:spLocks noChangeShapeType="1"/>
            </p:cNvSpPr>
            <p:nvPr/>
          </p:nvSpPr>
          <p:spPr bwMode="auto">
            <a:xfrm>
              <a:off x="2592" y="1488"/>
              <a:ext cx="9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9473" name="Line 17"/>
            <p:cNvSpPr>
              <a:spLocks noChangeShapeType="1"/>
            </p:cNvSpPr>
            <p:nvPr/>
          </p:nvSpPr>
          <p:spPr bwMode="auto">
            <a:xfrm>
              <a:off x="2640" y="1440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9474" name="Group 18"/>
          <p:cNvGrpSpPr>
            <a:grpSpLocks/>
          </p:cNvGrpSpPr>
          <p:nvPr/>
        </p:nvGrpSpPr>
        <p:grpSpPr bwMode="auto">
          <a:xfrm>
            <a:off x="6858000" y="4724400"/>
            <a:ext cx="152400" cy="152400"/>
            <a:chOff x="2592" y="1440"/>
            <a:chExt cx="96" cy="96"/>
          </a:xfrm>
        </p:grpSpPr>
        <p:sp>
          <p:nvSpPr>
            <p:cNvPr id="19475" name="Line 19"/>
            <p:cNvSpPr>
              <a:spLocks noChangeShapeType="1"/>
            </p:cNvSpPr>
            <p:nvPr/>
          </p:nvSpPr>
          <p:spPr bwMode="auto">
            <a:xfrm>
              <a:off x="2592" y="1488"/>
              <a:ext cx="9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9476" name="Line 20"/>
            <p:cNvSpPr>
              <a:spLocks noChangeShapeType="1"/>
            </p:cNvSpPr>
            <p:nvPr/>
          </p:nvSpPr>
          <p:spPr bwMode="auto">
            <a:xfrm>
              <a:off x="2640" y="1440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9477" name="Group 21"/>
          <p:cNvGrpSpPr>
            <a:grpSpLocks/>
          </p:cNvGrpSpPr>
          <p:nvPr/>
        </p:nvGrpSpPr>
        <p:grpSpPr bwMode="auto">
          <a:xfrm>
            <a:off x="6781800" y="3200400"/>
            <a:ext cx="152400" cy="152400"/>
            <a:chOff x="2592" y="1440"/>
            <a:chExt cx="96" cy="96"/>
          </a:xfrm>
        </p:grpSpPr>
        <p:sp>
          <p:nvSpPr>
            <p:cNvPr id="19478" name="Line 22"/>
            <p:cNvSpPr>
              <a:spLocks noChangeShapeType="1"/>
            </p:cNvSpPr>
            <p:nvPr/>
          </p:nvSpPr>
          <p:spPr bwMode="auto">
            <a:xfrm>
              <a:off x="2592" y="1488"/>
              <a:ext cx="9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9479" name="Line 23"/>
            <p:cNvSpPr>
              <a:spLocks noChangeShapeType="1"/>
            </p:cNvSpPr>
            <p:nvPr/>
          </p:nvSpPr>
          <p:spPr bwMode="auto">
            <a:xfrm>
              <a:off x="2640" y="1440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9480" name="Group 24"/>
          <p:cNvGrpSpPr>
            <a:grpSpLocks/>
          </p:cNvGrpSpPr>
          <p:nvPr/>
        </p:nvGrpSpPr>
        <p:grpSpPr bwMode="auto">
          <a:xfrm>
            <a:off x="7391400" y="4648200"/>
            <a:ext cx="152400" cy="152400"/>
            <a:chOff x="2592" y="1440"/>
            <a:chExt cx="96" cy="96"/>
          </a:xfrm>
        </p:grpSpPr>
        <p:sp>
          <p:nvSpPr>
            <p:cNvPr id="19481" name="Line 25"/>
            <p:cNvSpPr>
              <a:spLocks noChangeShapeType="1"/>
            </p:cNvSpPr>
            <p:nvPr/>
          </p:nvSpPr>
          <p:spPr bwMode="auto">
            <a:xfrm>
              <a:off x="2592" y="1488"/>
              <a:ext cx="9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9482" name="Line 26"/>
            <p:cNvSpPr>
              <a:spLocks noChangeShapeType="1"/>
            </p:cNvSpPr>
            <p:nvPr/>
          </p:nvSpPr>
          <p:spPr bwMode="auto">
            <a:xfrm>
              <a:off x="2640" y="1440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9483" name="Group 27"/>
          <p:cNvGrpSpPr>
            <a:grpSpLocks/>
          </p:cNvGrpSpPr>
          <p:nvPr/>
        </p:nvGrpSpPr>
        <p:grpSpPr bwMode="auto">
          <a:xfrm>
            <a:off x="7924800" y="3733800"/>
            <a:ext cx="152400" cy="152400"/>
            <a:chOff x="2592" y="1440"/>
            <a:chExt cx="96" cy="96"/>
          </a:xfrm>
        </p:grpSpPr>
        <p:sp>
          <p:nvSpPr>
            <p:cNvPr id="19484" name="Line 28"/>
            <p:cNvSpPr>
              <a:spLocks noChangeShapeType="1"/>
            </p:cNvSpPr>
            <p:nvPr/>
          </p:nvSpPr>
          <p:spPr bwMode="auto">
            <a:xfrm>
              <a:off x="2592" y="1488"/>
              <a:ext cx="9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9485" name="Line 29"/>
            <p:cNvSpPr>
              <a:spLocks noChangeShapeType="1"/>
            </p:cNvSpPr>
            <p:nvPr/>
          </p:nvSpPr>
          <p:spPr bwMode="auto">
            <a:xfrm>
              <a:off x="2640" y="1440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19486" name="Freeform 30"/>
          <p:cNvSpPr>
            <a:spLocks/>
          </p:cNvSpPr>
          <p:nvPr/>
        </p:nvSpPr>
        <p:spPr bwMode="auto">
          <a:xfrm>
            <a:off x="1485900" y="3136900"/>
            <a:ext cx="2260600" cy="1600200"/>
          </a:xfrm>
          <a:custGeom>
            <a:avLst/>
            <a:gdLst>
              <a:gd name="T0" fmla="*/ 38100 w 1424"/>
              <a:gd name="T1" fmla="*/ 901700 h 1008"/>
              <a:gd name="T2" fmla="*/ 266700 w 1424"/>
              <a:gd name="T3" fmla="*/ 139700 h 1008"/>
              <a:gd name="T4" fmla="*/ 1104900 w 1424"/>
              <a:gd name="T5" fmla="*/ 63500 h 1008"/>
              <a:gd name="T6" fmla="*/ 1714500 w 1424"/>
              <a:gd name="T7" fmla="*/ 215900 h 1008"/>
              <a:gd name="T8" fmla="*/ 2171700 w 1424"/>
              <a:gd name="T9" fmla="*/ 596900 h 1008"/>
              <a:gd name="T10" fmla="*/ 2171700 w 1424"/>
              <a:gd name="T11" fmla="*/ 1054100 h 1008"/>
              <a:gd name="T12" fmla="*/ 1638300 w 1424"/>
              <a:gd name="T13" fmla="*/ 1511300 h 1008"/>
              <a:gd name="T14" fmla="*/ 1104900 w 1424"/>
              <a:gd name="T15" fmla="*/ 1587500 h 1008"/>
              <a:gd name="T16" fmla="*/ 495300 w 1424"/>
              <a:gd name="T17" fmla="*/ 1435100 h 1008"/>
              <a:gd name="T18" fmla="*/ 38100 w 1424"/>
              <a:gd name="T19" fmla="*/ 901700 h 100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424"/>
              <a:gd name="T31" fmla="*/ 0 h 1008"/>
              <a:gd name="T32" fmla="*/ 1424 w 1424"/>
              <a:gd name="T33" fmla="*/ 1008 h 100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424" h="1008">
                <a:moveTo>
                  <a:pt x="24" y="568"/>
                </a:moveTo>
                <a:cubicBezTo>
                  <a:pt x="0" y="432"/>
                  <a:pt x="56" y="176"/>
                  <a:pt x="168" y="88"/>
                </a:cubicBezTo>
                <a:cubicBezTo>
                  <a:pt x="280" y="0"/>
                  <a:pt x="544" y="32"/>
                  <a:pt x="696" y="40"/>
                </a:cubicBezTo>
                <a:cubicBezTo>
                  <a:pt x="848" y="48"/>
                  <a:pt x="968" y="80"/>
                  <a:pt x="1080" y="136"/>
                </a:cubicBezTo>
                <a:cubicBezTo>
                  <a:pt x="1192" y="192"/>
                  <a:pt x="1320" y="288"/>
                  <a:pt x="1368" y="376"/>
                </a:cubicBezTo>
                <a:cubicBezTo>
                  <a:pt x="1416" y="464"/>
                  <a:pt x="1424" y="568"/>
                  <a:pt x="1368" y="664"/>
                </a:cubicBezTo>
                <a:cubicBezTo>
                  <a:pt x="1312" y="760"/>
                  <a:pt x="1144" y="896"/>
                  <a:pt x="1032" y="952"/>
                </a:cubicBezTo>
                <a:cubicBezTo>
                  <a:pt x="920" y="1008"/>
                  <a:pt x="816" y="1008"/>
                  <a:pt x="696" y="1000"/>
                </a:cubicBezTo>
                <a:cubicBezTo>
                  <a:pt x="576" y="992"/>
                  <a:pt x="424" y="976"/>
                  <a:pt x="312" y="904"/>
                </a:cubicBezTo>
                <a:cubicBezTo>
                  <a:pt x="200" y="832"/>
                  <a:pt x="48" y="704"/>
                  <a:pt x="24" y="568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9487" name="AutoShape 31"/>
          <p:cNvSpPr>
            <a:spLocks noChangeArrowheads="1"/>
          </p:cNvSpPr>
          <p:nvPr/>
        </p:nvSpPr>
        <p:spPr bwMode="auto">
          <a:xfrm>
            <a:off x="1447800" y="39624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9488" name="AutoShape 32"/>
          <p:cNvSpPr>
            <a:spLocks noChangeArrowheads="1"/>
          </p:cNvSpPr>
          <p:nvPr/>
        </p:nvSpPr>
        <p:spPr bwMode="auto">
          <a:xfrm>
            <a:off x="1676400" y="32004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9489" name="AutoShape 33"/>
          <p:cNvSpPr>
            <a:spLocks noChangeArrowheads="1"/>
          </p:cNvSpPr>
          <p:nvPr/>
        </p:nvSpPr>
        <p:spPr bwMode="auto">
          <a:xfrm>
            <a:off x="2438400" y="31242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9490" name="AutoShape 34"/>
          <p:cNvSpPr>
            <a:spLocks noChangeArrowheads="1"/>
          </p:cNvSpPr>
          <p:nvPr/>
        </p:nvSpPr>
        <p:spPr bwMode="auto">
          <a:xfrm>
            <a:off x="3048000" y="32766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9491" name="AutoShape 35"/>
          <p:cNvSpPr>
            <a:spLocks noChangeArrowheads="1"/>
          </p:cNvSpPr>
          <p:nvPr/>
        </p:nvSpPr>
        <p:spPr bwMode="auto">
          <a:xfrm>
            <a:off x="3581400" y="36576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9492" name="AutoShape 36"/>
          <p:cNvSpPr>
            <a:spLocks noChangeArrowheads="1"/>
          </p:cNvSpPr>
          <p:nvPr/>
        </p:nvSpPr>
        <p:spPr bwMode="auto">
          <a:xfrm>
            <a:off x="3581400" y="41148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9493" name="AutoShape 37"/>
          <p:cNvSpPr>
            <a:spLocks noChangeArrowheads="1"/>
          </p:cNvSpPr>
          <p:nvPr/>
        </p:nvSpPr>
        <p:spPr bwMode="auto">
          <a:xfrm>
            <a:off x="3048000" y="45720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9494" name="AutoShape 38"/>
          <p:cNvSpPr>
            <a:spLocks noChangeArrowheads="1"/>
          </p:cNvSpPr>
          <p:nvPr/>
        </p:nvSpPr>
        <p:spPr bwMode="auto">
          <a:xfrm>
            <a:off x="2514600" y="46482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9495" name="AutoShape 39"/>
          <p:cNvSpPr>
            <a:spLocks noChangeArrowheads="1"/>
          </p:cNvSpPr>
          <p:nvPr/>
        </p:nvSpPr>
        <p:spPr bwMode="auto">
          <a:xfrm>
            <a:off x="1905000" y="4495800"/>
            <a:ext cx="228600" cy="152400"/>
          </a:xfrm>
          <a:prstGeom prst="irregularSeal2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9496" name="Rectangle 40"/>
          <p:cNvSpPr>
            <a:spLocks noChangeArrowheads="1"/>
          </p:cNvSpPr>
          <p:nvPr/>
        </p:nvSpPr>
        <p:spPr bwMode="auto">
          <a:xfrm>
            <a:off x="5486400" y="2667000"/>
            <a:ext cx="2971800" cy="2590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41" name="内容占位符 2"/>
          <p:cNvSpPr txBox="1">
            <a:spLocks/>
          </p:cNvSpPr>
          <p:nvPr/>
        </p:nvSpPr>
        <p:spPr>
          <a:xfrm>
            <a:off x="284843" y="5638800"/>
            <a:ext cx="8763000" cy="952500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bg2"/>
                </a:solidFill>
                <a:latin typeface="+mj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bg2"/>
                </a:solidFill>
                <a:latin typeface="+mj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2"/>
                </a:solidFill>
                <a:latin typeface="+mj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9pPr>
          </a:lstStyle>
          <a:p>
            <a:pPr>
              <a:buClr>
                <a:srgbClr val="FF0000"/>
              </a:buClr>
            </a:pP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用激光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控制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所有荧光点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逐步亮，每亮一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个得到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个衍射圆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斑，找到它的中心，然后把所有亮斑中心位置描到右边图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里。</a:t>
            </a:r>
          </a:p>
        </p:txBody>
      </p:sp>
      <p:sp>
        <p:nvSpPr>
          <p:cNvPr id="42" name="Rectangle 5"/>
          <p:cNvSpPr txBox="1">
            <a:spLocks noChangeArrowheads="1"/>
          </p:cNvSpPr>
          <p:nvPr/>
        </p:nvSpPr>
        <p:spPr>
          <a:xfrm>
            <a:off x="990600" y="123826"/>
            <a:ext cx="8001000" cy="563563"/>
          </a:xfrm>
          <a:prstGeom prst="rect">
            <a:avLst/>
          </a:prstGeom>
          <a:noFill/>
          <a:ln/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zh-CN" altLang="en-US" i="0" dirty="0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创新：突破衍射极限</a:t>
            </a:r>
            <a:endParaRPr lang="zh-CN" altLang="en-US" i="0" dirty="0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3" name="内容占位符 2"/>
          <p:cNvSpPr txBox="1">
            <a:spLocks/>
          </p:cNvSpPr>
          <p:nvPr/>
        </p:nvSpPr>
        <p:spPr>
          <a:xfrm>
            <a:off x="38100" y="948871"/>
            <a:ext cx="10477500" cy="952500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bg2"/>
                </a:solidFill>
                <a:latin typeface="+mj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bg2"/>
                </a:solidFill>
                <a:latin typeface="+mj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2"/>
                </a:solidFill>
                <a:latin typeface="+mj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9pPr>
          </a:lstStyle>
          <a:p>
            <a:pPr>
              <a:buClr>
                <a:srgbClr val="FF0000"/>
              </a:buClr>
            </a:pP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超分辨率荧光显微技术典型：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光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激活定位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显微镜</a:t>
            </a:r>
            <a:endParaRPr lang="en-US" altLang="zh-CN" sz="2400" b="1" dirty="0" smtClean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Clr>
                <a:srgbClr val="FF0000"/>
              </a:buClr>
              <a:buFont typeface="Wingdings" pitchFamily="2" charset="2"/>
              <a:buNone/>
            </a:pPr>
            <a:r>
              <a:rPr lang="zh-CN" altLang="en-US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 err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photoactivated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localization microscopy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PALM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b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</a:br>
            <a:endParaRPr lang="zh-CN" altLang="en-US" sz="2400" b="1" dirty="0" smtClean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4" name="Rounded Rectangle 26"/>
          <p:cNvSpPr/>
          <p:nvPr/>
        </p:nvSpPr>
        <p:spPr>
          <a:xfrm>
            <a:off x="381000" y="2286000"/>
            <a:ext cx="8458200" cy="3124200"/>
          </a:xfrm>
          <a:prstGeom prst="roundRect">
            <a:avLst/>
          </a:prstGeom>
          <a:noFill/>
          <a:ln w="28575" cap="flat" cmpd="sng" algn="ctr">
            <a:solidFill>
              <a:srgbClr val="BDFF38"/>
            </a:solidFill>
            <a:prstDash val="solid"/>
          </a:ln>
          <a:effectLst>
            <a:glow rad="127000">
              <a:srgbClr val="BDFF38">
                <a:alpha val="50000"/>
              </a:srgbClr>
            </a:glow>
            <a:outerShdw blurRad="254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zh-CN" altLang="zh-CN" kern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764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2948517" y="4874582"/>
            <a:ext cx="6088440" cy="1826418"/>
            <a:chOff x="2948517" y="4874582"/>
            <a:chExt cx="6088440" cy="1826418"/>
          </a:xfrm>
        </p:grpSpPr>
        <p:pic>
          <p:nvPicPr>
            <p:cNvPr id="2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48517" y="4874582"/>
              <a:ext cx="3246966" cy="18264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" name="内容占位符 2"/>
            <p:cNvSpPr txBox="1">
              <a:spLocks/>
            </p:cNvSpPr>
            <p:nvPr/>
          </p:nvSpPr>
          <p:spPr>
            <a:xfrm>
              <a:off x="6195483" y="5397266"/>
              <a:ext cx="2841474" cy="952500"/>
            </a:xfrm>
            <a:prstGeom prst="rect">
              <a:avLst/>
            </a:prstGeom>
          </p:spPr>
          <p:txBody>
            <a:bodyPr/>
            <a:lstStyle>
              <a:lvl1pPr marL="342900" indent="-3429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itchFamily="2" charset="2"/>
                <a:buChar char="v"/>
                <a:defRPr sz="2800">
                  <a:solidFill>
                    <a:schemeClr val="bg2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2400">
                  <a:solidFill>
                    <a:schemeClr val="bg2"/>
                  </a:solidFill>
                  <a:latin typeface="+mj-lt"/>
                </a:defRPr>
              </a:lvl2pPr>
              <a:lvl3pPr marL="1143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•"/>
                <a:defRPr sz="2200">
                  <a:solidFill>
                    <a:schemeClr val="bg2"/>
                  </a:solidFill>
                  <a:latin typeface="+mj-lt"/>
                </a:defRPr>
              </a:lvl3pPr>
              <a:lvl4pPr marL="1600200" indent="-228600" algn="l" rtl="0" fontAlgn="base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bg2"/>
                  </a:solidFill>
                  <a:latin typeface="+mj-lt"/>
                </a:defRPr>
              </a:lvl4pPr>
              <a:lvl5pPr marL="20574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2"/>
                  </a:solidFill>
                  <a:latin typeface="+mj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2"/>
                  </a:solidFill>
                  <a:latin typeface="+mj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2"/>
                  </a:solidFill>
                  <a:latin typeface="+mj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2"/>
                  </a:solidFill>
                  <a:latin typeface="+mj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2"/>
                  </a:solidFill>
                  <a:latin typeface="+mj-lt"/>
                </a:defRPr>
              </a:lvl9pPr>
            </a:lstStyle>
            <a:p>
              <a:pPr>
                <a:spcBef>
                  <a:spcPts val="0"/>
                </a:spcBef>
                <a:buClr>
                  <a:srgbClr val="FF0000"/>
                </a:buClr>
              </a:pPr>
              <a:r>
                <a:rPr lang="zh-CN" altLang="en-US" sz="20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光激活定位</a:t>
              </a:r>
              <a:r>
                <a:rPr lang="zh-CN" altLang="en-US" sz="2000" b="1" dirty="0" smtClean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显微镜</a:t>
              </a:r>
              <a:endParaRPr lang="en-US" altLang="zh-CN" sz="20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marL="0" indent="0">
                <a:spcBef>
                  <a:spcPts val="0"/>
                </a:spcBef>
                <a:buClr>
                  <a:srgbClr val="FF0000"/>
                </a:buClr>
                <a:buFont typeface="Wingdings" pitchFamily="2" charset="2"/>
                <a:buNone/>
              </a:pPr>
              <a:r>
                <a:rPr lang="zh-CN" altLang="en-US" sz="2000" b="1" dirty="0" smtClean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（已做成产品投入市场）</a:t>
              </a:r>
              <a:endParaRPr lang="zh-CN" altLang="en-US" sz="2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9" name="Rectangle 5"/>
          <p:cNvSpPr txBox="1">
            <a:spLocks noChangeArrowheads="1"/>
          </p:cNvSpPr>
          <p:nvPr/>
        </p:nvSpPr>
        <p:spPr>
          <a:xfrm>
            <a:off x="990600" y="123826"/>
            <a:ext cx="8001000" cy="563563"/>
          </a:xfrm>
          <a:prstGeom prst="rect">
            <a:avLst/>
          </a:prstGeom>
          <a:noFill/>
          <a:ln/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zh-CN" altLang="en-US" i="0" dirty="0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创新：突破衍射极限</a:t>
            </a:r>
            <a:endParaRPr lang="zh-CN" altLang="en-US" i="0" dirty="0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609600" y="993095"/>
            <a:ext cx="8001000" cy="4036105"/>
            <a:chOff x="685800" y="3126695"/>
            <a:chExt cx="8001000" cy="4036105"/>
          </a:xfrm>
        </p:grpSpPr>
        <p:pic>
          <p:nvPicPr>
            <p:cNvPr id="3" name="Picture 6" descr="MT 2 STORM"/>
            <p:cNvPicPr>
              <a:picLocks noChangeAspect="1" noChangeArrowheads="1"/>
            </p:cNvPicPr>
            <p:nvPr/>
          </p:nvPicPr>
          <p:blipFill>
            <a:blip r:embed="rId3">
              <a:lum bright="20000" contrast="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91200" y="3279967"/>
              <a:ext cx="2590800" cy="29684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Picture 7" descr="MT 2 FL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600" y="3279967"/>
              <a:ext cx="2590800" cy="296843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燕尾形箭头 4"/>
            <p:cNvSpPr/>
            <p:nvPr/>
          </p:nvSpPr>
          <p:spPr>
            <a:xfrm>
              <a:off x="4419600" y="4881981"/>
              <a:ext cx="609600" cy="381000"/>
            </a:xfrm>
            <a:prstGeom prst="notch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" name="内容占位符 2"/>
            <p:cNvSpPr txBox="1">
              <a:spLocks/>
            </p:cNvSpPr>
            <p:nvPr/>
          </p:nvSpPr>
          <p:spPr>
            <a:xfrm>
              <a:off x="1204383" y="6210300"/>
              <a:ext cx="2300817" cy="952500"/>
            </a:xfrm>
            <a:prstGeom prst="rect">
              <a:avLst/>
            </a:prstGeom>
          </p:spPr>
          <p:txBody>
            <a:bodyPr/>
            <a:lstStyle>
              <a:lvl1pPr marL="342900" indent="-3429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itchFamily="2" charset="2"/>
                <a:buChar char="v"/>
                <a:defRPr sz="2800">
                  <a:solidFill>
                    <a:schemeClr val="bg2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2400">
                  <a:solidFill>
                    <a:schemeClr val="bg2"/>
                  </a:solidFill>
                  <a:latin typeface="+mj-lt"/>
                </a:defRPr>
              </a:lvl2pPr>
              <a:lvl3pPr marL="1143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•"/>
                <a:defRPr sz="2200">
                  <a:solidFill>
                    <a:schemeClr val="bg2"/>
                  </a:solidFill>
                  <a:latin typeface="+mj-lt"/>
                </a:defRPr>
              </a:lvl3pPr>
              <a:lvl4pPr marL="1600200" indent="-228600" algn="l" rtl="0" fontAlgn="base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bg2"/>
                  </a:solidFill>
                  <a:latin typeface="+mj-lt"/>
                </a:defRPr>
              </a:lvl4pPr>
              <a:lvl5pPr marL="20574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2"/>
                  </a:solidFill>
                  <a:latin typeface="+mj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2"/>
                  </a:solidFill>
                  <a:latin typeface="+mj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2"/>
                  </a:solidFill>
                  <a:latin typeface="+mj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2"/>
                  </a:solidFill>
                  <a:latin typeface="+mj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2"/>
                  </a:solidFill>
                  <a:latin typeface="+mj-lt"/>
                </a:defRPr>
              </a:lvl9pPr>
            </a:lstStyle>
            <a:p>
              <a:pPr>
                <a:spcBef>
                  <a:spcPts val="0"/>
                </a:spcBef>
                <a:buClr>
                  <a:srgbClr val="FF0000"/>
                </a:buClr>
              </a:pPr>
              <a:r>
                <a:rPr lang="zh-CN" altLang="en-US" sz="2000" b="1" dirty="0" smtClean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普通显微镜</a:t>
              </a:r>
              <a:endParaRPr lang="en-US" altLang="zh-CN" sz="20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marL="0" indent="0">
                <a:spcBef>
                  <a:spcPts val="0"/>
                </a:spcBef>
                <a:buClr>
                  <a:srgbClr val="FF0000"/>
                </a:buClr>
                <a:buFont typeface="Wingdings" pitchFamily="2" charset="2"/>
                <a:buNone/>
              </a:pPr>
              <a:r>
                <a:rPr lang="zh-CN" altLang="en-US" sz="2000" b="1" dirty="0" smtClean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   （</a:t>
              </a:r>
              <a:r>
                <a:rPr lang="en-US" altLang="zh-CN" sz="2000" b="1" dirty="0" smtClean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200nm</a:t>
              </a:r>
              <a:r>
                <a:rPr lang="zh-CN" altLang="en-US" sz="2000" b="1" dirty="0" smtClean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）</a:t>
              </a:r>
            </a:p>
          </p:txBody>
        </p:sp>
        <p:sp>
          <p:nvSpPr>
            <p:cNvPr id="7" name="内容占位符 2"/>
            <p:cNvSpPr txBox="1">
              <a:spLocks/>
            </p:cNvSpPr>
            <p:nvPr/>
          </p:nvSpPr>
          <p:spPr>
            <a:xfrm>
              <a:off x="5638800" y="6210300"/>
              <a:ext cx="2841474" cy="952500"/>
            </a:xfrm>
            <a:prstGeom prst="rect">
              <a:avLst/>
            </a:prstGeom>
          </p:spPr>
          <p:txBody>
            <a:bodyPr/>
            <a:lstStyle>
              <a:lvl1pPr marL="342900" indent="-3429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itchFamily="2" charset="2"/>
                <a:buChar char="v"/>
                <a:defRPr sz="2800">
                  <a:solidFill>
                    <a:schemeClr val="bg2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2400">
                  <a:solidFill>
                    <a:schemeClr val="bg2"/>
                  </a:solidFill>
                  <a:latin typeface="+mj-lt"/>
                </a:defRPr>
              </a:lvl2pPr>
              <a:lvl3pPr marL="1143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•"/>
                <a:defRPr sz="2200">
                  <a:solidFill>
                    <a:schemeClr val="bg2"/>
                  </a:solidFill>
                  <a:latin typeface="+mj-lt"/>
                </a:defRPr>
              </a:lvl3pPr>
              <a:lvl4pPr marL="1600200" indent="-228600" algn="l" rtl="0" fontAlgn="base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bg2"/>
                  </a:solidFill>
                  <a:latin typeface="+mj-lt"/>
                </a:defRPr>
              </a:lvl4pPr>
              <a:lvl5pPr marL="20574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2"/>
                  </a:solidFill>
                  <a:latin typeface="+mj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2"/>
                  </a:solidFill>
                  <a:latin typeface="+mj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2"/>
                  </a:solidFill>
                  <a:latin typeface="+mj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2"/>
                  </a:solidFill>
                  <a:latin typeface="+mj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2"/>
                  </a:solidFill>
                  <a:latin typeface="+mj-lt"/>
                </a:defRPr>
              </a:lvl9pPr>
            </a:lstStyle>
            <a:p>
              <a:pPr>
                <a:spcBef>
                  <a:spcPts val="0"/>
                </a:spcBef>
                <a:buClr>
                  <a:srgbClr val="FF0000"/>
                </a:buClr>
              </a:pPr>
              <a:r>
                <a:rPr lang="zh-CN" altLang="en-US" sz="2000" b="1" dirty="0" smtClean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超分辨率荧光显微镜</a:t>
              </a:r>
              <a:endParaRPr lang="en-US" altLang="zh-CN" sz="20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marL="0" indent="0">
                <a:spcBef>
                  <a:spcPts val="0"/>
                </a:spcBef>
                <a:buClr>
                  <a:srgbClr val="FF0000"/>
                </a:buClr>
                <a:buFont typeface="Wingdings" pitchFamily="2" charset="2"/>
                <a:buNone/>
              </a:pPr>
              <a:r>
                <a:rPr lang="zh-CN" altLang="en-US" sz="2000" b="1" dirty="0" smtClean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       （</a:t>
              </a:r>
              <a:r>
                <a:rPr lang="en-US" altLang="zh-CN" sz="2000" b="1" dirty="0" smtClean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20nm</a:t>
              </a:r>
              <a:r>
                <a:rPr lang="zh-CN" altLang="en-US" sz="2000" b="1" dirty="0" smtClean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）</a:t>
              </a:r>
            </a:p>
          </p:txBody>
        </p:sp>
        <p:sp>
          <p:nvSpPr>
            <p:cNvPr id="10" name="Rounded Rectangle 26"/>
            <p:cNvSpPr/>
            <p:nvPr/>
          </p:nvSpPr>
          <p:spPr>
            <a:xfrm>
              <a:off x="685800" y="3126695"/>
              <a:ext cx="8001000" cy="3731305"/>
            </a:xfrm>
            <a:prstGeom prst="roundRect">
              <a:avLst/>
            </a:prstGeom>
            <a:noFill/>
            <a:ln w="28575" cap="flat" cmpd="sng" algn="ctr">
              <a:solidFill>
                <a:srgbClr val="BDFF38"/>
              </a:solidFill>
              <a:prstDash val="solid"/>
            </a:ln>
            <a:effectLst>
              <a:glow rad="304800">
                <a:srgbClr val="BDFF38">
                  <a:alpha val="50000"/>
                </a:srgb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CN" altLang="zh-CN" kern="0" smtClean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986128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 txBox="1">
            <a:spLocks noChangeArrowheads="1"/>
          </p:cNvSpPr>
          <p:nvPr/>
        </p:nvSpPr>
        <p:spPr>
          <a:xfrm>
            <a:off x="990600" y="123826"/>
            <a:ext cx="8001000" cy="563563"/>
          </a:xfrm>
          <a:prstGeom prst="rect">
            <a:avLst/>
          </a:prstGeom>
          <a:noFill/>
          <a:ln/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zh-CN" altLang="en-US" i="0" dirty="0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创新：突破衍射极限</a:t>
            </a:r>
            <a:endParaRPr lang="zh-CN" altLang="en-US" i="0" dirty="0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09600" y="914400"/>
            <a:ext cx="8001000" cy="5562600"/>
            <a:chOff x="609600" y="914400"/>
            <a:chExt cx="8001000" cy="5562600"/>
          </a:xfrm>
        </p:grpSpPr>
        <p:pic>
          <p:nvPicPr>
            <p:cNvPr id="141314" name="Picture 2" descr="http://p.img.eol.cn/images/1022/2014/1009/1412815843_12_b8ua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270"/>
            <a:stretch/>
          </p:blipFill>
          <p:spPr bwMode="auto">
            <a:xfrm>
              <a:off x="685800" y="914400"/>
              <a:ext cx="7847152" cy="53122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Rounded Rectangle 26"/>
            <p:cNvSpPr/>
            <p:nvPr/>
          </p:nvSpPr>
          <p:spPr>
            <a:xfrm>
              <a:off x="609600" y="993095"/>
              <a:ext cx="8001000" cy="5483905"/>
            </a:xfrm>
            <a:prstGeom prst="roundRect">
              <a:avLst/>
            </a:prstGeom>
            <a:noFill/>
            <a:ln w="28575" cap="flat" cmpd="sng" algn="ctr">
              <a:solidFill>
                <a:srgbClr val="BDFF38"/>
              </a:solidFill>
              <a:prstDash val="solid"/>
            </a:ln>
            <a:effectLst>
              <a:glow rad="304800">
                <a:srgbClr val="BDFF38">
                  <a:alpha val="50000"/>
                </a:srgb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CN" altLang="zh-CN" kern="0" smtClean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480434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766" y="873207"/>
            <a:ext cx="5963557" cy="5963557"/>
          </a:xfrm>
          <a:prstGeom prst="rect">
            <a:avLst/>
          </a:prstGeom>
        </p:spPr>
      </p:pic>
      <p:sp>
        <p:nvSpPr>
          <p:cNvPr id="13" name="Rectangle 5"/>
          <p:cNvSpPr txBox="1">
            <a:spLocks noChangeArrowheads="1"/>
          </p:cNvSpPr>
          <p:nvPr/>
        </p:nvSpPr>
        <p:spPr>
          <a:xfrm>
            <a:off x="990600" y="123826"/>
            <a:ext cx="8001000" cy="563563"/>
          </a:xfrm>
          <a:prstGeom prst="rect">
            <a:avLst/>
          </a:prstGeom>
          <a:noFill/>
          <a:ln/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zh-CN" altLang="en-US" i="0" dirty="0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知识扩展</a:t>
            </a:r>
            <a:endParaRPr lang="zh-CN" altLang="en-US" i="0" dirty="0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内容占位符 2"/>
          <p:cNvSpPr txBox="1">
            <a:spLocks/>
          </p:cNvSpPr>
          <p:nvPr/>
        </p:nvSpPr>
        <p:spPr>
          <a:xfrm>
            <a:off x="6250303" y="1066800"/>
            <a:ext cx="2741297" cy="1676400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bg2"/>
                </a:solidFill>
                <a:latin typeface="+mj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bg2"/>
                </a:solidFill>
                <a:latin typeface="+mj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2"/>
                </a:solidFill>
                <a:latin typeface="+mj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9pPr>
          </a:lstStyle>
          <a:p>
            <a:pPr>
              <a:buClr>
                <a:srgbClr val="FF0000"/>
              </a:buClr>
            </a:pP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国际著名光学望远镜的主镜尺寸比较</a:t>
            </a:r>
          </a:p>
        </p:txBody>
      </p:sp>
      <p:sp>
        <p:nvSpPr>
          <p:cNvPr id="2" name="椭圆 1"/>
          <p:cNvSpPr/>
          <p:nvPr/>
        </p:nvSpPr>
        <p:spPr>
          <a:xfrm>
            <a:off x="1524000" y="873207"/>
            <a:ext cx="762000" cy="803193"/>
          </a:xfrm>
          <a:prstGeom prst="ellipse">
            <a:avLst/>
          </a:prstGeom>
          <a:solidFill>
            <a:srgbClr val="2FF742">
              <a:alpha val="25098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4419601" y="949407"/>
            <a:ext cx="1800722" cy="1717593"/>
          </a:xfrm>
          <a:prstGeom prst="ellipse">
            <a:avLst/>
          </a:prstGeom>
          <a:solidFill>
            <a:srgbClr val="2FF742">
              <a:alpha val="25098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5455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2"/>
          <p:cNvSpPr txBox="1">
            <a:spLocks/>
          </p:cNvSpPr>
          <p:nvPr/>
        </p:nvSpPr>
        <p:spPr>
          <a:xfrm>
            <a:off x="152400" y="914400"/>
            <a:ext cx="8763000" cy="1676400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bg2"/>
                </a:solidFill>
                <a:latin typeface="+mj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bg2"/>
                </a:solidFill>
                <a:latin typeface="+mj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2"/>
                </a:solidFill>
                <a:latin typeface="+mj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9pPr>
          </a:lstStyle>
          <a:p>
            <a:pPr>
              <a:buClr>
                <a:srgbClr val="FF0000"/>
              </a:buClr>
            </a:pP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我国大型望远镜工程状况：</a:t>
            </a:r>
            <a:endParaRPr lang="en-US" altLang="zh-CN" sz="24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射电望远镜、硬</a:t>
            </a:r>
            <a:r>
              <a:rPr lang="en-US" altLang="zh-CN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X</a:t>
            </a: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射线望远镜已跻身国际主流行列；</a:t>
            </a:r>
            <a:endParaRPr lang="en-US" altLang="zh-CN" sz="24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但光学望远镜与国际相差很大！</a:t>
            </a:r>
            <a:endParaRPr lang="zh-CN" altLang="en-US" sz="2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>
          <a:xfrm>
            <a:off x="990600" y="123826"/>
            <a:ext cx="8001000" cy="563563"/>
          </a:xfrm>
          <a:prstGeom prst="rect">
            <a:avLst/>
          </a:prstGeom>
          <a:noFill/>
          <a:ln/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zh-CN" altLang="en-US" i="0" dirty="0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知识扩展</a:t>
            </a:r>
            <a:endParaRPr lang="zh-CN" altLang="en-US" i="0" dirty="0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08546" name="Picture 2" descr="https://timgsa.baidu.com/timg?image&amp;quality=80&amp;size=b9999_10000&amp;sec=1503171910599&amp;di=8c9f7c0c55f840891f660c60b2485087&amp;imgtype=jpg&amp;src=http%3A%2F%2Fimg4.imgtn.bdimg.com%2Fit%2Fu%3D2514656474%2C1501810237%26fm%3D214%26gp%3D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743" y="3457398"/>
            <a:ext cx="3785418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矩形 10"/>
          <p:cNvSpPr/>
          <p:nvPr/>
        </p:nvSpPr>
        <p:spPr>
          <a:xfrm>
            <a:off x="685800" y="4764466"/>
            <a:ext cx="315663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慧眼：</a:t>
            </a:r>
            <a:r>
              <a:rPr lang="en-US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HXMT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硬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X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射线望远镜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5246057" y="2982055"/>
            <a:ext cx="3665714" cy="2885345"/>
            <a:chOff x="5369517" y="2142724"/>
            <a:chExt cx="3665714" cy="2885345"/>
          </a:xfrm>
        </p:grpSpPr>
        <p:pic>
          <p:nvPicPr>
            <p:cNvPr id="15" name="图片 14"/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69517" y="2142724"/>
              <a:ext cx="3549600" cy="2361600"/>
            </a:xfrm>
            <a:prstGeom prst="rect">
              <a:avLst/>
            </a:prstGeom>
          </p:spPr>
        </p:pic>
        <p:sp>
          <p:nvSpPr>
            <p:cNvPr id="16" name="Text Box 4"/>
            <p:cNvSpPr txBox="1">
              <a:spLocks noChangeArrowheads="1"/>
            </p:cNvSpPr>
            <p:nvPr/>
          </p:nvSpPr>
          <p:spPr bwMode="auto">
            <a:xfrm>
              <a:off x="5506218" y="4627959"/>
              <a:ext cx="3529013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20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巨眼：</a:t>
              </a:r>
              <a:r>
                <a:rPr lang="en-US" altLang="zh-CN" sz="20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FAST</a:t>
              </a:r>
              <a:r>
                <a:rPr lang="zh-CN" altLang="en-US" sz="20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球面射电望远镜 </a:t>
              </a:r>
              <a:endPara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6304022" y="3372208"/>
              <a:ext cx="84029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000" b="1" dirty="0">
                  <a:solidFill>
                    <a:srgbClr val="FFFF00"/>
                  </a:solidFill>
                </a:rPr>
                <a:t>500m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5369517" y="4104214"/>
              <a:ext cx="121700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 smtClean="0">
                  <a:solidFill>
                    <a:srgbClr val="FF0000"/>
                  </a:solidFill>
                </a:rPr>
                <a:t>中国贵州</a:t>
              </a:r>
              <a:endParaRPr lang="zh-CN" altLang="en-US" dirty="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9874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2"/>
          <p:cNvSpPr txBox="1">
            <a:spLocks/>
          </p:cNvSpPr>
          <p:nvPr/>
        </p:nvSpPr>
        <p:spPr>
          <a:xfrm>
            <a:off x="152400" y="914400"/>
            <a:ext cx="8763000" cy="1676400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bg2"/>
                </a:solidFill>
                <a:latin typeface="+mj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bg2"/>
                </a:solidFill>
                <a:latin typeface="+mj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2"/>
                </a:solidFill>
                <a:latin typeface="+mj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9pPr>
          </a:lstStyle>
          <a:p>
            <a:pPr>
              <a:buClr>
                <a:srgbClr val="FF0000"/>
              </a:buClr>
            </a:pPr>
            <a:r>
              <a:rPr lang="zh-CN" altLang="en-US" sz="2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目前中国建造的最大的通用型光学望远镜是</a:t>
            </a:r>
            <a:r>
              <a:rPr lang="en-US" altLang="zh-CN" sz="2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2.16</a:t>
            </a:r>
            <a:r>
              <a:rPr lang="zh-CN" altLang="en-US" sz="2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米望远镜。</a:t>
            </a:r>
          </a:p>
          <a:p>
            <a:pPr>
              <a:buClr>
                <a:srgbClr val="FF0000"/>
              </a:buClr>
            </a:pPr>
            <a:r>
              <a:rPr lang="zh-CN" altLang="en-US" sz="2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全世界已有</a:t>
            </a:r>
            <a:r>
              <a:rPr lang="en-US" altLang="zh-CN" sz="2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14</a:t>
            </a:r>
            <a:r>
              <a:rPr lang="zh-CN" altLang="en-US" sz="2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架</a:t>
            </a:r>
            <a:r>
              <a:rPr lang="en-US" altLang="zh-CN" sz="2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8—10</a:t>
            </a:r>
            <a:r>
              <a:rPr lang="zh-CN" altLang="en-US" sz="2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米口径的光学红外望远镜，没有一架在中国。</a:t>
            </a:r>
          </a:p>
          <a:p>
            <a:pPr>
              <a:buClr>
                <a:srgbClr val="FF0000"/>
              </a:buClr>
            </a:pPr>
            <a:r>
              <a:rPr lang="zh-CN" altLang="en-US" sz="2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国内研究者不得不借用国外的望远镜时间。</a:t>
            </a:r>
            <a:endParaRPr lang="zh-CN" altLang="en-US" sz="2000" b="1" dirty="0" smtClean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>
          <a:xfrm>
            <a:off x="990600" y="123826"/>
            <a:ext cx="8001000" cy="563563"/>
          </a:xfrm>
          <a:prstGeom prst="rect">
            <a:avLst/>
          </a:prstGeom>
          <a:noFill/>
          <a:ln/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zh-CN" altLang="en-US" i="0" dirty="0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知识扩展</a:t>
            </a:r>
            <a:endParaRPr lang="zh-CN" altLang="en-US" i="0" dirty="0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9321" y="2314545"/>
            <a:ext cx="5448300" cy="363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矩形 9"/>
          <p:cNvSpPr/>
          <p:nvPr/>
        </p:nvSpPr>
        <p:spPr>
          <a:xfrm>
            <a:off x="533401" y="6000690"/>
            <a:ext cx="84581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国家天文台兴隆基地的</a:t>
            </a:r>
            <a:r>
              <a:rPr lang="en-US" altLang="zh-CN" sz="2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2.16</a:t>
            </a:r>
            <a:r>
              <a:rPr lang="zh-CN" altLang="en-US" sz="2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米口径“通用型望远镜”。</a:t>
            </a:r>
          </a:p>
        </p:txBody>
      </p:sp>
    </p:spTree>
    <p:extLst>
      <p:ext uri="{BB962C8B-B14F-4D97-AF65-F5344CB8AC3E}">
        <p14:creationId xmlns:p14="http://schemas.microsoft.com/office/powerpoint/2010/main" val="3510133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181100" y="5760575"/>
            <a:ext cx="7315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中国参与的国际合作项目</a:t>
            </a:r>
            <a:r>
              <a:rPr lang="en-US" altLang="zh-CN" sz="2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30</a:t>
            </a:r>
            <a:r>
              <a:rPr lang="zh-CN" altLang="en-US" sz="2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米望远镜（</a:t>
            </a:r>
            <a:r>
              <a:rPr lang="en-US" altLang="zh-CN" sz="2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TMT</a:t>
            </a:r>
            <a:r>
              <a:rPr lang="zh-CN" altLang="en-US" sz="20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endParaRPr lang="zh-CN" altLang="en-US" sz="20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4936" y="2663708"/>
            <a:ext cx="5384800" cy="3015488"/>
          </a:xfrm>
          <a:prstGeom prst="rect">
            <a:avLst/>
          </a:prstGeom>
        </p:spPr>
      </p:pic>
      <p:sp>
        <p:nvSpPr>
          <p:cNvPr id="8" name="Rectangle 5"/>
          <p:cNvSpPr txBox="1">
            <a:spLocks noChangeArrowheads="1"/>
          </p:cNvSpPr>
          <p:nvPr/>
        </p:nvSpPr>
        <p:spPr>
          <a:xfrm>
            <a:off x="990600" y="123826"/>
            <a:ext cx="8001000" cy="563563"/>
          </a:xfrm>
          <a:prstGeom prst="rect">
            <a:avLst/>
          </a:prstGeom>
          <a:noFill/>
          <a:ln/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zh-CN" altLang="en-US" i="0" dirty="0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知识扩展</a:t>
            </a:r>
            <a:endParaRPr lang="zh-CN" altLang="en-US" i="0" dirty="0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内容占位符 2"/>
          <p:cNvSpPr txBox="1">
            <a:spLocks/>
          </p:cNvSpPr>
          <p:nvPr/>
        </p:nvSpPr>
        <p:spPr>
          <a:xfrm>
            <a:off x="199571" y="965537"/>
            <a:ext cx="8639629" cy="710863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bg2"/>
                </a:solidFill>
                <a:latin typeface="+mj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bg2"/>
                </a:solidFill>
                <a:latin typeface="+mj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2"/>
                </a:solidFill>
                <a:latin typeface="+mj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9pPr>
          </a:lstStyle>
          <a:p>
            <a:pPr>
              <a:buClr>
                <a:srgbClr val="FF0000"/>
              </a:buClr>
            </a:pPr>
            <a:r>
              <a:rPr lang="zh-CN" altLang="en-US" sz="2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方案一：中国参与建设在夏威夷的</a:t>
            </a:r>
            <a:r>
              <a:rPr lang="en-US" altLang="zh-CN" sz="2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30</a:t>
            </a:r>
            <a:r>
              <a:rPr lang="zh-CN" altLang="en-US" sz="2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米望远镜国际合作建设项目；</a:t>
            </a:r>
          </a:p>
          <a:p>
            <a:pPr>
              <a:buClr>
                <a:srgbClr val="FF0000"/>
              </a:buClr>
            </a:pPr>
            <a:r>
              <a:rPr lang="zh-CN" altLang="en-US" sz="2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方案二：中国自建一个</a:t>
            </a:r>
            <a:r>
              <a:rPr lang="en-US" altLang="zh-CN" sz="2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12</a:t>
            </a:r>
            <a:r>
              <a:rPr lang="zh-CN" altLang="en-US" sz="2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米光学红外望远镜。</a:t>
            </a:r>
          </a:p>
        </p:txBody>
      </p:sp>
      <p:sp>
        <p:nvSpPr>
          <p:cNvPr id="10" name="矩形 9"/>
          <p:cNvSpPr/>
          <p:nvPr/>
        </p:nvSpPr>
        <p:spPr>
          <a:xfrm>
            <a:off x="1676400" y="1737640"/>
            <a:ext cx="6324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2016</a:t>
            </a:r>
            <a:r>
              <a:rPr lang="zh-CN" altLang="en-US" sz="2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年，国家发改委明确将“大型光学红外望远镜”列为“十三五”时期</a:t>
            </a:r>
            <a:r>
              <a:rPr lang="en-US" altLang="zh-CN" sz="2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10</a:t>
            </a:r>
            <a:r>
              <a:rPr lang="zh-CN" altLang="en-US" sz="2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个优先支持建设的</a:t>
            </a:r>
            <a:r>
              <a:rPr lang="zh-CN" altLang="en-US" sz="20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项目。</a:t>
            </a:r>
            <a:endParaRPr lang="zh-CN" altLang="en-US" sz="20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46579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2"/>
          <p:cNvSpPr txBox="1">
            <a:spLocks/>
          </p:cNvSpPr>
          <p:nvPr/>
        </p:nvSpPr>
        <p:spPr>
          <a:xfrm>
            <a:off x="152400" y="914400"/>
            <a:ext cx="8763000" cy="1676400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bg2"/>
                </a:solidFill>
                <a:latin typeface="+mj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bg2"/>
                </a:solidFill>
                <a:latin typeface="+mj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2"/>
                </a:solidFill>
                <a:latin typeface="+mj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9pPr>
          </a:lstStyle>
          <a:p>
            <a:pPr>
              <a:buClr>
                <a:srgbClr val="FF0000"/>
              </a:buClr>
            </a:pP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一般光学显微镜的分辨率极限为</a:t>
            </a:r>
            <a:r>
              <a:rPr lang="en-US" altLang="zh-CN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200nm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，要突破这个极限就必须避开光学成像的孔径衍射。典型的方法是通过近场隐失波扫描成像。</a:t>
            </a:r>
            <a:endParaRPr lang="zh-CN" altLang="en-US" sz="24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2039257"/>
            <a:ext cx="4991100" cy="4275002"/>
          </a:xfrm>
          <a:prstGeom prst="rect">
            <a:avLst/>
          </a:prstGeom>
        </p:spPr>
      </p:pic>
      <p:sp>
        <p:nvSpPr>
          <p:cNvPr id="5" name="Rectangle 5"/>
          <p:cNvSpPr txBox="1">
            <a:spLocks noChangeArrowheads="1"/>
          </p:cNvSpPr>
          <p:nvPr/>
        </p:nvSpPr>
        <p:spPr>
          <a:xfrm>
            <a:off x="990600" y="123826"/>
            <a:ext cx="8001000" cy="563563"/>
          </a:xfrm>
          <a:prstGeom prst="rect">
            <a:avLst/>
          </a:prstGeom>
          <a:noFill/>
          <a:ln/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zh-CN" altLang="en-US" i="0" dirty="0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知识扩展</a:t>
            </a:r>
            <a:endParaRPr lang="zh-CN" altLang="en-US" i="0" dirty="0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41491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38"/>
          <p:cNvGrpSpPr/>
          <p:nvPr/>
        </p:nvGrpSpPr>
        <p:grpSpPr>
          <a:xfrm>
            <a:off x="7010400" y="1728991"/>
            <a:ext cx="1574800" cy="1921560"/>
            <a:chOff x="6553200" y="4446880"/>
            <a:chExt cx="1574800" cy="1921560"/>
          </a:xfrm>
        </p:grpSpPr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53200" y="4446880"/>
              <a:ext cx="1574800" cy="1921560"/>
            </a:xfrm>
            <a:prstGeom prst="rect">
              <a:avLst/>
            </a:prstGeom>
          </p:spPr>
        </p:pic>
        <p:sp>
          <p:nvSpPr>
            <p:cNvPr id="36" name="弧形 35"/>
            <p:cNvSpPr/>
            <p:nvPr/>
          </p:nvSpPr>
          <p:spPr>
            <a:xfrm>
              <a:off x="7095672" y="5684156"/>
              <a:ext cx="190500" cy="241300"/>
            </a:xfrm>
            <a:prstGeom prst="arc">
              <a:avLst/>
            </a:prstGeom>
            <a:ln w="25400">
              <a:solidFill>
                <a:srgbClr val="0000FF"/>
              </a:solidFill>
            </a:ln>
            <a:scene3d>
              <a:camera prst="orthographicFront">
                <a:rot lat="0" lon="0" rev="300000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00"/>
                </a:solidFill>
              </a:endParaRPr>
            </a:p>
          </p:txBody>
        </p:sp>
        <p:graphicFrame>
          <p:nvGraphicFramePr>
            <p:cNvPr id="37" name="对象 3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75704761"/>
                </p:ext>
              </p:extLst>
            </p:nvPr>
          </p:nvGraphicFramePr>
          <p:xfrm>
            <a:off x="7108371" y="5435600"/>
            <a:ext cx="190500" cy="203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6452" name="Equation" r:id="rId4" imgW="190440" imgH="203040" progId="Equation.DSMT4">
                    <p:embed/>
                  </p:oleObj>
                </mc:Choice>
                <mc:Fallback>
                  <p:oleObj name="Equation" r:id="rId4" imgW="190440" imgH="20304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7108371" y="5435600"/>
                          <a:ext cx="190500" cy="2032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8" name="对象 3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87416725"/>
                </p:ext>
              </p:extLst>
            </p:nvPr>
          </p:nvGraphicFramePr>
          <p:xfrm>
            <a:off x="6885214" y="5892800"/>
            <a:ext cx="190500" cy="203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6453" name="Equation" r:id="rId6" imgW="190440" imgH="203040" progId="Equation.DSMT4">
                    <p:embed/>
                  </p:oleObj>
                </mc:Choice>
                <mc:Fallback>
                  <p:oleObj name="Equation" r:id="rId6" imgW="190440" imgH="20304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6885214" y="5892800"/>
                          <a:ext cx="190500" cy="2032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25" name="Picture 2" descr="http://www.91way.com/upload2010/Image/201079125559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2296" y="2535070"/>
            <a:ext cx="1036456" cy="1127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73"/>
          <p:cNvGrpSpPr>
            <a:grpSpLocks/>
          </p:cNvGrpSpPr>
          <p:nvPr/>
        </p:nvGrpSpPr>
        <p:grpSpPr bwMode="auto">
          <a:xfrm>
            <a:off x="1789112" y="1711794"/>
            <a:ext cx="5373688" cy="3217862"/>
            <a:chOff x="-166" y="346"/>
            <a:chExt cx="6099" cy="3855"/>
          </a:xfrm>
        </p:grpSpPr>
        <p:sp>
          <p:nvSpPr>
            <p:cNvPr id="6" name="Oval 74"/>
            <p:cNvSpPr>
              <a:spLocks noChangeArrowheads="1"/>
            </p:cNvSpPr>
            <p:nvPr/>
          </p:nvSpPr>
          <p:spPr bwMode="auto">
            <a:xfrm>
              <a:off x="2394" y="2457"/>
              <a:ext cx="952" cy="452"/>
            </a:xfrm>
            <a:prstGeom prst="ellipse">
              <a:avLst/>
            </a:prstGeom>
            <a:gradFill rotWithShape="1">
              <a:gsLst>
                <a:gs pos="0">
                  <a:srgbClr val="5F5F5F"/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" name="Oval 75"/>
            <p:cNvSpPr>
              <a:spLocks noChangeArrowheads="1"/>
            </p:cNvSpPr>
            <p:nvPr/>
          </p:nvSpPr>
          <p:spPr bwMode="auto">
            <a:xfrm>
              <a:off x="2403" y="1765"/>
              <a:ext cx="934" cy="934"/>
            </a:xfrm>
            <a:prstGeom prst="ellipse">
              <a:avLst/>
            </a:prstGeom>
            <a:gradFill rotWithShape="1">
              <a:gsLst>
                <a:gs pos="0">
                  <a:srgbClr val="669900">
                    <a:alpha val="39998"/>
                  </a:srgbClr>
                </a:gs>
                <a:gs pos="100000">
                  <a:srgbClr val="0C6D44"/>
                </a:gs>
              </a:gsLst>
              <a:lin ang="5400000" scaled="1"/>
            </a:gradFill>
            <a:ln w="9525">
              <a:round/>
              <a:headEnd/>
              <a:tailEnd/>
            </a:ln>
            <a:effectLst/>
            <a:scene3d>
              <a:camera prst="legacyObliqueBottom"/>
              <a:lightRig rig="legacyFlat3" dir="t"/>
            </a:scene3d>
            <a:sp3d extrusionH="2270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" name="Oval 76"/>
            <p:cNvSpPr>
              <a:spLocks noChangeArrowheads="1"/>
            </p:cNvSpPr>
            <p:nvPr/>
          </p:nvSpPr>
          <p:spPr bwMode="auto">
            <a:xfrm>
              <a:off x="2403" y="1765"/>
              <a:ext cx="934" cy="934"/>
            </a:xfrm>
            <a:prstGeom prst="ellipse">
              <a:avLst/>
            </a:prstGeom>
            <a:gradFill rotWithShape="1">
              <a:gsLst>
                <a:gs pos="0">
                  <a:srgbClr val="669900">
                    <a:alpha val="39998"/>
                  </a:srgbClr>
                </a:gs>
                <a:gs pos="100000">
                  <a:srgbClr val="0C6D44"/>
                </a:gs>
              </a:gsLst>
              <a:lin ang="5400000" scaled="1"/>
            </a:gradFill>
            <a:ln w="38100">
              <a:solidFill>
                <a:srgbClr val="0C6D44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" name="Rectangle 77"/>
            <p:cNvSpPr>
              <a:spLocks noChangeArrowheads="1"/>
            </p:cNvSpPr>
            <p:nvPr/>
          </p:nvSpPr>
          <p:spPr bwMode="auto">
            <a:xfrm>
              <a:off x="2864" y="346"/>
              <a:ext cx="23" cy="1392"/>
            </a:xfrm>
            <a:prstGeom prst="rect">
              <a:avLst/>
            </a:prstGeom>
            <a:gradFill rotWithShape="1">
              <a:gsLst>
                <a:gs pos="0">
                  <a:srgbClr val="FFFFFF">
                    <a:alpha val="0"/>
                  </a:srgbClr>
                </a:gs>
                <a:gs pos="100000">
                  <a:srgbClr val="B2B2B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" name="Rectangle 78"/>
            <p:cNvSpPr>
              <a:spLocks noChangeArrowheads="1"/>
            </p:cNvSpPr>
            <p:nvPr/>
          </p:nvSpPr>
          <p:spPr bwMode="auto">
            <a:xfrm rot="9000000">
              <a:off x="-166" y="3252"/>
              <a:ext cx="2840" cy="23"/>
            </a:xfrm>
            <a:prstGeom prst="rect">
              <a:avLst/>
            </a:prstGeom>
            <a:gradFill rotWithShape="1">
              <a:gsLst>
                <a:gs pos="0">
                  <a:srgbClr val="C0C0C0"/>
                </a:gs>
                <a:gs pos="100000">
                  <a:srgbClr val="FFFFFF">
                    <a:alpha val="0"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" name="Rectangle 79"/>
            <p:cNvSpPr>
              <a:spLocks noChangeArrowheads="1"/>
            </p:cNvSpPr>
            <p:nvPr/>
          </p:nvSpPr>
          <p:spPr bwMode="auto">
            <a:xfrm rot="12600000" flipH="1">
              <a:off x="3094" y="3252"/>
              <a:ext cx="2839" cy="23"/>
            </a:xfrm>
            <a:prstGeom prst="rect">
              <a:avLst/>
            </a:prstGeom>
            <a:gradFill rotWithShape="1">
              <a:gsLst>
                <a:gs pos="0">
                  <a:srgbClr val="C0C0C0"/>
                </a:gs>
                <a:gs pos="100000">
                  <a:srgbClr val="FFFFFF">
                    <a:alpha val="0"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5" name="AutoShape 83"/>
            <p:cNvSpPr>
              <a:spLocks noChangeArrowheads="1"/>
            </p:cNvSpPr>
            <p:nvPr/>
          </p:nvSpPr>
          <p:spPr bwMode="auto">
            <a:xfrm>
              <a:off x="330" y="709"/>
              <a:ext cx="2264" cy="506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669900"/>
                </a:gs>
                <a:gs pos="100000">
                  <a:srgbClr val="005A00"/>
                </a:gs>
              </a:gsLst>
              <a:lin ang="2700000" scaled="1"/>
            </a:gradFill>
            <a:ln w="28575" algn="ctr">
              <a:solidFill>
                <a:srgbClr val="FFFFFF"/>
              </a:solidFill>
              <a:round/>
              <a:headEnd/>
              <a:tailEnd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b="1" kern="0" dirty="0" smtClean="0">
                  <a:solidFill>
                    <a:srgbClr val="FFFF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望远镜</a:t>
              </a:r>
            </a:p>
          </p:txBody>
        </p:sp>
        <p:sp>
          <p:nvSpPr>
            <p:cNvPr id="16" name="Freeform 84"/>
            <p:cNvSpPr>
              <a:spLocks/>
            </p:cNvSpPr>
            <p:nvPr/>
          </p:nvSpPr>
          <p:spPr bwMode="auto">
            <a:xfrm>
              <a:off x="349" y="734"/>
              <a:ext cx="459" cy="311"/>
            </a:xfrm>
            <a:custGeom>
              <a:avLst/>
              <a:gdLst>
                <a:gd name="T0" fmla="*/ 594 w 594"/>
                <a:gd name="T1" fmla="*/ 1 h 546"/>
                <a:gd name="T2" fmla="*/ 201 w 594"/>
                <a:gd name="T3" fmla="*/ 0 h 546"/>
                <a:gd name="T4" fmla="*/ 48 w 594"/>
                <a:gd name="T5" fmla="*/ 27 h 546"/>
                <a:gd name="T6" fmla="*/ 3 w 594"/>
                <a:gd name="T7" fmla="*/ 156 h 546"/>
                <a:gd name="T8" fmla="*/ 4 w 594"/>
                <a:gd name="T9" fmla="*/ 546 h 546"/>
                <a:gd name="T10" fmla="*/ 140 w 594"/>
                <a:gd name="T11" fmla="*/ 137 h 546"/>
                <a:gd name="T12" fmla="*/ 594 w 594"/>
                <a:gd name="T13" fmla="*/ 1 h 5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4" h="546">
                  <a:moveTo>
                    <a:pt x="594" y="1"/>
                  </a:moveTo>
                  <a:lnTo>
                    <a:pt x="201" y="0"/>
                  </a:lnTo>
                  <a:cubicBezTo>
                    <a:pt x="110" y="4"/>
                    <a:pt x="81" y="1"/>
                    <a:pt x="48" y="27"/>
                  </a:cubicBezTo>
                  <a:cubicBezTo>
                    <a:pt x="33" y="41"/>
                    <a:pt x="0" y="63"/>
                    <a:pt x="3" y="156"/>
                  </a:cubicBezTo>
                  <a:lnTo>
                    <a:pt x="4" y="546"/>
                  </a:lnTo>
                  <a:cubicBezTo>
                    <a:pt x="27" y="543"/>
                    <a:pt x="42" y="228"/>
                    <a:pt x="140" y="137"/>
                  </a:cubicBezTo>
                  <a:cubicBezTo>
                    <a:pt x="238" y="46"/>
                    <a:pt x="500" y="29"/>
                    <a:pt x="594" y="1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50000"/>
                  </a:srgbClr>
                </a:gs>
                <a:gs pos="50000">
                  <a:srgbClr val="000000">
                    <a:alpha val="0"/>
                  </a:srgbClr>
                </a:gs>
                <a:gs pos="100000">
                  <a:srgbClr val="FFFFFF">
                    <a:alpha val="50000"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cap="flat" cmpd="sng">
                  <a:solidFill>
                    <a:srgbClr val="AFA99F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ea typeface="宋体" pitchFamily="2" charset="-122"/>
              </a:endParaRPr>
            </a:p>
          </p:txBody>
        </p:sp>
        <p:sp>
          <p:nvSpPr>
            <p:cNvPr id="17" name="Freeform 85"/>
            <p:cNvSpPr>
              <a:spLocks/>
            </p:cNvSpPr>
            <p:nvPr/>
          </p:nvSpPr>
          <p:spPr bwMode="auto">
            <a:xfrm rot="10800000">
              <a:off x="2113" y="891"/>
              <a:ext cx="457" cy="295"/>
            </a:xfrm>
            <a:custGeom>
              <a:avLst/>
              <a:gdLst>
                <a:gd name="T0" fmla="*/ 594 w 594"/>
                <a:gd name="T1" fmla="*/ 1 h 546"/>
                <a:gd name="T2" fmla="*/ 201 w 594"/>
                <a:gd name="T3" fmla="*/ 0 h 546"/>
                <a:gd name="T4" fmla="*/ 48 w 594"/>
                <a:gd name="T5" fmla="*/ 27 h 546"/>
                <a:gd name="T6" fmla="*/ 3 w 594"/>
                <a:gd name="T7" fmla="*/ 156 h 546"/>
                <a:gd name="T8" fmla="*/ 4 w 594"/>
                <a:gd name="T9" fmla="*/ 546 h 546"/>
                <a:gd name="T10" fmla="*/ 140 w 594"/>
                <a:gd name="T11" fmla="*/ 137 h 546"/>
                <a:gd name="T12" fmla="*/ 594 w 594"/>
                <a:gd name="T13" fmla="*/ 1 h 5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4" h="546">
                  <a:moveTo>
                    <a:pt x="594" y="1"/>
                  </a:moveTo>
                  <a:lnTo>
                    <a:pt x="201" y="0"/>
                  </a:lnTo>
                  <a:cubicBezTo>
                    <a:pt x="110" y="4"/>
                    <a:pt x="81" y="1"/>
                    <a:pt x="48" y="27"/>
                  </a:cubicBezTo>
                  <a:cubicBezTo>
                    <a:pt x="33" y="41"/>
                    <a:pt x="0" y="63"/>
                    <a:pt x="3" y="156"/>
                  </a:cubicBezTo>
                  <a:lnTo>
                    <a:pt x="4" y="546"/>
                  </a:lnTo>
                  <a:cubicBezTo>
                    <a:pt x="27" y="543"/>
                    <a:pt x="42" y="228"/>
                    <a:pt x="140" y="137"/>
                  </a:cubicBezTo>
                  <a:cubicBezTo>
                    <a:pt x="238" y="46"/>
                    <a:pt x="500" y="29"/>
                    <a:pt x="594" y="1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50000"/>
                  </a:srgbClr>
                </a:gs>
                <a:gs pos="50000">
                  <a:srgbClr val="000000">
                    <a:alpha val="0"/>
                  </a:srgbClr>
                </a:gs>
                <a:gs pos="100000">
                  <a:srgbClr val="FFFFFF">
                    <a:alpha val="50000"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cap="flat" cmpd="sng">
                  <a:solidFill>
                    <a:srgbClr val="AFA99F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ea typeface="宋体" pitchFamily="2" charset="-122"/>
              </a:endParaRPr>
            </a:p>
          </p:txBody>
        </p:sp>
        <p:sp>
          <p:nvSpPr>
            <p:cNvPr id="18" name="AutoShape 86"/>
            <p:cNvSpPr>
              <a:spLocks noChangeArrowheads="1"/>
            </p:cNvSpPr>
            <p:nvPr/>
          </p:nvSpPr>
          <p:spPr bwMode="auto">
            <a:xfrm>
              <a:off x="3364" y="709"/>
              <a:ext cx="2250" cy="506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006699"/>
                </a:gs>
                <a:gs pos="100000">
                  <a:srgbClr val="002B56"/>
                </a:gs>
              </a:gsLst>
              <a:lin ang="2700000" scaled="1"/>
            </a:gradFill>
            <a:ln w="28575">
              <a:solidFill>
                <a:srgbClr val="FFFFFF"/>
              </a:solidFill>
              <a:round/>
              <a:headEnd/>
              <a:tailEnd/>
            </a:ln>
            <a:effectLst>
              <a:outerShdw dist="17961" dir="27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b="1" kern="0" dirty="0" smtClean="0">
                  <a:solidFill>
                    <a:srgbClr val="FFFF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显微镜</a:t>
              </a:r>
              <a:endParaRPr lang="zh-CN" altLang="en-US" sz="2400" b="1" kern="0" dirty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9" name="Freeform 87"/>
            <p:cNvSpPr>
              <a:spLocks/>
            </p:cNvSpPr>
            <p:nvPr/>
          </p:nvSpPr>
          <p:spPr bwMode="auto">
            <a:xfrm>
              <a:off x="3383" y="734"/>
              <a:ext cx="456" cy="311"/>
            </a:xfrm>
            <a:custGeom>
              <a:avLst/>
              <a:gdLst>
                <a:gd name="T0" fmla="*/ 594 w 594"/>
                <a:gd name="T1" fmla="*/ 1 h 546"/>
                <a:gd name="T2" fmla="*/ 201 w 594"/>
                <a:gd name="T3" fmla="*/ 0 h 546"/>
                <a:gd name="T4" fmla="*/ 48 w 594"/>
                <a:gd name="T5" fmla="*/ 27 h 546"/>
                <a:gd name="T6" fmla="*/ 3 w 594"/>
                <a:gd name="T7" fmla="*/ 156 h 546"/>
                <a:gd name="T8" fmla="*/ 4 w 594"/>
                <a:gd name="T9" fmla="*/ 546 h 546"/>
                <a:gd name="T10" fmla="*/ 140 w 594"/>
                <a:gd name="T11" fmla="*/ 137 h 546"/>
                <a:gd name="T12" fmla="*/ 594 w 594"/>
                <a:gd name="T13" fmla="*/ 1 h 5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4" h="546">
                  <a:moveTo>
                    <a:pt x="594" y="1"/>
                  </a:moveTo>
                  <a:lnTo>
                    <a:pt x="201" y="0"/>
                  </a:lnTo>
                  <a:cubicBezTo>
                    <a:pt x="110" y="4"/>
                    <a:pt x="81" y="1"/>
                    <a:pt x="48" y="27"/>
                  </a:cubicBezTo>
                  <a:cubicBezTo>
                    <a:pt x="33" y="41"/>
                    <a:pt x="0" y="63"/>
                    <a:pt x="3" y="156"/>
                  </a:cubicBezTo>
                  <a:lnTo>
                    <a:pt x="4" y="546"/>
                  </a:lnTo>
                  <a:cubicBezTo>
                    <a:pt x="27" y="543"/>
                    <a:pt x="42" y="228"/>
                    <a:pt x="140" y="137"/>
                  </a:cubicBezTo>
                  <a:cubicBezTo>
                    <a:pt x="238" y="46"/>
                    <a:pt x="500" y="29"/>
                    <a:pt x="594" y="1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50000"/>
                  </a:srgbClr>
                </a:gs>
                <a:gs pos="50000">
                  <a:srgbClr val="000000">
                    <a:alpha val="0"/>
                  </a:srgbClr>
                </a:gs>
                <a:gs pos="100000">
                  <a:srgbClr val="FFFFFF">
                    <a:alpha val="50000"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cap="flat" cmpd="sng">
                  <a:solidFill>
                    <a:srgbClr val="AFA99F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ea typeface="宋体" pitchFamily="2" charset="-122"/>
              </a:endParaRPr>
            </a:p>
          </p:txBody>
        </p:sp>
        <p:sp>
          <p:nvSpPr>
            <p:cNvPr id="20" name="Freeform 88"/>
            <p:cNvSpPr>
              <a:spLocks/>
            </p:cNvSpPr>
            <p:nvPr/>
          </p:nvSpPr>
          <p:spPr bwMode="auto">
            <a:xfrm rot="10800000">
              <a:off x="5136" y="891"/>
              <a:ext cx="456" cy="295"/>
            </a:xfrm>
            <a:custGeom>
              <a:avLst/>
              <a:gdLst>
                <a:gd name="T0" fmla="*/ 594 w 594"/>
                <a:gd name="T1" fmla="*/ 1 h 546"/>
                <a:gd name="T2" fmla="*/ 201 w 594"/>
                <a:gd name="T3" fmla="*/ 0 h 546"/>
                <a:gd name="T4" fmla="*/ 48 w 594"/>
                <a:gd name="T5" fmla="*/ 27 h 546"/>
                <a:gd name="T6" fmla="*/ 3 w 594"/>
                <a:gd name="T7" fmla="*/ 156 h 546"/>
                <a:gd name="T8" fmla="*/ 4 w 594"/>
                <a:gd name="T9" fmla="*/ 546 h 546"/>
                <a:gd name="T10" fmla="*/ 140 w 594"/>
                <a:gd name="T11" fmla="*/ 137 h 546"/>
                <a:gd name="T12" fmla="*/ 594 w 594"/>
                <a:gd name="T13" fmla="*/ 1 h 5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4" h="546">
                  <a:moveTo>
                    <a:pt x="594" y="1"/>
                  </a:moveTo>
                  <a:lnTo>
                    <a:pt x="201" y="0"/>
                  </a:lnTo>
                  <a:cubicBezTo>
                    <a:pt x="110" y="4"/>
                    <a:pt x="81" y="1"/>
                    <a:pt x="48" y="27"/>
                  </a:cubicBezTo>
                  <a:cubicBezTo>
                    <a:pt x="33" y="41"/>
                    <a:pt x="0" y="63"/>
                    <a:pt x="3" y="156"/>
                  </a:cubicBezTo>
                  <a:lnTo>
                    <a:pt x="4" y="546"/>
                  </a:lnTo>
                  <a:cubicBezTo>
                    <a:pt x="27" y="543"/>
                    <a:pt x="42" y="228"/>
                    <a:pt x="140" y="137"/>
                  </a:cubicBezTo>
                  <a:cubicBezTo>
                    <a:pt x="238" y="46"/>
                    <a:pt x="500" y="29"/>
                    <a:pt x="594" y="1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28999"/>
                  </a:srgbClr>
                </a:gs>
                <a:gs pos="50000">
                  <a:srgbClr val="000000">
                    <a:alpha val="0"/>
                  </a:srgbClr>
                </a:gs>
                <a:gs pos="100000">
                  <a:srgbClr val="FFFFFF">
                    <a:alpha val="28999"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cap="flat" cmpd="sng">
                  <a:solidFill>
                    <a:srgbClr val="AFA99F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ea typeface="宋体" pitchFamily="2" charset="-122"/>
              </a:endParaRPr>
            </a:p>
          </p:txBody>
        </p:sp>
        <p:sp>
          <p:nvSpPr>
            <p:cNvPr id="21" name="AutoShape 89"/>
            <p:cNvSpPr>
              <a:spLocks noChangeArrowheads="1"/>
            </p:cNvSpPr>
            <p:nvPr/>
          </p:nvSpPr>
          <p:spPr bwMode="auto">
            <a:xfrm>
              <a:off x="1739" y="3695"/>
              <a:ext cx="2264" cy="506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339966"/>
                </a:gs>
                <a:gs pos="100000">
                  <a:srgbClr val="003366"/>
                </a:gs>
              </a:gsLst>
              <a:lin ang="2700000" scaled="1"/>
            </a:gradFill>
            <a:ln w="28575">
              <a:solidFill>
                <a:srgbClr val="FFFFFF"/>
              </a:solidFill>
              <a:round/>
              <a:headEnd/>
              <a:tailEnd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400" b="1" kern="0" dirty="0" smtClean="0">
                  <a:solidFill>
                    <a:srgbClr val="FFFF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相机</a:t>
              </a:r>
              <a:endParaRPr lang="zh-CN" altLang="en-US" sz="2400" b="1" kern="0" dirty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2" name="Freeform 90"/>
            <p:cNvSpPr>
              <a:spLocks/>
            </p:cNvSpPr>
            <p:nvPr/>
          </p:nvSpPr>
          <p:spPr bwMode="auto">
            <a:xfrm>
              <a:off x="1758" y="3720"/>
              <a:ext cx="459" cy="311"/>
            </a:xfrm>
            <a:custGeom>
              <a:avLst/>
              <a:gdLst>
                <a:gd name="T0" fmla="*/ 594 w 594"/>
                <a:gd name="T1" fmla="*/ 1 h 546"/>
                <a:gd name="T2" fmla="*/ 201 w 594"/>
                <a:gd name="T3" fmla="*/ 0 h 546"/>
                <a:gd name="T4" fmla="*/ 48 w 594"/>
                <a:gd name="T5" fmla="*/ 27 h 546"/>
                <a:gd name="T6" fmla="*/ 3 w 594"/>
                <a:gd name="T7" fmla="*/ 156 h 546"/>
                <a:gd name="T8" fmla="*/ 4 w 594"/>
                <a:gd name="T9" fmla="*/ 546 h 546"/>
                <a:gd name="T10" fmla="*/ 140 w 594"/>
                <a:gd name="T11" fmla="*/ 137 h 546"/>
                <a:gd name="T12" fmla="*/ 594 w 594"/>
                <a:gd name="T13" fmla="*/ 1 h 5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4" h="546">
                  <a:moveTo>
                    <a:pt x="594" y="1"/>
                  </a:moveTo>
                  <a:lnTo>
                    <a:pt x="201" y="0"/>
                  </a:lnTo>
                  <a:cubicBezTo>
                    <a:pt x="110" y="4"/>
                    <a:pt x="81" y="1"/>
                    <a:pt x="48" y="27"/>
                  </a:cubicBezTo>
                  <a:cubicBezTo>
                    <a:pt x="33" y="41"/>
                    <a:pt x="0" y="63"/>
                    <a:pt x="3" y="156"/>
                  </a:cubicBezTo>
                  <a:lnTo>
                    <a:pt x="4" y="546"/>
                  </a:lnTo>
                  <a:cubicBezTo>
                    <a:pt x="27" y="543"/>
                    <a:pt x="42" y="228"/>
                    <a:pt x="140" y="137"/>
                  </a:cubicBezTo>
                  <a:cubicBezTo>
                    <a:pt x="238" y="46"/>
                    <a:pt x="500" y="29"/>
                    <a:pt x="594" y="1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50000"/>
                  </a:srgbClr>
                </a:gs>
                <a:gs pos="50000">
                  <a:srgbClr val="000000">
                    <a:alpha val="0"/>
                  </a:srgbClr>
                </a:gs>
                <a:gs pos="100000">
                  <a:srgbClr val="FFFFFF">
                    <a:alpha val="50000"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cap="flat" cmpd="sng">
                  <a:solidFill>
                    <a:srgbClr val="AFA99F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ea typeface="宋体" pitchFamily="2" charset="-122"/>
              </a:endParaRPr>
            </a:p>
          </p:txBody>
        </p:sp>
        <p:sp>
          <p:nvSpPr>
            <p:cNvPr id="23" name="Freeform 91"/>
            <p:cNvSpPr>
              <a:spLocks/>
            </p:cNvSpPr>
            <p:nvPr/>
          </p:nvSpPr>
          <p:spPr bwMode="auto">
            <a:xfrm rot="10800000">
              <a:off x="3522" y="3877"/>
              <a:ext cx="457" cy="295"/>
            </a:xfrm>
            <a:custGeom>
              <a:avLst/>
              <a:gdLst>
                <a:gd name="T0" fmla="*/ 594 w 594"/>
                <a:gd name="T1" fmla="*/ 1 h 546"/>
                <a:gd name="T2" fmla="*/ 201 w 594"/>
                <a:gd name="T3" fmla="*/ 0 h 546"/>
                <a:gd name="T4" fmla="*/ 48 w 594"/>
                <a:gd name="T5" fmla="*/ 27 h 546"/>
                <a:gd name="T6" fmla="*/ 3 w 594"/>
                <a:gd name="T7" fmla="*/ 156 h 546"/>
                <a:gd name="T8" fmla="*/ 4 w 594"/>
                <a:gd name="T9" fmla="*/ 546 h 546"/>
                <a:gd name="T10" fmla="*/ 140 w 594"/>
                <a:gd name="T11" fmla="*/ 137 h 546"/>
                <a:gd name="T12" fmla="*/ 594 w 594"/>
                <a:gd name="T13" fmla="*/ 1 h 5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4" h="546">
                  <a:moveTo>
                    <a:pt x="594" y="1"/>
                  </a:moveTo>
                  <a:lnTo>
                    <a:pt x="201" y="0"/>
                  </a:lnTo>
                  <a:cubicBezTo>
                    <a:pt x="110" y="4"/>
                    <a:pt x="81" y="1"/>
                    <a:pt x="48" y="27"/>
                  </a:cubicBezTo>
                  <a:cubicBezTo>
                    <a:pt x="33" y="41"/>
                    <a:pt x="0" y="63"/>
                    <a:pt x="3" y="156"/>
                  </a:cubicBezTo>
                  <a:lnTo>
                    <a:pt x="4" y="546"/>
                  </a:lnTo>
                  <a:cubicBezTo>
                    <a:pt x="27" y="543"/>
                    <a:pt x="42" y="228"/>
                    <a:pt x="140" y="137"/>
                  </a:cubicBezTo>
                  <a:cubicBezTo>
                    <a:pt x="238" y="46"/>
                    <a:pt x="500" y="29"/>
                    <a:pt x="594" y="1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28999"/>
                  </a:srgbClr>
                </a:gs>
                <a:gs pos="50000">
                  <a:srgbClr val="000000">
                    <a:alpha val="0"/>
                  </a:srgbClr>
                </a:gs>
                <a:gs pos="100000">
                  <a:srgbClr val="FFFFFF">
                    <a:alpha val="28999"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cap="flat" cmpd="sng">
                  <a:solidFill>
                    <a:srgbClr val="AFA99F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ea typeface="宋体" pitchFamily="2" charset="-122"/>
              </a:endParaRPr>
            </a:p>
          </p:txBody>
        </p:sp>
      </p:grpSp>
      <p:pic>
        <p:nvPicPr>
          <p:cNvPr id="26" name="图片 2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0385" y="2520668"/>
            <a:ext cx="903919" cy="903919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16" b="13349"/>
          <a:stretch/>
        </p:blipFill>
        <p:spPr>
          <a:xfrm>
            <a:off x="3991054" y="3804611"/>
            <a:ext cx="955706" cy="684981"/>
          </a:xfrm>
          <a:prstGeom prst="rect">
            <a:avLst/>
          </a:prstGeom>
        </p:spPr>
      </p:pic>
      <p:graphicFrame>
        <p:nvGraphicFramePr>
          <p:cNvPr id="28" name="对象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8304065"/>
              </p:ext>
            </p:extLst>
          </p:nvPr>
        </p:nvGraphicFramePr>
        <p:xfrm>
          <a:off x="2445074" y="1405199"/>
          <a:ext cx="15621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454" name="Equation" r:id="rId11" imgW="1562040" imgH="609480" progId="Equation.DSMT4">
                  <p:embed/>
                </p:oleObj>
              </mc:Choice>
              <mc:Fallback>
                <p:oleObj name="Equation" r:id="rId11" imgW="1562040" imgH="609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445074" y="1405199"/>
                        <a:ext cx="1562100" cy="609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对象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9965572"/>
              </p:ext>
            </p:extLst>
          </p:nvPr>
        </p:nvGraphicFramePr>
        <p:xfrm>
          <a:off x="3920240" y="5005037"/>
          <a:ext cx="11176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455" name="Equation" r:id="rId13" imgW="1117440" imgH="609480" progId="Equation.DSMT4">
                  <p:embed/>
                </p:oleObj>
              </mc:Choice>
              <mc:Fallback>
                <p:oleObj name="Equation" r:id="rId13" imgW="1117440" imgH="609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920240" y="5005037"/>
                        <a:ext cx="1117600" cy="609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对象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2525945"/>
              </p:ext>
            </p:extLst>
          </p:nvPr>
        </p:nvGraphicFramePr>
        <p:xfrm>
          <a:off x="5269291" y="1408828"/>
          <a:ext cx="10541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456" name="Equation" r:id="rId15" imgW="1054080" imgH="609480" progId="Equation.DSMT4">
                  <p:embed/>
                </p:oleObj>
              </mc:Choice>
              <mc:Fallback>
                <p:oleObj name="Equation" r:id="rId15" imgW="1054080" imgH="609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5269291" y="1408828"/>
                        <a:ext cx="1054100" cy="609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内容占位符 2"/>
          <p:cNvSpPr txBox="1">
            <a:spLocks/>
          </p:cNvSpPr>
          <p:nvPr/>
        </p:nvSpPr>
        <p:spPr>
          <a:xfrm>
            <a:off x="6862353" y="3753548"/>
            <a:ext cx="2281647" cy="861103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bg2"/>
                </a:solidFill>
                <a:latin typeface="+mj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bg2"/>
                </a:solidFill>
                <a:latin typeface="+mj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2"/>
                </a:solidFill>
                <a:latin typeface="+mj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9pPr>
          </a:lstStyle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zh-CN" altLang="en-US" sz="2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增大数值孔径</a:t>
            </a:r>
            <a:r>
              <a:rPr lang="en-US" altLang="zh-CN" sz="2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;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zh-CN" altLang="en-US" sz="2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减小波长。</a:t>
            </a:r>
            <a:endParaRPr lang="zh-CN" altLang="en-US" sz="2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2" name="内容占位符 2"/>
          <p:cNvSpPr txBox="1">
            <a:spLocks/>
          </p:cNvSpPr>
          <p:nvPr/>
        </p:nvSpPr>
        <p:spPr>
          <a:xfrm>
            <a:off x="116263" y="2943508"/>
            <a:ext cx="2531018" cy="769144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bg2"/>
                </a:solidFill>
                <a:latin typeface="+mj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bg2"/>
                </a:solidFill>
                <a:latin typeface="+mj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2"/>
                </a:solidFill>
                <a:latin typeface="+mj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9pPr>
          </a:lstStyle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zh-CN" altLang="en-US" sz="2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增大通光口径</a:t>
            </a:r>
            <a:r>
              <a:rPr lang="en-US" altLang="zh-CN" sz="2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;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zh-CN" altLang="en-US" sz="2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减小波长。</a:t>
            </a:r>
            <a:endParaRPr lang="zh-CN" altLang="en-US" sz="2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3" name="内容占位符 2"/>
          <p:cNvSpPr txBox="1">
            <a:spLocks/>
          </p:cNvSpPr>
          <p:nvPr/>
        </p:nvSpPr>
        <p:spPr>
          <a:xfrm>
            <a:off x="3406493" y="5707856"/>
            <a:ext cx="2531018" cy="769144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v"/>
              <a:defRPr sz="2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bg2"/>
                </a:solidFill>
                <a:latin typeface="+mj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>
                <a:solidFill>
                  <a:schemeClr val="bg2"/>
                </a:solidFill>
                <a:latin typeface="+mj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2"/>
                </a:solidFill>
                <a:latin typeface="+mj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j-lt"/>
              </a:defRPr>
            </a:lvl9pPr>
          </a:lstStyle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zh-CN" altLang="en-US" sz="2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增大相对口径</a:t>
            </a:r>
            <a:r>
              <a:rPr lang="en-US" altLang="zh-CN" sz="2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;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zh-CN" altLang="en-US" sz="20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减小波长。</a:t>
            </a:r>
            <a:endParaRPr lang="zh-CN" altLang="en-US" sz="20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aphicFrame>
        <p:nvGraphicFramePr>
          <p:cNvPr id="34" name="对象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0935637"/>
              </p:ext>
            </p:extLst>
          </p:nvPr>
        </p:nvGraphicFramePr>
        <p:xfrm>
          <a:off x="7899400" y="3076708"/>
          <a:ext cx="1244600" cy="25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457" name="Equation" r:id="rId17" imgW="1244520" imgH="253800" progId="Equation.DSMT4">
                  <p:embed/>
                </p:oleObj>
              </mc:Choice>
              <mc:Fallback>
                <p:oleObj name="Equation" r:id="rId17" imgW="124452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99400" y="3076708"/>
                        <a:ext cx="1244600" cy="25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Rectangle 5"/>
          <p:cNvSpPr txBox="1">
            <a:spLocks noChangeArrowheads="1"/>
          </p:cNvSpPr>
          <p:nvPr/>
        </p:nvSpPr>
        <p:spPr>
          <a:xfrm>
            <a:off x="990600" y="123826"/>
            <a:ext cx="8001000" cy="563563"/>
          </a:xfrm>
          <a:prstGeom prst="rect">
            <a:avLst/>
          </a:prstGeom>
          <a:noFill/>
          <a:ln/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zh-CN" altLang="en-US" i="0" dirty="0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课堂小结</a:t>
            </a:r>
            <a:endParaRPr lang="zh-CN" altLang="en-US" i="0" dirty="0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0698810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 txBox="1">
            <a:spLocks noChangeArrowheads="1"/>
          </p:cNvSpPr>
          <p:nvPr/>
        </p:nvSpPr>
        <p:spPr>
          <a:xfrm>
            <a:off x="990600" y="123826"/>
            <a:ext cx="8001000" cy="563563"/>
          </a:xfrm>
          <a:prstGeom prst="rect">
            <a:avLst/>
          </a:prstGeom>
          <a:noFill/>
          <a:ln/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zh-CN" altLang="en-US" i="0" dirty="0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作业布置与参考文献</a:t>
            </a:r>
            <a:endParaRPr lang="zh-CN" altLang="en-US" i="0" dirty="0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0" y="1066800"/>
            <a:ext cx="8153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查阅文献，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调研大型天文望远镜相关研究背景，</a:t>
            </a: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撰写</a:t>
            </a:r>
            <a:r>
              <a:rPr lang="en-US" altLang="zh-CN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2000</a:t>
            </a: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字以上调研报告。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04800" y="2362200"/>
            <a:ext cx="86868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0000"/>
                </a:solidFill>
              </a:rPr>
              <a:t>1</a:t>
            </a:r>
            <a:r>
              <a:rPr lang="en-US" altLang="zh-CN" dirty="0" smtClean="0">
                <a:solidFill>
                  <a:srgbClr val="000000"/>
                </a:solidFill>
              </a:rPr>
              <a:t>. </a:t>
            </a:r>
            <a:r>
              <a:rPr lang="en-US" altLang="zh-CN" dirty="0">
                <a:solidFill>
                  <a:srgbClr val="000000"/>
                </a:solidFill>
              </a:rPr>
              <a:t>Born M, Wolf E. Principles of optics: electromagnetic theory of propagation, interference and diffraction of light[M]. Elsevier, 2013.</a:t>
            </a:r>
          </a:p>
          <a:p>
            <a:r>
              <a:rPr lang="en-US" altLang="zh-CN" dirty="0" smtClean="0">
                <a:solidFill>
                  <a:srgbClr val="000000"/>
                </a:solidFill>
              </a:rPr>
              <a:t>2. </a:t>
            </a:r>
            <a:r>
              <a:rPr lang="en-US" altLang="zh-CN" dirty="0" err="1" smtClean="0">
                <a:solidFill>
                  <a:srgbClr val="000000"/>
                </a:solidFill>
              </a:rPr>
              <a:t>DeCusatis</a:t>
            </a:r>
            <a:r>
              <a:rPr lang="en-US" altLang="zh-CN" dirty="0">
                <a:solidFill>
                  <a:srgbClr val="000000"/>
                </a:solidFill>
              </a:rPr>
              <a:t>, </a:t>
            </a:r>
            <a:r>
              <a:rPr lang="en-US" altLang="zh-CN" dirty="0" err="1">
                <a:solidFill>
                  <a:srgbClr val="000000"/>
                </a:solidFill>
              </a:rPr>
              <a:t>C.,Enoch</a:t>
            </a:r>
            <a:r>
              <a:rPr lang="en-US" altLang="zh-CN" dirty="0">
                <a:solidFill>
                  <a:srgbClr val="000000"/>
                </a:solidFill>
              </a:rPr>
              <a:t>, J. Handbook of optics (Vol. 2). M. Bass (Ed.). New York: McGraw-Hill. (2001</a:t>
            </a:r>
            <a:r>
              <a:rPr lang="en-US" altLang="zh-CN" dirty="0" smtClean="0">
                <a:solidFill>
                  <a:srgbClr val="000000"/>
                </a:solidFill>
              </a:rPr>
              <a:t>)</a:t>
            </a:r>
          </a:p>
          <a:p>
            <a:r>
              <a:rPr lang="en-US" altLang="zh-CN" dirty="0" smtClean="0">
                <a:solidFill>
                  <a:srgbClr val="000000"/>
                </a:solidFill>
              </a:rPr>
              <a:t>3. </a:t>
            </a:r>
            <a:r>
              <a:rPr lang="zh-CN" altLang="en-US" dirty="0" smtClean="0">
                <a:solidFill>
                  <a:srgbClr val="000000"/>
                </a:solidFill>
              </a:rPr>
              <a:t>郁</a:t>
            </a:r>
            <a:r>
              <a:rPr lang="zh-CN" altLang="en-US" dirty="0">
                <a:solidFill>
                  <a:srgbClr val="000000"/>
                </a:solidFill>
              </a:rPr>
              <a:t>道银，工程光学（第</a:t>
            </a:r>
            <a:r>
              <a:rPr lang="en-US" altLang="zh-CN" dirty="0">
                <a:solidFill>
                  <a:srgbClr val="000000"/>
                </a:solidFill>
              </a:rPr>
              <a:t>3</a:t>
            </a:r>
            <a:r>
              <a:rPr lang="zh-CN" altLang="en-US" dirty="0">
                <a:solidFill>
                  <a:srgbClr val="000000"/>
                </a:solidFill>
              </a:rPr>
              <a:t>版），机械工业出版社，</a:t>
            </a:r>
            <a:r>
              <a:rPr lang="en-US" altLang="zh-CN" dirty="0">
                <a:solidFill>
                  <a:srgbClr val="000000"/>
                </a:solidFill>
              </a:rPr>
              <a:t>2011</a:t>
            </a:r>
          </a:p>
          <a:p>
            <a:r>
              <a:rPr lang="en-US" altLang="zh-CN" dirty="0" smtClean="0">
                <a:solidFill>
                  <a:srgbClr val="000000"/>
                </a:solidFill>
              </a:rPr>
              <a:t>4. </a:t>
            </a:r>
            <a:r>
              <a:rPr lang="zh-CN" altLang="en-US" dirty="0" smtClean="0">
                <a:solidFill>
                  <a:srgbClr val="000000"/>
                </a:solidFill>
              </a:rPr>
              <a:t>李林</a:t>
            </a:r>
            <a:r>
              <a:rPr lang="zh-CN" altLang="en-US" dirty="0">
                <a:solidFill>
                  <a:srgbClr val="000000"/>
                </a:solidFill>
              </a:rPr>
              <a:t>，应用光学（第</a:t>
            </a:r>
            <a:r>
              <a:rPr lang="en-US" altLang="zh-CN" dirty="0">
                <a:solidFill>
                  <a:srgbClr val="000000"/>
                </a:solidFill>
              </a:rPr>
              <a:t>4</a:t>
            </a:r>
            <a:r>
              <a:rPr lang="zh-CN" altLang="en-US" dirty="0">
                <a:solidFill>
                  <a:srgbClr val="000000"/>
                </a:solidFill>
              </a:rPr>
              <a:t>版），北京理工大学出版社，</a:t>
            </a:r>
            <a:r>
              <a:rPr lang="en-US" altLang="zh-CN" dirty="0">
                <a:solidFill>
                  <a:srgbClr val="000000"/>
                </a:solidFill>
              </a:rPr>
              <a:t>2010</a:t>
            </a:r>
          </a:p>
          <a:p>
            <a:r>
              <a:rPr lang="en-US" altLang="zh-CN" dirty="0" smtClean="0">
                <a:solidFill>
                  <a:srgbClr val="000000"/>
                </a:solidFill>
              </a:rPr>
              <a:t>5. Gardner </a:t>
            </a:r>
            <a:r>
              <a:rPr lang="en-US" altLang="zh-CN" dirty="0">
                <a:solidFill>
                  <a:srgbClr val="000000"/>
                </a:solidFill>
              </a:rPr>
              <a:t>J P, Mather J C, </a:t>
            </a:r>
            <a:r>
              <a:rPr lang="en-US" altLang="zh-CN" dirty="0" err="1">
                <a:solidFill>
                  <a:srgbClr val="000000"/>
                </a:solidFill>
              </a:rPr>
              <a:t>Clampin</a:t>
            </a:r>
            <a:r>
              <a:rPr lang="en-US" altLang="zh-CN" dirty="0">
                <a:solidFill>
                  <a:srgbClr val="000000"/>
                </a:solidFill>
              </a:rPr>
              <a:t> M, et al. The </a:t>
            </a:r>
            <a:r>
              <a:rPr lang="en-US" altLang="zh-CN" dirty="0" err="1">
                <a:solidFill>
                  <a:srgbClr val="000000"/>
                </a:solidFill>
              </a:rPr>
              <a:t>james</a:t>
            </a:r>
            <a:r>
              <a:rPr lang="en-US" altLang="zh-CN" dirty="0">
                <a:solidFill>
                  <a:srgbClr val="000000"/>
                </a:solidFill>
              </a:rPr>
              <a:t> </a:t>
            </a:r>
            <a:r>
              <a:rPr lang="en-US" altLang="zh-CN" dirty="0" err="1">
                <a:solidFill>
                  <a:srgbClr val="000000"/>
                </a:solidFill>
              </a:rPr>
              <a:t>webb</a:t>
            </a:r>
            <a:r>
              <a:rPr lang="en-US" altLang="zh-CN" dirty="0">
                <a:solidFill>
                  <a:srgbClr val="000000"/>
                </a:solidFill>
              </a:rPr>
              <a:t> space telescope[J]. Space Science Reviews, 2006, 123(4): 485-606.</a:t>
            </a:r>
          </a:p>
          <a:p>
            <a:r>
              <a:rPr lang="en-US" altLang="zh-CN" dirty="0" smtClean="0">
                <a:solidFill>
                  <a:srgbClr val="000000"/>
                </a:solidFill>
              </a:rPr>
              <a:t>6. Johns </a:t>
            </a:r>
            <a:r>
              <a:rPr lang="en-US" altLang="zh-CN" dirty="0">
                <a:solidFill>
                  <a:srgbClr val="000000"/>
                </a:solidFill>
              </a:rPr>
              <a:t>M, McCarthy P, </a:t>
            </a:r>
            <a:r>
              <a:rPr lang="en-US" altLang="zh-CN" dirty="0" err="1">
                <a:solidFill>
                  <a:srgbClr val="000000"/>
                </a:solidFill>
              </a:rPr>
              <a:t>Raybould</a:t>
            </a:r>
            <a:r>
              <a:rPr lang="en-US" altLang="zh-CN" dirty="0">
                <a:solidFill>
                  <a:srgbClr val="000000"/>
                </a:solidFill>
              </a:rPr>
              <a:t> K, et al. Giant Magellan Telescope: overview[C]//Proc. SPIE. 2012, 8444: 84441H.</a:t>
            </a:r>
          </a:p>
          <a:p>
            <a:r>
              <a:rPr lang="en-US" altLang="zh-CN" dirty="0">
                <a:solidFill>
                  <a:srgbClr val="000000"/>
                </a:solidFill>
              </a:rPr>
              <a:t>7</a:t>
            </a:r>
            <a:r>
              <a:rPr lang="en-US" altLang="zh-CN" dirty="0" smtClean="0">
                <a:solidFill>
                  <a:srgbClr val="000000"/>
                </a:solidFill>
              </a:rPr>
              <a:t>. </a:t>
            </a:r>
            <a:r>
              <a:rPr lang="zh-CN" altLang="en-US" dirty="0" smtClean="0">
                <a:solidFill>
                  <a:srgbClr val="000000"/>
                </a:solidFill>
              </a:rPr>
              <a:t>郑</a:t>
            </a:r>
            <a:r>
              <a:rPr lang="zh-CN" altLang="en-US" dirty="0">
                <a:solidFill>
                  <a:srgbClr val="000000"/>
                </a:solidFill>
              </a:rPr>
              <a:t>永春</a:t>
            </a:r>
            <a:r>
              <a:rPr lang="en-US" altLang="zh-CN" dirty="0">
                <a:solidFill>
                  <a:srgbClr val="000000"/>
                </a:solidFill>
              </a:rPr>
              <a:t>, </a:t>
            </a:r>
            <a:r>
              <a:rPr lang="zh-CN" altLang="en-US" dirty="0">
                <a:solidFill>
                  <a:srgbClr val="000000"/>
                </a:solidFill>
              </a:rPr>
              <a:t>高原</a:t>
            </a:r>
            <a:r>
              <a:rPr lang="en-US" altLang="zh-CN" dirty="0">
                <a:solidFill>
                  <a:srgbClr val="000000"/>
                </a:solidFill>
              </a:rPr>
              <a:t>. </a:t>
            </a:r>
            <a:r>
              <a:rPr lang="zh-CN" altLang="en-US" dirty="0">
                <a:solidFill>
                  <a:srgbClr val="000000"/>
                </a:solidFill>
              </a:rPr>
              <a:t>走近中国“天眼”</a:t>
            </a:r>
            <a:r>
              <a:rPr lang="en-US" altLang="zh-CN" dirty="0">
                <a:solidFill>
                  <a:srgbClr val="000000"/>
                </a:solidFill>
              </a:rPr>
              <a:t>——FAST</a:t>
            </a:r>
            <a:r>
              <a:rPr lang="zh-CN" altLang="en-US" dirty="0">
                <a:solidFill>
                  <a:srgbClr val="000000"/>
                </a:solidFill>
              </a:rPr>
              <a:t>射电望远镜</a:t>
            </a:r>
            <a:r>
              <a:rPr lang="en-US" altLang="zh-CN" dirty="0">
                <a:solidFill>
                  <a:srgbClr val="000000"/>
                </a:solidFill>
              </a:rPr>
              <a:t>[J]. </a:t>
            </a:r>
            <a:r>
              <a:rPr lang="zh-CN" altLang="en-US" dirty="0">
                <a:solidFill>
                  <a:srgbClr val="000000"/>
                </a:solidFill>
              </a:rPr>
              <a:t>军事文摘</a:t>
            </a:r>
            <a:r>
              <a:rPr lang="en-US" altLang="zh-CN" dirty="0">
                <a:solidFill>
                  <a:srgbClr val="000000"/>
                </a:solidFill>
              </a:rPr>
              <a:t>, 2016(20):46-49.</a:t>
            </a:r>
          </a:p>
          <a:p>
            <a:r>
              <a:rPr lang="en-US" altLang="zh-CN" dirty="0" smtClean="0">
                <a:solidFill>
                  <a:srgbClr val="000000"/>
                </a:solidFill>
              </a:rPr>
              <a:t>8. Williams </a:t>
            </a:r>
            <a:r>
              <a:rPr lang="en-US" altLang="zh-CN" dirty="0">
                <a:solidFill>
                  <a:srgbClr val="000000"/>
                </a:solidFill>
              </a:rPr>
              <a:t>D B, Carter C B. The transmission electron microscope[J]. Transmission electron microscopy, 2009: 3-22.</a:t>
            </a:r>
          </a:p>
          <a:p>
            <a:r>
              <a:rPr lang="en-US" altLang="zh-CN" dirty="0" smtClean="0">
                <a:solidFill>
                  <a:srgbClr val="000000"/>
                </a:solidFill>
              </a:rPr>
              <a:t>9. </a:t>
            </a:r>
            <a:r>
              <a:rPr lang="en-US" altLang="zh-CN" dirty="0" err="1" smtClean="0">
                <a:solidFill>
                  <a:srgbClr val="000000"/>
                </a:solidFill>
              </a:rPr>
              <a:t>Egerton</a:t>
            </a:r>
            <a:r>
              <a:rPr lang="en-US" altLang="zh-CN" dirty="0" smtClean="0">
                <a:solidFill>
                  <a:srgbClr val="000000"/>
                </a:solidFill>
              </a:rPr>
              <a:t> </a:t>
            </a:r>
            <a:r>
              <a:rPr lang="en-US" altLang="zh-CN" dirty="0">
                <a:solidFill>
                  <a:srgbClr val="000000"/>
                </a:solidFill>
              </a:rPr>
              <a:t>R F. Physical principles of electron microscopy: an introduction to TEM, SEM, and AEM[M]. Springer, 2016.</a:t>
            </a:r>
          </a:p>
        </p:txBody>
      </p:sp>
      <p:sp>
        <p:nvSpPr>
          <p:cNvPr id="5" name="矩形 4"/>
          <p:cNvSpPr/>
          <p:nvPr/>
        </p:nvSpPr>
        <p:spPr>
          <a:xfrm>
            <a:off x="533400" y="1066800"/>
            <a:ext cx="8153400" cy="954107"/>
          </a:xfrm>
          <a:prstGeom prst="rect">
            <a:avLst/>
          </a:prstGeom>
          <a:noFill/>
          <a:ln w="28575" cap="flat" cmpd="sng" algn="ctr">
            <a:solidFill>
              <a:srgbClr val="BDFF38"/>
            </a:solidFill>
            <a:prstDash val="solid"/>
          </a:ln>
          <a:effectLst>
            <a:glow rad="127000">
              <a:srgbClr val="BDFF38">
                <a:alpha val="50000"/>
              </a:srgbClr>
            </a:glow>
            <a:outerShdw blurRad="254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zh-CN" altLang="en-US" kern="0" smtClean="0">
              <a:solidFill>
                <a:srgbClr val="FFFFFF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293914" y="2343850"/>
            <a:ext cx="8621486" cy="4265667"/>
          </a:xfrm>
          <a:prstGeom prst="rect">
            <a:avLst/>
          </a:prstGeom>
          <a:noFill/>
          <a:ln w="28575" cap="flat" cmpd="sng" algn="ctr">
            <a:solidFill>
              <a:srgbClr val="BDFF38"/>
            </a:solidFill>
            <a:prstDash val="solid"/>
          </a:ln>
          <a:effectLst>
            <a:glow rad="127000">
              <a:srgbClr val="BDFF38">
                <a:alpha val="50000"/>
              </a:srgbClr>
            </a:glow>
            <a:outerShdw blurRad="254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zh-CN" altLang="en-US" kern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50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WordArt 2"/>
          <p:cNvSpPr>
            <a:spLocks noChangeArrowheads="1" noChangeShapeType="1" noTextEdit="1"/>
          </p:cNvSpPr>
          <p:nvPr/>
        </p:nvSpPr>
        <p:spPr bwMode="ltGray">
          <a:xfrm>
            <a:off x="1981200" y="5105400"/>
            <a:ext cx="5257800" cy="8382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zh-CN" altLang="en-US" sz="3600" b="1" kern="10" dirty="0" smtClean="0">
                <a:ln w="28575">
                  <a:solidFill>
                    <a:srgbClr val="FFFF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ECA024"/>
                    </a:gs>
                    <a:gs pos="100000">
                      <a:srgbClr val="339966"/>
                    </a:gs>
                  </a:gsLst>
                  <a:lin ang="0" scaled="1"/>
                </a:gradFill>
                <a:effectLst>
                  <a:outerShdw dist="53882" dir="2700000" algn="ctr" rotWithShape="0">
                    <a:srgbClr val="000000">
                      <a:alpha val="50000"/>
                    </a:srgbClr>
                  </a:outerShdw>
                </a:effectLst>
                <a:latin typeface="Arial"/>
                <a:cs typeface="Arial"/>
              </a:rPr>
              <a:t>谢谢指导！</a:t>
            </a:r>
            <a:endParaRPr lang="zh-CN" altLang="en-US" sz="3600" b="1" kern="10" dirty="0">
              <a:ln w="28575">
                <a:solidFill>
                  <a:srgbClr val="FFFFFF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ECA024"/>
                  </a:gs>
                  <a:gs pos="100000">
                    <a:srgbClr val="339966"/>
                  </a:gs>
                </a:gsLst>
                <a:lin ang="0" scaled="1"/>
              </a:gradFill>
              <a:effectLst>
                <a:outerShdw dist="53882" dir="2700000" algn="ctr" rotWithShape="0">
                  <a:srgbClr val="000000">
                    <a:alpha val="50000"/>
                  </a:srgbClr>
                </a:outerShdw>
              </a:effectLst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7089672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09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09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0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0994" grpId="0" animBg="1"/>
    </p:bld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7351E1"/>
      </a:dk2>
      <a:lt2>
        <a:srgbClr val="969696"/>
      </a:lt2>
      <a:accent1>
        <a:srgbClr val="4388E3"/>
      </a:accent1>
      <a:accent2>
        <a:srgbClr val="ECA024"/>
      </a:accent2>
      <a:accent3>
        <a:srgbClr val="FFFFFF"/>
      </a:accent3>
      <a:accent4>
        <a:srgbClr val="000000"/>
      </a:accent4>
      <a:accent5>
        <a:srgbClr val="B0C3EF"/>
      </a:accent5>
      <a:accent6>
        <a:srgbClr val="D69120"/>
      </a:accent6>
      <a:hlink>
        <a:srgbClr val="99CC00"/>
      </a:hlink>
      <a:folHlink>
        <a:srgbClr val="339966"/>
      </a:folHlink>
    </a:clrScheme>
    <a:fontScheme name="Default Design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8575" cap="flat" cmpd="sng" algn="ctr">
          <a:solidFill>
            <a:srgbClr val="BDFF38"/>
          </a:solidFill>
          <a:prstDash val="solid"/>
        </a:ln>
        <a:effectLst>
          <a:glow rad="127000">
            <a:srgbClr val="BDFF38">
              <a:alpha val="50000"/>
            </a:srgbClr>
          </a:glow>
          <a:outerShdw blurRad="25400" dist="23000" dir="5400000" rotWithShape="0">
            <a:srgbClr val="000000">
              <a:alpha val="35000"/>
            </a:srgbClr>
          </a:outerShdw>
        </a:effectLst>
      </a:spPr>
      <a:bodyPr anchor="ctr"/>
      <a:lstStyle>
        <a:defPPr algn="ctr" fontAlgn="auto">
          <a:spcBef>
            <a:spcPts val="0"/>
          </a:spcBef>
          <a:spcAft>
            <a:spcPts val="0"/>
          </a:spcAft>
          <a:defRPr kern="0" smtClean="0">
            <a:solidFill>
              <a:srgbClr val="FFFFFF"/>
            </a:solidFill>
          </a:defRPr>
        </a:defPPr>
      </a:lstStyle>
    </a:sp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336699"/>
        </a:dk2>
        <a:lt2>
          <a:srgbClr val="969696"/>
        </a:lt2>
        <a:accent1>
          <a:srgbClr val="8876C8"/>
        </a:accent1>
        <a:accent2>
          <a:srgbClr val="28CCBC"/>
        </a:accent2>
        <a:accent3>
          <a:srgbClr val="FFFFFF"/>
        </a:accent3>
        <a:accent4>
          <a:srgbClr val="000000"/>
        </a:accent4>
        <a:accent5>
          <a:srgbClr val="C3BDE0"/>
        </a:accent5>
        <a:accent6>
          <a:srgbClr val="23B9AA"/>
        </a:accent6>
        <a:hlink>
          <a:srgbClr val="83ACF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7351E1"/>
        </a:dk2>
        <a:lt2>
          <a:srgbClr val="969696"/>
        </a:lt2>
        <a:accent1>
          <a:srgbClr val="4388E3"/>
        </a:accent1>
        <a:accent2>
          <a:srgbClr val="ECA024"/>
        </a:accent2>
        <a:accent3>
          <a:srgbClr val="FFFFFF"/>
        </a:accent3>
        <a:accent4>
          <a:srgbClr val="000000"/>
        </a:accent4>
        <a:accent5>
          <a:srgbClr val="B0C3EF"/>
        </a:accent5>
        <a:accent6>
          <a:srgbClr val="D69120"/>
        </a:accent6>
        <a:hlink>
          <a:srgbClr val="99CC00"/>
        </a:hlink>
        <a:folHlink>
          <a:srgbClr val="33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66CC"/>
        </a:dk2>
        <a:lt2>
          <a:srgbClr val="808080"/>
        </a:lt2>
        <a:accent1>
          <a:srgbClr val="41BBE1"/>
        </a:accent1>
        <a:accent2>
          <a:srgbClr val="165AA4"/>
        </a:accent2>
        <a:accent3>
          <a:srgbClr val="FFFFFF"/>
        </a:accent3>
        <a:accent4>
          <a:srgbClr val="000000"/>
        </a:accent4>
        <a:accent5>
          <a:srgbClr val="B0DAEE"/>
        </a:accent5>
        <a:accent6>
          <a:srgbClr val="135194"/>
        </a:accent6>
        <a:hlink>
          <a:srgbClr val="FFCC00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11866</TotalTime>
  <Words>1780</Words>
  <Application>Microsoft Office PowerPoint</Application>
  <PresentationFormat>全屏显示(4:3)</PresentationFormat>
  <Paragraphs>230</Paragraphs>
  <Slides>40</Slides>
  <Notes>0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40</vt:i4>
      </vt:variant>
    </vt:vector>
  </HeadingPairs>
  <TitlesOfParts>
    <vt:vector size="42" baseType="lpstr">
      <vt:lpstr>Default Design</vt:lpstr>
      <vt:lpstr>Equation</vt:lpstr>
      <vt:lpstr>PowerPoint 演示文稿</vt:lpstr>
      <vt:lpstr>成像系统的分辨率</vt:lpstr>
      <vt:lpstr>1.成像系统的分辨率</vt:lpstr>
      <vt:lpstr>1.成像系统的分辨率</vt:lpstr>
      <vt:lpstr>1.成像系统的分辨率</vt:lpstr>
      <vt:lpstr>1.成像系统的分辨率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GuildDesign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ThemeGallery.com</dc:creator>
  <cp:lastModifiedBy>********</cp:lastModifiedBy>
  <cp:revision>1123</cp:revision>
  <dcterms:created xsi:type="dcterms:W3CDTF">2004-07-21T02:43:03Z</dcterms:created>
  <dcterms:modified xsi:type="dcterms:W3CDTF">2017-09-18T02:19:13Z</dcterms:modified>
</cp:coreProperties>
</file>