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vml" ContentType="application/vnd.openxmlformats-officedocument.vmlDrawing"/>
  <Default Extension="gif" ContentType="image/gif"/>
  <Default Extension="jpg" ContentType="image/jp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73"/>
  </p:notesMasterIdLst>
  <p:handoutMasterIdLst>
    <p:handoutMasterId r:id="rId74"/>
  </p:handoutMasterIdLst>
  <p:sldIdLst>
    <p:sldId id="922" r:id="rId2"/>
    <p:sldId id="1845" r:id="rId3"/>
    <p:sldId id="1735" r:id="rId4"/>
    <p:sldId id="1736" r:id="rId5"/>
    <p:sldId id="1737" r:id="rId6"/>
    <p:sldId id="1738" r:id="rId7"/>
    <p:sldId id="1851" r:id="rId8"/>
    <p:sldId id="1740" r:id="rId9"/>
    <p:sldId id="1741" r:id="rId10"/>
    <p:sldId id="1742" r:id="rId11"/>
    <p:sldId id="1743" r:id="rId12"/>
    <p:sldId id="1744" r:id="rId13"/>
    <p:sldId id="1846" r:id="rId14"/>
    <p:sldId id="1746" r:id="rId15"/>
    <p:sldId id="1747" r:id="rId16"/>
    <p:sldId id="1748" r:id="rId17"/>
    <p:sldId id="1749" r:id="rId18"/>
    <p:sldId id="1750" r:id="rId19"/>
    <p:sldId id="1751" r:id="rId20"/>
    <p:sldId id="1847" r:id="rId21"/>
    <p:sldId id="1753" r:id="rId22"/>
    <p:sldId id="1754" r:id="rId23"/>
    <p:sldId id="1849" r:id="rId24"/>
    <p:sldId id="1850" r:id="rId25"/>
    <p:sldId id="1755" r:id="rId26"/>
    <p:sldId id="1852" r:id="rId27"/>
    <p:sldId id="1756" r:id="rId28"/>
    <p:sldId id="1757" r:id="rId29"/>
    <p:sldId id="1758" r:id="rId30"/>
    <p:sldId id="1759" r:id="rId31"/>
    <p:sldId id="1760" r:id="rId32"/>
    <p:sldId id="1761" r:id="rId33"/>
    <p:sldId id="1762" r:id="rId34"/>
    <p:sldId id="1763" r:id="rId35"/>
    <p:sldId id="1764" r:id="rId36"/>
    <p:sldId id="1765" r:id="rId37"/>
    <p:sldId id="1838" r:id="rId38"/>
    <p:sldId id="1840" r:id="rId39"/>
    <p:sldId id="1766" r:id="rId40"/>
    <p:sldId id="1841" r:id="rId41"/>
    <p:sldId id="1842" r:id="rId42"/>
    <p:sldId id="1856" r:id="rId43"/>
    <p:sldId id="1857" r:id="rId44"/>
    <p:sldId id="1767" r:id="rId45"/>
    <p:sldId id="1858" r:id="rId46"/>
    <p:sldId id="1859" r:id="rId47"/>
    <p:sldId id="1768" r:id="rId48"/>
    <p:sldId id="1769" r:id="rId49"/>
    <p:sldId id="1770" r:id="rId50"/>
    <p:sldId id="1771" r:id="rId51"/>
    <p:sldId id="1772" r:id="rId52"/>
    <p:sldId id="1773" r:id="rId53"/>
    <p:sldId id="1843" r:id="rId54"/>
    <p:sldId id="1774" r:id="rId55"/>
    <p:sldId id="1775" r:id="rId56"/>
    <p:sldId id="1776" r:id="rId57"/>
    <p:sldId id="1777" r:id="rId58"/>
    <p:sldId id="1778" r:id="rId59"/>
    <p:sldId id="1779" r:id="rId60"/>
    <p:sldId id="1780" r:id="rId61"/>
    <p:sldId id="1781" r:id="rId62"/>
    <p:sldId id="1782" r:id="rId63"/>
    <p:sldId id="1844" r:id="rId64"/>
    <p:sldId id="1783" r:id="rId65"/>
    <p:sldId id="1784" r:id="rId66"/>
    <p:sldId id="1785" r:id="rId67"/>
    <p:sldId id="1786" r:id="rId68"/>
    <p:sldId id="1853" r:id="rId69"/>
    <p:sldId id="1854" r:id="rId70"/>
    <p:sldId id="1855" r:id="rId71"/>
    <p:sldId id="1860" r:id="rId72"/>
  </p:sldIdLst>
  <p:sldSz cx="9144000" cy="6858000" type="screen4x3"/>
  <p:notesSz cx="6797675" cy="9926638"/>
  <p:embeddedFontLst>
    <p:embeddedFont>
      <p:font typeface="Gill Sans MT" panose="020B0502020104020203" pitchFamily="34" charset="0"/>
      <p:regular r:id="rId75"/>
      <p:bold r:id="rId76"/>
      <p:italic r:id="rId77"/>
      <p:boldItalic r:id="rId78"/>
    </p:embeddedFont>
    <p:embeddedFont>
      <p:font typeface="Calibri Light" panose="020F0302020204030204" pitchFamily="34" charset="0"/>
      <p:regular r:id="rId79"/>
      <p:italic r:id="rId80"/>
    </p:embeddedFont>
    <p:embeddedFont>
      <p:font typeface="方正兰亭粗黑_GBK" panose="02000000000000000000" pitchFamily="2" charset="-122"/>
      <p:regular r:id="rId81"/>
    </p:embeddedFont>
    <p:embeddedFont>
      <p:font typeface="华文楷体" panose="02010600040101010101" pitchFamily="2" charset="-122"/>
      <p:regular r:id="rId82"/>
    </p:embeddedFont>
    <p:embeddedFont>
      <p:font typeface="Calibri" panose="020F0502020204030204" pitchFamily="34" charset="0"/>
      <p:regular r:id="rId83"/>
      <p:bold r:id="rId84"/>
      <p:italic r:id="rId85"/>
      <p:boldItalic r:id="rId86"/>
    </p:embeddedFont>
    <p:embeddedFont>
      <p:font typeface="Helvetica LT" panose="02000503000000000000" pitchFamily="2" charset="0"/>
      <p:regular r:id="rId87"/>
    </p:embeddedFont>
    <p:embeddedFont>
      <p:font typeface="PMingLiU-ExtB" panose="02020500000000000000" pitchFamily="18" charset="-120"/>
      <p:regular r:id="rId88"/>
    </p:embeddedFont>
    <p:embeddedFont>
      <p:font typeface="黑体" panose="02010609060101010101" pitchFamily="49" charset="-122"/>
      <p:regular r:id="rId89"/>
    </p:embeddedFont>
    <p:embeddedFont>
      <p:font typeface="HAKUYOCaoShu3500" panose="02000600000000000000" pitchFamily="2" charset="-122"/>
      <p:regular r:id="rId90"/>
    </p:embeddedFont>
    <p:embeddedFont>
      <p:font typeface="华文新魏" panose="02010800040101010101" pitchFamily="2" charset="-122"/>
      <p:regular r:id="rId91"/>
    </p:embeddedFont>
    <p:embeddedFont>
      <p:font typeface="Tahoma" panose="020B0604030504040204" pitchFamily="34" charset="0"/>
      <p:regular r:id="rId92"/>
      <p:bold r:id="rId93"/>
    </p:embeddedFont>
    <p:embeddedFont>
      <p:font typeface="楷体" panose="02010609060101010101" pitchFamily="49" charset="-122"/>
      <p:regular r:id="rId94"/>
    </p:embeddedFont>
    <p:embeddedFont>
      <p:font typeface="新細明體" panose="02010600030101010101" charset="-120"/>
      <p:regular r:id="rId95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28" userDrawn="1">
          <p15:clr>
            <a:srgbClr val="A4A3A4"/>
          </p15:clr>
        </p15:guide>
        <p15:guide id="2" pos="289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8BD1"/>
    <a:srgbClr val="921E73"/>
    <a:srgbClr val="0033CC"/>
    <a:srgbClr val="FF3300"/>
    <a:srgbClr val="C00000"/>
    <a:srgbClr val="F3F2F2"/>
    <a:srgbClr val="D01818"/>
    <a:srgbClr val="FFFFFF"/>
    <a:srgbClr val="48484A"/>
    <a:srgbClr val="3FC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主题样式 1 - 强调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68004" autoAdjust="0"/>
  </p:normalViewPr>
  <p:slideViewPr>
    <p:cSldViewPr snapToGrid="0" showGuides="1">
      <p:cViewPr>
        <p:scale>
          <a:sx n="100" d="100"/>
          <a:sy n="100" d="100"/>
        </p:scale>
        <p:origin x="3582" y="414"/>
      </p:cViewPr>
      <p:guideLst>
        <p:guide orient="horz" pos="2228"/>
        <p:guide pos="2897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80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font" Target="fonts/font2.fntdata"/><Relationship Id="rId84" Type="http://schemas.openxmlformats.org/officeDocument/2006/relationships/font" Target="fonts/font10.fntdata"/><Relationship Id="rId89" Type="http://schemas.openxmlformats.org/officeDocument/2006/relationships/font" Target="fonts/font15.fntdata"/><Relationship Id="rId97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font" Target="fonts/font1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handoutMaster" Target="handoutMasters/handoutMaster1.xml"/><Relationship Id="rId79" Type="http://schemas.openxmlformats.org/officeDocument/2006/relationships/font" Target="fonts/font5.fntdata"/><Relationship Id="rId87" Type="http://schemas.openxmlformats.org/officeDocument/2006/relationships/font" Target="fonts/font13.fntdata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font" Target="fonts/font8.fntdata"/><Relationship Id="rId90" Type="http://schemas.openxmlformats.org/officeDocument/2006/relationships/font" Target="fonts/font16.fntdata"/><Relationship Id="rId95" Type="http://schemas.openxmlformats.org/officeDocument/2006/relationships/font" Target="fonts/font21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font" Target="fonts/font3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font" Target="fonts/font6.fntdata"/><Relationship Id="rId85" Type="http://schemas.openxmlformats.org/officeDocument/2006/relationships/font" Target="fonts/font11.fntdata"/><Relationship Id="rId93" Type="http://schemas.openxmlformats.org/officeDocument/2006/relationships/font" Target="fonts/font19.fntdata"/><Relationship Id="rId98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font" Target="fonts/font1.fntdata"/><Relationship Id="rId83" Type="http://schemas.openxmlformats.org/officeDocument/2006/relationships/font" Target="fonts/font9.fntdata"/><Relationship Id="rId88" Type="http://schemas.openxmlformats.org/officeDocument/2006/relationships/font" Target="fonts/font14.fntdata"/><Relationship Id="rId91" Type="http://schemas.openxmlformats.org/officeDocument/2006/relationships/font" Target="fonts/font17.fntdata"/><Relationship Id="rId9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78" Type="http://schemas.openxmlformats.org/officeDocument/2006/relationships/font" Target="fonts/font4.fntdata"/><Relationship Id="rId81" Type="http://schemas.openxmlformats.org/officeDocument/2006/relationships/font" Target="fonts/font7.fntdata"/><Relationship Id="rId86" Type="http://schemas.openxmlformats.org/officeDocument/2006/relationships/font" Target="fonts/font12.fntdata"/><Relationship Id="rId94" Type="http://schemas.openxmlformats.org/officeDocument/2006/relationships/font" Target="fonts/font20.fntdata"/><Relationship Id="rId9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45.wmf"/><Relationship Id="rId3" Type="http://schemas.openxmlformats.org/officeDocument/2006/relationships/image" Target="../media/image40.wmf"/><Relationship Id="rId7" Type="http://schemas.openxmlformats.org/officeDocument/2006/relationships/image" Target="../media/image44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Relationship Id="rId6" Type="http://schemas.openxmlformats.org/officeDocument/2006/relationships/image" Target="../media/image43.wmf"/><Relationship Id="rId5" Type="http://schemas.openxmlformats.org/officeDocument/2006/relationships/image" Target="../media/image42.wmf"/><Relationship Id="rId4" Type="http://schemas.openxmlformats.org/officeDocument/2006/relationships/image" Target="../media/image41.wmf"/><Relationship Id="rId9" Type="http://schemas.openxmlformats.org/officeDocument/2006/relationships/image" Target="../media/image46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image" Target="../media/image50.wmf"/><Relationship Id="rId1" Type="http://schemas.openxmlformats.org/officeDocument/2006/relationships/image" Target="../media/image49.wmf"/><Relationship Id="rId5" Type="http://schemas.openxmlformats.org/officeDocument/2006/relationships/image" Target="../media/image53.wmf"/><Relationship Id="rId4" Type="http://schemas.openxmlformats.org/officeDocument/2006/relationships/image" Target="../media/image52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82.wmf"/><Relationship Id="rId2" Type="http://schemas.openxmlformats.org/officeDocument/2006/relationships/image" Target="../media/image81.wmf"/><Relationship Id="rId1" Type="http://schemas.openxmlformats.org/officeDocument/2006/relationships/image" Target="../media/image80.wmf"/><Relationship Id="rId4" Type="http://schemas.openxmlformats.org/officeDocument/2006/relationships/image" Target="../media/image83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99.wmf"/><Relationship Id="rId1" Type="http://schemas.openxmlformats.org/officeDocument/2006/relationships/image" Target="../media/image9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F1EA16-AC47-4FCF-9F9A-B0FA137F47E9}" type="datetimeFigureOut">
              <a:rPr lang="zh-CN" altLang="en-US" smtClean="0"/>
              <a:t>2018/11/20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4BF7E3-3F0D-4F33-9917-9CA9BD3A05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78726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9F8F5C-DA50-43FD-BA8A-69FD12A4D052}" type="datetimeFigureOut">
              <a:rPr lang="zh-CN" altLang="en-US" smtClean="0"/>
              <a:t>2018/11/20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07DC88-C54C-428E-8776-100832FEC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0790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9271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406236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817803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026175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684479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578217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945480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377961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587538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10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53415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11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461246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12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377042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13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547427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14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516449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15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095956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16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240411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17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136005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42565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一电子显微镜的加速电压为</a:t>
            </a:r>
            <a:r>
              <a:rPr lang="en-US" altLang="zh-CN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40Kv,</a:t>
            </a:r>
            <a:r>
              <a:rPr lang="zh-CN" alt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经过这一电压加速的电子的德布罗意波长是多少</a:t>
            </a:r>
            <a:r>
              <a:rPr lang="en-US" altLang="zh-CN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  <a:r>
              <a:rPr lang="zh-CN" altLang="en-US" smtClean="0"/>
              <a:t/>
            </a:r>
            <a:br>
              <a:rPr lang="zh-CN" altLang="en-US" smtClean="0"/>
            </a:br>
            <a:r>
              <a:rPr lang="zh-CN" alt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解法一：由</a:t>
            </a:r>
            <a:r>
              <a:rPr lang="en-US" altLang="zh-CN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E=eu=6.4X10^-15j,</a:t>
            </a:r>
            <a:r>
              <a:rPr lang="zh-CN" alt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而</a:t>
            </a:r>
            <a:r>
              <a:rPr lang="en-US" altLang="zh-CN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E=hv=hc/λ</a:t>
            </a:r>
            <a:r>
              <a:rPr lang="zh-CN" alt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可得</a:t>
            </a:r>
            <a:r>
              <a:rPr lang="en-US" altLang="zh-CN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λ=hc/E=3.1X10^-11m.</a:t>
            </a:r>
            <a:r>
              <a:rPr lang="zh-CN" altLang="en-US" smtClean="0"/>
              <a:t/>
            </a:r>
            <a:br>
              <a:rPr lang="zh-CN" altLang="en-US" smtClean="0"/>
            </a:br>
            <a:r>
              <a:rPr lang="zh-CN" alt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解法二：由</a:t>
            </a:r>
            <a:r>
              <a:rPr lang="en-US" altLang="zh-CN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eu=Ek=1/2mv^2,</a:t>
            </a:r>
            <a:r>
              <a:rPr lang="zh-CN" alt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而</a:t>
            </a:r>
            <a:r>
              <a:rPr lang="en-US" altLang="zh-CN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p=mv</a:t>
            </a:r>
            <a:r>
              <a:rPr lang="zh-CN" alt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可得</a:t>
            </a:r>
            <a:r>
              <a:rPr lang="en-US" altLang="zh-CN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λ=h/p=0.6141X10^-11m.</a:t>
            </a:r>
            <a:r>
              <a:rPr lang="zh-CN" altLang="en-US" smtClean="0"/>
              <a:t/>
            </a:r>
            <a:br>
              <a:rPr lang="zh-CN" altLang="en-US" smtClean="0"/>
            </a:br>
            <a:r>
              <a:rPr lang="zh-CN" alt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请详细说明哪一种做法正确</a:t>
            </a:r>
            <a:r>
              <a:rPr lang="en-US" altLang="zh-CN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  <a:r>
              <a:rPr lang="zh-CN" alt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为什么</a:t>
            </a:r>
            <a:r>
              <a:rPr lang="en-US" altLang="zh-CN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43149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61228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16692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923100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25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7834716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26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5867433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27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5436414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28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3866611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29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3592512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30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3748311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31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7610131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32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5524318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33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0665026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34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9645699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35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7754941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36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733590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37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7157702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38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926135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39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774883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40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9077118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41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0449469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42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2383243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43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7079957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44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5944480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47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4586016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48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5811457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49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0852425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50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8538356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51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0135192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52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3853854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53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5865160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54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6623182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55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6339799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56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2297366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57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3873177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58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9864850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59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8546785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60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634402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61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5273364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62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61963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63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7603166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64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87419113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65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76958322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66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40645060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67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41450790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smtClean="0">
                <a:solidFill>
                  <a:srgbClr val="F2F2F2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不同角度</a:t>
            </a:r>
            <a:r>
              <a:rPr lang="en-US" altLang="zh-CN" sz="1200" smtClean="0">
                <a:solidFill>
                  <a:srgbClr val="F2F2F2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—</a:t>
            </a:r>
            <a:r>
              <a:rPr lang="zh-CN" altLang="en-US" sz="1200" smtClean="0">
                <a:solidFill>
                  <a:srgbClr val="F2F2F2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不同像素</a:t>
            </a:r>
            <a:endParaRPr lang="en-US" altLang="zh-CN" sz="1200" smtClean="0">
              <a:solidFill>
                <a:schemeClr val="bg1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68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6111877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69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1158022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70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6835512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71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29654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0576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776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2507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2018/11/20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3803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2018/11/20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5322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2018/11/20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5665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2018/11/20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0139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2018/11/20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6778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2018/11/20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0085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3682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5549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FC320-4DB9-44C0-A8E2-E0BB76EA5D03}" type="datetimeFigureOut">
              <a:rPr lang="zh-CN" altLang="en-US" smtClean="0"/>
              <a:t>2018/11/20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41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lickr.com/photos/x-ray_delta_one/8345137568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lickr.com/photos/x-ray_delta_one/8345137568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hyperlink" Target="Supplementary%20reading%20materials/Lecture_03/3.3&#12298;&#22696;&#32463;&#12299;&#20013;&#30340;&#20809;&#23398;&#25104;&#23601;-%20&#36213;&#23384;&#21326;&#30340;&#21338;&#25991;.pdf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galactinus.net/vilva/pinhole/" TargetMode="External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2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8.wmf"/><Relationship Id="rId10" Type="http://schemas.openxmlformats.org/officeDocument/2006/relationships/image" Target="../media/image31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30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3" Type="http://schemas.openxmlformats.org/officeDocument/2006/relationships/notesSlide" Target="../notesSlides/notesSlide20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7.gif"/><Relationship Id="rId5" Type="http://schemas.microsoft.com/office/2007/relationships/hdphoto" Target="../media/hdphoto3.wdp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oleObject" Target="../embeddings/oleObject9.bin"/><Relationship Id="rId18" Type="http://schemas.openxmlformats.org/officeDocument/2006/relationships/image" Target="../media/image44.wmf"/><Relationship Id="rId3" Type="http://schemas.openxmlformats.org/officeDocument/2006/relationships/notesSlide" Target="../notesSlides/notesSlide21.xml"/><Relationship Id="rId21" Type="http://schemas.openxmlformats.org/officeDocument/2006/relationships/image" Target="../media/image45.wmf"/><Relationship Id="rId7" Type="http://schemas.openxmlformats.org/officeDocument/2006/relationships/image" Target="../media/image39.wmf"/><Relationship Id="rId12" Type="http://schemas.openxmlformats.org/officeDocument/2006/relationships/image" Target="../media/image41.wmf"/><Relationship Id="rId17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3.wmf"/><Relationship Id="rId20" Type="http://schemas.openxmlformats.org/officeDocument/2006/relationships/oleObject" Target="../embeddings/oleObject13.bin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6.bin"/><Relationship Id="rId11" Type="http://schemas.openxmlformats.org/officeDocument/2006/relationships/oleObject" Target="../embeddings/oleObject8.bin"/><Relationship Id="rId5" Type="http://schemas.openxmlformats.org/officeDocument/2006/relationships/image" Target="../media/image38.wmf"/><Relationship Id="rId15" Type="http://schemas.openxmlformats.org/officeDocument/2006/relationships/oleObject" Target="../embeddings/oleObject10.bin"/><Relationship Id="rId23" Type="http://schemas.openxmlformats.org/officeDocument/2006/relationships/image" Target="../media/image46.wmf"/><Relationship Id="rId10" Type="http://schemas.openxmlformats.org/officeDocument/2006/relationships/image" Target="../media/image40.wmf"/><Relationship Id="rId19" Type="http://schemas.openxmlformats.org/officeDocument/2006/relationships/oleObject" Target="../embeddings/oleObject12.bin"/><Relationship Id="rId4" Type="http://schemas.openxmlformats.org/officeDocument/2006/relationships/oleObject" Target="../embeddings/oleObject5.bin"/><Relationship Id="rId9" Type="http://schemas.openxmlformats.org/officeDocument/2006/relationships/oleObject" Target="../embeddings/oleObject7.bin"/><Relationship Id="rId14" Type="http://schemas.openxmlformats.org/officeDocument/2006/relationships/image" Target="../media/image42.wmf"/><Relationship Id="rId22" Type="http://schemas.openxmlformats.org/officeDocument/2006/relationships/oleObject" Target="../embeddings/oleObject14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50.wmf"/><Relationship Id="rId18" Type="http://schemas.openxmlformats.org/officeDocument/2006/relationships/oleObject" Target="../embeddings/oleObject19.bin"/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57.png"/><Relationship Id="rId12" Type="http://schemas.openxmlformats.org/officeDocument/2006/relationships/oleObject" Target="../embeddings/oleObject16.bin"/><Relationship Id="rId17" Type="http://schemas.openxmlformats.org/officeDocument/2006/relationships/image" Target="../media/image52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8.bin"/><Relationship Id="rId1" Type="http://schemas.openxmlformats.org/officeDocument/2006/relationships/vmlDrawing" Target="../drawings/vmlDrawing4.vml"/><Relationship Id="rId6" Type="http://schemas.openxmlformats.org/officeDocument/2006/relationships/image" Target="../media/image56.png"/><Relationship Id="rId11" Type="http://schemas.openxmlformats.org/officeDocument/2006/relationships/image" Target="../media/image49.wmf"/><Relationship Id="rId5" Type="http://schemas.openxmlformats.org/officeDocument/2006/relationships/image" Target="../media/image55.png"/><Relationship Id="rId15" Type="http://schemas.openxmlformats.org/officeDocument/2006/relationships/image" Target="../media/image51.wmf"/><Relationship Id="rId10" Type="http://schemas.openxmlformats.org/officeDocument/2006/relationships/oleObject" Target="../embeddings/oleObject15.bin"/><Relationship Id="rId19" Type="http://schemas.openxmlformats.org/officeDocument/2006/relationships/image" Target="../media/image53.wmf"/><Relationship Id="rId4" Type="http://schemas.openxmlformats.org/officeDocument/2006/relationships/image" Target="../media/image54.png"/><Relationship Id="rId9" Type="http://schemas.openxmlformats.org/officeDocument/2006/relationships/image" Target="../media/image59.png"/><Relationship Id="rId14" Type="http://schemas.openxmlformats.org/officeDocument/2006/relationships/oleObject" Target="../embeddings/oleObject17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5" Type="http://schemas.openxmlformats.org/officeDocument/2006/relationships/image" Target="../media/image60.png"/><Relationship Id="rId4" Type="http://schemas.openxmlformats.org/officeDocument/2006/relationships/notesSlide" Target="../notesSlides/notesSlide2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jp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6.jp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em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wmf"/><Relationship Id="rId3" Type="http://schemas.openxmlformats.org/officeDocument/2006/relationships/notesSlide" Target="../notesSlides/notesSlide36.xml"/><Relationship Id="rId7" Type="http://schemas.openxmlformats.org/officeDocument/2006/relationships/oleObject" Target="../embeddings/oleObject21.bin"/><Relationship Id="rId12" Type="http://schemas.openxmlformats.org/officeDocument/2006/relationships/image" Target="../media/image8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80.wmf"/><Relationship Id="rId11" Type="http://schemas.openxmlformats.org/officeDocument/2006/relationships/oleObject" Target="../embeddings/oleObject23.bin"/><Relationship Id="rId5" Type="http://schemas.openxmlformats.org/officeDocument/2006/relationships/oleObject" Target="../embeddings/oleObject20.bin"/><Relationship Id="rId10" Type="http://schemas.openxmlformats.org/officeDocument/2006/relationships/image" Target="../media/image82.wmf"/><Relationship Id="rId4" Type="http://schemas.openxmlformats.org/officeDocument/2006/relationships/image" Target="../media/image79.emf"/><Relationship Id="rId9" Type="http://schemas.openxmlformats.org/officeDocument/2006/relationships/oleObject" Target="../embeddings/oleObject22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Supplementary%20reading%20materials/Lecture_17/1.%20image-formation-23mar16.key.pdf" TargetMode="Externa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hyperlink" Target="Supplementary%20reading%20materials/Lecture_17/4.%20Brady%20&#31561;%20-%202012%20-%20Multiscale%20gigapixel%20photography.pdf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90.png"/><Relationship Id="rId4" Type="http://schemas.openxmlformats.org/officeDocument/2006/relationships/notesSlide" Target="../notesSlides/notesSlide4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hyperlink" Target="Supplementary%20reading%20materials/Lecture_17/2.%20optics1-30mar16.key.pdf" TargetMode="Externa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hyperlink" Target="Supplementary%20reading%20materials/Lecture_17/2.%20optics1-30mar16.key.pdf" TargetMode="Externa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7.gif"/><Relationship Id="rId4" Type="http://schemas.openxmlformats.org/officeDocument/2006/relationships/image" Target="../media/image96.png"/></Relationships>
</file>

<file path=ppt/slides/_rels/slide4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notesSlide" Target="../notesSlides/notesSlide44.xml"/><Relationship Id="rId7" Type="http://schemas.openxmlformats.org/officeDocument/2006/relationships/image" Target="../media/image10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98.wmf"/><Relationship Id="rId5" Type="http://schemas.openxmlformats.org/officeDocument/2006/relationships/oleObject" Target="../embeddings/oleObject24.bin"/><Relationship Id="rId10" Type="http://schemas.openxmlformats.org/officeDocument/2006/relationships/image" Target="../media/image99.wmf"/><Relationship Id="rId4" Type="http://schemas.openxmlformats.org/officeDocument/2006/relationships/hyperlink" Target="http://it.people.com.cn/BIG5/115781/115786/15370576.html" TargetMode="External"/><Relationship Id="rId9" Type="http://schemas.openxmlformats.org/officeDocument/2006/relationships/oleObject" Target="../embeddings/oleObject25.bin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103.jpg"/><Relationship Id="rId7" Type="http://schemas.openxmlformats.org/officeDocument/2006/relationships/image" Target="../media/image107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6.jpg"/><Relationship Id="rId5" Type="http://schemas.openxmlformats.org/officeDocument/2006/relationships/image" Target="../media/image105.jpg"/><Relationship Id="rId4" Type="http://schemas.openxmlformats.org/officeDocument/2006/relationships/image" Target="../media/image104.jpg"/><Relationship Id="rId9" Type="http://schemas.openxmlformats.org/officeDocument/2006/relationships/image" Target="../media/image108.jp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4.gif"/><Relationship Id="rId4" Type="http://schemas.openxmlformats.org/officeDocument/2006/relationships/hyperlink" Target="http://zh.wikipedia.org/wiki/" TargetMode="Externa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://zh.wikipedia.org/wiki/" TargetMode="External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6.gif"/><Relationship Id="rId4" Type="http://schemas.openxmlformats.org/officeDocument/2006/relationships/image" Target="../media/image115.jp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6.wdp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2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emf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5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png"/><Relationship Id="rId3" Type="http://schemas.openxmlformats.org/officeDocument/2006/relationships/image" Target="../media/image130.png"/><Relationship Id="rId7" Type="http://schemas.openxmlformats.org/officeDocument/2006/relationships/image" Target="../media/image134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3.png"/><Relationship Id="rId5" Type="http://schemas.openxmlformats.org/officeDocument/2006/relationships/image" Target="../media/image132.png"/><Relationship Id="rId4" Type="http://schemas.openxmlformats.org/officeDocument/2006/relationships/image" Target="../media/image131.png"/><Relationship Id="rId9" Type="http://schemas.microsoft.com/office/2007/relationships/hdphoto" Target="../media/hdphoto7.wdp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gif"/><Relationship Id="rId3" Type="http://schemas.openxmlformats.org/officeDocument/2006/relationships/image" Target="../media/image136.jpeg"/><Relationship Id="rId7" Type="http://schemas.openxmlformats.org/officeDocument/2006/relationships/image" Target="../media/image140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9.jpeg"/><Relationship Id="rId5" Type="http://schemas.openxmlformats.org/officeDocument/2006/relationships/image" Target="../media/image138.jpeg"/><Relationship Id="rId4" Type="http://schemas.openxmlformats.org/officeDocument/2006/relationships/image" Target="../media/image137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142.png"/><Relationship Id="rId4" Type="http://schemas.openxmlformats.org/officeDocument/2006/relationships/notesSlide" Target="../notesSlides/notesSlide66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hyperlink" Target="Supplementary%20reading%20materials/Lecture_17/3.%20extreme-photography-23mar16.key.pdf" TargetMode="External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716024" y="1757226"/>
            <a:ext cx="8267668" cy="13413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000"/>
              </a:lnSpc>
            </a:pPr>
            <a:r>
              <a:rPr lang="zh-CN" altLang="en-US" sz="6600" b="1" dirty="0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应用光学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800" b="1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第</a:t>
            </a:r>
            <a:r>
              <a:rPr lang="en-US" altLang="zh-CN" sz="2800" b="1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17</a:t>
            </a:r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讲</a:t>
            </a:r>
            <a:r>
              <a:rPr lang="en-US" altLang="zh-CN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)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" name="Subtitle 2"/>
          <p:cNvSpPr txBox="1">
            <a:spLocks/>
          </p:cNvSpPr>
          <p:nvPr/>
        </p:nvSpPr>
        <p:spPr bwMode="auto">
          <a:xfrm>
            <a:off x="805381" y="4686184"/>
            <a:ext cx="7546517" cy="1404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chemeClr val="tx1"/>
                </a:solidFill>
                <a:latin typeface="Helvetica LT" panose="02000503040000020004" pitchFamily="2" charset="0"/>
              </a:rPr>
              <a:t>Jiangsu Key Laboratory of Spectral Imaging &amp; Intelligent Sense (SIIS)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Helvetica LT" panose="02000503040000020004" pitchFamily="2" charset="0"/>
              </a:rPr>
              <a:t>Nanjing University of Science and Technology, 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Helvetica LT" panose="02000503040000020004" pitchFamily="2" charset="0"/>
              </a:rPr>
              <a:t>Nanjing, Jiangsu Province 210094, China</a:t>
            </a:r>
            <a:endParaRPr lang="zh-CN" altLang="zh-CN" sz="1600" dirty="0">
              <a:solidFill>
                <a:schemeClr val="tx1"/>
              </a:solidFill>
              <a:latin typeface="Helvetica LT" panose="02000503040000020004" pitchFamily="2" charset="0"/>
            </a:endParaRPr>
          </a:p>
        </p:txBody>
      </p:sp>
      <p:sp>
        <p:nvSpPr>
          <p:cNvPr id="13" name="Subtitle 2"/>
          <p:cNvSpPr txBox="1">
            <a:spLocks/>
          </p:cNvSpPr>
          <p:nvPr/>
        </p:nvSpPr>
        <p:spPr bwMode="auto">
          <a:xfrm>
            <a:off x="3346704" y="3387875"/>
            <a:ext cx="2463872" cy="461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8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Arial" panose="020B0604020202020204" pitchFamily="34" charset="0"/>
              </a:rPr>
              <a:t>左 超</a:t>
            </a:r>
            <a:r>
              <a:rPr lang="en-US" altLang="zh-CN" sz="3800" b="1" dirty="0" smtClean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endParaRPr lang="zh-CN" altLang="zh-CN" sz="3800" b="1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14" name="图片 13" descr="图片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36512" y="-27384"/>
            <a:ext cx="9240334" cy="1099178"/>
          </a:xfrm>
          <a:prstGeom prst="rect">
            <a:avLst/>
          </a:prstGeom>
        </p:spPr>
      </p:pic>
      <p:pic>
        <p:nvPicPr>
          <p:cNvPr id="15" name="图片 14" descr="图片3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7864" y="95203"/>
            <a:ext cx="3464416" cy="901698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78642" y="6156878"/>
            <a:ext cx="4498862" cy="70112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3092" y="6165309"/>
            <a:ext cx="4208040" cy="593773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B4FCE6B-337D-40CE-BBDE-1EDC302EDF23}"/>
              </a:ext>
            </a:extLst>
          </p:cNvPr>
          <p:cNvSpPr/>
          <p:nvPr/>
        </p:nvSpPr>
        <p:spPr>
          <a:xfrm>
            <a:off x="3397867" y="2653424"/>
            <a:ext cx="2361544" cy="5627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000"/>
              </a:lnSpc>
            </a:pPr>
            <a:r>
              <a:rPr lang="en-US" altLang="zh-CN" sz="2800" dirty="0" smtClean="0">
                <a:latin typeface="Gill Sans MT" panose="020B0502020104020203" pitchFamily="34" charset="0"/>
              </a:rPr>
              <a:t>Applied Optics</a:t>
            </a:r>
            <a:endParaRPr lang="en-US" altLang="zh-CN" sz="2800" dirty="0">
              <a:latin typeface="Gill Sans MT" panose="020B0502020104020203" pitchFamily="34" charset="0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 bwMode="auto">
          <a:xfrm>
            <a:off x="805383" y="4300262"/>
            <a:ext cx="7546517" cy="44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南京理工大学电光学院光电技术系</a:t>
            </a:r>
            <a:endParaRPr lang="zh-CN" altLang="zh-CN" sz="16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44756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89708" y="1660796"/>
            <a:ext cx="7523019" cy="4013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6.1 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从最简单的放大镜开始</a:t>
            </a:r>
          </a:p>
          <a:p>
            <a:pPr>
              <a:lnSpc>
                <a:spcPct val="130000"/>
              </a:lnSpc>
            </a:pP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6.2 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照相机里面到底有什么？ </a:t>
            </a: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-- 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浅谈相机</a:t>
            </a:r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原理</a:t>
            </a:r>
            <a:endParaRPr lang="en-US" altLang="zh-CN" sz="28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6.3 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也是蛮浪漫的观察草履虫 </a:t>
            </a: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-- 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显微镜原理</a:t>
            </a:r>
          </a:p>
          <a:p>
            <a:pPr>
              <a:lnSpc>
                <a:spcPct val="130000"/>
              </a:lnSpc>
            </a:pPr>
            <a:r>
              <a:rPr lang="en-US" altLang="zh-CN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6.4 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浪漫的夜观星空 </a:t>
            </a: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-- 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望远镜原理</a:t>
            </a:r>
          </a:p>
          <a:p>
            <a:pPr>
              <a:lnSpc>
                <a:spcPct val="130000"/>
              </a:lnSpc>
            </a:pPr>
            <a:r>
              <a:rPr lang="en-US" altLang="zh-CN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6.5 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看远看近两相宜 </a:t>
            </a: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-- 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望远镜与显微镜可以互换吗？</a:t>
            </a:r>
          </a:p>
          <a:p>
            <a:pPr>
              <a:lnSpc>
                <a:spcPct val="130000"/>
              </a:lnSpc>
            </a:pPr>
            <a:endParaRPr lang="zh-CN" altLang="en-US"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6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典型的光学仪器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57200" y="857499"/>
            <a:ext cx="8372764" cy="16065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5270">
              <a:lnSpc>
                <a:spcPct val="100000"/>
              </a:lnSpc>
            </a:pPr>
            <a:r>
              <a:rPr lang="zh-CN" altLang="en-US" sz="3600" spc="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教学大纲</a:t>
            </a:r>
            <a:endParaRPr lang="zh-CN" altLang="en-US" sz="36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US" altLang="zh-TW" sz="24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endParaRPr lang="zh-TW" altLang="en-US" sz="28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13622" y="1708216"/>
            <a:ext cx="7025113" cy="548640"/>
          </a:xfrm>
          <a:prstGeom prst="rect">
            <a:avLst/>
          </a:prstGeom>
          <a:solidFill>
            <a:srgbClr val="FF0000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8" name="Picture 4" descr="Image result for åå­¦ä»ªå¨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5467" y="4691806"/>
            <a:ext cx="1953268" cy="1953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åå­¦ä»ªå¨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233663" y="4839236"/>
            <a:ext cx="1818761" cy="1849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mage result for ç§ç¸æº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4727" y="4648200"/>
            <a:ext cx="1955734" cy="2040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1363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6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.1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放大镜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57200" y="1061902"/>
            <a:ext cx="8372764" cy="11633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5270">
              <a:lnSpc>
                <a:spcPct val="100000"/>
              </a:lnSpc>
            </a:pPr>
            <a:r>
              <a:rPr lang="zh-CN" altLang="en-US" sz="3600" spc="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概念问题</a:t>
            </a:r>
            <a:endParaRPr lang="en-US" altLang="zh-TW" sz="24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endParaRPr lang="zh-TW" altLang="en-US" sz="28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object 3"/>
          <p:cNvSpPr txBox="1"/>
          <p:nvPr/>
        </p:nvSpPr>
        <p:spPr>
          <a:xfrm>
            <a:off x="641817" y="1855469"/>
            <a:ext cx="7352030" cy="2575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2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•</a:t>
            </a:r>
            <a:r>
              <a:rPr lang="en-US" sz="32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 </a:t>
            </a:r>
            <a:r>
              <a:rPr sz="32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请问一般用来阅读的放</a:t>
            </a:r>
            <a:r>
              <a:rPr sz="3200" spc="-15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大</a:t>
            </a:r>
            <a:r>
              <a:rPr sz="32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镜所</a:t>
            </a:r>
            <a:r>
              <a:rPr sz="3200" spc="-15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成</a:t>
            </a:r>
            <a:r>
              <a:rPr sz="32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的像是</a:t>
            </a:r>
            <a:r>
              <a:rPr lang="zh-CN" altLang="en-US" sz="32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：</a:t>
            </a:r>
            <a:endParaRPr sz="320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  <a:p>
            <a:pPr marL="469900">
              <a:lnSpc>
                <a:spcPct val="100000"/>
              </a:lnSpc>
              <a:spcBef>
                <a:spcPts val="690"/>
              </a:spcBef>
              <a:tabLst>
                <a:tab pos="984885" algn="l"/>
              </a:tabLst>
            </a:pPr>
            <a:r>
              <a:rPr sz="2800" spc="-15" dirty="0">
                <a:latin typeface="黑体" panose="02010609060101010101" pitchFamily="49" charset="-122"/>
                <a:ea typeface="黑体" panose="02010609060101010101" pitchFamily="49" charset="-122"/>
                <a:cs typeface="PMingLiU-ExtB"/>
              </a:rPr>
              <a:t>1</a:t>
            </a:r>
            <a:r>
              <a:rPr sz="2800" spc="-5" dirty="0">
                <a:latin typeface="黑体" panose="02010609060101010101" pitchFamily="49" charset="-122"/>
                <a:ea typeface="黑体" panose="02010609060101010101" pitchFamily="49" charset="-122"/>
                <a:cs typeface="PMingLiU-ExtB"/>
              </a:rPr>
              <a:t>.</a:t>
            </a:r>
            <a:r>
              <a:rPr sz="2800">
                <a:latin typeface="黑体" panose="02010609060101010101" pitchFamily="49" charset="-122"/>
                <a:ea typeface="黑体" panose="02010609060101010101" pitchFamily="49" charset="-122"/>
                <a:cs typeface="PMingLiU-ExtB"/>
              </a:rPr>
              <a:t>	</a:t>
            </a:r>
            <a:r>
              <a:rPr sz="2800" spc="-5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放大实像</a:t>
            </a:r>
            <a:endParaRPr sz="280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  <a:p>
            <a:pPr marL="469900">
              <a:lnSpc>
                <a:spcPct val="100000"/>
              </a:lnSpc>
              <a:spcBef>
                <a:spcPts val="670"/>
              </a:spcBef>
              <a:tabLst>
                <a:tab pos="984885" algn="l"/>
              </a:tabLst>
            </a:pPr>
            <a:r>
              <a:rPr sz="2800" spc="-15" dirty="0">
                <a:latin typeface="黑体" panose="02010609060101010101" pitchFamily="49" charset="-122"/>
                <a:ea typeface="黑体" panose="02010609060101010101" pitchFamily="49" charset="-122"/>
                <a:cs typeface="PMingLiU-ExtB"/>
              </a:rPr>
              <a:t>2</a:t>
            </a:r>
            <a:r>
              <a:rPr sz="2800" spc="-5" dirty="0">
                <a:latin typeface="黑体" panose="02010609060101010101" pitchFamily="49" charset="-122"/>
                <a:ea typeface="黑体" panose="02010609060101010101" pitchFamily="49" charset="-122"/>
                <a:cs typeface="PMingLiU-ExtB"/>
              </a:rPr>
              <a:t>.</a:t>
            </a:r>
            <a:r>
              <a:rPr sz="2800">
                <a:latin typeface="黑体" panose="02010609060101010101" pitchFamily="49" charset="-122"/>
                <a:ea typeface="黑体" panose="02010609060101010101" pitchFamily="49" charset="-122"/>
                <a:cs typeface="PMingLiU-ExtB"/>
              </a:rPr>
              <a:t>	</a:t>
            </a:r>
            <a:r>
              <a:rPr sz="2800" spc="-5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缩小实像</a:t>
            </a:r>
            <a:endParaRPr sz="280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  <a:p>
            <a:pPr marL="469900">
              <a:lnSpc>
                <a:spcPct val="100000"/>
              </a:lnSpc>
              <a:spcBef>
                <a:spcPts val="670"/>
              </a:spcBef>
              <a:tabLst>
                <a:tab pos="984885" algn="l"/>
              </a:tabLst>
            </a:pPr>
            <a:r>
              <a:rPr sz="2800" spc="-15" dirty="0">
                <a:latin typeface="黑体" panose="02010609060101010101" pitchFamily="49" charset="-122"/>
                <a:ea typeface="黑体" panose="02010609060101010101" pitchFamily="49" charset="-122"/>
                <a:cs typeface="PMingLiU-ExtB"/>
              </a:rPr>
              <a:t>3</a:t>
            </a:r>
            <a:r>
              <a:rPr sz="2800" spc="-5" dirty="0">
                <a:latin typeface="黑体" panose="02010609060101010101" pitchFamily="49" charset="-122"/>
                <a:ea typeface="黑体" panose="02010609060101010101" pitchFamily="49" charset="-122"/>
                <a:cs typeface="PMingLiU-ExtB"/>
              </a:rPr>
              <a:t>.</a:t>
            </a:r>
            <a:r>
              <a:rPr sz="2800">
                <a:latin typeface="黑体" panose="02010609060101010101" pitchFamily="49" charset="-122"/>
                <a:ea typeface="黑体" panose="02010609060101010101" pitchFamily="49" charset="-122"/>
                <a:cs typeface="PMingLiU-ExtB"/>
              </a:rPr>
              <a:t>	</a:t>
            </a:r>
            <a:r>
              <a:rPr sz="2800" spc="-5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放大虚像</a:t>
            </a:r>
            <a:endParaRPr sz="280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  <a:p>
            <a:pPr marL="469900">
              <a:lnSpc>
                <a:spcPct val="100000"/>
              </a:lnSpc>
              <a:spcBef>
                <a:spcPts val="670"/>
              </a:spcBef>
              <a:tabLst>
                <a:tab pos="984885" algn="l"/>
              </a:tabLst>
            </a:pPr>
            <a:r>
              <a:rPr sz="2800" spc="-15" dirty="0">
                <a:latin typeface="黑体" panose="02010609060101010101" pitchFamily="49" charset="-122"/>
                <a:ea typeface="黑体" panose="02010609060101010101" pitchFamily="49" charset="-122"/>
                <a:cs typeface="PMingLiU-ExtB"/>
              </a:rPr>
              <a:t>4</a:t>
            </a:r>
            <a:r>
              <a:rPr sz="2800" spc="-5" dirty="0">
                <a:latin typeface="黑体" panose="02010609060101010101" pitchFamily="49" charset="-122"/>
                <a:ea typeface="黑体" panose="02010609060101010101" pitchFamily="49" charset="-122"/>
                <a:cs typeface="PMingLiU-ExtB"/>
              </a:rPr>
              <a:t>.</a:t>
            </a:r>
            <a:r>
              <a:rPr sz="2800">
                <a:latin typeface="黑体" panose="02010609060101010101" pitchFamily="49" charset="-122"/>
                <a:ea typeface="黑体" panose="02010609060101010101" pitchFamily="49" charset="-122"/>
                <a:cs typeface="PMingLiU-ExtB"/>
              </a:rPr>
              <a:t>	</a:t>
            </a:r>
            <a:r>
              <a:rPr sz="2800" spc="-5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缩小虚像</a:t>
            </a:r>
            <a:endParaRPr sz="280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</p:txBody>
      </p:sp>
      <p:sp>
        <p:nvSpPr>
          <p:cNvPr id="11" name="object 4"/>
          <p:cNvSpPr/>
          <p:nvPr/>
        </p:nvSpPr>
        <p:spPr>
          <a:xfrm>
            <a:off x="5211927" y="4081057"/>
            <a:ext cx="3686302" cy="24559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" name="object 6"/>
          <p:cNvSpPr txBox="1"/>
          <p:nvPr/>
        </p:nvSpPr>
        <p:spPr>
          <a:xfrm>
            <a:off x="105878" y="6421175"/>
            <a:ext cx="5983907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200" u="sng" spc="-1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</a:t>
            </a:r>
            <a:r>
              <a:rPr sz="1200" u="sng" spc="-1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rom</a:t>
            </a:r>
            <a:r>
              <a:rPr sz="12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:</a:t>
            </a:r>
            <a:r>
              <a:rPr sz="1200" u="sng" spc="1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200" u="sng" spc="-5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</a:t>
            </a:r>
            <a:r>
              <a:rPr sz="1200" u="sng" spc="-15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ep</a:t>
            </a:r>
            <a:r>
              <a:rPr sz="1200" u="sng" spc="-5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ta</a:t>
            </a:r>
            <a:r>
              <a:rPr sz="1200" u="sng" spc="-15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go</a:t>
            </a:r>
            <a:r>
              <a:rPr sz="1200" u="sng" spc="-5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n </a:t>
            </a:r>
            <a:endParaRPr lang="en-US" sz="1200" u="sng" spc="-5" smtClean="0">
              <a:solidFill>
                <a:srgbClr val="0033CC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 marR="5080">
              <a:lnSpc>
                <a:spcPct val="100000"/>
              </a:lnSpc>
            </a:pPr>
            <a:r>
              <a:rPr sz="1200" u="sng" spc="-15" smtClean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</a:t>
            </a:r>
            <a:r>
              <a:rPr sz="1200" u="sng" spc="-5" smtClean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</a:t>
            </a:r>
            <a:r>
              <a:rPr sz="1200" u="sng" smtClean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</a:t>
            </a:r>
            <a:r>
              <a:rPr sz="1200" u="sng" spc="-15" smtClean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</a:t>
            </a:r>
            <a:r>
              <a:rPr sz="12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:</a:t>
            </a:r>
            <a:r>
              <a:rPr sz="1200" u="sng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/</a:t>
            </a:r>
            <a:r>
              <a:rPr sz="12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/e</a:t>
            </a:r>
            <a:r>
              <a:rPr sz="1200" u="sng" spc="-1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n</a:t>
            </a:r>
            <a:r>
              <a:rPr sz="1200" u="sng" spc="-1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.w</a:t>
            </a:r>
            <a:r>
              <a:rPr sz="12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iki</a:t>
            </a:r>
            <a:r>
              <a:rPr sz="1200" u="sng" spc="-1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pe</a:t>
            </a:r>
            <a:r>
              <a:rPr sz="1200" u="sng" spc="-1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</a:t>
            </a:r>
            <a:r>
              <a:rPr sz="12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ia</a:t>
            </a:r>
            <a:r>
              <a:rPr sz="1200" u="sng" spc="-1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.o</a:t>
            </a:r>
            <a:r>
              <a:rPr sz="1200" u="sng" spc="-1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rg/wiki/Fi</a:t>
            </a:r>
            <a:r>
              <a:rPr sz="1200" u="sng" spc="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</a:t>
            </a:r>
            <a:r>
              <a:rPr sz="1200" u="sng" spc="-1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</a:t>
            </a:r>
            <a:r>
              <a:rPr sz="12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:Ma</a:t>
            </a:r>
            <a:r>
              <a:rPr sz="1200" u="sng" spc="-1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gn</a:t>
            </a:r>
            <a:r>
              <a:rPr sz="12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</a:t>
            </a:r>
            <a:r>
              <a:rPr sz="1200" u="sng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</a:t>
            </a:r>
            <a:r>
              <a:rPr sz="1200" u="sng" spc="-1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y</a:t>
            </a:r>
            <a:r>
              <a:rPr sz="12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in</a:t>
            </a:r>
            <a:r>
              <a:rPr sz="1200" u="sng" spc="-1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g_g</a:t>
            </a:r>
            <a:r>
              <a:rPr sz="12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las</a:t>
            </a:r>
            <a:r>
              <a:rPr sz="1200" u="sng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</a:t>
            </a:r>
            <a:r>
              <a:rPr sz="1200" u="sng" spc="-1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r>
              <a:rPr sz="1200" u="sng" spc="-1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.jp</a:t>
            </a:r>
            <a:r>
              <a:rPr sz="12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g</a:t>
            </a:r>
            <a:endParaRPr sz="1200" u="sng">
              <a:solidFill>
                <a:srgbClr val="0033CC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423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6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.1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放大镜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57200" y="1061902"/>
            <a:ext cx="8372764" cy="11633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5270">
              <a:lnSpc>
                <a:spcPct val="100000"/>
              </a:lnSpc>
            </a:pPr>
            <a:r>
              <a:rPr lang="zh-CN" altLang="en-US" sz="3600" spc="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概念问题</a:t>
            </a:r>
            <a:endParaRPr lang="en-US" altLang="zh-TW" sz="24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endParaRPr lang="zh-TW" altLang="en-US" sz="28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object 3"/>
          <p:cNvSpPr txBox="1"/>
          <p:nvPr/>
        </p:nvSpPr>
        <p:spPr>
          <a:xfrm>
            <a:off x="641817" y="1855469"/>
            <a:ext cx="7352030" cy="205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altLang="zh-CN" sz="32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 </a:t>
            </a:r>
            <a:r>
              <a:rPr lang="zh-CN" altLang="en-US" sz="32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请问</a:t>
            </a:r>
            <a:r>
              <a:rPr lang="zh-CN" altLang="en-US" sz="32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这个虚像可以被照</a:t>
            </a:r>
            <a:r>
              <a:rPr lang="zh-CN" altLang="en-US" sz="3200" spc="-1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得</a:t>
            </a:r>
            <a:r>
              <a:rPr lang="zh-CN" altLang="en-US" sz="32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下来</a:t>
            </a:r>
            <a:r>
              <a:rPr lang="zh-CN" altLang="en-US" sz="3200" spc="-1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吗</a:t>
            </a:r>
            <a:r>
              <a:rPr lang="zh-CN" altLang="en-US" sz="32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？</a:t>
            </a:r>
          </a:p>
          <a:p>
            <a:pPr marL="469900">
              <a:lnSpc>
                <a:spcPct val="100000"/>
              </a:lnSpc>
              <a:spcBef>
                <a:spcPts val="690"/>
              </a:spcBef>
              <a:tabLst>
                <a:tab pos="984885" algn="l"/>
              </a:tabLst>
            </a:pPr>
            <a:r>
              <a:rPr lang="en-US" altLang="zh-CN" sz="2800" spc="-1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en-US" altLang="zh-CN" sz="28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lang="zh-CN" altLang="en-US" sz="28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可以</a:t>
            </a:r>
            <a:endParaRPr lang="zh-CN" altLang="en-US"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00000"/>
              </a:lnSpc>
              <a:spcBef>
                <a:spcPts val="670"/>
              </a:spcBef>
              <a:tabLst>
                <a:tab pos="984885" algn="l"/>
              </a:tabLst>
            </a:pPr>
            <a:r>
              <a:rPr lang="en-US" altLang="zh-CN" sz="2800" spc="-1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r>
              <a:rPr lang="en-US" altLang="zh-CN" sz="28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lang="zh-CN" altLang="en-US" sz="28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不行</a:t>
            </a:r>
            <a:endParaRPr lang="zh-CN" altLang="en-US"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00000"/>
              </a:lnSpc>
              <a:spcBef>
                <a:spcPts val="670"/>
              </a:spcBef>
              <a:tabLst>
                <a:tab pos="984885" algn="l"/>
              </a:tabLst>
            </a:pPr>
            <a:r>
              <a:rPr lang="en-US" altLang="zh-CN" sz="2800" spc="-1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3</a:t>
            </a:r>
            <a:r>
              <a:rPr lang="en-US" altLang="zh-CN" sz="28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lang="zh-CN" altLang="en-US" sz="28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看情况</a:t>
            </a:r>
            <a:endParaRPr lang="zh-CN" altLang="en-US"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1" name="object 4"/>
          <p:cNvSpPr/>
          <p:nvPr/>
        </p:nvSpPr>
        <p:spPr>
          <a:xfrm>
            <a:off x="5211927" y="4081057"/>
            <a:ext cx="3686302" cy="24559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5878" y="6421175"/>
            <a:ext cx="5983907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200" u="sng" spc="-1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</a:t>
            </a:r>
            <a:r>
              <a:rPr sz="1200" u="sng" spc="-1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rom</a:t>
            </a:r>
            <a:r>
              <a:rPr sz="12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:</a:t>
            </a:r>
            <a:r>
              <a:rPr sz="1200" u="sng" spc="1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200" u="sng" spc="-5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</a:t>
            </a:r>
            <a:r>
              <a:rPr sz="1200" u="sng" spc="-15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ep</a:t>
            </a:r>
            <a:r>
              <a:rPr sz="1200" u="sng" spc="-5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ta</a:t>
            </a:r>
            <a:r>
              <a:rPr sz="1200" u="sng" spc="-15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go</a:t>
            </a:r>
            <a:r>
              <a:rPr sz="1200" u="sng" spc="-5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n </a:t>
            </a:r>
            <a:endParaRPr lang="en-US" sz="1200" u="sng" spc="-5" smtClean="0">
              <a:solidFill>
                <a:srgbClr val="0033CC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 marR="5080">
              <a:lnSpc>
                <a:spcPct val="100000"/>
              </a:lnSpc>
            </a:pPr>
            <a:r>
              <a:rPr sz="1200" u="sng" spc="-15" smtClean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</a:t>
            </a:r>
            <a:r>
              <a:rPr sz="1200" u="sng" spc="-5" smtClean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</a:t>
            </a:r>
            <a:r>
              <a:rPr sz="1200" u="sng" smtClean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</a:t>
            </a:r>
            <a:r>
              <a:rPr sz="1200" u="sng" spc="-15" smtClean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</a:t>
            </a:r>
            <a:r>
              <a:rPr sz="12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:</a:t>
            </a:r>
            <a:r>
              <a:rPr sz="1200" u="sng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/</a:t>
            </a:r>
            <a:r>
              <a:rPr sz="12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/e</a:t>
            </a:r>
            <a:r>
              <a:rPr sz="1200" u="sng" spc="-1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n</a:t>
            </a:r>
            <a:r>
              <a:rPr sz="1200" u="sng" spc="-1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.w</a:t>
            </a:r>
            <a:r>
              <a:rPr sz="12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iki</a:t>
            </a:r>
            <a:r>
              <a:rPr sz="1200" u="sng" spc="-1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pe</a:t>
            </a:r>
            <a:r>
              <a:rPr sz="1200" u="sng" spc="-1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</a:t>
            </a:r>
            <a:r>
              <a:rPr sz="12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ia</a:t>
            </a:r>
            <a:r>
              <a:rPr sz="1200" u="sng" spc="-1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.o</a:t>
            </a:r>
            <a:r>
              <a:rPr sz="1200" u="sng" spc="-1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rg/wiki/Fi</a:t>
            </a:r>
            <a:r>
              <a:rPr sz="1200" u="sng" spc="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</a:t>
            </a:r>
            <a:r>
              <a:rPr sz="1200" u="sng" spc="-1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</a:t>
            </a:r>
            <a:r>
              <a:rPr sz="12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:Ma</a:t>
            </a:r>
            <a:r>
              <a:rPr sz="1200" u="sng" spc="-1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gn</a:t>
            </a:r>
            <a:r>
              <a:rPr sz="12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</a:t>
            </a:r>
            <a:r>
              <a:rPr sz="1200" u="sng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</a:t>
            </a:r>
            <a:r>
              <a:rPr sz="1200" u="sng" spc="-1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y</a:t>
            </a:r>
            <a:r>
              <a:rPr sz="12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in</a:t>
            </a:r>
            <a:r>
              <a:rPr sz="1200" u="sng" spc="-1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g_g</a:t>
            </a:r>
            <a:r>
              <a:rPr sz="12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las</a:t>
            </a:r>
            <a:r>
              <a:rPr sz="1200" u="sng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</a:t>
            </a:r>
            <a:r>
              <a:rPr sz="1200" u="sng" spc="-1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r>
              <a:rPr sz="1200" u="sng" spc="-1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.jp</a:t>
            </a:r>
            <a:r>
              <a:rPr sz="12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g</a:t>
            </a:r>
            <a:endParaRPr sz="1200" u="sng">
              <a:solidFill>
                <a:srgbClr val="0033CC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152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6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.1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放大镜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57200" y="1061902"/>
            <a:ext cx="8372764" cy="11633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5270">
              <a:lnSpc>
                <a:spcPct val="100000"/>
              </a:lnSpc>
            </a:pPr>
            <a:r>
              <a:rPr lang="zh-CN" altLang="en-US" sz="3600" spc="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概念问题</a:t>
            </a:r>
            <a:endParaRPr lang="en-US" altLang="zh-TW" sz="24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endParaRPr lang="zh-TW" altLang="en-US" sz="28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object 3"/>
          <p:cNvSpPr txBox="1"/>
          <p:nvPr/>
        </p:nvSpPr>
        <p:spPr>
          <a:xfrm>
            <a:off x="641817" y="1855469"/>
            <a:ext cx="7352030" cy="2575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altLang="zh-CN" sz="32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• </a:t>
            </a:r>
            <a:r>
              <a:rPr lang="zh-CN" altLang="en-US" sz="32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请问</a:t>
            </a:r>
            <a:r>
              <a:rPr lang="zh-CN" altLang="en-US" sz="320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哪一个物理量被这</a:t>
            </a:r>
            <a:r>
              <a:rPr lang="zh-CN" altLang="en-US" sz="3200" spc="-15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个</a:t>
            </a:r>
            <a:r>
              <a:rPr lang="zh-CN" altLang="en-US" sz="320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单透</a:t>
            </a:r>
            <a:r>
              <a:rPr lang="zh-CN" altLang="en-US" sz="3200" spc="-15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镜</a:t>
            </a:r>
            <a:r>
              <a:rPr lang="zh-CN" altLang="en-US" sz="320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放大</a:t>
            </a:r>
            <a:r>
              <a:rPr lang="zh-CN" altLang="en-US" sz="3200" spc="-15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了</a:t>
            </a:r>
            <a:r>
              <a:rPr lang="zh-CN" altLang="en-US" sz="320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？</a:t>
            </a:r>
          </a:p>
          <a:p>
            <a:pPr marL="469900">
              <a:lnSpc>
                <a:spcPct val="100000"/>
              </a:lnSpc>
              <a:spcBef>
                <a:spcPts val="690"/>
              </a:spcBef>
              <a:tabLst>
                <a:tab pos="984885" algn="l"/>
              </a:tabLst>
            </a:pPr>
            <a:r>
              <a:rPr lang="en-US" altLang="zh-CN" sz="2800" spc="-15">
                <a:latin typeface="黑体" panose="02010609060101010101" pitchFamily="49" charset="-122"/>
                <a:ea typeface="黑体" panose="02010609060101010101" pitchFamily="49" charset="-122"/>
                <a:cs typeface="PMingLiU-ExtB"/>
              </a:rPr>
              <a:t>1</a:t>
            </a:r>
            <a:r>
              <a:rPr lang="en-US" altLang="zh-CN" sz="2800" spc="-5">
                <a:latin typeface="黑体" panose="02010609060101010101" pitchFamily="49" charset="-122"/>
                <a:ea typeface="黑体" panose="02010609060101010101" pitchFamily="49" charset="-122"/>
                <a:cs typeface="PMingLiU-ExtB"/>
              </a:rPr>
              <a:t>.</a:t>
            </a: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  <a:cs typeface="PMingLiU-ExtB"/>
              </a:rPr>
              <a:t>	</a:t>
            </a:r>
            <a:r>
              <a:rPr lang="zh-CN" altLang="en-US" sz="2800" spc="-5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物体大小</a:t>
            </a:r>
            <a:endParaRPr lang="zh-CN" altLang="en-US" sz="280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  <a:p>
            <a:pPr marL="469900">
              <a:lnSpc>
                <a:spcPct val="100000"/>
              </a:lnSpc>
              <a:spcBef>
                <a:spcPts val="670"/>
              </a:spcBef>
              <a:tabLst>
                <a:tab pos="984885" algn="l"/>
              </a:tabLst>
            </a:pPr>
            <a:r>
              <a:rPr lang="en-US" altLang="zh-CN" sz="2800" spc="-15">
                <a:latin typeface="黑体" panose="02010609060101010101" pitchFamily="49" charset="-122"/>
                <a:ea typeface="黑体" panose="02010609060101010101" pitchFamily="49" charset="-122"/>
                <a:cs typeface="PMingLiU-ExtB"/>
              </a:rPr>
              <a:t>2</a:t>
            </a:r>
            <a:r>
              <a:rPr lang="en-US" altLang="zh-CN" sz="2800" spc="-5">
                <a:latin typeface="黑体" panose="02010609060101010101" pitchFamily="49" charset="-122"/>
                <a:ea typeface="黑体" panose="02010609060101010101" pitchFamily="49" charset="-122"/>
                <a:cs typeface="PMingLiU-ExtB"/>
              </a:rPr>
              <a:t>.</a:t>
            </a: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  <a:cs typeface="PMingLiU-ExtB"/>
              </a:rPr>
              <a:t>	</a:t>
            </a:r>
            <a:r>
              <a:rPr lang="zh-CN" altLang="en-US" sz="2800" spc="-5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视角</a:t>
            </a:r>
            <a:endParaRPr lang="zh-CN" altLang="en-US" sz="280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  <a:p>
            <a:pPr marL="469900">
              <a:lnSpc>
                <a:spcPct val="100000"/>
              </a:lnSpc>
              <a:spcBef>
                <a:spcPts val="670"/>
              </a:spcBef>
              <a:tabLst>
                <a:tab pos="984885" algn="l"/>
              </a:tabLst>
            </a:pPr>
            <a:r>
              <a:rPr lang="en-US" altLang="zh-CN" sz="2800" spc="-15">
                <a:latin typeface="黑体" panose="02010609060101010101" pitchFamily="49" charset="-122"/>
                <a:ea typeface="黑体" panose="02010609060101010101" pitchFamily="49" charset="-122"/>
                <a:cs typeface="PMingLiU-ExtB"/>
              </a:rPr>
              <a:t>3</a:t>
            </a:r>
            <a:r>
              <a:rPr lang="en-US" altLang="zh-CN" sz="2800" spc="-5">
                <a:latin typeface="黑体" panose="02010609060101010101" pitchFamily="49" charset="-122"/>
                <a:ea typeface="黑体" panose="02010609060101010101" pitchFamily="49" charset="-122"/>
                <a:cs typeface="PMingLiU-ExtB"/>
              </a:rPr>
              <a:t>.</a:t>
            </a: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  <a:cs typeface="PMingLiU-ExtB"/>
              </a:rPr>
              <a:t>	</a:t>
            </a:r>
            <a:r>
              <a:rPr lang="zh-CN" altLang="en-US" sz="2800" spc="-5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视野范围</a:t>
            </a:r>
            <a:endParaRPr lang="zh-CN" altLang="en-US" sz="280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  <a:p>
            <a:pPr marL="469900">
              <a:lnSpc>
                <a:spcPct val="100000"/>
              </a:lnSpc>
              <a:spcBef>
                <a:spcPts val="670"/>
              </a:spcBef>
              <a:tabLst>
                <a:tab pos="984885" algn="l"/>
              </a:tabLst>
            </a:pPr>
            <a:r>
              <a:rPr lang="en-US" altLang="zh-CN" sz="2800" spc="-15">
                <a:latin typeface="黑体" panose="02010609060101010101" pitchFamily="49" charset="-122"/>
                <a:ea typeface="黑体" panose="02010609060101010101" pitchFamily="49" charset="-122"/>
                <a:cs typeface="PMingLiU-ExtB"/>
              </a:rPr>
              <a:t>4</a:t>
            </a:r>
            <a:r>
              <a:rPr lang="en-US" altLang="zh-CN" sz="2800" spc="-5">
                <a:latin typeface="黑体" panose="02010609060101010101" pitchFamily="49" charset="-122"/>
                <a:ea typeface="黑体" panose="02010609060101010101" pitchFamily="49" charset="-122"/>
                <a:cs typeface="PMingLiU-ExtB"/>
              </a:rPr>
              <a:t>.</a:t>
            </a: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  <a:cs typeface="PMingLiU-ExtB"/>
              </a:rPr>
              <a:t>	</a:t>
            </a:r>
            <a:r>
              <a:rPr lang="zh-CN" altLang="en-US" sz="2800" spc="-5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物与透镜距离</a:t>
            </a:r>
            <a:endParaRPr lang="zh-CN" altLang="en-US" sz="280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</p:txBody>
      </p:sp>
      <p:sp>
        <p:nvSpPr>
          <p:cNvPr id="11" name="object 4"/>
          <p:cNvSpPr/>
          <p:nvPr/>
        </p:nvSpPr>
        <p:spPr>
          <a:xfrm>
            <a:off x="5211927" y="4081057"/>
            <a:ext cx="3686302" cy="24559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5878" y="6421175"/>
            <a:ext cx="5983907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200" u="sng" spc="-1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</a:t>
            </a:r>
            <a:r>
              <a:rPr sz="1200" u="sng" spc="-1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rom</a:t>
            </a:r>
            <a:r>
              <a:rPr sz="12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:</a:t>
            </a:r>
            <a:r>
              <a:rPr sz="1200" u="sng" spc="1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200" u="sng" spc="-5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</a:t>
            </a:r>
            <a:r>
              <a:rPr sz="1200" u="sng" spc="-15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ep</a:t>
            </a:r>
            <a:r>
              <a:rPr sz="1200" u="sng" spc="-5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ta</a:t>
            </a:r>
            <a:r>
              <a:rPr sz="1200" u="sng" spc="-15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go</a:t>
            </a:r>
            <a:r>
              <a:rPr sz="1200" u="sng" spc="-5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n </a:t>
            </a:r>
            <a:endParaRPr lang="en-US" sz="1200" u="sng" spc="-5" smtClean="0">
              <a:solidFill>
                <a:srgbClr val="0033CC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 marR="5080">
              <a:lnSpc>
                <a:spcPct val="100000"/>
              </a:lnSpc>
            </a:pPr>
            <a:r>
              <a:rPr sz="1200" u="sng" spc="-15" smtClean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</a:t>
            </a:r>
            <a:r>
              <a:rPr sz="1200" u="sng" spc="-5" smtClean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</a:t>
            </a:r>
            <a:r>
              <a:rPr sz="1200" u="sng" smtClean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</a:t>
            </a:r>
            <a:r>
              <a:rPr sz="1200" u="sng" spc="-15" smtClean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</a:t>
            </a:r>
            <a:r>
              <a:rPr sz="12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:</a:t>
            </a:r>
            <a:r>
              <a:rPr sz="1200" u="sng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/</a:t>
            </a:r>
            <a:r>
              <a:rPr sz="12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/e</a:t>
            </a:r>
            <a:r>
              <a:rPr sz="1200" u="sng" spc="-1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n</a:t>
            </a:r>
            <a:r>
              <a:rPr sz="1200" u="sng" spc="-1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.w</a:t>
            </a:r>
            <a:r>
              <a:rPr sz="12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iki</a:t>
            </a:r>
            <a:r>
              <a:rPr sz="1200" u="sng" spc="-1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pe</a:t>
            </a:r>
            <a:r>
              <a:rPr sz="1200" u="sng" spc="-1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</a:t>
            </a:r>
            <a:r>
              <a:rPr sz="12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ia</a:t>
            </a:r>
            <a:r>
              <a:rPr sz="1200" u="sng" spc="-1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.o</a:t>
            </a:r>
            <a:r>
              <a:rPr sz="1200" u="sng" spc="-1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rg/wiki/Fi</a:t>
            </a:r>
            <a:r>
              <a:rPr sz="1200" u="sng" spc="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</a:t>
            </a:r>
            <a:r>
              <a:rPr sz="1200" u="sng" spc="-1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</a:t>
            </a:r>
            <a:r>
              <a:rPr sz="12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:Ma</a:t>
            </a:r>
            <a:r>
              <a:rPr sz="1200" u="sng" spc="-1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gn</a:t>
            </a:r>
            <a:r>
              <a:rPr sz="12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</a:t>
            </a:r>
            <a:r>
              <a:rPr sz="1200" u="sng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</a:t>
            </a:r>
            <a:r>
              <a:rPr sz="1200" u="sng" spc="-1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y</a:t>
            </a:r>
            <a:r>
              <a:rPr sz="12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in</a:t>
            </a:r>
            <a:r>
              <a:rPr sz="1200" u="sng" spc="-1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g_g</a:t>
            </a:r>
            <a:r>
              <a:rPr sz="12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las</a:t>
            </a:r>
            <a:r>
              <a:rPr sz="1200" u="sng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</a:t>
            </a:r>
            <a:r>
              <a:rPr sz="1200" u="sng" spc="-1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r>
              <a:rPr sz="1200" u="sng" spc="-1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.jp</a:t>
            </a:r>
            <a:r>
              <a:rPr sz="12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g</a:t>
            </a:r>
            <a:endParaRPr sz="1200" u="sng">
              <a:solidFill>
                <a:srgbClr val="0033CC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189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6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.1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放大镜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7" name="object 3"/>
          <p:cNvSpPr txBox="1"/>
          <p:nvPr/>
        </p:nvSpPr>
        <p:spPr>
          <a:xfrm>
            <a:off x="535940" y="1343824"/>
            <a:ext cx="3282315" cy="15081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7314" indent="-95250">
              <a:lnSpc>
                <a:spcPct val="100000"/>
              </a:lnSpc>
            </a:pPr>
            <a:r>
              <a:rPr sz="32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r>
              <a:rPr lang="en-US" sz="32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32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主要在放</a:t>
            </a:r>
            <a:r>
              <a:rPr sz="32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大</a:t>
            </a:r>
            <a:r>
              <a:rPr sz="3200" smtClean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视角</a:t>
            </a:r>
            <a:endParaRPr sz="32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19"/>
              </a:spcBef>
            </a:pPr>
            <a:endParaRPr sz="3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07314">
              <a:lnSpc>
                <a:spcPct val="100000"/>
              </a:lnSpc>
            </a:pP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放大</a:t>
            </a:r>
            <a:r>
              <a:rPr sz="28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率</a:t>
            </a:r>
            <a:r>
              <a:rPr lang="en-US" altLang="zh-CN" sz="3200" i="1">
                <a:latin typeface="Times New Roman"/>
                <a:cs typeface="Times New Roman"/>
              </a:rPr>
              <a:t>M</a:t>
            </a:r>
            <a:r>
              <a:rPr sz="2950" spc="-19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950" spc="-385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endParaRPr sz="295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257675" y="745362"/>
            <a:ext cx="4886324" cy="17479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935473" y="1340738"/>
            <a:ext cx="474980" cy="484505"/>
          </a:xfrm>
          <a:custGeom>
            <a:avLst/>
            <a:gdLst/>
            <a:ahLst/>
            <a:cxnLst/>
            <a:rect l="l" t="t" r="r" b="b"/>
            <a:pathLst>
              <a:path w="474979" h="484505">
                <a:moveTo>
                  <a:pt x="0" y="79121"/>
                </a:moveTo>
                <a:lnTo>
                  <a:pt x="11251" y="38437"/>
                </a:lnTo>
                <a:lnTo>
                  <a:pt x="40714" y="9934"/>
                </a:lnTo>
                <a:lnTo>
                  <a:pt x="395604" y="0"/>
                </a:lnTo>
                <a:lnTo>
                  <a:pt x="410122" y="1329"/>
                </a:lnTo>
                <a:lnTo>
                  <a:pt x="447460" y="19366"/>
                </a:lnTo>
                <a:lnTo>
                  <a:pt x="470472" y="53469"/>
                </a:lnTo>
                <a:lnTo>
                  <a:pt x="474725" y="405002"/>
                </a:lnTo>
                <a:lnTo>
                  <a:pt x="473396" y="419520"/>
                </a:lnTo>
                <a:lnTo>
                  <a:pt x="455359" y="456858"/>
                </a:lnTo>
                <a:lnTo>
                  <a:pt x="421256" y="479870"/>
                </a:lnTo>
                <a:lnTo>
                  <a:pt x="79121" y="484124"/>
                </a:lnTo>
                <a:lnTo>
                  <a:pt x="64603" y="482794"/>
                </a:lnTo>
                <a:lnTo>
                  <a:pt x="27265" y="464757"/>
                </a:lnTo>
                <a:lnTo>
                  <a:pt x="4253" y="430654"/>
                </a:lnTo>
                <a:lnTo>
                  <a:pt x="0" y="79121"/>
                </a:lnTo>
                <a:close/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" name="object 10"/>
          <p:cNvSpPr/>
          <p:nvPr/>
        </p:nvSpPr>
        <p:spPr>
          <a:xfrm>
            <a:off x="4354448" y="2207450"/>
            <a:ext cx="581025" cy="363855"/>
          </a:xfrm>
          <a:custGeom>
            <a:avLst/>
            <a:gdLst/>
            <a:ahLst/>
            <a:cxnLst/>
            <a:rect l="l" t="t" r="r" b="b"/>
            <a:pathLst>
              <a:path w="581025" h="363855">
                <a:moveTo>
                  <a:pt x="0" y="363537"/>
                </a:moveTo>
                <a:lnTo>
                  <a:pt x="581025" y="363537"/>
                </a:lnTo>
                <a:lnTo>
                  <a:pt x="581025" y="0"/>
                </a:lnTo>
                <a:lnTo>
                  <a:pt x="0" y="0"/>
                </a:lnTo>
                <a:lnTo>
                  <a:pt x="0" y="3635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3" name="object 11"/>
          <p:cNvSpPr/>
          <p:nvPr/>
        </p:nvSpPr>
        <p:spPr>
          <a:xfrm>
            <a:off x="4354448" y="2207450"/>
            <a:ext cx="581025" cy="363855"/>
          </a:xfrm>
          <a:custGeom>
            <a:avLst/>
            <a:gdLst/>
            <a:ahLst/>
            <a:cxnLst/>
            <a:rect l="l" t="t" r="r" b="b"/>
            <a:pathLst>
              <a:path w="581025" h="363855">
                <a:moveTo>
                  <a:pt x="0" y="363537"/>
                </a:moveTo>
                <a:lnTo>
                  <a:pt x="581025" y="363537"/>
                </a:lnTo>
                <a:lnTo>
                  <a:pt x="581025" y="0"/>
                </a:lnTo>
                <a:lnTo>
                  <a:pt x="0" y="0"/>
                </a:lnTo>
                <a:lnTo>
                  <a:pt x="0" y="363537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4" name="object 12"/>
          <p:cNvSpPr/>
          <p:nvPr/>
        </p:nvSpPr>
        <p:spPr>
          <a:xfrm>
            <a:off x="4257675" y="2074659"/>
            <a:ext cx="4886324" cy="50585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" name="object 22"/>
          <p:cNvSpPr/>
          <p:nvPr/>
        </p:nvSpPr>
        <p:spPr>
          <a:xfrm>
            <a:off x="4336922" y="2876384"/>
            <a:ext cx="4784852" cy="285521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6" name="object 23"/>
          <p:cNvSpPr/>
          <p:nvPr/>
        </p:nvSpPr>
        <p:spPr>
          <a:xfrm>
            <a:off x="7200900" y="2815526"/>
            <a:ext cx="854075" cy="363855"/>
          </a:xfrm>
          <a:custGeom>
            <a:avLst/>
            <a:gdLst/>
            <a:ahLst/>
            <a:cxnLst/>
            <a:rect l="l" t="t" r="r" b="b"/>
            <a:pathLst>
              <a:path w="854075" h="363855">
                <a:moveTo>
                  <a:pt x="0" y="363537"/>
                </a:moveTo>
                <a:lnTo>
                  <a:pt x="854075" y="363537"/>
                </a:lnTo>
                <a:lnTo>
                  <a:pt x="854075" y="0"/>
                </a:lnTo>
                <a:lnTo>
                  <a:pt x="0" y="0"/>
                </a:lnTo>
                <a:lnTo>
                  <a:pt x="0" y="3635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7" name="object 24"/>
          <p:cNvSpPr/>
          <p:nvPr/>
        </p:nvSpPr>
        <p:spPr>
          <a:xfrm>
            <a:off x="7200900" y="2815526"/>
            <a:ext cx="854075" cy="363855"/>
          </a:xfrm>
          <a:custGeom>
            <a:avLst/>
            <a:gdLst/>
            <a:ahLst/>
            <a:cxnLst/>
            <a:rect l="l" t="t" r="r" b="b"/>
            <a:pathLst>
              <a:path w="854075" h="363855">
                <a:moveTo>
                  <a:pt x="0" y="363537"/>
                </a:moveTo>
                <a:lnTo>
                  <a:pt x="854075" y="363537"/>
                </a:lnTo>
                <a:lnTo>
                  <a:pt x="854075" y="0"/>
                </a:lnTo>
                <a:lnTo>
                  <a:pt x="0" y="0"/>
                </a:lnTo>
                <a:lnTo>
                  <a:pt x="0" y="363537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8" name="object 25"/>
          <p:cNvSpPr/>
          <p:nvPr/>
        </p:nvSpPr>
        <p:spPr>
          <a:xfrm>
            <a:off x="4192523" y="3699764"/>
            <a:ext cx="2025650" cy="647700"/>
          </a:xfrm>
          <a:custGeom>
            <a:avLst/>
            <a:gdLst/>
            <a:ahLst/>
            <a:cxnLst/>
            <a:rect l="l" t="t" r="r" b="b"/>
            <a:pathLst>
              <a:path w="2025650" h="647700">
                <a:moveTo>
                  <a:pt x="0" y="647700"/>
                </a:moveTo>
                <a:lnTo>
                  <a:pt x="2025650" y="0"/>
                </a:lnTo>
              </a:path>
            </a:pathLst>
          </a:custGeom>
          <a:ln w="285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9" name="object 27"/>
          <p:cNvSpPr/>
          <p:nvPr/>
        </p:nvSpPr>
        <p:spPr>
          <a:xfrm>
            <a:off x="5308600" y="3350514"/>
            <a:ext cx="1116330" cy="234950"/>
          </a:xfrm>
          <a:custGeom>
            <a:avLst/>
            <a:gdLst/>
            <a:ahLst/>
            <a:cxnLst/>
            <a:rect l="l" t="t" r="r" b="b"/>
            <a:pathLst>
              <a:path w="1116329" h="234950">
                <a:moveTo>
                  <a:pt x="0" y="0"/>
                </a:moveTo>
                <a:lnTo>
                  <a:pt x="1115949" y="23495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object 28"/>
          <p:cNvSpPr/>
          <p:nvPr/>
        </p:nvSpPr>
        <p:spPr>
          <a:xfrm>
            <a:off x="5308600" y="3615563"/>
            <a:ext cx="1123950" cy="53975"/>
          </a:xfrm>
          <a:custGeom>
            <a:avLst/>
            <a:gdLst/>
            <a:ahLst/>
            <a:cxnLst/>
            <a:rect l="l" t="t" r="r" b="b"/>
            <a:pathLst>
              <a:path w="1123950" h="53975">
                <a:moveTo>
                  <a:pt x="0" y="53975"/>
                </a:moveTo>
                <a:lnTo>
                  <a:pt x="1123950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object 29"/>
          <p:cNvSpPr/>
          <p:nvPr/>
        </p:nvSpPr>
        <p:spPr>
          <a:xfrm>
            <a:off x="5602223" y="3007614"/>
            <a:ext cx="552450" cy="987425"/>
          </a:xfrm>
          <a:custGeom>
            <a:avLst/>
            <a:gdLst/>
            <a:ahLst/>
            <a:cxnLst/>
            <a:rect l="l" t="t" r="r" b="b"/>
            <a:pathLst>
              <a:path w="552450" h="987425">
                <a:moveTo>
                  <a:pt x="0" y="92075"/>
                </a:moveTo>
                <a:lnTo>
                  <a:pt x="9795" y="50695"/>
                </a:lnTo>
                <a:lnTo>
                  <a:pt x="36021" y="19036"/>
                </a:lnTo>
                <a:lnTo>
                  <a:pt x="73933" y="1803"/>
                </a:lnTo>
                <a:lnTo>
                  <a:pt x="460375" y="0"/>
                </a:lnTo>
                <a:lnTo>
                  <a:pt x="474967" y="1145"/>
                </a:lnTo>
                <a:lnTo>
                  <a:pt x="513651" y="16925"/>
                </a:lnTo>
                <a:lnTo>
                  <a:pt x="541025" y="47556"/>
                </a:lnTo>
                <a:lnTo>
                  <a:pt x="552375" y="88322"/>
                </a:lnTo>
                <a:lnTo>
                  <a:pt x="552450" y="895350"/>
                </a:lnTo>
                <a:lnTo>
                  <a:pt x="551304" y="909912"/>
                </a:lnTo>
                <a:lnTo>
                  <a:pt x="535524" y="948571"/>
                </a:lnTo>
                <a:lnTo>
                  <a:pt x="504893" y="975974"/>
                </a:lnTo>
                <a:lnTo>
                  <a:pt x="464127" y="987350"/>
                </a:lnTo>
                <a:lnTo>
                  <a:pt x="92201" y="987425"/>
                </a:lnTo>
                <a:lnTo>
                  <a:pt x="77615" y="986278"/>
                </a:lnTo>
                <a:lnTo>
                  <a:pt x="38913" y="970486"/>
                </a:lnTo>
                <a:lnTo>
                  <a:pt x="11487" y="939871"/>
                </a:lnTo>
                <a:lnTo>
                  <a:pt x="79" y="899194"/>
                </a:lnTo>
                <a:lnTo>
                  <a:pt x="0" y="92075"/>
                </a:lnTo>
                <a:close/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2" name="object 31"/>
          <p:cNvSpPr txBox="1"/>
          <p:nvPr/>
        </p:nvSpPr>
        <p:spPr>
          <a:xfrm>
            <a:off x="535940" y="4399622"/>
            <a:ext cx="2927350" cy="15081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2386330" algn="l"/>
                <a:tab pos="2794000" algn="l"/>
              </a:tabLst>
            </a:pPr>
            <a:r>
              <a:rPr sz="4200" spc="-7" baseline="1984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常见的情</a:t>
            </a:r>
            <a:r>
              <a:rPr sz="4200" spc="-22" baseline="1984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况</a:t>
            </a:r>
            <a:endParaRPr lang="en-US" sz="4200" spc="-22" baseline="1984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tabLst>
                <a:tab pos="2386330" algn="l"/>
                <a:tab pos="2794000" algn="l"/>
              </a:tabLst>
            </a:pPr>
            <a:endParaRPr lang="en-US" sz="4200" spc="-22" baseline="1984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tabLst>
                <a:tab pos="2386330" algn="l"/>
                <a:tab pos="2794000" algn="l"/>
              </a:tabLst>
            </a:pPr>
            <a:r>
              <a:rPr sz="4200" spc="-7" baseline="496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所以</a:t>
            </a:r>
            <a:endParaRPr sz="33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3" name="object 4"/>
          <p:cNvSpPr/>
          <p:nvPr/>
        </p:nvSpPr>
        <p:spPr>
          <a:xfrm>
            <a:off x="779273" y="3372908"/>
            <a:ext cx="487045" cy="0"/>
          </a:xfrm>
          <a:custGeom>
            <a:avLst/>
            <a:gdLst/>
            <a:ahLst/>
            <a:cxnLst/>
            <a:rect l="l" t="t" r="r" b="b"/>
            <a:pathLst>
              <a:path w="487044">
                <a:moveTo>
                  <a:pt x="0" y="0"/>
                </a:moveTo>
                <a:lnTo>
                  <a:pt x="486786" y="0"/>
                </a:lnTo>
              </a:path>
            </a:pathLst>
          </a:custGeom>
          <a:ln w="174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5"/>
          <p:cNvSpPr/>
          <p:nvPr/>
        </p:nvSpPr>
        <p:spPr>
          <a:xfrm>
            <a:off x="2206935" y="2890044"/>
            <a:ext cx="137795" cy="431165"/>
          </a:xfrm>
          <a:custGeom>
            <a:avLst/>
            <a:gdLst/>
            <a:ahLst/>
            <a:cxnLst/>
            <a:rect l="l" t="t" r="r" b="b"/>
            <a:pathLst>
              <a:path w="137794" h="431164">
                <a:moveTo>
                  <a:pt x="137649" y="0"/>
                </a:moveTo>
                <a:lnTo>
                  <a:pt x="0" y="430591"/>
                </a:lnTo>
              </a:path>
            </a:pathLst>
          </a:custGeom>
          <a:ln w="83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6"/>
          <p:cNvSpPr/>
          <p:nvPr/>
        </p:nvSpPr>
        <p:spPr>
          <a:xfrm>
            <a:off x="2159079" y="3484935"/>
            <a:ext cx="137795" cy="431165"/>
          </a:xfrm>
          <a:custGeom>
            <a:avLst/>
            <a:gdLst/>
            <a:ahLst/>
            <a:cxnLst/>
            <a:rect l="l" t="t" r="r" b="b"/>
            <a:pathLst>
              <a:path w="137794" h="431164">
                <a:moveTo>
                  <a:pt x="137649" y="0"/>
                </a:moveTo>
                <a:lnTo>
                  <a:pt x="0" y="430605"/>
                </a:lnTo>
              </a:path>
            </a:pathLst>
          </a:custGeom>
          <a:ln w="83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7"/>
          <p:cNvSpPr/>
          <p:nvPr/>
        </p:nvSpPr>
        <p:spPr>
          <a:xfrm>
            <a:off x="1712586" y="3372908"/>
            <a:ext cx="1029969" cy="0"/>
          </a:xfrm>
          <a:custGeom>
            <a:avLst/>
            <a:gdLst/>
            <a:ahLst/>
            <a:cxnLst/>
            <a:rect l="l" t="t" r="r" b="b"/>
            <a:pathLst>
              <a:path w="1029969">
                <a:moveTo>
                  <a:pt x="0" y="0"/>
                </a:moveTo>
                <a:lnTo>
                  <a:pt x="1029809" y="0"/>
                </a:lnTo>
              </a:path>
            </a:pathLst>
          </a:custGeom>
          <a:ln w="174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3"/>
          <p:cNvSpPr/>
          <p:nvPr/>
        </p:nvSpPr>
        <p:spPr>
          <a:xfrm>
            <a:off x="3621488" y="2878882"/>
            <a:ext cx="138430" cy="430530"/>
          </a:xfrm>
          <a:custGeom>
            <a:avLst/>
            <a:gdLst/>
            <a:ahLst/>
            <a:cxnLst/>
            <a:rect l="l" t="t" r="r" b="b"/>
            <a:pathLst>
              <a:path w="138429" h="430529">
                <a:moveTo>
                  <a:pt x="138391" y="0"/>
                </a:moveTo>
                <a:lnTo>
                  <a:pt x="0" y="429996"/>
                </a:lnTo>
              </a:path>
            </a:pathLst>
          </a:custGeom>
          <a:ln w="91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14"/>
          <p:cNvSpPr/>
          <p:nvPr/>
        </p:nvSpPr>
        <p:spPr>
          <a:xfrm>
            <a:off x="3573124" y="3472950"/>
            <a:ext cx="138430" cy="430530"/>
          </a:xfrm>
          <a:custGeom>
            <a:avLst/>
            <a:gdLst/>
            <a:ahLst/>
            <a:cxnLst/>
            <a:rect l="l" t="t" r="r" b="b"/>
            <a:pathLst>
              <a:path w="138429" h="430529">
                <a:moveTo>
                  <a:pt x="138391" y="0"/>
                </a:moveTo>
                <a:lnTo>
                  <a:pt x="0" y="430010"/>
                </a:lnTo>
              </a:path>
            </a:pathLst>
          </a:custGeom>
          <a:ln w="91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15"/>
          <p:cNvSpPr/>
          <p:nvPr/>
        </p:nvSpPr>
        <p:spPr>
          <a:xfrm>
            <a:off x="3186214" y="3361078"/>
            <a:ext cx="971550" cy="0"/>
          </a:xfrm>
          <a:custGeom>
            <a:avLst/>
            <a:gdLst/>
            <a:ahLst/>
            <a:cxnLst/>
            <a:rect l="l" t="t" r="r" b="b"/>
            <a:pathLst>
              <a:path w="971550">
                <a:moveTo>
                  <a:pt x="0" y="0"/>
                </a:moveTo>
                <a:lnTo>
                  <a:pt x="971409" y="0"/>
                </a:lnTo>
              </a:path>
            </a:pathLst>
          </a:custGeom>
          <a:ln w="173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16"/>
          <p:cNvSpPr txBox="1"/>
          <p:nvPr/>
        </p:nvSpPr>
        <p:spPr>
          <a:xfrm>
            <a:off x="797242" y="3326704"/>
            <a:ext cx="2759710" cy="5435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1017269" algn="l"/>
                <a:tab pos="1563370" algn="l"/>
                <a:tab pos="2457450" algn="l"/>
              </a:tabLst>
            </a:pPr>
            <a:r>
              <a:rPr sz="3500" i="1" spc="80" dirty="0">
                <a:latin typeface="Symbol"/>
                <a:cs typeface="Symbol"/>
              </a:rPr>
              <a:t></a:t>
            </a:r>
            <a:r>
              <a:rPr sz="2850" i="1" spc="37" baseline="-24853" dirty="0">
                <a:latin typeface="Times New Roman"/>
                <a:cs typeface="Times New Roman"/>
              </a:rPr>
              <a:t>u</a:t>
            </a:r>
            <a:r>
              <a:rPr sz="2850" i="1" baseline="-24853" dirty="0">
                <a:latin typeface="Times New Roman"/>
                <a:cs typeface="Times New Roman"/>
              </a:rPr>
              <a:t>	</a:t>
            </a:r>
            <a:r>
              <a:rPr sz="3300" i="1" spc="30" dirty="0">
                <a:latin typeface="Times New Roman"/>
                <a:cs typeface="Times New Roman"/>
              </a:rPr>
              <a:t>y</a:t>
            </a:r>
            <a:r>
              <a:rPr sz="2850" spc="37" baseline="-24853" dirty="0">
                <a:latin typeface="Times New Roman"/>
                <a:cs typeface="Times New Roman"/>
              </a:rPr>
              <a:t>0</a:t>
            </a:r>
            <a:r>
              <a:rPr sz="2850" baseline="-24853" dirty="0">
                <a:latin typeface="Times New Roman"/>
                <a:cs typeface="Times New Roman"/>
              </a:rPr>
              <a:t>	</a:t>
            </a:r>
            <a:r>
              <a:rPr sz="3300" i="1" spc="165" dirty="0">
                <a:latin typeface="Times New Roman"/>
                <a:cs typeface="Times New Roman"/>
              </a:rPr>
              <a:t>d</a:t>
            </a:r>
            <a:r>
              <a:rPr sz="2850" spc="37" baseline="-24853" dirty="0">
                <a:latin typeface="Times New Roman"/>
                <a:cs typeface="Times New Roman"/>
              </a:rPr>
              <a:t>0</a:t>
            </a:r>
            <a:r>
              <a:rPr sz="2850" baseline="-24853" dirty="0">
                <a:latin typeface="Times New Roman"/>
                <a:cs typeface="Times New Roman"/>
              </a:rPr>
              <a:t>	</a:t>
            </a:r>
            <a:r>
              <a:rPr sz="4950" i="1" spc="22" baseline="1683" dirty="0">
                <a:latin typeface="Times New Roman"/>
                <a:cs typeface="Times New Roman"/>
              </a:rPr>
              <a:t>s</a:t>
            </a:r>
            <a:r>
              <a:rPr sz="2850" spc="30" baseline="-21929" dirty="0">
                <a:latin typeface="Times New Roman"/>
                <a:cs typeface="Times New Roman"/>
              </a:rPr>
              <a:t>0</a:t>
            </a:r>
            <a:endParaRPr sz="2850" baseline="-21929">
              <a:latin typeface="Times New Roman"/>
              <a:cs typeface="Times New Roman"/>
            </a:endParaRPr>
          </a:p>
        </p:txBody>
      </p:sp>
      <p:sp>
        <p:nvSpPr>
          <p:cNvPr id="31" name="object 17"/>
          <p:cNvSpPr txBox="1"/>
          <p:nvPr/>
        </p:nvSpPr>
        <p:spPr>
          <a:xfrm>
            <a:off x="1882024" y="2801858"/>
            <a:ext cx="1696720" cy="704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522605" algn="l"/>
                <a:tab pos="985519" algn="l"/>
                <a:tab pos="1452880" algn="l"/>
              </a:tabLst>
            </a:pPr>
            <a:r>
              <a:rPr sz="3300" i="1" spc="10" dirty="0">
                <a:latin typeface="Times New Roman"/>
                <a:cs typeface="Times New Roman"/>
              </a:rPr>
              <a:t>y</a:t>
            </a:r>
            <a:r>
              <a:rPr sz="2850" i="1" spc="22" baseline="-24853" dirty="0">
                <a:latin typeface="Times New Roman"/>
                <a:cs typeface="Times New Roman"/>
              </a:rPr>
              <a:t>i</a:t>
            </a:r>
            <a:r>
              <a:rPr sz="2850" i="1" baseline="-24853" dirty="0">
                <a:latin typeface="Times New Roman"/>
                <a:cs typeface="Times New Roman"/>
              </a:rPr>
              <a:t>	</a:t>
            </a:r>
            <a:r>
              <a:rPr sz="3300" i="1" spc="25" dirty="0">
                <a:latin typeface="Times New Roman"/>
                <a:cs typeface="Times New Roman"/>
              </a:rPr>
              <a:t>L</a:t>
            </a:r>
            <a:r>
              <a:rPr sz="3300" i="1" dirty="0">
                <a:latin typeface="Times New Roman"/>
                <a:cs typeface="Times New Roman"/>
              </a:rPr>
              <a:t>	</a:t>
            </a:r>
            <a:r>
              <a:rPr sz="4950" spc="22" baseline="-33670" dirty="0">
                <a:latin typeface="Symbol"/>
                <a:cs typeface="Symbol"/>
              </a:rPr>
              <a:t></a:t>
            </a:r>
            <a:r>
              <a:rPr sz="4950" baseline="-33670" dirty="0">
                <a:latin typeface="Times New Roman"/>
                <a:cs typeface="Times New Roman"/>
              </a:rPr>
              <a:t>	</a:t>
            </a:r>
            <a:r>
              <a:rPr sz="4950" i="1" spc="-22" baseline="1683" dirty="0">
                <a:latin typeface="Times New Roman"/>
                <a:cs typeface="Times New Roman"/>
              </a:rPr>
              <a:t>s</a:t>
            </a:r>
            <a:r>
              <a:rPr sz="2850" i="1" spc="15" baseline="-21929" dirty="0">
                <a:latin typeface="Times New Roman"/>
                <a:cs typeface="Times New Roman"/>
              </a:rPr>
              <a:t>i</a:t>
            </a:r>
            <a:endParaRPr sz="2850" baseline="-21929">
              <a:latin typeface="Times New Roman"/>
              <a:cs typeface="Times New Roman"/>
            </a:endParaRPr>
          </a:p>
        </p:txBody>
      </p:sp>
      <p:sp>
        <p:nvSpPr>
          <p:cNvPr id="32" name="object 18"/>
          <p:cNvSpPr txBox="1"/>
          <p:nvPr/>
        </p:nvSpPr>
        <p:spPr>
          <a:xfrm>
            <a:off x="815225" y="2765852"/>
            <a:ext cx="448945" cy="5435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500" i="1" spc="140" dirty="0">
                <a:latin typeface="Symbol"/>
                <a:cs typeface="Symbol"/>
              </a:rPr>
              <a:t></a:t>
            </a:r>
            <a:r>
              <a:rPr sz="2850" i="1" spc="37" baseline="-24853" dirty="0">
                <a:latin typeface="Times New Roman"/>
                <a:cs typeface="Times New Roman"/>
              </a:rPr>
              <a:t>a</a:t>
            </a:r>
            <a:endParaRPr sz="2850" baseline="-24853">
              <a:latin typeface="Times New Roman"/>
              <a:cs typeface="Times New Roman"/>
            </a:endParaRPr>
          </a:p>
        </p:txBody>
      </p:sp>
      <p:sp>
        <p:nvSpPr>
          <p:cNvPr id="33" name="object 19"/>
          <p:cNvSpPr txBox="1"/>
          <p:nvPr/>
        </p:nvSpPr>
        <p:spPr>
          <a:xfrm>
            <a:off x="1365000" y="3120389"/>
            <a:ext cx="259079" cy="4464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300" spc="25" dirty="0">
                <a:latin typeface="Symbol"/>
                <a:cs typeface="Symbol"/>
              </a:rPr>
              <a:t></a:t>
            </a:r>
            <a:endParaRPr sz="3300">
              <a:latin typeface="Symbol"/>
              <a:cs typeface="Symbol"/>
            </a:endParaRPr>
          </a:p>
        </p:txBody>
      </p:sp>
      <p:sp>
        <p:nvSpPr>
          <p:cNvPr id="34" name="object 20"/>
          <p:cNvSpPr txBox="1"/>
          <p:nvPr/>
        </p:nvSpPr>
        <p:spPr>
          <a:xfrm>
            <a:off x="3729680" y="3443694"/>
            <a:ext cx="380365" cy="516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300" i="1" spc="160" dirty="0">
                <a:latin typeface="Times New Roman"/>
                <a:cs typeface="Times New Roman"/>
              </a:rPr>
              <a:t>d</a:t>
            </a:r>
            <a:r>
              <a:rPr sz="2850" spc="30" baseline="-24853" dirty="0">
                <a:latin typeface="Times New Roman"/>
                <a:cs typeface="Times New Roman"/>
              </a:rPr>
              <a:t>0</a:t>
            </a:r>
            <a:endParaRPr sz="2850" baseline="-24853">
              <a:latin typeface="Times New Roman"/>
              <a:cs typeface="Times New Roman"/>
            </a:endParaRPr>
          </a:p>
        </p:txBody>
      </p:sp>
      <p:sp>
        <p:nvSpPr>
          <p:cNvPr id="35" name="object 21"/>
          <p:cNvSpPr txBox="1"/>
          <p:nvPr/>
        </p:nvSpPr>
        <p:spPr>
          <a:xfrm>
            <a:off x="3790553" y="2849608"/>
            <a:ext cx="260985" cy="445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300" i="1" spc="15" dirty="0">
                <a:latin typeface="Times New Roman"/>
                <a:cs typeface="Times New Roman"/>
              </a:rPr>
              <a:t>L</a:t>
            </a:r>
            <a:endParaRPr sz="3300">
              <a:latin typeface="Times New Roman"/>
              <a:cs typeface="Times New Roman"/>
            </a:endParaRPr>
          </a:p>
        </p:txBody>
      </p:sp>
      <p:sp>
        <p:nvSpPr>
          <p:cNvPr id="36" name="object 31"/>
          <p:cNvSpPr txBox="1"/>
          <p:nvPr/>
        </p:nvSpPr>
        <p:spPr>
          <a:xfrm>
            <a:off x="457200" y="4319642"/>
            <a:ext cx="2927350" cy="157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2386330" algn="l"/>
                <a:tab pos="2794000" algn="l"/>
              </a:tabLst>
            </a:pPr>
            <a:r>
              <a:rPr lang="en-US" sz="4200" spc="-7" baseline="1984" smtClean="0">
                <a:latin typeface="華康行"/>
                <a:cs typeface="華康行"/>
              </a:rPr>
              <a:t>           </a:t>
            </a:r>
            <a:r>
              <a:rPr sz="3300" i="1" spc="10" smtClean="0">
                <a:latin typeface="Times New Roman"/>
                <a:cs typeface="Times New Roman"/>
              </a:rPr>
              <a:t>s</a:t>
            </a:r>
            <a:r>
              <a:rPr sz="2850" spc="52" baseline="-24853" smtClean="0">
                <a:latin typeface="Times New Roman"/>
                <a:cs typeface="Times New Roman"/>
              </a:rPr>
              <a:t>0</a:t>
            </a:r>
            <a:r>
              <a:rPr sz="2850" baseline="-24853" dirty="0">
                <a:latin typeface="Times New Roman"/>
                <a:cs typeface="Times New Roman"/>
              </a:rPr>
              <a:t>	</a:t>
            </a:r>
            <a:r>
              <a:rPr sz="3300" spc="50" dirty="0">
                <a:latin typeface="Symbol"/>
                <a:cs typeface="Symbol"/>
              </a:rPr>
              <a:t></a:t>
            </a:r>
            <a:r>
              <a:rPr sz="3300" dirty="0">
                <a:latin typeface="Times New Roman"/>
                <a:cs typeface="Times New Roman"/>
              </a:rPr>
              <a:t>	</a:t>
            </a:r>
            <a:r>
              <a:rPr sz="3300" i="1" spc="25" dirty="0">
                <a:latin typeface="Times New Roman"/>
                <a:cs typeface="Times New Roman"/>
              </a:rPr>
              <a:t>f</a:t>
            </a:r>
            <a:endParaRPr sz="3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45"/>
              </a:spcBef>
              <a:tabLst>
                <a:tab pos="1861185" algn="l"/>
              </a:tabLst>
            </a:pPr>
            <a:r>
              <a:rPr lang="en-US" sz="3300" i="1" spc="65" smtClean="0">
                <a:latin typeface="Times New Roman"/>
                <a:cs typeface="Times New Roman"/>
              </a:rPr>
              <a:t>        </a:t>
            </a:r>
          </a:p>
          <a:p>
            <a:pPr marL="12700">
              <a:lnSpc>
                <a:spcPct val="100000"/>
              </a:lnSpc>
              <a:spcBef>
                <a:spcPts val="245"/>
              </a:spcBef>
              <a:tabLst>
                <a:tab pos="1861185" algn="l"/>
              </a:tabLst>
            </a:pPr>
            <a:r>
              <a:rPr lang="en-US" sz="3300" i="1" spc="65" smtClean="0">
                <a:latin typeface="Times New Roman"/>
                <a:cs typeface="Times New Roman"/>
              </a:rPr>
              <a:t>        </a:t>
            </a:r>
            <a:r>
              <a:rPr sz="3300" i="1" spc="65" smtClean="0">
                <a:latin typeface="Times New Roman"/>
                <a:cs typeface="Times New Roman"/>
              </a:rPr>
              <a:t>L</a:t>
            </a:r>
            <a:r>
              <a:rPr sz="3300" i="1" spc="-90" smtClean="0">
                <a:latin typeface="Times New Roman"/>
                <a:cs typeface="Times New Roman"/>
              </a:rPr>
              <a:t> </a:t>
            </a:r>
            <a:r>
              <a:rPr sz="3300" spc="65">
                <a:latin typeface="Symbol"/>
                <a:cs typeface="Symbol"/>
              </a:rPr>
              <a:t></a:t>
            </a:r>
            <a:r>
              <a:rPr sz="3300" spc="-70">
                <a:latin typeface="Times New Roman"/>
                <a:cs typeface="Times New Roman"/>
              </a:rPr>
              <a:t> </a:t>
            </a:r>
            <a:r>
              <a:rPr sz="3300" i="1" spc="-15" smtClean="0">
                <a:latin typeface="Times New Roman"/>
                <a:cs typeface="Times New Roman"/>
              </a:rPr>
              <a:t>s</a:t>
            </a:r>
            <a:r>
              <a:rPr sz="2850" i="1" spc="37" baseline="-24853" smtClean="0">
                <a:latin typeface="Times New Roman"/>
                <a:cs typeface="Times New Roman"/>
              </a:rPr>
              <a:t>i</a:t>
            </a:r>
            <a:r>
              <a:rPr lang="en-US" sz="2850" i="1" spc="37" baseline="-24853" smtClean="0">
                <a:latin typeface="Times New Roman"/>
                <a:cs typeface="Times New Roman"/>
              </a:rPr>
              <a:t> </a:t>
            </a:r>
            <a:r>
              <a:rPr sz="3300" spc="65" smtClean="0">
                <a:latin typeface="Symbol"/>
                <a:cs typeface="Symbol"/>
              </a:rPr>
              <a:t></a:t>
            </a:r>
            <a:r>
              <a:rPr sz="3300" spc="-175" smtClean="0">
                <a:latin typeface="Times New Roman"/>
                <a:cs typeface="Times New Roman"/>
              </a:rPr>
              <a:t> </a:t>
            </a:r>
            <a:r>
              <a:rPr sz="3300" spc="85" smtClean="0">
                <a:latin typeface="Symbol"/>
                <a:cs typeface="Symbol"/>
              </a:rPr>
              <a:t></a:t>
            </a:r>
            <a:r>
              <a:rPr lang="en-US" sz="3300" spc="85" smtClean="0">
                <a:latin typeface="Symbol"/>
                <a:cs typeface="Symbol"/>
              </a:rPr>
              <a:t> </a:t>
            </a:r>
            <a:endParaRPr sz="3300">
              <a:latin typeface="Symbol"/>
              <a:cs typeface="Symbol"/>
            </a:endParaRPr>
          </a:p>
        </p:txBody>
      </p:sp>
      <p:sp>
        <p:nvSpPr>
          <p:cNvPr id="37" name="object 32"/>
          <p:cNvSpPr txBox="1"/>
          <p:nvPr/>
        </p:nvSpPr>
        <p:spPr>
          <a:xfrm>
            <a:off x="4242248" y="6103481"/>
            <a:ext cx="145415" cy="4565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400" i="1" spc="-5" dirty="0">
                <a:latin typeface="Times New Roman"/>
                <a:cs typeface="Times New Roman"/>
              </a:rPr>
              <a:t>f</a:t>
            </a:r>
            <a:endParaRPr sz="3400">
              <a:latin typeface="Times New Roman"/>
              <a:cs typeface="Times New Roman"/>
            </a:endParaRPr>
          </a:p>
        </p:txBody>
      </p:sp>
      <p:sp>
        <p:nvSpPr>
          <p:cNvPr id="38" name="object 33"/>
          <p:cNvSpPr/>
          <p:nvPr/>
        </p:nvSpPr>
        <p:spPr>
          <a:xfrm>
            <a:off x="4097701" y="6023243"/>
            <a:ext cx="434340" cy="0"/>
          </a:xfrm>
          <a:custGeom>
            <a:avLst/>
            <a:gdLst/>
            <a:ahLst/>
            <a:cxnLst/>
            <a:rect l="l" t="t" r="r" b="b"/>
            <a:pathLst>
              <a:path w="434339">
                <a:moveTo>
                  <a:pt x="0" y="0"/>
                </a:moveTo>
                <a:lnTo>
                  <a:pt x="0" y="0"/>
                </a:lnTo>
                <a:lnTo>
                  <a:pt x="434190" y="0"/>
                </a:lnTo>
              </a:path>
            </a:pathLst>
          </a:custGeom>
          <a:ln w="183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4"/>
          <p:cNvSpPr txBox="1"/>
          <p:nvPr/>
        </p:nvSpPr>
        <p:spPr>
          <a:xfrm>
            <a:off x="2729966" y="5656092"/>
            <a:ext cx="2855595" cy="7150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1882775" algn="l"/>
              </a:tabLst>
            </a:pPr>
            <a:r>
              <a:rPr sz="3400" spc="-5" dirty="0">
                <a:latin typeface="Symbol"/>
                <a:cs typeface="Symbol"/>
              </a:rPr>
              <a:t></a:t>
            </a:r>
            <a:r>
              <a:rPr sz="3400" spc="-70" dirty="0">
                <a:latin typeface="Times New Roman"/>
                <a:cs typeface="Times New Roman"/>
              </a:rPr>
              <a:t> </a:t>
            </a:r>
            <a:r>
              <a:rPr sz="3400" i="1" spc="-5" dirty="0">
                <a:latin typeface="Times New Roman"/>
                <a:cs typeface="Times New Roman"/>
              </a:rPr>
              <a:t>M</a:t>
            </a:r>
            <a:r>
              <a:rPr sz="3400" i="1" spc="155" dirty="0">
                <a:latin typeface="Times New Roman"/>
                <a:cs typeface="Times New Roman"/>
              </a:rPr>
              <a:t> </a:t>
            </a:r>
            <a:r>
              <a:rPr sz="3400" spc="-5" dirty="0">
                <a:latin typeface="Symbol"/>
                <a:cs typeface="Symbol"/>
              </a:rPr>
              <a:t></a:t>
            </a:r>
            <a:r>
              <a:rPr sz="3400" spc="90" dirty="0">
                <a:latin typeface="Times New Roman"/>
                <a:cs typeface="Times New Roman"/>
              </a:rPr>
              <a:t> </a:t>
            </a:r>
            <a:r>
              <a:rPr sz="5100" i="1" spc="52" baseline="33496" dirty="0">
                <a:latin typeface="Times New Roman"/>
                <a:cs typeface="Times New Roman"/>
              </a:rPr>
              <a:t>d</a:t>
            </a:r>
            <a:r>
              <a:rPr sz="2925" baseline="34188" dirty="0">
                <a:latin typeface="Times New Roman"/>
                <a:cs typeface="Times New Roman"/>
              </a:rPr>
              <a:t>0	</a:t>
            </a:r>
            <a:r>
              <a:rPr sz="3400" spc="-5" dirty="0">
                <a:latin typeface="Symbol"/>
                <a:cs typeface="Symbol"/>
              </a:rPr>
              <a:t></a:t>
            </a:r>
            <a:r>
              <a:rPr sz="3400" spc="-160" dirty="0">
                <a:latin typeface="Times New Roman"/>
                <a:cs typeface="Times New Roman"/>
              </a:rPr>
              <a:t> </a:t>
            </a:r>
            <a:r>
              <a:rPr sz="3400" i="1" spc="-5" dirty="0">
                <a:latin typeface="Times New Roman"/>
                <a:cs typeface="Times New Roman"/>
              </a:rPr>
              <a:t>d</a:t>
            </a:r>
            <a:r>
              <a:rPr sz="3400" i="1" spc="365" dirty="0">
                <a:latin typeface="Times New Roman"/>
                <a:cs typeface="Times New Roman"/>
              </a:rPr>
              <a:t> </a:t>
            </a:r>
            <a:r>
              <a:rPr sz="3400" i="1" spc="-5" dirty="0">
                <a:latin typeface="Times New Roman"/>
                <a:cs typeface="Times New Roman"/>
              </a:rPr>
              <a:t>P</a:t>
            </a:r>
            <a:endParaRPr sz="3400">
              <a:latin typeface="Times New Roman"/>
              <a:cs typeface="Times New Roman"/>
            </a:endParaRPr>
          </a:p>
        </p:txBody>
      </p:sp>
      <p:sp>
        <p:nvSpPr>
          <p:cNvPr id="40" name="object 35"/>
          <p:cNvSpPr txBox="1"/>
          <p:nvPr/>
        </p:nvSpPr>
        <p:spPr>
          <a:xfrm>
            <a:off x="5158740" y="6013597"/>
            <a:ext cx="149860" cy="2736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950" dirty="0">
                <a:latin typeface="Times New Roman"/>
                <a:cs typeface="Times New Roman"/>
              </a:rPr>
              <a:t>0</a:t>
            </a:r>
            <a:endParaRPr sz="195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01406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6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.1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放大镜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pic>
        <p:nvPicPr>
          <p:cNvPr id="2" name="视角放大率+放大镜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1130" y="1530176"/>
            <a:ext cx="7161740" cy="4762557"/>
          </a:xfrm>
          <a:prstGeom prst="rect">
            <a:avLst/>
          </a:prstGeom>
        </p:spPr>
      </p:pic>
      <p:sp>
        <p:nvSpPr>
          <p:cNvPr id="41" name="object 3"/>
          <p:cNvSpPr txBox="1"/>
          <p:nvPr/>
        </p:nvSpPr>
        <p:spPr>
          <a:xfrm>
            <a:off x="569191" y="998927"/>
            <a:ext cx="595630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7314" indent="-95250">
              <a:lnSpc>
                <a:spcPct val="100000"/>
              </a:lnSpc>
            </a:pP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r>
              <a:rPr 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光学仪器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主要在放</a:t>
            </a:r>
            <a:r>
              <a:rPr sz="28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大</a:t>
            </a:r>
            <a:r>
              <a:rPr lang="en-US" sz="28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/</a:t>
            </a:r>
            <a:r>
              <a:rPr lang="zh-CN" altLang="en-US" sz="28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缩小</a:t>
            </a:r>
            <a:r>
              <a:rPr sz="2800" smtClean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视角</a:t>
            </a:r>
            <a:endParaRPr sz="280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6581001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1200" u="sng" spc="-1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https://www.youtube.com/watch?v=rioZkskl2pw&amp;t=90s</a:t>
            </a:r>
          </a:p>
        </p:txBody>
      </p:sp>
    </p:spTree>
    <p:extLst>
      <p:ext uri="{BB962C8B-B14F-4D97-AF65-F5344CB8AC3E}">
        <p14:creationId xmlns:p14="http://schemas.microsoft.com/office/powerpoint/2010/main" val="829000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579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6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.1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放大镜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42" name="object 3"/>
          <p:cNvSpPr txBox="1"/>
          <p:nvPr/>
        </p:nvSpPr>
        <p:spPr>
          <a:xfrm>
            <a:off x="168795" y="1972987"/>
            <a:ext cx="5467696" cy="15388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1151890" algn="ctr">
              <a:lnSpc>
                <a:spcPct val="100000"/>
              </a:lnSpc>
              <a:tabLst>
                <a:tab pos="342900" algn="l"/>
              </a:tabLst>
            </a:pPr>
            <a:r>
              <a:rPr sz="3200" dirty="0">
                <a:latin typeface="Times New Roman"/>
                <a:cs typeface="Times New Roman"/>
              </a:rPr>
              <a:t>•</a:t>
            </a:r>
            <a:r>
              <a:rPr sz="3200" dirty="0">
                <a:latin typeface="黑体" panose="02010609060101010101" pitchFamily="49" charset="-122"/>
                <a:ea typeface="黑体" panose="02010609060101010101" pitchFamily="49" charset="-122"/>
                <a:cs typeface="Times New Roman"/>
              </a:rPr>
              <a:t>	</a:t>
            </a:r>
            <a:r>
              <a:rPr sz="2800" dirty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放大倍率</a:t>
            </a:r>
            <a:r>
              <a:rPr sz="3200" spc="-25" dirty="0">
                <a:latin typeface="Times New Roman"/>
                <a:cs typeface="Times New Roman"/>
              </a:rPr>
              <a:t> </a:t>
            </a:r>
            <a:r>
              <a:rPr sz="3200" i="1" dirty="0">
                <a:latin typeface="Times New Roman"/>
                <a:cs typeface="Times New Roman"/>
              </a:rPr>
              <a:t>M</a:t>
            </a:r>
            <a:r>
              <a:rPr sz="3200" i="1" spc="-5" dirty="0">
                <a:latin typeface="Times New Roman"/>
                <a:cs typeface="Times New Roman"/>
              </a:rPr>
              <a:t> </a:t>
            </a:r>
            <a:r>
              <a:rPr sz="3200" i="1" dirty="0">
                <a:latin typeface="Times New Roman"/>
                <a:cs typeface="Times New Roman"/>
              </a:rPr>
              <a:t>= </a:t>
            </a:r>
            <a:r>
              <a:rPr sz="3200" i="1" spc="5" dirty="0">
                <a:latin typeface="Times New Roman"/>
                <a:cs typeface="Times New Roman"/>
              </a:rPr>
              <a:t>d</a:t>
            </a:r>
            <a:r>
              <a:rPr sz="3150" i="1" spc="22" baseline="-21164" dirty="0">
                <a:latin typeface="Times New Roman"/>
                <a:cs typeface="Times New Roman"/>
              </a:rPr>
              <a:t>0</a:t>
            </a:r>
            <a:r>
              <a:rPr sz="3200" i="1" dirty="0">
                <a:latin typeface="Times New Roman"/>
                <a:cs typeface="Times New Roman"/>
              </a:rPr>
              <a:t>P</a:t>
            </a:r>
            <a:endParaRPr sz="3200">
              <a:latin typeface="Times New Roman"/>
              <a:cs typeface="Times New Roman"/>
            </a:endParaRPr>
          </a:p>
          <a:p>
            <a:pPr marL="756285" marR="5080" indent="-287020">
              <a:lnSpc>
                <a:spcPct val="100400"/>
              </a:lnSpc>
              <a:spcBef>
                <a:spcPts val="660"/>
              </a:spcBef>
            </a:pPr>
            <a:r>
              <a:rPr sz="2800" spc="-5" dirty="0">
                <a:latin typeface="Times New Roman"/>
                <a:cs typeface="Times New Roman"/>
              </a:rPr>
              <a:t>–</a:t>
            </a:r>
            <a:r>
              <a:rPr sz="2800" spc="155" dirty="0">
                <a:latin typeface="Times New Roman"/>
                <a:cs typeface="Times New Roman"/>
              </a:rPr>
              <a:t> </a:t>
            </a:r>
            <a:r>
              <a:rPr sz="2800" i="1" dirty="0">
                <a:latin typeface="Times New Roman"/>
                <a:cs typeface="Times New Roman"/>
              </a:rPr>
              <a:t>d</a:t>
            </a:r>
            <a:r>
              <a:rPr sz="2775" i="1" spc="15" baseline="-21021" dirty="0">
                <a:latin typeface="Times New Roman"/>
                <a:cs typeface="Times New Roman"/>
              </a:rPr>
              <a:t>0</a:t>
            </a:r>
            <a:r>
              <a:rPr sz="2800" spc="-5">
                <a:latin typeface="Times New Roman"/>
                <a:cs typeface="Times New Roman"/>
              </a:rPr>
              <a:t>: 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近距离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(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一般而言为 25</a:t>
            </a:r>
            <a:r>
              <a:rPr sz="28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</a:t>
            </a:r>
            <a:r>
              <a:rPr sz="2800" spc="-2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</a:t>
            </a:r>
            <a:r>
              <a:rPr sz="2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)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ts val="3354"/>
              </a:lnSpc>
              <a:spcBef>
                <a:spcPts val="660"/>
              </a:spcBef>
            </a:pPr>
            <a:r>
              <a:rPr sz="2800" spc="-5" dirty="0">
                <a:latin typeface="Times New Roman"/>
                <a:cs typeface="Times New Roman"/>
              </a:rPr>
              <a:t>–</a:t>
            </a:r>
            <a:r>
              <a:rPr sz="2800" spc="155" dirty="0">
                <a:latin typeface="Times New Roman"/>
                <a:cs typeface="Times New Roman"/>
              </a:rPr>
              <a:t> </a:t>
            </a:r>
            <a:r>
              <a:rPr sz="2800" i="1" dirty="0">
                <a:latin typeface="Times New Roman"/>
                <a:cs typeface="Times New Roman"/>
              </a:rPr>
              <a:t>P</a:t>
            </a:r>
            <a:r>
              <a:rPr sz="2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:</a:t>
            </a:r>
            <a:r>
              <a:rPr sz="2800" spc="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屈光力</a:t>
            </a:r>
            <a:r>
              <a:rPr sz="2800" spc="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=</a:t>
            </a:r>
            <a:r>
              <a:rPr sz="2800" dirty="0">
                <a:latin typeface="Times New Roman"/>
                <a:cs typeface="Times New Roman"/>
              </a:rPr>
              <a:t> 1</a:t>
            </a:r>
            <a:r>
              <a:rPr sz="2800" spc="-5" dirty="0">
                <a:latin typeface="Times New Roman"/>
                <a:cs typeface="Times New Roman"/>
              </a:rPr>
              <a:t>/</a:t>
            </a:r>
            <a:r>
              <a:rPr sz="2800" i="1" spc="-5" dirty="0">
                <a:latin typeface="Times New Roman"/>
                <a:cs typeface="Times New Roman"/>
              </a:rPr>
              <a:t>f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43" name="object 4"/>
          <p:cNvSpPr txBox="1"/>
          <p:nvPr/>
        </p:nvSpPr>
        <p:spPr>
          <a:xfrm>
            <a:off x="96946" y="6602872"/>
            <a:ext cx="3923029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u="sng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http://</a:t>
            </a:r>
            <a:r>
              <a:rPr sz="1200" u="sng" spc="-15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ww</a:t>
            </a:r>
            <a:r>
              <a:rPr sz="1200" u="sng" spc="-75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w</a:t>
            </a:r>
            <a:r>
              <a:rPr sz="1200" u="sng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.</a:t>
            </a:r>
            <a:r>
              <a:rPr sz="1200" u="sng" spc="15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f</a:t>
            </a:r>
            <a:r>
              <a:rPr sz="1200" u="sng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l</a:t>
            </a:r>
            <a:r>
              <a:rPr sz="1200" u="sng" spc="-5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i</a:t>
            </a:r>
            <a:r>
              <a:rPr sz="1200" u="sng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ck</a:t>
            </a:r>
            <a:r>
              <a:rPr sz="1200" u="sng" spc="-65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r</a:t>
            </a:r>
            <a:r>
              <a:rPr sz="1200" u="sng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.c</a:t>
            </a:r>
            <a:r>
              <a:rPr sz="1200" u="sng" spc="5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om</a:t>
            </a:r>
            <a:r>
              <a:rPr sz="1200" u="sng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/</a:t>
            </a:r>
            <a:r>
              <a:rPr sz="1200" u="sng" spc="5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p</a:t>
            </a:r>
            <a:r>
              <a:rPr sz="1200" u="sng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h</a:t>
            </a:r>
            <a:r>
              <a:rPr sz="1200" u="sng" spc="-10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o</a:t>
            </a:r>
            <a:r>
              <a:rPr sz="1200" u="sng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t</a:t>
            </a:r>
            <a:r>
              <a:rPr sz="1200" u="sng" spc="5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o</a:t>
            </a:r>
            <a:r>
              <a:rPr sz="1200" u="sng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s/</a:t>
            </a:r>
            <a:r>
              <a:rPr sz="1200" u="sng" spc="5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x</a:t>
            </a:r>
            <a:r>
              <a:rPr sz="1200" u="sng" spc="-5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-</a:t>
            </a:r>
            <a:r>
              <a:rPr sz="1200" u="sng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ra</a:t>
            </a:r>
            <a:r>
              <a:rPr sz="1200" u="sng" spc="-15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y</a:t>
            </a:r>
            <a:r>
              <a:rPr sz="1200" u="sng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_d</a:t>
            </a:r>
            <a:r>
              <a:rPr sz="1200" u="sng" spc="-10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e</a:t>
            </a:r>
            <a:r>
              <a:rPr sz="1200" u="sng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lta</a:t>
            </a:r>
            <a:r>
              <a:rPr sz="1200" u="sng" spc="-10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_one</a:t>
            </a:r>
            <a:r>
              <a:rPr sz="1200" u="sng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/</a:t>
            </a:r>
            <a:r>
              <a:rPr sz="1200" u="sng" spc="5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8</a:t>
            </a:r>
            <a:r>
              <a:rPr sz="1200" u="sng" spc="-10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345</a:t>
            </a:r>
            <a:r>
              <a:rPr sz="1200" u="sng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1</a:t>
            </a:r>
            <a:r>
              <a:rPr sz="1200" u="sng" spc="-10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3756</a:t>
            </a:r>
            <a:r>
              <a:rPr sz="1200" u="sng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8</a:t>
            </a:r>
            <a:endParaRPr sz="1200">
              <a:latin typeface="Arial"/>
              <a:cs typeface="Arial"/>
            </a:endParaRPr>
          </a:p>
        </p:txBody>
      </p:sp>
      <p:sp>
        <p:nvSpPr>
          <p:cNvPr id="44" name="object 5"/>
          <p:cNvSpPr/>
          <p:nvPr/>
        </p:nvSpPr>
        <p:spPr>
          <a:xfrm>
            <a:off x="5821218" y="1309254"/>
            <a:ext cx="3057017" cy="38742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矩形 44"/>
          <p:cNvSpPr/>
          <p:nvPr/>
        </p:nvSpPr>
        <p:spPr>
          <a:xfrm>
            <a:off x="357909" y="1208723"/>
            <a:ext cx="83727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5270">
              <a:lnSpc>
                <a:spcPct val="100000"/>
              </a:lnSpc>
            </a:pPr>
            <a:r>
              <a:rPr lang="zh-CN" altLang="en-US" sz="3200" spc="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单透镜放大镜</a:t>
            </a:r>
            <a:endParaRPr lang="zh-TW" altLang="en-US" sz="24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13689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6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.1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放大镜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43" name="object 4"/>
          <p:cNvSpPr txBox="1"/>
          <p:nvPr/>
        </p:nvSpPr>
        <p:spPr>
          <a:xfrm>
            <a:off x="96946" y="6602872"/>
            <a:ext cx="3923029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u="sng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http://</a:t>
            </a:r>
            <a:r>
              <a:rPr sz="1200" u="sng" spc="-15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ww</a:t>
            </a:r>
            <a:r>
              <a:rPr sz="1200" u="sng" spc="-75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w</a:t>
            </a:r>
            <a:r>
              <a:rPr sz="1200" u="sng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.</a:t>
            </a:r>
            <a:r>
              <a:rPr sz="1200" u="sng" spc="15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f</a:t>
            </a:r>
            <a:r>
              <a:rPr sz="1200" u="sng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l</a:t>
            </a:r>
            <a:r>
              <a:rPr sz="1200" u="sng" spc="-5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i</a:t>
            </a:r>
            <a:r>
              <a:rPr sz="1200" u="sng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ck</a:t>
            </a:r>
            <a:r>
              <a:rPr sz="1200" u="sng" spc="-65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r</a:t>
            </a:r>
            <a:r>
              <a:rPr sz="1200" u="sng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.c</a:t>
            </a:r>
            <a:r>
              <a:rPr sz="1200" u="sng" spc="5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om</a:t>
            </a:r>
            <a:r>
              <a:rPr sz="1200" u="sng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/</a:t>
            </a:r>
            <a:r>
              <a:rPr sz="1200" u="sng" spc="5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p</a:t>
            </a:r>
            <a:r>
              <a:rPr sz="1200" u="sng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h</a:t>
            </a:r>
            <a:r>
              <a:rPr sz="1200" u="sng" spc="-10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o</a:t>
            </a:r>
            <a:r>
              <a:rPr sz="1200" u="sng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t</a:t>
            </a:r>
            <a:r>
              <a:rPr sz="1200" u="sng" spc="5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o</a:t>
            </a:r>
            <a:r>
              <a:rPr sz="1200" u="sng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s/</a:t>
            </a:r>
            <a:r>
              <a:rPr sz="1200" u="sng" spc="5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x</a:t>
            </a:r>
            <a:r>
              <a:rPr sz="1200" u="sng" spc="-5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-</a:t>
            </a:r>
            <a:r>
              <a:rPr sz="1200" u="sng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ra</a:t>
            </a:r>
            <a:r>
              <a:rPr sz="1200" u="sng" spc="-15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y</a:t>
            </a:r>
            <a:r>
              <a:rPr sz="1200" u="sng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_d</a:t>
            </a:r>
            <a:r>
              <a:rPr sz="1200" u="sng" spc="-10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e</a:t>
            </a:r>
            <a:r>
              <a:rPr sz="1200" u="sng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lta</a:t>
            </a:r>
            <a:r>
              <a:rPr sz="1200" u="sng" spc="-10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_one</a:t>
            </a:r>
            <a:r>
              <a:rPr sz="1200" u="sng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/</a:t>
            </a:r>
            <a:r>
              <a:rPr sz="1200" u="sng" spc="5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8</a:t>
            </a:r>
            <a:r>
              <a:rPr sz="1200" u="sng" spc="-10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345</a:t>
            </a:r>
            <a:r>
              <a:rPr sz="1200" u="sng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1</a:t>
            </a:r>
            <a:r>
              <a:rPr sz="1200" u="sng" spc="-10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3756</a:t>
            </a:r>
            <a:r>
              <a:rPr sz="1200" u="sng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8</a:t>
            </a:r>
            <a:endParaRPr sz="1200">
              <a:latin typeface="Arial"/>
              <a:cs typeface="Arial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57909" y="1208723"/>
            <a:ext cx="83727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5270">
              <a:lnSpc>
                <a:spcPct val="100000"/>
              </a:lnSpc>
            </a:pPr>
            <a:r>
              <a:rPr lang="zh-CN" altLang="en-US" sz="3200" spc="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单透镜放大镜</a:t>
            </a:r>
            <a:endParaRPr lang="zh-TW" altLang="en-US" sz="24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41927" y="1908584"/>
            <a:ext cx="8234218" cy="3278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5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 </a:t>
            </a:r>
            <a:r>
              <a:rPr lang="zh-CN" altLang="en-US" sz="25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由录像机中看出角度放大率</a:t>
            </a:r>
          </a:p>
          <a:p>
            <a:pPr>
              <a:lnSpc>
                <a:spcPct val="120000"/>
              </a:lnSpc>
            </a:pPr>
            <a:r>
              <a:rPr lang="en-US" altLang="zh-CN" sz="25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 </a:t>
            </a:r>
            <a:r>
              <a:rPr lang="zh-CN" altLang="en-US" sz="25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把一段文字放在录像机的「近点」上，在</a:t>
            </a:r>
            <a:r>
              <a:rPr lang="zh-CN" altLang="en-US" sz="25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屏幕上标示</a:t>
            </a:r>
            <a:r>
              <a:rPr lang="zh-CN" altLang="en-US" sz="25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相对角度，此为裸视最大视角</a:t>
            </a:r>
          </a:p>
          <a:p>
            <a:pPr>
              <a:lnSpc>
                <a:spcPct val="120000"/>
              </a:lnSpc>
            </a:pPr>
            <a:r>
              <a:rPr lang="en-US" altLang="zh-CN" sz="25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 </a:t>
            </a:r>
            <a:r>
              <a:rPr lang="zh-CN" altLang="en-US" sz="25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加放大镜，把文字放在放大镜焦点，可看出视角放大。</a:t>
            </a:r>
          </a:p>
          <a:p>
            <a:pPr>
              <a:lnSpc>
                <a:spcPct val="120000"/>
              </a:lnSpc>
            </a:pPr>
            <a:r>
              <a:rPr lang="en-US" altLang="zh-CN" sz="25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 </a:t>
            </a:r>
            <a:r>
              <a:rPr lang="zh-CN" altLang="en-US" sz="25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配合焦距计算，视角放大倍率是否合理</a:t>
            </a:r>
          </a:p>
          <a:p>
            <a:pPr>
              <a:lnSpc>
                <a:spcPct val="120000"/>
              </a:lnSpc>
            </a:pPr>
            <a:r>
              <a:rPr lang="en-US" altLang="zh-CN" sz="25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 </a:t>
            </a:r>
            <a:r>
              <a:rPr lang="zh-CN" altLang="en-US" sz="25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当物在焦点时，眼睛和放大镜的距离并不会改变角度放大率！</a:t>
            </a:r>
          </a:p>
        </p:txBody>
      </p:sp>
    </p:spTree>
    <p:extLst>
      <p:ext uri="{BB962C8B-B14F-4D97-AF65-F5344CB8AC3E}">
        <p14:creationId xmlns:p14="http://schemas.microsoft.com/office/powerpoint/2010/main" val="3635310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6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.1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放大镜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57909" y="1208723"/>
            <a:ext cx="83727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5270">
              <a:lnSpc>
                <a:spcPct val="100000"/>
              </a:lnSpc>
            </a:pPr>
            <a:r>
              <a:rPr lang="zh-CN" altLang="en-US" sz="3200" spc="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单透镜放大镜</a:t>
            </a:r>
            <a:endParaRPr lang="zh-TW" altLang="en-US" sz="24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object 2"/>
          <p:cNvSpPr txBox="1"/>
          <p:nvPr/>
        </p:nvSpPr>
        <p:spPr>
          <a:xfrm>
            <a:off x="627726" y="811152"/>
            <a:ext cx="4571365" cy="32060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0785">
              <a:lnSpc>
                <a:spcPct val="100000"/>
              </a:lnSpc>
            </a:pPr>
            <a:endParaRPr sz="440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  <a:p>
            <a:pPr marL="12700">
              <a:lnSpc>
                <a:spcPct val="100000"/>
              </a:lnSpc>
              <a:spcBef>
                <a:spcPts val="3704"/>
              </a:spcBef>
              <a:tabLst>
                <a:tab pos="467995" algn="l"/>
              </a:tabLst>
            </a:pPr>
            <a:r>
              <a:rPr sz="3200" dirty="0">
                <a:latin typeface="Arial"/>
                <a:cs typeface="Arial"/>
              </a:rPr>
              <a:t>•	</a:t>
            </a:r>
            <a:r>
              <a:rPr sz="3200">
                <a:latin typeface="Arial"/>
                <a:cs typeface="Arial"/>
              </a:rPr>
              <a:t>2.</a:t>
            </a:r>
            <a:r>
              <a:rPr sz="3200" spc="-15">
                <a:latin typeface="Arial"/>
                <a:cs typeface="Arial"/>
              </a:rPr>
              <a:t>5</a:t>
            </a:r>
            <a:r>
              <a:rPr sz="3200">
                <a:latin typeface="Arial"/>
                <a:cs typeface="Arial"/>
              </a:rPr>
              <a:t>x</a:t>
            </a:r>
            <a:r>
              <a:rPr sz="3200" spc="-10">
                <a:latin typeface="Arial"/>
                <a:cs typeface="Arial"/>
              </a:rPr>
              <a:t> </a:t>
            </a:r>
            <a:r>
              <a:rPr sz="32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透镜</a:t>
            </a:r>
            <a:endParaRPr sz="320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  <a:p>
            <a:pPr marL="469900">
              <a:lnSpc>
                <a:spcPct val="100000"/>
              </a:lnSpc>
              <a:spcBef>
                <a:spcPts val="700"/>
              </a:spcBef>
              <a:tabLst>
                <a:tab pos="855344" algn="l"/>
              </a:tabLst>
            </a:pPr>
            <a:r>
              <a:rPr sz="2800" spc="-5" dirty="0">
                <a:latin typeface="Arial"/>
                <a:cs typeface="Arial"/>
              </a:rPr>
              <a:t>–	</a:t>
            </a:r>
            <a:r>
              <a:rPr sz="2800" i="1" spc="-5" dirty="0">
                <a:latin typeface="Times New Roman"/>
                <a:cs typeface="Times New Roman"/>
              </a:rPr>
              <a:t>P</a:t>
            </a:r>
            <a:r>
              <a:rPr sz="2800" i="1" spc="7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Arial"/>
                <a:cs typeface="Arial"/>
              </a:rPr>
              <a:t>= 10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D</a:t>
            </a:r>
            <a:endParaRPr sz="28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  <a:spcBef>
                <a:spcPts val="670"/>
              </a:spcBef>
              <a:tabLst>
                <a:tab pos="855344" algn="l"/>
              </a:tabLst>
            </a:pPr>
            <a:r>
              <a:rPr sz="2800" spc="-5" dirty="0">
                <a:latin typeface="Arial"/>
                <a:cs typeface="Arial"/>
              </a:rPr>
              <a:t>–	</a:t>
            </a:r>
            <a:r>
              <a:rPr sz="2800" i="1" spc="-5" dirty="0">
                <a:latin typeface="Times New Roman"/>
                <a:cs typeface="Times New Roman"/>
              </a:rPr>
              <a:t>f</a:t>
            </a:r>
            <a:r>
              <a:rPr sz="2800" i="1" spc="7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Arial"/>
                <a:cs typeface="Arial"/>
              </a:rPr>
              <a:t>= 0</a:t>
            </a:r>
            <a:r>
              <a:rPr sz="2800" dirty="0">
                <a:latin typeface="Arial"/>
                <a:cs typeface="Arial"/>
              </a:rPr>
              <a:t>.</a:t>
            </a:r>
            <a:r>
              <a:rPr sz="2800" spc="-5" dirty="0">
                <a:latin typeface="Arial"/>
                <a:cs typeface="Arial"/>
              </a:rPr>
              <a:t>1 m</a:t>
            </a:r>
            <a:endParaRPr sz="28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  <a:spcBef>
                <a:spcPts val="670"/>
              </a:spcBef>
              <a:tabLst>
                <a:tab pos="855344" algn="l"/>
              </a:tabLst>
            </a:pPr>
            <a:r>
              <a:rPr sz="2800" spc="-5" dirty="0">
                <a:latin typeface="Arial"/>
                <a:cs typeface="Arial"/>
              </a:rPr>
              <a:t>–	</a:t>
            </a:r>
            <a:r>
              <a:rPr sz="2800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sz="2800" i="1" spc="-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= 2</a:t>
            </a:r>
            <a:r>
              <a:rPr sz="2800" dirty="0">
                <a:latin typeface="Arial"/>
                <a:cs typeface="Arial"/>
              </a:rPr>
              <a:t>.</a:t>
            </a:r>
            <a:r>
              <a:rPr sz="2800" spc="-5" dirty="0">
                <a:latin typeface="Arial"/>
                <a:cs typeface="Arial"/>
              </a:rPr>
              <a:t>5 </a:t>
            </a:r>
            <a:r>
              <a:rPr sz="2800" spc="5" dirty="0">
                <a:latin typeface="Arial"/>
                <a:cs typeface="Arial"/>
              </a:rPr>
              <a:t>(</a:t>
            </a:r>
            <a:r>
              <a:rPr sz="2800" i="1" spc="-5" dirty="0">
                <a:latin typeface="Times New Roman"/>
                <a:cs typeface="Times New Roman"/>
              </a:rPr>
              <a:t>L</a:t>
            </a:r>
            <a:r>
              <a:rPr sz="2800" i="1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Arial"/>
                <a:cs typeface="Arial"/>
              </a:rPr>
              <a:t>=∞)</a:t>
            </a:r>
            <a:endParaRPr sz="2800">
              <a:latin typeface="Arial"/>
              <a:cs typeface="Arial"/>
            </a:endParaRPr>
          </a:p>
        </p:txBody>
      </p:sp>
      <p:sp>
        <p:nvSpPr>
          <p:cNvPr id="8" name="object 3"/>
          <p:cNvSpPr/>
          <p:nvPr/>
        </p:nvSpPr>
        <p:spPr>
          <a:xfrm>
            <a:off x="4808312" y="2612220"/>
            <a:ext cx="3743325" cy="28098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4"/>
          <p:cNvSpPr txBox="1">
            <a:spLocks/>
          </p:cNvSpPr>
          <p:nvPr/>
        </p:nvSpPr>
        <p:spPr>
          <a:xfrm>
            <a:off x="0" y="1207283"/>
            <a:ext cx="7886700" cy="1325563"/>
          </a:xfrm>
          <a:prstGeom prst="rect">
            <a:avLst/>
          </a:prstGeom>
        </p:spPr>
        <p:txBody>
          <a:bodyPr vert="horz" wrap="square" lIns="0" tIns="202659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849620">
              <a:lnSpc>
                <a:spcPct val="100000"/>
              </a:lnSpc>
            </a:pPr>
            <a:r>
              <a:rPr lang="en-US" sz="4500" i="1" spc="-70" smtClean="0">
                <a:latin typeface="Times New Roman"/>
                <a:cs typeface="Times New Roman"/>
              </a:rPr>
              <a:t>M</a:t>
            </a:r>
            <a:r>
              <a:rPr lang="en-US" sz="4500" i="1" spc="80" smtClean="0">
                <a:latin typeface="Times New Roman"/>
                <a:cs typeface="Times New Roman"/>
              </a:rPr>
              <a:t> </a:t>
            </a:r>
            <a:r>
              <a:rPr lang="en-US" sz="4500" spc="-50" smtClean="0">
                <a:latin typeface="Symbol"/>
                <a:cs typeface="Symbol"/>
              </a:rPr>
              <a:t></a:t>
            </a:r>
            <a:r>
              <a:rPr lang="en-US" sz="4500" spc="-290" smtClean="0">
                <a:latin typeface="Times New Roman"/>
                <a:cs typeface="Times New Roman"/>
              </a:rPr>
              <a:t> </a:t>
            </a:r>
            <a:r>
              <a:rPr lang="en-US" sz="4500" i="1" spc="-40" smtClean="0">
                <a:latin typeface="Times New Roman"/>
                <a:cs typeface="Times New Roman"/>
              </a:rPr>
              <a:t>d</a:t>
            </a:r>
            <a:r>
              <a:rPr lang="en-US" sz="3825" spc="-15" baseline="-23965" smtClean="0">
                <a:latin typeface="Times New Roman"/>
                <a:cs typeface="Times New Roman"/>
              </a:rPr>
              <a:t>0</a:t>
            </a:r>
            <a:r>
              <a:rPr lang="en-US" sz="3825" spc="-622" baseline="-23965" smtClean="0">
                <a:latin typeface="Times New Roman"/>
                <a:cs typeface="Times New Roman"/>
              </a:rPr>
              <a:t> </a:t>
            </a:r>
            <a:r>
              <a:rPr lang="en-US" sz="4500" i="1" spc="-55" smtClean="0">
                <a:latin typeface="Times New Roman"/>
                <a:cs typeface="Times New Roman"/>
              </a:rPr>
              <a:t>P</a:t>
            </a:r>
            <a:endParaRPr lang="en-US" sz="45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38822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6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.1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放大镜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85618" y="1143000"/>
            <a:ext cx="83727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5270">
              <a:lnSpc>
                <a:spcPct val="100000"/>
              </a:lnSpc>
            </a:pPr>
            <a:r>
              <a:rPr lang="zh-CN" altLang="en-US" sz="32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随堂测验</a:t>
            </a:r>
            <a:endParaRPr lang="zh-TW" altLang="en-US" sz="320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object 3"/>
          <p:cNvSpPr txBox="1"/>
          <p:nvPr/>
        </p:nvSpPr>
        <p:spPr>
          <a:xfrm>
            <a:off x="720668" y="1829950"/>
            <a:ext cx="8257078" cy="22672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请问一个放大率标示</a:t>
            </a:r>
            <a:r>
              <a:rPr sz="2800" spc="-2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是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5x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的透镜</a:t>
            </a:r>
            <a:r>
              <a:rPr sz="28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其焦距</a:t>
            </a:r>
            <a:r>
              <a:rPr sz="28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应为</a:t>
            </a:r>
            <a:endParaRPr sz="28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984885" indent="-514984">
              <a:lnSpc>
                <a:spcPct val="100000"/>
              </a:lnSpc>
              <a:spcBef>
                <a:spcPts val="685"/>
              </a:spcBef>
              <a:buAutoNum type="arabicPeriod"/>
              <a:tabLst>
                <a:tab pos="985519" algn="l"/>
              </a:tabLst>
            </a:pPr>
            <a:r>
              <a:rPr sz="24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5 </a:t>
            </a:r>
            <a:r>
              <a:rPr sz="24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cm</a:t>
            </a:r>
            <a:endParaRPr sz="24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984885" indent="-514984">
              <a:lnSpc>
                <a:spcPct val="100000"/>
              </a:lnSpc>
              <a:spcBef>
                <a:spcPts val="670"/>
              </a:spcBef>
              <a:buAutoNum type="arabicPeriod"/>
              <a:tabLst>
                <a:tab pos="985519" algn="l"/>
              </a:tabLst>
            </a:pPr>
            <a:r>
              <a:rPr sz="24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0 </a:t>
            </a:r>
            <a:r>
              <a:rPr sz="24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cm</a:t>
            </a:r>
            <a:endParaRPr sz="24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984885" indent="-514984">
              <a:lnSpc>
                <a:spcPct val="100000"/>
              </a:lnSpc>
              <a:spcBef>
                <a:spcPts val="675"/>
              </a:spcBef>
              <a:buAutoNum type="arabicPeriod"/>
              <a:tabLst>
                <a:tab pos="985519" algn="l"/>
              </a:tabLst>
            </a:pP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5 </a:t>
            </a:r>
            <a:r>
              <a:rPr sz="24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cm</a:t>
            </a:r>
            <a:endParaRPr sz="24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00000"/>
              </a:lnSpc>
              <a:spcBef>
                <a:spcPts val="670"/>
              </a:spcBef>
              <a:tabLst>
                <a:tab pos="984885" algn="l"/>
              </a:tabLst>
            </a:pPr>
            <a:r>
              <a:rPr sz="24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4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sz="24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.5 </a:t>
            </a:r>
            <a:r>
              <a:rPr sz="24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cm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" name="object 3"/>
          <p:cNvSpPr/>
          <p:nvPr/>
        </p:nvSpPr>
        <p:spPr>
          <a:xfrm>
            <a:off x="4849207" y="3332657"/>
            <a:ext cx="3743325" cy="28098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30772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6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.1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放大镜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-474844" y="934380"/>
            <a:ext cx="8042859" cy="599660"/>
          </a:xfrm>
          <a:prstGeom prst="rect">
            <a:avLst/>
          </a:prstGeom>
        </p:spPr>
        <p:txBody>
          <a:bodyPr vert="horz" wrap="square" lIns="0" tIns="106181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44880">
              <a:lnSpc>
                <a:spcPct val="100000"/>
              </a:lnSpc>
            </a:pPr>
            <a:r>
              <a:rPr lang="zh-CN" altLang="en-US" sz="3200" spc="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校正近视和远视用的透镜</a:t>
            </a:r>
            <a:endParaRPr lang="zh-CN" altLang="en-US" sz="3200" spc="5" dirty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object 3"/>
          <p:cNvSpPr/>
          <p:nvPr/>
        </p:nvSpPr>
        <p:spPr>
          <a:xfrm>
            <a:off x="5050027" y="1676014"/>
            <a:ext cx="3581502" cy="17290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object 4"/>
          <p:cNvSpPr/>
          <p:nvPr/>
        </p:nvSpPr>
        <p:spPr>
          <a:xfrm>
            <a:off x="5129402" y="3722104"/>
            <a:ext cx="3502084" cy="17058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object 5"/>
          <p:cNvSpPr/>
          <p:nvPr/>
        </p:nvSpPr>
        <p:spPr>
          <a:xfrm>
            <a:off x="1707388" y="1636696"/>
            <a:ext cx="3678397" cy="17290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" name="object 6"/>
          <p:cNvSpPr/>
          <p:nvPr/>
        </p:nvSpPr>
        <p:spPr>
          <a:xfrm>
            <a:off x="1707388" y="3682894"/>
            <a:ext cx="3829091" cy="178587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3" name="object 7"/>
          <p:cNvSpPr txBox="1"/>
          <p:nvPr/>
        </p:nvSpPr>
        <p:spPr>
          <a:xfrm>
            <a:off x="482600" y="4276521"/>
            <a:ext cx="8229600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2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远视</a:t>
            </a:r>
            <a:endParaRPr sz="32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4" name="object 8"/>
          <p:cNvSpPr txBox="1"/>
          <p:nvPr/>
        </p:nvSpPr>
        <p:spPr>
          <a:xfrm>
            <a:off x="482600" y="2185466"/>
            <a:ext cx="939800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2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近视</a:t>
            </a:r>
            <a:endParaRPr sz="32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87350" y="5499988"/>
            <a:ext cx="8420100" cy="999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4305" algn="ctr">
              <a:lnSpc>
                <a:spcPct val="130000"/>
              </a:lnSpc>
            </a:pPr>
            <a:r>
              <a:rPr lang="zh-CN" altLang="en-US" sz="24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现在</a:t>
            </a:r>
            <a:r>
              <a:rPr lang="zh-CN" altLang="en-US" sz="2400" spc="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大家</a:t>
            </a:r>
            <a:r>
              <a:rPr lang="zh-CN" altLang="en-US" sz="24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应该能</a:t>
            </a:r>
            <a:r>
              <a:rPr lang="zh-CN" altLang="en-US" sz="24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够</a:t>
            </a:r>
            <a:r>
              <a:rPr lang="zh-CN" altLang="en-US" sz="2400" spc="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用几</a:t>
            </a:r>
            <a:r>
              <a:rPr lang="zh-CN" altLang="en-US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何光学搭配简化眼睛模</a:t>
            </a:r>
            <a:r>
              <a:rPr lang="zh-CN" altLang="en-US" sz="2400" spc="-1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型</a:t>
            </a:r>
            <a:r>
              <a:rPr lang="zh-CN" altLang="en-US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计算所需的透镜屈光</a:t>
            </a:r>
            <a:r>
              <a:rPr lang="zh-CN" altLang="en-US" sz="2400" spc="-1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力</a:t>
            </a:r>
            <a:r>
              <a:rPr lang="en-US" altLang="zh-CN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…</a:t>
            </a:r>
            <a:endParaRPr lang="zh-CN" altLang="en-US"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2704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89708" y="1660796"/>
            <a:ext cx="7523019" cy="4013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6.1 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从最简单的放大镜开始</a:t>
            </a:r>
          </a:p>
          <a:p>
            <a:pPr>
              <a:lnSpc>
                <a:spcPct val="130000"/>
              </a:lnSpc>
            </a:pP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6.2 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照相机里面到底有什么？ </a:t>
            </a: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-- 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浅谈相机</a:t>
            </a:r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原理</a:t>
            </a:r>
            <a:endParaRPr lang="en-US" altLang="zh-CN" sz="28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6.3 </a:t>
            </a:r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也是蛮浪漫的观察草履虫 </a:t>
            </a:r>
            <a:r>
              <a:rPr lang="en-US" altLang="zh-CN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-- </a:t>
            </a:r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显微镜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原理</a:t>
            </a:r>
          </a:p>
          <a:p>
            <a:pPr>
              <a:lnSpc>
                <a:spcPct val="130000"/>
              </a:lnSpc>
            </a:pPr>
            <a:r>
              <a:rPr lang="en-US" altLang="zh-CN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6.4 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浪漫的夜观星空 </a:t>
            </a: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-- 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望远镜原理</a:t>
            </a:r>
          </a:p>
          <a:p>
            <a:pPr>
              <a:lnSpc>
                <a:spcPct val="130000"/>
              </a:lnSpc>
            </a:pPr>
            <a:r>
              <a:rPr lang="en-US" altLang="zh-CN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6.5 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看远看近两相宜 </a:t>
            </a: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-- 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望远镜与显微镜可以互换吗？</a:t>
            </a:r>
          </a:p>
          <a:p>
            <a:pPr>
              <a:lnSpc>
                <a:spcPct val="130000"/>
              </a:lnSpc>
            </a:pPr>
            <a:endParaRPr lang="zh-CN" altLang="en-US"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6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典型的光学仪器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57200" y="857499"/>
            <a:ext cx="8372764" cy="16065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5270">
              <a:lnSpc>
                <a:spcPct val="100000"/>
              </a:lnSpc>
            </a:pPr>
            <a:r>
              <a:rPr lang="zh-CN" altLang="en-US" sz="3600" spc="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教学大纲</a:t>
            </a:r>
            <a:endParaRPr lang="zh-CN" altLang="en-US" sz="36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US" altLang="zh-TW" sz="24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endParaRPr lang="zh-TW" altLang="en-US" sz="28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89708" y="2233379"/>
            <a:ext cx="7274792" cy="548640"/>
          </a:xfrm>
          <a:prstGeom prst="rect">
            <a:avLst/>
          </a:prstGeom>
          <a:solidFill>
            <a:srgbClr val="FF0000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8" name="Picture 4" descr="Image result for åå­¦ä»ªå¨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5467" y="4691806"/>
            <a:ext cx="1953268" cy="1953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åå­¦ä»ªå¨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233663" y="4839236"/>
            <a:ext cx="1818761" cy="1849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mage result for ç§ç¸æº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4727" y="4648200"/>
            <a:ext cx="1955734" cy="2040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4575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6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.2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照相机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7" name="object 2"/>
          <p:cNvSpPr txBox="1">
            <a:spLocks/>
          </p:cNvSpPr>
          <p:nvPr/>
        </p:nvSpPr>
        <p:spPr>
          <a:xfrm>
            <a:off x="-2110486" y="598544"/>
            <a:ext cx="8042859" cy="969890"/>
          </a:xfrm>
          <a:prstGeom prst="rect">
            <a:avLst/>
          </a:prstGeom>
        </p:spPr>
        <p:txBody>
          <a:bodyPr vert="horz" wrap="square" lIns="0" tIns="28741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623185">
              <a:lnSpc>
                <a:spcPts val="5280"/>
              </a:lnSpc>
            </a:pPr>
            <a:r>
              <a:rPr lang="zh-CN" altLang="en-US" sz="3200" spc="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最早</a:t>
            </a:r>
            <a:r>
              <a:rPr lang="zh-CN" altLang="en-US" sz="32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</a:t>
            </a:r>
            <a:r>
              <a:rPr lang="zh-CN" altLang="en-US" sz="3200" spc="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相机：针孔相机</a:t>
            </a:r>
            <a:endParaRPr lang="zh-CN" altLang="en-US" sz="3200" spc="5" dirty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object 5"/>
          <p:cNvSpPr/>
          <p:nvPr/>
        </p:nvSpPr>
        <p:spPr>
          <a:xfrm>
            <a:off x="1317287" y="3483669"/>
            <a:ext cx="5889847" cy="29074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57201" y="1544677"/>
            <a:ext cx="837879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公元前五世纪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，墨子：</a:t>
            </a:r>
            <a:endParaRPr lang="en-US" altLang="zh-CN" sz="24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2400" b="1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400" b="1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     </a:t>
            </a:r>
            <a:r>
              <a:rPr lang="zh-CN" altLang="en-US" sz="2800" b="1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光</a:t>
            </a:r>
            <a:r>
              <a:rPr lang="zh-CN" altLang="en-US" sz="28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之人煦若射。下者</a:t>
            </a:r>
            <a:r>
              <a:rPr lang="zh-CN" altLang="en-US" sz="2800" b="1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之人</a:t>
            </a:r>
            <a:r>
              <a:rPr lang="zh-CN" altLang="en-US" sz="28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也高，高者之人也下。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光线</a:t>
            </a:r>
            <a:r>
              <a:rPr lang="zh-CN" altLang="en-US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经过一个小孔，影像会颠倒，高的会变成在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下方</a:t>
            </a:r>
            <a:r>
              <a:rPr lang="zh-CN" altLang="en-US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，低的会变成在上方。</a:t>
            </a:r>
          </a:p>
        </p:txBody>
      </p:sp>
      <p:sp>
        <p:nvSpPr>
          <p:cNvPr id="6" name="矩形 5"/>
          <p:cNvSpPr/>
          <p:nvPr/>
        </p:nvSpPr>
        <p:spPr>
          <a:xfrm>
            <a:off x="-22517" y="6550223"/>
            <a:ext cx="645695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u="sng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https://baike.baidu.com/item/%E5%A2%A8%E5%AD%90/245?fr=aladdin</a:t>
            </a:r>
            <a:endParaRPr lang="zh-CN" altLang="en-US" sz="1400" u="sng" dirty="0">
              <a:solidFill>
                <a:srgbClr val="0033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Mozi.jpg">
            <a:hlinkClick r:id="rId4" action="ppaction://hlinkfile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4626" y="3097250"/>
            <a:ext cx="1670858" cy="221388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0755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6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.2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照相机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7" name="object 2"/>
          <p:cNvSpPr txBox="1">
            <a:spLocks/>
          </p:cNvSpPr>
          <p:nvPr/>
        </p:nvSpPr>
        <p:spPr>
          <a:xfrm>
            <a:off x="-2110486" y="622300"/>
            <a:ext cx="8042859" cy="922377"/>
          </a:xfrm>
          <a:prstGeom prst="rect">
            <a:avLst/>
          </a:prstGeom>
        </p:spPr>
        <p:txBody>
          <a:bodyPr vert="horz" wrap="square" lIns="0" tIns="28741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623185">
              <a:lnSpc>
                <a:spcPts val="5280"/>
              </a:lnSpc>
            </a:pPr>
            <a:r>
              <a:rPr lang="zh-CN" altLang="en-US" sz="3200" spc="5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最早</a:t>
            </a:r>
            <a:r>
              <a:rPr lang="zh-CN" altLang="en-US" sz="3200" spc="-5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</a:t>
            </a:r>
            <a:r>
              <a:rPr lang="zh-CN" altLang="en-US" sz="3200" spc="5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相机：针孔相机</a:t>
            </a:r>
            <a:endParaRPr lang="zh-CN" altLang="en-US" sz="3200" spc="5" dirty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object 3"/>
          <p:cNvSpPr txBox="1"/>
          <p:nvPr/>
        </p:nvSpPr>
        <p:spPr>
          <a:xfrm>
            <a:off x="357466" y="1536072"/>
            <a:ext cx="8070215" cy="4873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840"/>
              </a:lnSpc>
            </a:pP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r>
              <a:rPr 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 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十世纪时，</a:t>
            </a:r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阿尔</a:t>
            </a:r>
            <a:r>
              <a:rPr lang="en-US" altLang="zh-CN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·</a:t>
            </a:r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哈桑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发明ca</a:t>
            </a:r>
            <a:r>
              <a:rPr sz="28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era</a:t>
            </a:r>
            <a:r>
              <a:rPr sz="2800" spc="-3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</a:t>
            </a:r>
            <a:r>
              <a:rPr sz="2800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b</a:t>
            </a:r>
            <a:r>
              <a:rPr sz="2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scur</a:t>
            </a:r>
            <a:r>
              <a:rPr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</a:t>
            </a:r>
            <a:r>
              <a:rPr sz="2800" spc="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(暗箱)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object 4"/>
          <p:cNvSpPr/>
          <p:nvPr/>
        </p:nvSpPr>
        <p:spPr>
          <a:xfrm>
            <a:off x="930563" y="2056772"/>
            <a:ext cx="7282873" cy="41120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" name="object 5"/>
          <p:cNvSpPr txBox="1"/>
          <p:nvPr/>
        </p:nvSpPr>
        <p:spPr>
          <a:xfrm>
            <a:off x="0" y="6415399"/>
            <a:ext cx="4694555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2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</a:t>
            </a:r>
            <a:r>
              <a:rPr sz="1200" u="sng" spc="-1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</a:t>
            </a:r>
            <a:r>
              <a:rPr sz="12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om:</a:t>
            </a:r>
            <a:r>
              <a:rPr sz="1200" u="sng" spc="2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2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Libra</a:t>
            </a:r>
            <a:r>
              <a:rPr sz="1200" u="sng" spc="-1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</a:t>
            </a:r>
            <a:r>
              <a:rPr sz="12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y</a:t>
            </a:r>
            <a:r>
              <a:rPr sz="1200" u="sng" spc="1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2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of</a:t>
            </a:r>
            <a:r>
              <a:rPr sz="1200" u="sng" spc="1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2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Congress http://zh.</a:t>
            </a:r>
            <a:r>
              <a:rPr sz="1200" u="sng" spc="-1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w</a:t>
            </a:r>
            <a:r>
              <a:rPr sz="12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ikipedia.org/</a:t>
            </a:r>
            <a:r>
              <a:rPr sz="1200" u="sng" spc="-2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w</a:t>
            </a:r>
            <a:r>
              <a:rPr sz="12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iki/fi</a:t>
            </a:r>
            <a:r>
              <a:rPr sz="1200" u="sng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</a:t>
            </a:r>
            <a:r>
              <a:rPr sz="12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e:Camera.obs</a:t>
            </a:r>
            <a:r>
              <a:rPr sz="1200" u="sng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</a:t>
            </a:r>
            <a:r>
              <a:rPr sz="12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ura2.jpg</a:t>
            </a:r>
            <a:endParaRPr sz="1200" u="sng">
              <a:solidFill>
                <a:srgbClr val="0033CC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7685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6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.2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照相机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7" name="object 2"/>
          <p:cNvSpPr txBox="1">
            <a:spLocks/>
          </p:cNvSpPr>
          <p:nvPr/>
        </p:nvSpPr>
        <p:spPr>
          <a:xfrm>
            <a:off x="-2110486" y="622300"/>
            <a:ext cx="8042859" cy="922377"/>
          </a:xfrm>
          <a:prstGeom prst="rect">
            <a:avLst/>
          </a:prstGeom>
        </p:spPr>
        <p:txBody>
          <a:bodyPr vert="horz" wrap="square" lIns="0" tIns="28741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623185">
              <a:lnSpc>
                <a:spcPts val="5280"/>
              </a:lnSpc>
            </a:pPr>
            <a:r>
              <a:rPr lang="zh-CN" altLang="en-US" sz="3200" spc="5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最早</a:t>
            </a:r>
            <a:r>
              <a:rPr lang="zh-CN" altLang="en-US" sz="3200" spc="-5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</a:t>
            </a:r>
            <a:r>
              <a:rPr lang="zh-CN" altLang="en-US" sz="3200" spc="5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相机：针孔相机</a:t>
            </a:r>
            <a:endParaRPr lang="zh-CN" altLang="en-US" sz="3200" spc="5" dirty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object 3"/>
          <p:cNvSpPr txBox="1"/>
          <p:nvPr/>
        </p:nvSpPr>
        <p:spPr>
          <a:xfrm>
            <a:off x="507958" y="1866298"/>
            <a:ext cx="2061845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2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r>
              <a:rPr lang="en-US" sz="32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32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基本原理</a:t>
            </a:r>
            <a:endParaRPr sz="32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1" name="object 4"/>
          <p:cNvSpPr/>
          <p:nvPr/>
        </p:nvSpPr>
        <p:spPr>
          <a:xfrm>
            <a:off x="254339" y="2654963"/>
            <a:ext cx="4630928" cy="31606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object 3"/>
          <p:cNvSpPr txBox="1"/>
          <p:nvPr/>
        </p:nvSpPr>
        <p:spPr>
          <a:xfrm>
            <a:off x="4715689" y="1923362"/>
            <a:ext cx="3876040" cy="4873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840"/>
              </a:lnSpc>
            </a:pPr>
            <a:r>
              <a:rPr sz="32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r>
              <a:rPr lang="en-US" sz="32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32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放大率</a:t>
            </a:r>
            <a:r>
              <a:rPr sz="3200" spc="2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32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= - L’/</a:t>
            </a:r>
            <a:r>
              <a:rPr sz="3200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32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</a:t>
            </a:r>
            <a:endParaRPr sz="32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3" name="object 4"/>
          <p:cNvSpPr/>
          <p:nvPr/>
        </p:nvSpPr>
        <p:spPr>
          <a:xfrm>
            <a:off x="4513072" y="2519497"/>
            <a:ext cx="4630928" cy="31606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object 5"/>
          <p:cNvSpPr/>
          <p:nvPr/>
        </p:nvSpPr>
        <p:spPr>
          <a:xfrm>
            <a:off x="5457102" y="4943038"/>
            <a:ext cx="1859280" cy="8534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" name="object 6"/>
          <p:cNvSpPr/>
          <p:nvPr/>
        </p:nvSpPr>
        <p:spPr>
          <a:xfrm>
            <a:off x="5669065" y="5096328"/>
            <a:ext cx="1435735" cy="506095"/>
          </a:xfrm>
          <a:custGeom>
            <a:avLst/>
            <a:gdLst/>
            <a:ahLst/>
            <a:cxnLst/>
            <a:rect l="l" t="t" r="r" b="b"/>
            <a:pathLst>
              <a:path w="1435735" h="506095">
                <a:moveTo>
                  <a:pt x="1327444" y="454867"/>
                </a:moveTo>
                <a:lnTo>
                  <a:pt x="1258907" y="472354"/>
                </a:lnTo>
                <a:lnTo>
                  <a:pt x="1252896" y="482033"/>
                </a:lnTo>
                <a:lnTo>
                  <a:pt x="1253467" y="496315"/>
                </a:lnTo>
                <a:lnTo>
                  <a:pt x="1262397" y="504813"/>
                </a:lnTo>
                <a:lnTo>
                  <a:pt x="1274825" y="505968"/>
                </a:lnTo>
                <a:lnTo>
                  <a:pt x="1404300" y="474599"/>
                </a:lnTo>
                <a:lnTo>
                  <a:pt x="1393570" y="474599"/>
                </a:lnTo>
                <a:lnTo>
                  <a:pt x="1327444" y="454867"/>
                </a:lnTo>
                <a:close/>
              </a:path>
              <a:path w="1435735" h="506095">
                <a:moveTo>
                  <a:pt x="1363060" y="445780"/>
                </a:moveTo>
                <a:lnTo>
                  <a:pt x="1327444" y="454867"/>
                </a:lnTo>
                <a:lnTo>
                  <a:pt x="1393570" y="474599"/>
                </a:lnTo>
                <a:lnTo>
                  <a:pt x="1395145" y="469265"/>
                </a:lnTo>
                <a:lnTo>
                  <a:pt x="1385061" y="469265"/>
                </a:lnTo>
                <a:lnTo>
                  <a:pt x="1363060" y="445780"/>
                </a:lnTo>
                <a:close/>
              </a:path>
              <a:path w="1435735" h="506095">
                <a:moveTo>
                  <a:pt x="1314820" y="341860"/>
                </a:moveTo>
                <a:lnTo>
                  <a:pt x="1303827" y="342195"/>
                </a:lnTo>
                <a:lnTo>
                  <a:pt x="1292050" y="350162"/>
                </a:lnTo>
                <a:lnTo>
                  <a:pt x="1289560" y="361779"/>
                </a:lnTo>
                <a:lnTo>
                  <a:pt x="1294637" y="372745"/>
                </a:lnTo>
                <a:lnTo>
                  <a:pt x="1336952" y="417911"/>
                </a:lnTo>
                <a:lnTo>
                  <a:pt x="1404366" y="438023"/>
                </a:lnTo>
                <a:lnTo>
                  <a:pt x="1393570" y="474599"/>
                </a:lnTo>
                <a:lnTo>
                  <a:pt x="1404300" y="474599"/>
                </a:lnTo>
                <a:lnTo>
                  <a:pt x="1435227" y="467106"/>
                </a:lnTo>
                <a:lnTo>
                  <a:pt x="1322450" y="346710"/>
                </a:lnTo>
                <a:lnTo>
                  <a:pt x="1314820" y="341860"/>
                </a:lnTo>
                <a:close/>
              </a:path>
              <a:path w="1435735" h="506095">
                <a:moveTo>
                  <a:pt x="1394459" y="437769"/>
                </a:moveTo>
                <a:lnTo>
                  <a:pt x="1363060" y="445780"/>
                </a:lnTo>
                <a:lnTo>
                  <a:pt x="1385061" y="469265"/>
                </a:lnTo>
                <a:lnTo>
                  <a:pt x="1394459" y="437769"/>
                </a:lnTo>
                <a:close/>
              </a:path>
              <a:path w="1435735" h="506095">
                <a:moveTo>
                  <a:pt x="1403514" y="437769"/>
                </a:moveTo>
                <a:lnTo>
                  <a:pt x="1394459" y="437769"/>
                </a:lnTo>
                <a:lnTo>
                  <a:pt x="1385061" y="469265"/>
                </a:lnTo>
                <a:lnTo>
                  <a:pt x="1395145" y="469265"/>
                </a:lnTo>
                <a:lnTo>
                  <a:pt x="1404366" y="438023"/>
                </a:lnTo>
                <a:lnTo>
                  <a:pt x="1403514" y="437769"/>
                </a:lnTo>
                <a:close/>
              </a:path>
              <a:path w="1435735" h="506095">
                <a:moveTo>
                  <a:pt x="109147" y="51630"/>
                </a:moveTo>
                <a:lnTo>
                  <a:pt x="72383" y="60521"/>
                </a:lnTo>
                <a:lnTo>
                  <a:pt x="98247" y="88090"/>
                </a:lnTo>
                <a:lnTo>
                  <a:pt x="1327444" y="454867"/>
                </a:lnTo>
                <a:lnTo>
                  <a:pt x="1363060" y="445780"/>
                </a:lnTo>
                <a:lnTo>
                  <a:pt x="1336952" y="417911"/>
                </a:lnTo>
                <a:lnTo>
                  <a:pt x="109147" y="51630"/>
                </a:lnTo>
                <a:close/>
              </a:path>
              <a:path w="1435735" h="506095">
                <a:moveTo>
                  <a:pt x="1336952" y="417911"/>
                </a:moveTo>
                <a:lnTo>
                  <a:pt x="1363060" y="445780"/>
                </a:lnTo>
                <a:lnTo>
                  <a:pt x="1394459" y="437769"/>
                </a:lnTo>
                <a:lnTo>
                  <a:pt x="1403514" y="437769"/>
                </a:lnTo>
                <a:lnTo>
                  <a:pt x="1336952" y="417911"/>
                </a:lnTo>
                <a:close/>
              </a:path>
              <a:path w="1435735" h="506095">
                <a:moveTo>
                  <a:pt x="160274" y="0"/>
                </a:moveTo>
                <a:lnTo>
                  <a:pt x="0" y="38862"/>
                </a:lnTo>
                <a:lnTo>
                  <a:pt x="112775" y="159385"/>
                </a:lnTo>
                <a:lnTo>
                  <a:pt x="120192" y="164115"/>
                </a:lnTo>
                <a:lnTo>
                  <a:pt x="131207" y="163842"/>
                </a:lnTo>
                <a:lnTo>
                  <a:pt x="98247" y="88090"/>
                </a:lnTo>
                <a:lnTo>
                  <a:pt x="30733" y="67945"/>
                </a:lnTo>
                <a:lnTo>
                  <a:pt x="41656" y="31496"/>
                </a:lnTo>
                <a:lnTo>
                  <a:pt x="177614" y="31496"/>
                </a:lnTo>
                <a:lnTo>
                  <a:pt x="182288" y="23938"/>
                </a:lnTo>
                <a:lnTo>
                  <a:pt x="181681" y="9693"/>
                </a:lnTo>
                <a:lnTo>
                  <a:pt x="172795" y="1193"/>
                </a:lnTo>
                <a:lnTo>
                  <a:pt x="160274" y="0"/>
                </a:lnTo>
                <a:close/>
              </a:path>
              <a:path w="1435735" h="506095">
                <a:moveTo>
                  <a:pt x="41656" y="31496"/>
                </a:moveTo>
                <a:lnTo>
                  <a:pt x="30733" y="67945"/>
                </a:lnTo>
                <a:lnTo>
                  <a:pt x="98247" y="88090"/>
                </a:lnTo>
                <a:lnTo>
                  <a:pt x="79586" y="68199"/>
                </a:lnTo>
                <a:lnTo>
                  <a:pt x="40639" y="68199"/>
                </a:lnTo>
                <a:lnTo>
                  <a:pt x="50037" y="36703"/>
                </a:lnTo>
                <a:lnTo>
                  <a:pt x="59110" y="36703"/>
                </a:lnTo>
                <a:lnTo>
                  <a:pt x="41656" y="31496"/>
                </a:lnTo>
                <a:close/>
              </a:path>
              <a:path w="1435735" h="506095">
                <a:moveTo>
                  <a:pt x="50037" y="36703"/>
                </a:moveTo>
                <a:lnTo>
                  <a:pt x="40639" y="68199"/>
                </a:lnTo>
                <a:lnTo>
                  <a:pt x="72383" y="60521"/>
                </a:lnTo>
                <a:lnTo>
                  <a:pt x="50037" y="36703"/>
                </a:lnTo>
                <a:close/>
              </a:path>
              <a:path w="1435735" h="506095">
                <a:moveTo>
                  <a:pt x="72383" y="60521"/>
                </a:moveTo>
                <a:lnTo>
                  <a:pt x="40639" y="68199"/>
                </a:lnTo>
                <a:lnTo>
                  <a:pt x="79586" y="68199"/>
                </a:lnTo>
                <a:lnTo>
                  <a:pt x="72383" y="60521"/>
                </a:lnTo>
                <a:close/>
              </a:path>
              <a:path w="1435735" h="506095">
                <a:moveTo>
                  <a:pt x="59110" y="36703"/>
                </a:moveTo>
                <a:lnTo>
                  <a:pt x="50037" y="36703"/>
                </a:lnTo>
                <a:lnTo>
                  <a:pt x="72383" y="60521"/>
                </a:lnTo>
                <a:lnTo>
                  <a:pt x="109147" y="51630"/>
                </a:lnTo>
                <a:lnTo>
                  <a:pt x="59110" y="36703"/>
                </a:lnTo>
                <a:close/>
              </a:path>
              <a:path w="1435735" h="506095">
                <a:moveTo>
                  <a:pt x="177614" y="31496"/>
                </a:moveTo>
                <a:lnTo>
                  <a:pt x="41656" y="31496"/>
                </a:lnTo>
                <a:lnTo>
                  <a:pt x="109147" y="51630"/>
                </a:lnTo>
                <a:lnTo>
                  <a:pt x="169290" y="37084"/>
                </a:lnTo>
                <a:lnTo>
                  <a:pt x="176309" y="33606"/>
                </a:lnTo>
                <a:lnTo>
                  <a:pt x="177614" y="314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" name="object 7"/>
          <p:cNvSpPr/>
          <p:nvPr/>
        </p:nvSpPr>
        <p:spPr>
          <a:xfrm>
            <a:off x="6891186" y="5371282"/>
            <a:ext cx="1405127" cy="7162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" name="object 8"/>
          <p:cNvSpPr/>
          <p:nvPr/>
        </p:nvSpPr>
        <p:spPr>
          <a:xfrm>
            <a:off x="7104038" y="5524444"/>
            <a:ext cx="980440" cy="370840"/>
          </a:xfrm>
          <a:custGeom>
            <a:avLst/>
            <a:gdLst/>
            <a:ahLst/>
            <a:cxnLst/>
            <a:rect l="l" t="t" r="r" b="b"/>
            <a:pathLst>
              <a:path w="980439" h="370839">
                <a:moveTo>
                  <a:pt x="872535" y="319092"/>
                </a:moveTo>
                <a:lnTo>
                  <a:pt x="803896" y="336614"/>
                </a:lnTo>
                <a:lnTo>
                  <a:pt x="797854" y="346259"/>
                </a:lnTo>
                <a:lnTo>
                  <a:pt x="798413" y="360507"/>
                </a:lnTo>
                <a:lnTo>
                  <a:pt x="807343" y="369035"/>
                </a:lnTo>
                <a:lnTo>
                  <a:pt x="819785" y="370255"/>
                </a:lnTo>
                <a:lnTo>
                  <a:pt x="949508" y="338785"/>
                </a:lnTo>
                <a:lnTo>
                  <a:pt x="938530" y="338785"/>
                </a:lnTo>
                <a:lnTo>
                  <a:pt x="872535" y="319092"/>
                </a:lnTo>
                <a:close/>
              </a:path>
              <a:path w="980439" h="370839">
                <a:moveTo>
                  <a:pt x="908003" y="310038"/>
                </a:moveTo>
                <a:lnTo>
                  <a:pt x="872535" y="319092"/>
                </a:lnTo>
                <a:lnTo>
                  <a:pt x="938530" y="338785"/>
                </a:lnTo>
                <a:lnTo>
                  <a:pt x="940076" y="333552"/>
                </a:lnTo>
                <a:lnTo>
                  <a:pt x="930021" y="333552"/>
                </a:lnTo>
                <a:lnTo>
                  <a:pt x="908003" y="310038"/>
                </a:lnTo>
                <a:close/>
              </a:path>
              <a:path w="980439" h="370839">
                <a:moveTo>
                  <a:pt x="859821" y="206142"/>
                </a:moveTo>
                <a:lnTo>
                  <a:pt x="848810" y="206455"/>
                </a:lnTo>
                <a:lnTo>
                  <a:pt x="837009" y="214376"/>
                </a:lnTo>
                <a:lnTo>
                  <a:pt x="834519" y="225979"/>
                </a:lnTo>
                <a:lnTo>
                  <a:pt x="839597" y="236981"/>
                </a:lnTo>
                <a:lnTo>
                  <a:pt x="881893" y="282153"/>
                </a:lnTo>
                <a:lnTo>
                  <a:pt x="949325" y="302272"/>
                </a:lnTo>
                <a:lnTo>
                  <a:pt x="938530" y="338785"/>
                </a:lnTo>
                <a:lnTo>
                  <a:pt x="949508" y="338785"/>
                </a:lnTo>
                <a:lnTo>
                  <a:pt x="980186" y="331342"/>
                </a:lnTo>
                <a:lnTo>
                  <a:pt x="867410" y="210934"/>
                </a:lnTo>
                <a:lnTo>
                  <a:pt x="859821" y="206142"/>
                </a:lnTo>
                <a:close/>
              </a:path>
              <a:path w="980439" h="370839">
                <a:moveTo>
                  <a:pt x="939419" y="302018"/>
                </a:moveTo>
                <a:lnTo>
                  <a:pt x="908003" y="310038"/>
                </a:lnTo>
                <a:lnTo>
                  <a:pt x="930021" y="333552"/>
                </a:lnTo>
                <a:lnTo>
                  <a:pt x="939419" y="302018"/>
                </a:lnTo>
                <a:close/>
              </a:path>
              <a:path w="980439" h="370839">
                <a:moveTo>
                  <a:pt x="948473" y="302018"/>
                </a:moveTo>
                <a:lnTo>
                  <a:pt x="939419" y="302018"/>
                </a:lnTo>
                <a:lnTo>
                  <a:pt x="930021" y="333552"/>
                </a:lnTo>
                <a:lnTo>
                  <a:pt x="940076" y="333552"/>
                </a:lnTo>
                <a:lnTo>
                  <a:pt x="949325" y="302272"/>
                </a:lnTo>
                <a:lnTo>
                  <a:pt x="948473" y="302018"/>
                </a:lnTo>
                <a:close/>
              </a:path>
              <a:path w="980439" h="370839">
                <a:moveTo>
                  <a:pt x="109269" y="51631"/>
                </a:moveTo>
                <a:lnTo>
                  <a:pt x="72473" y="60530"/>
                </a:lnTo>
                <a:lnTo>
                  <a:pt x="98236" y="88049"/>
                </a:lnTo>
                <a:lnTo>
                  <a:pt x="872535" y="319092"/>
                </a:lnTo>
                <a:lnTo>
                  <a:pt x="908003" y="310038"/>
                </a:lnTo>
                <a:lnTo>
                  <a:pt x="881893" y="282153"/>
                </a:lnTo>
                <a:lnTo>
                  <a:pt x="109269" y="51631"/>
                </a:lnTo>
                <a:close/>
              </a:path>
              <a:path w="980439" h="370839">
                <a:moveTo>
                  <a:pt x="881893" y="282153"/>
                </a:moveTo>
                <a:lnTo>
                  <a:pt x="908003" y="310038"/>
                </a:lnTo>
                <a:lnTo>
                  <a:pt x="939419" y="302018"/>
                </a:lnTo>
                <a:lnTo>
                  <a:pt x="948473" y="302018"/>
                </a:lnTo>
                <a:lnTo>
                  <a:pt x="881893" y="282153"/>
                </a:lnTo>
                <a:close/>
              </a:path>
              <a:path w="980439" h="370839">
                <a:moveTo>
                  <a:pt x="160400" y="0"/>
                </a:moveTo>
                <a:lnTo>
                  <a:pt x="0" y="38988"/>
                </a:lnTo>
                <a:lnTo>
                  <a:pt x="112902" y="159334"/>
                </a:lnTo>
                <a:lnTo>
                  <a:pt x="120366" y="164121"/>
                </a:lnTo>
                <a:lnTo>
                  <a:pt x="131367" y="163842"/>
                </a:lnTo>
                <a:lnTo>
                  <a:pt x="98236" y="88049"/>
                </a:lnTo>
                <a:lnTo>
                  <a:pt x="30861" y="67944"/>
                </a:lnTo>
                <a:lnTo>
                  <a:pt x="41783" y="31495"/>
                </a:lnTo>
                <a:lnTo>
                  <a:pt x="177676" y="31495"/>
                </a:lnTo>
                <a:lnTo>
                  <a:pt x="182332" y="24068"/>
                </a:lnTo>
                <a:lnTo>
                  <a:pt x="181792" y="9841"/>
                </a:lnTo>
                <a:lnTo>
                  <a:pt x="172860" y="1271"/>
                </a:lnTo>
                <a:lnTo>
                  <a:pt x="160400" y="0"/>
                </a:lnTo>
                <a:close/>
              </a:path>
              <a:path w="980439" h="370839">
                <a:moveTo>
                  <a:pt x="41783" y="31495"/>
                </a:moveTo>
                <a:lnTo>
                  <a:pt x="30861" y="67944"/>
                </a:lnTo>
                <a:lnTo>
                  <a:pt x="98236" y="88049"/>
                </a:lnTo>
                <a:lnTo>
                  <a:pt x="79652" y="68198"/>
                </a:lnTo>
                <a:lnTo>
                  <a:pt x="40767" y="68198"/>
                </a:lnTo>
                <a:lnTo>
                  <a:pt x="50164" y="36703"/>
                </a:lnTo>
                <a:lnTo>
                  <a:pt x="59234" y="36703"/>
                </a:lnTo>
                <a:lnTo>
                  <a:pt x="41783" y="31495"/>
                </a:lnTo>
                <a:close/>
              </a:path>
              <a:path w="980439" h="370839">
                <a:moveTo>
                  <a:pt x="50164" y="36703"/>
                </a:moveTo>
                <a:lnTo>
                  <a:pt x="40767" y="68198"/>
                </a:lnTo>
                <a:lnTo>
                  <a:pt x="72473" y="60530"/>
                </a:lnTo>
                <a:lnTo>
                  <a:pt x="50164" y="36703"/>
                </a:lnTo>
                <a:close/>
              </a:path>
              <a:path w="980439" h="370839">
                <a:moveTo>
                  <a:pt x="72473" y="60530"/>
                </a:moveTo>
                <a:lnTo>
                  <a:pt x="40767" y="68198"/>
                </a:lnTo>
                <a:lnTo>
                  <a:pt x="79652" y="68198"/>
                </a:lnTo>
                <a:lnTo>
                  <a:pt x="72473" y="60530"/>
                </a:lnTo>
                <a:close/>
              </a:path>
              <a:path w="980439" h="370839">
                <a:moveTo>
                  <a:pt x="59234" y="36703"/>
                </a:moveTo>
                <a:lnTo>
                  <a:pt x="50164" y="36703"/>
                </a:lnTo>
                <a:lnTo>
                  <a:pt x="72473" y="60530"/>
                </a:lnTo>
                <a:lnTo>
                  <a:pt x="109269" y="51631"/>
                </a:lnTo>
                <a:lnTo>
                  <a:pt x="59234" y="36703"/>
                </a:lnTo>
                <a:close/>
              </a:path>
              <a:path w="980439" h="370839">
                <a:moveTo>
                  <a:pt x="177676" y="31495"/>
                </a:moveTo>
                <a:lnTo>
                  <a:pt x="41783" y="31495"/>
                </a:lnTo>
                <a:lnTo>
                  <a:pt x="109269" y="51631"/>
                </a:lnTo>
                <a:lnTo>
                  <a:pt x="169418" y="37084"/>
                </a:lnTo>
                <a:lnTo>
                  <a:pt x="176285" y="33716"/>
                </a:lnTo>
                <a:lnTo>
                  <a:pt x="177676" y="314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8" name="object 9"/>
          <p:cNvSpPr txBox="1"/>
          <p:nvPr/>
        </p:nvSpPr>
        <p:spPr>
          <a:xfrm>
            <a:off x="6280443" y="5386705"/>
            <a:ext cx="1367155" cy="7309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dirty="0">
                <a:latin typeface="黑体" panose="02010609060101010101" pitchFamily="49" charset="-122"/>
                <a:ea typeface="黑体" panose="02010609060101010101" pitchFamily="49" charset="-122"/>
                <a:cs typeface="Times New Roman"/>
              </a:rPr>
              <a:t>L</a:t>
            </a:r>
            <a:endParaRPr sz="2000">
              <a:latin typeface="黑体" panose="02010609060101010101" pitchFamily="49" charset="-122"/>
              <a:ea typeface="黑体" panose="02010609060101010101" pitchFamily="49" charset="-122"/>
              <a:cs typeface="Times New Roman"/>
            </a:endParaRPr>
          </a:p>
          <a:p>
            <a:pPr marR="5080" algn="r">
              <a:lnSpc>
                <a:spcPct val="100000"/>
              </a:lnSpc>
              <a:spcBef>
                <a:spcPts val="930"/>
              </a:spcBef>
            </a:pPr>
            <a:r>
              <a:rPr sz="2000" spc="-180" dirty="0">
                <a:latin typeface="黑体" panose="02010609060101010101" pitchFamily="49" charset="-122"/>
                <a:ea typeface="黑体" panose="02010609060101010101" pitchFamily="49" charset="-122"/>
                <a:cs typeface="Times New Roman"/>
              </a:rPr>
              <a:t>L’</a:t>
            </a:r>
            <a:endParaRPr sz="2000">
              <a:latin typeface="黑体" panose="02010609060101010101" pitchFamily="49" charset="-122"/>
              <a:ea typeface="黑体" panose="02010609060101010101" pitchFamily="49" charset="-122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33388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6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.2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照相机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7" name="object 2"/>
          <p:cNvSpPr txBox="1">
            <a:spLocks/>
          </p:cNvSpPr>
          <p:nvPr/>
        </p:nvSpPr>
        <p:spPr>
          <a:xfrm>
            <a:off x="-2110486" y="598544"/>
            <a:ext cx="9298686" cy="969890"/>
          </a:xfrm>
          <a:prstGeom prst="rect">
            <a:avLst/>
          </a:prstGeom>
        </p:spPr>
        <p:txBody>
          <a:bodyPr vert="horz" wrap="square" lIns="0" tIns="28741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623185">
              <a:lnSpc>
                <a:spcPts val="5280"/>
              </a:lnSpc>
            </a:pPr>
            <a:r>
              <a:rPr lang="zh-CN" altLang="en-US" sz="3200" spc="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针孔相机的特点（回忆）</a:t>
            </a:r>
            <a:endParaRPr lang="zh-CN" altLang="en-US" sz="3200" spc="5" dirty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9" name="object 3"/>
          <p:cNvSpPr txBox="1"/>
          <p:nvPr/>
        </p:nvSpPr>
        <p:spPr>
          <a:xfrm>
            <a:off x="545566" y="1661698"/>
            <a:ext cx="8141234" cy="21698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355600" algn="l"/>
              </a:tabLst>
            </a:pPr>
            <a:r>
              <a:rPr sz="3200" dirty="0">
                <a:latin typeface="黑体" panose="02010609060101010101" pitchFamily="49" charset="-122"/>
                <a:ea typeface="黑体" panose="02010609060101010101" pitchFamily="49" charset="-122"/>
                <a:cs typeface="Times New Roman"/>
              </a:rPr>
              <a:t>•</a:t>
            </a:r>
            <a:r>
              <a:rPr sz="3200">
                <a:latin typeface="黑体" panose="02010609060101010101" pitchFamily="49" charset="-122"/>
                <a:ea typeface="黑体" panose="02010609060101010101" pitchFamily="49" charset="-122"/>
                <a:cs typeface="Times New Roman"/>
              </a:rPr>
              <a:t>	</a:t>
            </a:r>
            <a:r>
              <a:rPr sz="32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景深非常长</a:t>
            </a:r>
            <a:endParaRPr sz="320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  <a:p>
            <a:pPr marL="12700">
              <a:lnSpc>
                <a:spcPct val="100000"/>
              </a:lnSpc>
              <a:spcBef>
                <a:spcPts val="755"/>
              </a:spcBef>
              <a:tabLst>
                <a:tab pos="355600" algn="l"/>
              </a:tabLst>
            </a:pPr>
            <a:r>
              <a:rPr sz="3200" dirty="0">
                <a:latin typeface="黑体" panose="02010609060101010101" pitchFamily="49" charset="-122"/>
                <a:ea typeface="黑体" panose="02010609060101010101" pitchFamily="49" charset="-122"/>
                <a:cs typeface="Times New Roman"/>
              </a:rPr>
              <a:t>•</a:t>
            </a:r>
            <a:r>
              <a:rPr sz="3200">
                <a:latin typeface="黑体" panose="02010609060101010101" pitchFamily="49" charset="-122"/>
                <a:ea typeface="黑体" panose="02010609060101010101" pitchFamily="49" charset="-122"/>
                <a:cs typeface="Times New Roman"/>
              </a:rPr>
              <a:t>	</a:t>
            </a:r>
            <a:r>
              <a:rPr sz="32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不会有色像差（不同颜</a:t>
            </a:r>
            <a:r>
              <a:rPr sz="3200" spc="-15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色</a:t>
            </a:r>
            <a:r>
              <a:rPr sz="32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的光</a:t>
            </a:r>
            <a:r>
              <a:rPr sz="3200" spc="-15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成</a:t>
            </a:r>
            <a:r>
              <a:rPr sz="32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像在</a:t>
            </a:r>
            <a:r>
              <a:rPr sz="3200" spc="-15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不</a:t>
            </a:r>
            <a:r>
              <a:rPr sz="32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同</a:t>
            </a:r>
            <a:endParaRPr sz="320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  <a:p>
            <a:pPr marL="355600">
              <a:lnSpc>
                <a:spcPct val="100000"/>
              </a:lnSpc>
              <a:spcBef>
                <a:spcPts val="15"/>
              </a:spcBef>
            </a:pPr>
            <a:r>
              <a:rPr sz="3200" spc="5" dirty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位置）</a:t>
            </a:r>
            <a:endParaRPr sz="320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  <a:p>
            <a:pPr marL="12700">
              <a:lnSpc>
                <a:spcPts val="3840"/>
              </a:lnSpc>
              <a:spcBef>
                <a:spcPts val="765"/>
              </a:spcBef>
              <a:tabLst>
                <a:tab pos="355600" algn="l"/>
              </a:tabLst>
            </a:pPr>
            <a:r>
              <a:rPr sz="3200" dirty="0">
                <a:latin typeface="黑体" panose="02010609060101010101" pitchFamily="49" charset="-122"/>
                <a:ea typeface="黑体" panose="02010609060101010101" pitchFamily="49" charset="-122"/>
                <a:cs typeface="Times New Roman"/>
              </a:rPr>
              <a:t>•	</a:t>
            </a:r>
            <a:r>
              <a:rPr sz="3200" dirty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收集光的效率非常差</a:t>
            </a:r>
            <a:endParaRPr sz="320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</p:txBody>
      </p:sp>
      <p:sp>
        <p:nvSpPr>
          <p:cNvPr id="20" name="object 4"/>
          <p:cNvSpPr/>
          <p:nvPr/>
        </p:nvSpPr>
        <p:spPr>
          <a:xfrm>
            <a:off x="3810831" y="3948544"/>
            <a:ext cx="4971542" cy="2413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34875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0" y="323850"/>
            <a:ext cx="9144000" cy="6096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48640">
              <a:lnSpc>
                <a:spcPct val="100000"/>
              </a:lnSpc>
            </a:pPr>
            <a:r>
              <a:rPr sz="3200" dirty="0">
                <a:latin typeface="華康行"/>
                <a:cs typeface="華康行"/>
              </a:rPr>
              <a:t>•</a:t>
            </a:r>
            <a:endParaRPr sz="3200">
              <a:latin typeface="華康行"/>
              <a:cs typeface="華康行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50570" y="349434"/>
            <a:ext cx="8042859" cy="1049326"/>
          </a:xfrm>
          <a:prstGeom prst="rect">
            <a:avLst/>
          </a:prstGeom>
        </p:spPr>
        <p:txBody>
          <a:bodyPr vert="horz" wrap="square" lIns="0" tIns="440055" rIns="0" bIns="0" rtlCol="0">
            <a:spAutoFit/>
          </a:bodyPr>
          <a:lstStyle/>
          <a:p>
            <a:pPr marL="2495550">
              <a:lnSpc>
                <a:spcPts val="5275"/>
              </a:lnSpc>
            </a:pPr>
            <a:r>
              <a:rPr smtClean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针孔相机摄影</a:t>
            </a:r>
            <a:endParaRPr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5940" y="1744751"/>
            <a:ext cx="3378200" cy="3308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880"/>
              </a:lnSpc>
            </a:pPr>
            <a:r>
              <a:rPr sz="2400" spc="-5" smtClean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是一种不用对焦的相机！</a:t>
            </a:r>
            <a:endParaRPr sz="240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0652" y="6620477"/>
            <a:ext cx="2642235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u="sng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http:</a:t>
            </a:r>
            <a:r>
              <a:rPr sz="1400" u="sng" spc="-10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/</a:t>
            </a:r>
            <a:r>
              <a:rPr sz="1400" u="sng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/</a:t>
            </a:r>
            <a:r>
              <a:rPr sz="1400" u="sng" spc="-15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g</a:t>
            </a:r>
            <a:r>
              <a:rPr sz="1400" u="sng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al</a:t>
            </a:r>
            <a:r>
              <a:rPr sz="1400" u="sng" spc="-15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a</a:t>
            </a:r>
            <a:r>
              <a:rPr sz="1400" u="sng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c</a:t>
            </a:r>
            <a:r>
              <a:rPr sz="1400" u="sng" spc="-10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t</a:t>
            </a:r>
            <a:r>
              <a:rPr sz="1400" u="sng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in</a:t>
            </a:r>
            <a:r>
              <a:rPr sz="1400" u="sng" spc="-15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u</a:t>
            </a:r>
            <a:r>
              <a:rPr sz="1400" u="sng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s</a:t>
            </a:r>
            <a:r>
              <a:rPr sz="1400" u="sng" spc="-10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.</a:t>
            </a:r>
            <a:r>
              <a:rPr sz="1400" u="sng" spc="-15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n</a:t>
            </a:r>
            <a:r>
              <a:rPr sz="1400" u="sng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e</a:t>
            </a:r>
            <a:r>
              <a:rPr sz="1400" u="sng" spc="-10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t</a:t>
            </a:r>
            <a:r>
              <a:rPr sz="1400" u="sng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/</a:t>
            </a:r>
            <a:r>
              <a:rPr sz="1400" u="sng" spc="-20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v</a:t>
            </a:r>
            <a:r>
              <a:rPr sz="1400" u="sng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il</a:t>
            </a:r>
            <a:r>
              <a:rPr sz="1400" u="sng" spc="-20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v</a:t>
            </a:r>
            <a:r>
              <a:rPr sz="1400" u="sng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a/pinhol</a:t>
            </a:r>
            <a:r>
              <a:rPr sz="1400" u="sng" spc="-5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e</a:t>
            </a:r>
            <a:r>
              <a:rPr sz="1400" u="sng" dirty="0">
                <a:solidFill>
                  <a:srgbClr val="009999"/>
                </a:solidFill>
                <a:latin typeface="Arial"/>
                <a:cs typeface="Arial"/>
                <a:hlinkClick r:id="rId3"/>
              </a:rPr>
              <a:t>/</a:t>
            </a:r>
            <a:endParaRPr sz="14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8831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0" y="582041"/>
            <a:ext cx="9144000" cy="57492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48640">
              <a:lnSpc>
                <a:spcPct val="100000"/>
              </a:lnSpc>
            </a:pPr>
            <a:r>
              <a:rPr sz="3200" dirty="0">
                <a:latin typeface="華康行"/>
                <a:cs typeface="華康行"/>
              </a:rPr>
              <a:t>•</a:t>
            </a:r>
            <a:endParaRPr sz="3200">
              <a:latin typeface="華康行"/>
              <a:cs typeface="華康行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"/>
            <a:ext cx="9144000" cy="6331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50570" y="312084"/>
            <a:ext cx="8042859" cy="954501"/>
          </a:xfrm>
          <a:prstGeom prst="rect">
            <a:avLst/>
          </a:prstGeom>
        </p:spPr>
        <p:txBody>
          <a:bodyPr vert="horz" wrap="square" lIns="0" tIns="274710" rIns="0" bIns="0" rtlCol="0">
            <a:spAutoFit/>
          </a:bodyPr>
          <a:lstStyle/>
          <a:p>
            <a:pPr marL="2343150">
              <a:lnSpc>
                <a:spcPct val="100000"/>
              </a:lnSpc>
            </a:pPr>
            <a:r>
              <a:rPr spc="5" smtClean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针孔相机摄影</a:t>
            </a:r>
            <a:endParaRPr spc="5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5876" y="5222646"/>
            <a:ext cx="2463800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pc="-5" smtClean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用停机棚作为暗箱</a:t>
            </a:r>
            <a:endParaRPr sz="240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7541" y="6365067"/>
            <a:ext cx="5798185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600" u="sng" spc="-5" dirty="0">
                <a:solidFill>
                  <a:srgbClr val="0033CC"/>
                </a:solidFill>
                <a:latin typeface="Arial"/>
                <a:cs typeface="Arial"/>
              </a:rPr>
              <a:t>F</a:t>
            </a:r>
            <a:r>
              <a:rPr sz="1600" u="sng" spc="-15" dirty="0">
                <a:solidFill>
                  <a:srgbClr val="0033CC"/>
                </a:solidFill>
                <a:latin typeface="Arial"/>
                <a:cs typeface="Arial"/>
              </a:rPr>
              <a:t>r</a:t>
            </a:r>
            <a:r>
              <a:rPr sz="1600" u="sng" spc="-5" dirty="0">
                <a:solidFill>
                  <a:srgbClr val="0033CC"/>
                </a:solidFill>
                <a:latin typeface="Arial"/>
                <a:cs typeface="Arial"/>
              </a:rPr>
              <a:t>om:</a:t>
            </a:r>
            <a:r>
              <a:rPr sz="1600" u="sng" spc="20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1600" u="sng" spc="-5" dirty="0">
                <a:solidFill>
                  <a:srgbClr val="0033CC"/>
                </a:solidFill>
                <a:latin typeface="Arial"/>
                <a:cs typeface="Arial"/>
              </a:rPr>
              <a:t>Doug</a:t>
            </a:r>
            <a:r>
              <a:rPr sz="1600" u="sng" dirty="0">
                <a:solidFill>
                  <a:srgbClr val="0033CC"/>
                </a:solidFill>
                <a:latin typeface="Arial"/>
                <a:cs typeface="Arial"/>
              </a:rPr>
              <a:t>l</a:t>
            </a:r>
            <a:r>
              <a:rPr sz="1600" u="sng" spc="-5" dirty="0">
                <a:solidFill>
                  <a:srgbClr val="0033CC"/>
                </a:solidFill>
                <a:latin typeface="Arial"/>
                <a:cs typeface="Arial"/>
              </a:rPr>
              <a:t>as M</a:t>
            </a:r>
            <a:r>
              <a:rPr sz="1600" u="sng" dirty="0">
                <a:solidFill>
                  <a:srgbClr val="0033CC"/>
                </a:solidFill>
                <a:latin typeface="Arial"/>
                <a:cs typeface="Arial"/>
              </a:rPr>
              <a:t>c</a:t>
            </a:r>
            <a:r>
              <a:rPr sz="1600" u="sng" spc="-5" dirty="0">
                <a:solidFill>
                  <a:srgbClr val="0033CC"/>
                </a:solidFill>
                <a:latin typeface="Arial"/>
                <a:cs typeface="Arial"/>
              </a:rPr>
              <a:t>Culloh http://en.</a:t>
            </a:r>
            <a:r>
              <a:rPr sz="1600" u="sng" spc="-20" dirty="0">
                <a:solidFill>
                  <a:srgbClr val="0033CC"/>
                </a:solidFill>
                <a:latin typeface="Arial"/>
                <a:cs typeface="Arial"/>
              </a:rPr>
              <a:t>w</a:t>
            </a:r>
            <a:r>
              <a:rPr sz="1600" u="sng" spc="-5" dirty="0">
                <a:solidFill>
                  <a:srgbClr val="0033CC"/>
                </a:solidFill>
                <a:latin typeface="Arial"/>
                <a:cs typeface="Arial"/>
              </a:rPr>
              <a:t>ikipedia.org/</a:t>
            </a:r>
            <a:r>
              <a:rPr sz="1600" u="sng" spc="-25" dirty="0">
                <a:solidFill>
                  <a:srgbClr val="0033CC"/>
                </a:solidFill>
                <a:latin typeface="Arial"/>
                <a:cs typeface="Arial"/>
              </a:rPr>
              <a:t>w</a:t>
            </a:r>
            <a:r>
              <a:rPr sz="1600" u="sng" spc="-5" dirty="0">
                <a:solidFill>
                  <a:srgbClr val="0033CC"/>
                </a:solidFill>
                <a:latin typeface="Arial"/>
                <a:cs typeface="Arial"/>
              </a:rPr>
              <a:t>iki/Fi</a:t>
            </a:r>
            <a:r>
              <a:rPr sz="1600" u="sng" dirty="0">
                <a:solidFill>
                  <a:srgbClr val="0033CC"/>
                </a:solidFill>
                <a:latin typeface="Arial"/>
                <a:cs typeface="Arial"/>
              </a:rPr>
              <a:t>l</a:t>
            </a:r>
            <a:r>
              <a:rPr sz="1600" u="sng" spc="-5" dirty="0">
                <a:solidFill>
                  <a:srgbClr val="0033CC"/>
                </a:solidFill>
                <a:latin typeface="Arial"/>
                <a:cs typeface="Arial"/>
              </a:rPr>
              <a:t>e:</a:t>
            </a:r>
            <a:r>
              <a:rPr sz="1600" u="sng" spc="-15" dirty="0">
                <a:solidFill>
                  <a:srgbClr val="0033CC"/>
                </a:solidFill>
                <a:latin typeface="Arial"/>
                <a:cs typeface="Arial"/>
              </a:rPr>
              <a:t>G</a:t>
            </a:r>
            <a:r>
              <a:rPr sz="1600" u="sng" spc="-5" dirty="0">
                <a:solidFill>
                  <a:srgbClr val="0033CC"/>
                </a:solidFill>
                <a:latin typeface="Arial"/>
                <a:cs typeface="Arial"/>
              </a:rPr>
              <a:t>P_Hang</a:t>
            </a:r>
            <a:r>
              <a:rPr sz="1600" u="sng" dirty="0">
                <a:solidFill>
                  <a:srgbClr val="0033CC"/>
                </a:solidFill>
                <a:latin typeface="Arial"/>
                <a:cs typeface="Arial"/>
              </a:rPr>
              <a:t>i</a:t>
            </a:r>
            <a:r>
              <a:rPr sz="1600" u="sng" spc="-5" dirty="0">
                <a:solidFill>
                  <a:srgbClr val="0033CC"/>
                </a:solidFill>
                <a:latin typeface="Arial"/>
                <a:cs typeface="Arial"/>
              </a:rPr>
              <a:t>ng_In_Camera_RJ.</a:t>
            </a:r>
            <a:r>
              <a:rPr sz="1600" u="sng" dirty="0">
                <a:solidFill>
                  <a:srgbClr val="0033CC"/>
                </a:solidFill>
                <a:latin typeface="Arial"/>
                <a:cs typeface="Arial"/>
              </a:rPr>
              <a:t>j</a:t>
            </a:r>
            <a:r>
              <a:rPr sz="1600" u="sng" spc="-5" dirty="0">
                <a:solidFill>
                  <a:srgbClr val="0033CC"/>
                </a:solidFill>
                <a:latin typeface="Arial"/>
                <a:cs typeface="Arial"/>
              </a:rPr>
              <a:t>pg</a:t>
            </a:r>
            <a:endParaRPr sz="1600" u="sng">
              <a:solidFill>
                <a:srgbClr val="0033CC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65976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4.1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几何光学的概念</a:t>
            </a:r>
            <a:r>
              <a:rPr lang="en-US" altLang="zh-CN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-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回顾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10" name="标题 1"/>
          <p:cNvSpPr>
            <a:spLocks noGrp="1"/>
          </p:cNvSpPr>
          <p:nvPr>
            <p:ph type="title"/>
          </p:nvPr>
        </p:nvSpPr>
        <p:spPr>
          <a:xfrm>
            <a:off x="310238" y="739060"/>
            <a:ext cx="7599363" cy="9144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zh-CN" altLang="en-US" sz="3200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小孔成像的缺陷</a:t>
            </a:r>
            <a:endParaRPr lang="zh-CN" altLang="en-US" sz="3200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内容占位符 2"/>
          <p:cNvSpPr>
            <a:spLocks noGrp="1"/>
          </p:cNvSpPr>
          <p:nvPr>
            <p:ph idx="1"/>
          </p:nvPr>
        </p:nvSpPr>
        <p:spPr>
          <a:xfrm>
            <a:off x="310238" y="1574645"/>
            <a:ext cx="7924800" cy="4968875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zh-CN" altLang="en-US" smtClean="0">
                <a:latin typeface="黑体" panose="02010609060101010101" pitchFamily="49" charset="-122"/>
                <a:ea typeface="黑体" panose="02010609060101010101" pitchFamily="49" charset="-122"/>
              </a:rPr>
              <a:t>为了获得一幅清晰的图像，孔应当足够小</a:t>
            </a:r>
            <a:endParaRPr lang="en-US" altLang="zh-CN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mtClean="0">
                <a:latin typeface="黑体" panose="02010609060101010101" pitchFamily="49" charset="-122"/>
                <a:ea typeface="黑体" panose="02010609060101010101" pitchFamily="49" charset="-122"/>
              </a:rPr>
              <a:t>但孔过小，会使得</a:t>
            </a:r>
            <a:r>
              <a:rPr lang="zh-CN" altLang="en-US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透光量太小，信噪比不高</a:t>
            </a:r>
            <a:endParaRPr lang="en-US" altLang="zh-CN" smtClean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00000"/>
              </a:lnSpc>
            </a:pPr>
            <a:r>
              <a:rPr lang="zh-CN" altLang="en-US">
                <a:latin typeface="黑体" panose="02010609060101010101" pitchFamily="49" charset="-122"/>
                <a:ea typeface="黑体" panose="02010609060101010101" pitchFamily="49" charset="-122"/>
              </a:rPr>
              <a:t>孔过</a:t>
            </a:r>
            <a:r>
              <a:rPr lang="zh-CN" altLang="en-US" smtClean="0">
                <a:latin typeface="黑体" panose="02010609060101010101" pitchFamily="49" charset="-122"/>
                <a:ea typeface="黑体" panose="02010609060101010101" pitchFamily="49" charset="-122"/>
              </a:rPr>
              <a:t>小还会造成</a:t>
            </a:r>
            <a:r>
              <a:rPr lang="zh-CN" altLang="en-US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衍射现象，影响图像质量</a:t>
            </a:r>
            <a:endParaRPr lang="en-US" altLang="zh-CN" smtClean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00000"/>
              </a:lnSpc>
            </a:pPr>
            <a:r>
              <a:rPr lang="zh-CN" altLang="en-US">
                <a:latin typeface="黑体" panose="02010609060101010101" pitchFamily="49" charset="-122"/>
                <a:ea typeface="黑体" panose="02010609060101010101" pitchFamily="49" charset="-122"/>
              </a:rPr>
              <a:t>但</a:t>
            </a:r>
            <a:r>
              <a:rPr lang="zh-CN" altLang="en-US" smtClean="0">
                <a:latin typeface="黑体" panose="02010609060101010101" pitchFamily="49" charset="-122"/>
                <a:ea typeface="黑体" panose="02010609060101010101" pitchFamily="49" charset="-122"/>
              </a:rPr>
              <a:t>如果孔过大时，孔将会通过来自不同物点的光线，使得</a:t>
            </a:r>
            <a:r>
              <a:rPr lang="zh-CN" altLang="en-US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图像模糊</a:t>
            </a:r>
            <a:endParaRPr lang="en-US" altLang="zh-CN" smtClean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mtClean="0">
                <a:latin typeface="黑体" panose="02010609060101010101" pitchFamily="49" charset="-122"/>
                <a:ea typeface="黑体" panose="02010609060101010101" pitchFamily="49" charset="-122"/>
              </a:rPr>
              <a:t>经典公式</a:t>
            </a:r>
            <a:endParaRPr lang="en-US" altLang="zh-CN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1"/>
            <a:r>
              <a:rPr lang="zh-CN" altLang="en-US" smtClean="0">
                <a:latin typeface="黑体" panose="02010609060101010101" pitchFamily="49" charset="-122"/>
                <a:ea typeface="黑体" panose="02010609060101010101" pitchFamily="49" charset="-122"/>
              </a:rPr>
              <a:t>获得清晰图像需满足，孔的直径</a:t>
            </a:r>
            <a:endParaRPr lang="en-US" altLang="zh-CN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1"/>
            <a:r>
              <a:rPr lang="zh-CN" altLang="en-US" smtClean="0">
                <a:latin typeface="黑体" panose="02010609060101010101" pitchFamily="49" charset="-122"/>
                <a:ea typeface="黑体" panose="02010609060101010101" pitchFamily="49" charset="-122"/>
              </a:rPr>
              <a:t>如果</a:t>
            </a:r>
            <a:endParaRPr lang="en-US" altLang="zh-CN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1"/>
            <a:r>
              <a:rPr lang="zh-CN" altLang="en-US" smtClean="0">
                <a:latin typeface="黑体" panose="02010609060101010101" pitchFamily="49" charset="-122"/>
                <a:ea typeface="黑体" panose="02010609060101010101" pitchFamily="49" charset="-122"/>
              </a:rPr>
              <a:t>那么，           </a:t>
            </a:r>
          </a:p>
        </p:txBody>
      </p:sp>
      <p:graphicFrame>
        <p:nvGraphicFramePr>
          <p:cNvPr id="12" name="Object 2"/>
          <p:cNvGraphicFramePr>
            <a:graphicFrameLocks noChangeAspect="1"/>
          </p:cNvGraphicFramePr>
          <p:nvPr>
            <p:extLst/>
          </p:nvPr>
        </p:nvGraphicFramePr>
        <p:xfrm>
          <a:off x="3751263" y="5584825"/>
          <a:ext cx="1800225" cy="677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6" name="Equation" r:id="rId4" imgW="723600" imgH="253800" progId="Equation.DSMT4">
                  <p:embed/>
                </p:oleObj>
              </mc:Choice>
              <mc:Fallback>
                <p:oleObj name="Equation" r:id="rId4" imgW="723600" imgH="253800" progId="Equation.DSMT4">
                  <p:embed/>
                  <p:pic>
                    <p:nvPicPr>
                      <p:cNvPr id="1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51263" y="5584825"/>
                        <a:ext cx="1800225" cy="677863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rgbClr val="C0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3"/>
          <p:cNvGraphicFramePr>
            <a:graphicFrameLocks noChangeAspect="1"/>
          </p:cNvGraphicFramePr>
          <p:nvPr>
            <p:extLst/>
          </p:nvPr>
        </p:nvGraphicFramePr>
        <p:xfrm>
          <a:off x="1753135" y="5057925"/>
          <a:ext cx="4130675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7" name="Equation" r:id="rId6" imgW="1752480" imgH="203040" progId="Equation.DSMT4">
                  <p:embed/>
                </p:oleObj>
              </mc:Choice>
              <mc:Fallback>
                <p:oleObj name="Equation" r:id="rId6" imgW="1752480" imgH="203040" progId="Equation.DSMT4">
                  <p:embed/>
                  <p:pic>
                    <p:nvPicPr>
                      <p:cNvPr id="1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3135" y="5057925"/>
                        <a:ext cx="4130675" cy="479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4"/>
          <p:cNvGraphicFramePr>
            <a:graphicFrameLocks noChangeAspect="1"/>
          </p:cNvGraphicFramePr>
          <p:nvPr>
            <p:extLst/>
          </p:nvPr>
        </p:nvGraphicFramePr>
        <p:xfrm>
          <a:off x="1753135" y="5472440"/>
          <a:ext cx="1825625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8" name="Equation" r:id="rId8" imgW="774360" imgH="177480" progId="Equation.DSMT4">
                  <p:embed/>
                </p:oleObj>
              </mc:Choice>
              <mc:Fallback>
                <p:oleObj name="Equation" r:id="rId8" imgW="774360" imgH="177480" progId="Equation.DSMT4">
                  <p:embed/>
                  <p:pic>
                    <p:nvPicPr>
                      <p:cNvPr id="1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3135" y="5472440"/>
                        <a:ext cx="1825625" cy="419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3670" name="Picture 6" descr="Related image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3810" y="4137423"/>
            <a:ext cx="3107160" cy="2125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6896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4.1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几何光学的概念</a:t>
            </a:r>
            <a:r>
              <a:rPr lang="en-US" altLang="zh-CN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-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回顾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415948" y="725748"/>
            <a:ext cx="8418512" cy="132556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zh-TW" altLang="en-US" sz="32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完美的成像</a:t>
            </a:r>
            <a:r>
              <a:rPr lang="zh-TW" altLang="en-US" sz="3200" dirty="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，不完美</a:t>
            </a:r>
            <a:r>
              <a:rPr lang="zh-TW" altLang="en-US" sz="32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的焦点</a:t>
            </a:r>
            <a:r>
              <a:rPr lang="en-US" altLang="zh-TW" sz="32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TW" sz="32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 </a:t>
            </a:r>
            <a:r>
              <a:rPr lang="zh-CN" altLang="en-US" sz="32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衍射</a:t>
            </a:r>
            <a:r>
              <a:rPr lang="en-US" altLang="zh-TW" sz="32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(</a:t>
            </a:r>
            <a:r>
              <a:rPr lang="en-US" altLang="zh-TW" sz="3200" dirty="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diffraction)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415948" y="1803138"/>
            <a:ext cx="8229600" cy="1098550"/>
          </a:xfrm>
        </p:spPr>
        <p:txBody>
          <a:bodyPr/>
          <a:lstStyle/>
          <a:p>
            <a:pPr eaLnBrk="1" hangingPunct="1"/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即使是完美的聚焦，其</a:t>
            </a:r>
            <a:r>
              <a:rPr lang="zh-TW" altLang="en-US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焦点也是有限大小</a:t>
            </a:r>
            <a:endParaRPr lang="en-US" altLang="zh-TW" smtClean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eaLnBrk="1" hangingPunct="1"/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影像变模糊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863"/>
          <a:stretch>
            <a:fillRect/>
          </a:stretch>
        </p:blipFill>
        <p:spPr bwMode="auto">
          <a:xfrm>
            <a:off x="6397648" y="2352413"/>
            <a:ext cx="2436812" cy="4231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1"/>
          <p:cNvSpPr>
            <a:spLocks noChangeArrowheads="1"/>
          </p:cNvSpPr>
          <p:nvPr/>
        </p:nvSpPr>
        <p:spPr bwMode="auto">
          <a:xfrm>
            <a:off x="-50777" y="6577612"/>
            <a:ext cx="844391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1400" u="sng">
                <a:solidFill>
                  <a:srgbClr val="0033CC"/>
                </a:solidFill>
                <a:ea typeface="+mn-ea"/>
                <a:cs typeface="Arial" panose="020B0604020202020204" pitchFamily="34" charset="0"/>
              </a:rPr>
              <a:t>J. Min, </a:t>
            </a:r>
            <a:r>
              <a:rPr lang="en-US" altLang="zh-CN" sz="1400" u="sng">
                <a:solidFill>
                  <a:srgbClr val="0033CC"/>
                </a:solidFill>
                <a:ea typeface="+mn-ea"/>
                <a:cs typeface="Arial" panose="020B0604020202020204" pitchFamily="34" charset="0"/>
              </a:rPr>
              <a:t>et.al.</a:t>
            </a:r>
            <a:r>
              <a:rPr lang="en-US" altLang="zh-TW" sz="1400" u="sng">
                <a:solidFill>
                  <a:srgbClr val="0033CC"/>
                </a:solidFill>
                <a:ea typeface="+mn-ea"/>
                <a:cs typeface="Arial" panose="020B0604020202020204" pitchFamily="34" charset="0"/>
              </a:rPr>
              <a:t>,  Scientific </a:t>
            </a:r>
            <a:r>
              <a:rPr lang="en-US" altLang="zh-TW" sz="1400" u="sng" smtClean="0">
                <a:solidFill>
                  <a:srgbClr val="0033CC"/>
                </a:solidFill>
                <a:ea typeface="+mn-ea"/>
                <a:cs typeface="Arial" panose="020B0604020202020204" pitchFamily="34" charset="0"/>
              </a:rPr>
              <a:t>Reports </a:t>
            </a:r>
            <a:r>
              <a:rPr lang="en-US" altLang="zh-TW" sz="1400" u="sng">
                <a:solidFill>
                  <a:srgbClr val="0033CC"/>
                </a:solidFill>
                <a:ea typeface="+mn-ea"/>
                <a:cs typeface="Arial" panose="020B0604020202020204" pitchFamily="34" charset="0"/>
              </a:rPr>
              <a:t>3, 2075 (2013).</a:t>
            </a:r>
            <a:endParaRPr lang="zh-TW" altLang="en-US" sz="1400" u="sng">
              <a:solidFill>
                <a:srgbClr val="0033CC"/>
              </a:solidFill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圖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818" b="66609"/>
          <a:stretch>
            <a:fillRect/>
          </a:stretch>
        </p:blipFill>
        <p:spPr bwMode="auto">
          <a:xfrm>
            <a:off x="2197123" y="3324234"/>
            <a:ext cx="3948113" cy="1309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98" r="57384"/>
          <a:stretch>
            <a:fillRect/>
          </a:stretch>
        </p:blipFill>
        <p:spPr bwMode="auto">
          <a:xfrm>
            <a:off x="2197123" y="4633922"/>
            <a:ext cx="3948113" cy="1306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方塊 3"/>
          <p:cNvSpPr txBox="1">
            <a:spLocks noChangeArrowheads="1"/>
          </p:cNvSpPr>
          <p:nvPr/>
        </p:nvSpPr>
        <p:spPr bwMode="auto">
          <a:xfrm>
            <a:off x="415948" y="3740159"/>
            <a:ext cx="17240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400">
                <a:ea typeface="黑体" panose="02010609060101010101" pitchFamily="49" charset="-122"/>
                <a:cs typeface="Arial" panose="020B0604020202020204" pitchFamily="34" charset="0"/>
              </a:rPr>
              <a:t>电子显微镜</a:t>
            </a:r>
          </a:p>
        </p:txBody>
      </p:sp>
      <p:sp>
        <p:nvSpPr>
          <p:cNvPr id="11" name="文字方塊 8"/>
          <p:cNvSpPr txBox="1">
            <a:spLocks noChangeArrowheads="1"/>
          </p:cNvSpPr>
          <p:nvPr/>
        </p:nvSpPr>
        <p:spPr bwMode="auto">
          <a:xfrm>
            <a:off x="415948" y="5046672"/>
            <a:ext cx="17240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400">
                <a:ea typeface="黑体" panose="02010609060101010101" pitchFamily="49" charset="-122"/>
                <a:cs typeface="Arial" panose="020B0604020202020204" pitchFamily="34" charset="0"/>
              </a:rPr>
              <a:t>光学显微镜</a:t>
            </a:r>
          </a:p>
        </p:txBody>
      </p:sp>
      <p:sp>
        <p:nvSpPr>
          <p:cNvPr id="2" name="矩形 1"/>
          <p:cNvSpPr/>
          <p:nvPr/>
        </p:nvSpPr>
        <p:spPr>
          <a:xfrm>
            <a:off x="-35726" y="6370347"/>
            <a:ext cx="314220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u="sng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https://en.wikipedia.org/wiki/Airy_disk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hotocopy/>
                    </a14:imgEffect>
                    <a14:imgEffect>
                      <a14:sharpenSoften amount="-100000"/>
                    </a14:imgEffect>
                    <a14:imgEffect>
                      <a14:brightnessContrast bright="5000" contrast="-3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05469" y="5529202"/>
            <a:ext cx="303456" cy="303456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962665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67000"/>
                    </a14:imgEffect>
                    <a14:imgEffect>
                      <a14:brightnessContrast bright="-1000" contrast="44000"/>
                    </a14:imgEffect>
                  </a14:imgLayer>
                </a14:imgProps>
              </a:ext>
            </a:extLst>
          </a:blip>
          <a:srcRect t="6185" r="3838"/>
          <a:stretch/>
        </p:blipFill>
        <p:spPr>
          <a:xfrm>
            <a:off x="340457" y="3013320"/>
            <a:ext cx="5647135" cy="2678044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4.1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几何光学的概念</a:t>
            </a:r>
            <a:r>
              <a:rPr lang="en-US" altLang="zh-CN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-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回顾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415948" y="725748"/>
            <a:ext cx="8418512" cy="132556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zh-TW" altLang="en-US" sz="32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完美的成像</a:t>
            </a:r>
            <a:r>
              <a:rPr lang="zh-TW" altLang="en-US" sz="3200" dirty="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，不完美</a:t>
            </a:r>
            <a:r>
              <a:rPr lang="zh-TW" altLang="en-US" sz="32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的焦点</a:t>
            </a:r>
            <a:r>
              <a:rPr lang="en-US" altLang="zh-TW" sz="32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TW" sz="32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 </a:t>
            </a:r>
            <a:r>
              <a:rPr lang="zh-CN" altLang="en-US" sz="32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衍射</a:t>
            </a:r>
            <a:r>
              <a:rPr lang="en-US" altLang="zh-TW" sz="32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(</a:t>
            </a:r>
            <a:r>
              <a:rPr lang="en-US" altLang="zh-TW" sz="3200" dirty="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diffraction)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415948" y="1803138"/>
            <a:ext cx="8229600" cy="1098550"/>
          </a:xfrm>
        </p:spPr>
        <p:txBody>
          <a:bodyPr/>
          <a:lstStyle/>
          <a:p>
            <a:pPr eaLnBrk="1" hangingPunct="1"/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即使是完美的聚焦，其</a:t>
            </a:r>
            <a:r>
              <a:rPr lang="zh-TW" altLang="en-US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焦点也是有限大小</a:t>
            </a:r>
            <a:endParaRPr lang="en-US" altLang="zh-TW" smtClean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eaLnBrk="1" hangingPunct="1"/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影像变模糊</a:t>
            </a:r>
          </a:p>
        </p:txBody>
      </p:sp>
      <p:sp>
        <p:nvSpPr>
          <p:cNvPr id="7" name="矩形 1"/>
          <p:cNvSpPr>
            <a:spLocks noChangeArrowheads="1"/>
          </p:cNvSpPr>
          <p:nvPr/>
        </p:nvSpPr>
        <p:spPr bwMode="auto">
          <a:xfrm>
            <a:off x="-50777" y="6577612"/>
            <a:ext cx="844391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1400" u="sng">
                <a:solidFill>
                  <a:srgbClr val="0033CC"/>
                </a:solidFill>
                <a:ea typeface="+mn-ea"/>
                <a:cs typeface="Arial" panose="020B0604020202020204" pitchFamily="34" charset="0"/>
              </a:rPr>
              <a:t>J. Min, </a:t>
            </a:r>
            <a:r>
              <a:rPr lang="en-US" altLang="zh-CN" sz="1400" u="sng">
                <a:solidFill>
                  <a:srgbClr val="0033CC"/>
                </a:solidFill>
                <a:ea typeface="+mn-ea"/>
                <a:cs typeface="Arial" panose="020B0604020202020204" pitchFamily="34" charset="0"/>
              </a:rPr>
              <a:t>et.al.</a:t>
            </a:r>
            <a:r>
              <a:rPr lang="en-US" altLang="zh-TW" sz="1400" u="sng">
                <a:solidFill>
                  <a:srgbClr val="0033CC"/>
                </a:solidFill>
                <a:ea typeface="+mn-ea"/>
                <a:cs typeface="Arial" panose="020B0604020202020204" pitchFamily="34" charset="0"/>
              </a:rPr>
              <a:t>,  Scientific reports 3, 2075 (2013).</a:t>
            </a:r>
            <a:endParaRPr lang="zh-TW" altLang="en-US" sz="1400" u="sng">
              <a:solidFill>
                <a:srgbClr val="0033CC"/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-35726" y="6370347"/>
            <a:ext cx="314220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u="sng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https://en.wikipedia.org/wiki/Airy_disk</a:t>
            </a:r>
          </a:p>
        </p:txBody>
      </p:sp>
      <p:pic>
        <p:nvPicPr>
          <p:cNvPr id="13" name="Picture 4" descr="https://upload.wikimedia.org/wikipedia/commons/thumb/d/dc/Airy_pattern_dependence_on_diameter_of_aperture.gif/300px-Airy_pattern_dependence_on_diameter_of_aperture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5010" y="2452875"/>
            <a:ext cx="3238489" cy="3238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5" name="对象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5138466"/>
              </p:ext>
            </p:extLst>
          </p:nvPr>
        </p:nvGraphicFramePr>
        <p:xfrm>
          <a:off x="1627188" y="4865688"/>
          <a:ext cx="1619250" cy="881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3" name="Equation" r:id="rId7" imgW="799920" imgH="393480" progId="Equation.DSMT4">
                  <p:embed/>
                </p:oleObj>
              </mc:Choice>
              <mc:Fallback>
                <p:oleObj name="Equation" r:id="rId7" imgW="799920" imgH="393480" progId="Equation.DSMT4">
                  <p:embed/>
                  <p:pic>
                    <p:nvPicPr>
                      <p:cNvPr id="15" name="对象 1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627188" y="4865688"/>
                        <a:ext cx="1619250" cy="8810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3"/>
          <p:cNvSpPr txBox="1">
            <a:spLocks noChangeArrowheads="1"/>
          </p:cNvSpPr>
          <p:nvPr/>
        </p:nvSpPr>
        <p:spPr>
          <a:xfrm>
            <a:off x="535804" y="5834823"/>
            <a:ext cx="8229600" cy="10985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孔径越大，波长越短，成像越清晰</a:t>
            </a:r>
            <a:endParaRPr lang="zh-TW" altLang="en-US" sz="2400" smtClean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77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53752" y="130128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5.8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衍射与视觉分辨率</a:t>
            </a:r>
            <a:r>
              <a:rPr lang="en-US" altLang="zh-CN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-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回顾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13" name="object 2"/>
          <p:cNvSpPr txBox="1">
            <a:spLocks noGrp="1"/>
          </p:cNvSpPr>
          <p:nvPr>
            <p:ph type="title"/>
          </p:nvPr>
        </p:nvSpPr>
        <p:spPr>
          <a:xfrm>
            <a:off x="-510888" y="781313"/>
            <a:ext cx="7886700" cy="769107"/>
          </a:xfrm>
          <a:prstGeom prst="rect">
            <a:avLst/>
          </a:prstGeom>
        </p:spPr>
        <p:txBody>
          <a:bodyPr vert="horz" wrap="square" lIns="0" tIns="273989" rIns="0" bIns="0" rtlCol="0">
            <a:spAutoFit/>
          </a:bodyPr>
          <a:lstStyle/>
          <a:p>
            <a:pPr marL="1117600">
              <a:lnSpc>
                <a:spcPct val="100000"/>
              </a:lnSpc>
            </a:pPr>
            <a:r>
              <a:rPr lang="zh-CN" altLang="en-US" sz="3200" spc="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眼睛的分辨率（瑞利判据）</a:t>
            </a:r>
            <a:endParaRPr lang="zh-CN" altLang="en-US" sz="3200" spc="5" dirty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" name="object 3"/>
          <p:cNvSpPr txBox="1"/>
          <p:nvPr/>
        </p:nvSpPr>
        <p:spPr>
          <a:xfrm>
            <a:off x="509675" y="1705043"/>
            <a:ext cx="7687945" cy="10207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354965" algn="l"/>
              </a:tabLst>
            </a:pPr>
            <a:r>
              <a:rPr sz="2800" dirty="0">
                <a:latin typeface="黑体" panose="02010609060101010101" pitchFamily="49" charset="-122"/>
                <a:ea typeface="黑体" panose="02010609060101010101" pitchFamily="49" charset="-122"/>
                <a:cs typeface="Arial"/>
              </a:rPr>
              <a:t>•</a:t>
            </a:r>
            <a:r>
              <a:rPr sz="2800">
                <a:latin typeface="黑体" panose="02010609060101010101" pitchFamily="49" charset="-122"/>
                <a:ea typeface="黑体" panose="02010609060101010101" pitchFamily="49" charset="-122"/>
                <a:cs typeface="Arial"/>
              </a:rPr>
              <a:t>	</a:t>
            </a:r>
            <a:r>
              <a:rPr sz="2800" smtClean="0">
                <a:latin typeface="黑体" panose="02010609060101010101" pitchFamily="49" charset="-122"/>
                <a:ea typeface="黑体" panose="02010609060101010101" pitchFamily="49" charset="-122"/>
                <a:cs typeface="HAKUYOCaoShu3500"/>
              </a:rPr>
              <a:t>以两个点光源为例</a:t>
            </a:r>
            <a:endParaRPr sz="2800">
              <a:latin typeface="黑体" panose="02010609060101010101" pitchFamily="49" charset="-122"/>
              <a:ea typeface="黑体" panose="02010609060101010101" pitchFamily="49" charset="-122"/>
              <a:cs typeface="HAKUYOCaoShu3500"/>
            </a:endParaRPr>
          </a:p>
          <a:p>
            <a:pPr marL="12700">
              <a:lnSpc>
                <a:spcPts val="3840"/>
              </a:lnSpc>
              <a:spcBef>
                <a:spcPts val="765"/>
              </a:spcBef>
              <a:tabLst>
                <a:tab pos="354965" algn="l"/>
              </a:tabLst>
            </a:pPr>
            <a:r>
              <a:rPr sz="2800" dirty="0">
                <a:latin typeface="黑体" panose="02010609060101010101" pitchFamily="49" charset="-122"/>
                <a:ea typeface="黑体" panose="02010609060101010101" pitchFamily="49" charset="-122"/>
                <a:cs typeface="Arial"/>
              </a:rPr>
              <a:t>•</a:t>
            </a:r>
            <a:r>
              <a:rPr sz="2800">
                <a:latin typeface="黑体" panose="02010609060101010101" pitchFamily="49" charset="-122"/>
                <a:ea typeface="黑体" panose="02010609060101010101" pitchFamily="49" charset="-122"/>
                <a:cs typeface="Arial"/>
              </a:rPr>
              <a:t>	</a:t>
            </a:r>
            <a:r>
              <a:rPr sz="2800" smtClean="0">
                <a:latin typeface="黑体" panose="02010609060101010101" pitchFamily="49" charset="-122"/>
                <a:ea typeface="黑体" panose="02010609060101010101" pitchFamily="49" charset="-122"/>
                <a:cs typeface="HAKUYOCaoShu3500"/>
              </a:rPr>
              <a:t>眼睛成像系统可以解析</a:t>
            </a:r>
            <a:r>
              <a:rPr sz="2800" spc="-15" smtClean="0">
                <a:latin typeface="黑体" panose="02010609060101010101" pitchFamily="49" charset="-122"/>
                <a:ea typeface="黑体" panose="02010609060101010101" pitchFamily="49" charset="-122"/>
                <a:cs typeface="HAKUYOCaoShu3500"/>
              </a:rPr>
              <a:t>的</a:t>
            </a:r>
            <a:r>
              <a:rPr sz="2800" smtClean="0">
                <a:latin typeface="黑体" panose="02010609060101010101" pitchFamily="49" charset="-122"/>
                <a:ea typeface="黑体" panose="02010609060101010101" pitchFamily="49" charset="-122"/>
                <a:cs typeface="HAKUYOCaoShu3500"/>
              </a:rPr>
              <a:t>最小</a:t>
            </a:r>
            <a:r>
              <a:rPr sz="2800" spc="-15" smtClean="0">
                <a:latin typeface="黑体" panose="02010609060101010101" pitchFamily="49" charset="-122"/>
                <a:ea typeface="黑体" panose="02010609060101010101" pitchFamily="49" charset="-122"/>
                <a:cs typeface="HAKUYOCaoShu3500"/>
              </a:rPr>
              <a:t>视</a:t>
            </a:r>
            <a:r>
              <a:rPr sz="2800" smtClean="0">
                <a:latin typeface="黑体" panose="02010609060101010101" pitchFamily="49" charset="-122"/>
                <a:ea typeface="黑体" panose="02010609060101010101" pitchFamily="49" charset="-122"/>
                <a:cs typeface="HAKUYOCaoShu3500"/>
              </a:rPr>
              <a:t>角大</a:t>
            </a:r>
            <a:r>
              <a:rPr sz="2800" spc="-15" smtClean="0">
                <a:latin typeface="黑体" panose="02010609060101010101" pitchFamily="49" charset="-122"/>
                <a:ea typeface="黑体" panose="02010609060101010101" pitchFamily="49" charset="-122"/>
                <a:cs typeface="HAKUYOCaoShu3500"/>
              </a:rPr>
              <a:t>小</a:t>
            </a:r>
            <a:r>
              <a:rPr sz="2800" smtClean="0">
                <a:latin typeface="黑体" panose="02010609060101010101" pitchFamily="49" charset="-122"/>
                <a:ea typeface="黑体" panose="02010609060101010101" pitchFamily="49" charset="-122"/>
                <a:cs typeface="HAKUYOCaoShu3500"/>
              </a:rPr>
              <a:t>为</a:t>
            </a:r>
            <a:r>
              <a:rPr lang="en-US" sz="2800" smtClean="0">
                <a:latin typeface="黑体" panose="02010609060101010101" pitchFamily="49" charset="-122"/>
                <a:ea typeface="黑体" panose="02010609060101010101" pitchFamily="49" charset="-122"/>
                <a:cs typeface="HAKUYOCaoShu3500"/>
              </a:rPr>
              <a:t>:</a:t>
            </a:r>
            <a:endParaRPr sz="2800">
              <a:latin typeface="黑体" panose="02010609060101010101" pitchFamily="49" charset="-122"/>
              <a:ea typeface="黑体" panose="02010609060101010101" pitchFamily="49" charset="-122"/>
              <a:cs typeface="HAKUYOCaoShu3500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/>
          </p:nvPr>
        </p:nvGraphicFramePr>
        <p:xfrm>
          <a:off x="707391" y="2891968"/>
          <a:ext cx="2779712" cy="1119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38" name="Equation" r:id="rId4" imgW="977760" imgH="393480" progId="Equation.DSMT4">
                  <p:embed/>
                </p:oleObj>
              </mc:Choice>
              <mc:Fallback>
                <p:oleObj name="Equation" r:id="rId4" imgW="977760" imgH="393480" progId="Equation.DSMT4">
                  <p:embed/>
                  <p:pic>
                    <p:nvPicPr>
                      <p:cNvPr id="2" name="对象 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07391" y="2891968"/>
                        <a:ext cx="2779712" cy="11191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对象 25"/>
          <p:cNvGraphicFramePr>
            <a:graphicFrameLocks noChangeAspect="1"/>
          </p:cNvGraphicFramePr>
          <p:nvPr>
            <p:extLst/>
          </p:nvPr>
        </p:nvGraphicFramePr>
        <p:xfrm>
          <a:off x="3868507" y="2789261"/>
          <a:ext cx="4329113" cy="1263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39" name="Equation" r:id="rId6" imgW="1523880" imgH="444240" progId="Equation.DSMT4">
                  <p:embed/>
                </p:oleObj>
              </mc:Choice>
              <mc:Fallback>
                <p:oleObj name="Equation" r:id="rId6" imgW="1523880" imgH="444240" progId="Equation.DSMT4">
                  <p:embed/>
                  <p:pic>
                    <p:nvPicPr>
                      <p:cNvPr id="26" name="对象 25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868507" y="2789261"/>
                        <a:ext cx="4329113" cy="1263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AutoShape 52"/>
          <p:cNvSpPr>
            <a:spLocks noChangeArrowheads="1"/>
          </p:cNvSpPr>
          <p:nvPr/>
        </p:nvSpPr>
        <p:spPr bwMode="auto">
          <a:xfrm>
            <a:off x="252176" y="4082891"/>
            <a:ext cx="8512176" cy="2587962"/>
          </a:xfrm>
          <a:prstGeom prst="roundRect">
            <a:avLst>
              <a:gd name="adj" fmla="val 6699"/>
            </a:avLst>
          </a:prstGeom>
          <a:gradFill rotWithShape="1">
            <a:gsLst>
              <a:gs pos="0">
                <a:srgbClr val="FFFFFF">
                  <a:alpha val="75000"/>
                </a:srgbClr>
              </a:gs>
              <a:gs pos="100000">
                <a:srgbClr val="FFFFFF">
                  <a:gamma/>
                  <a:tint val="0"/>
                  <a:invGamma/>
                  <a:alpha val="64999"/>
                </a:srgbClr>
              </a:gs>
            </a:gsLst>
            <a:lin ang="0" scaled="1"/>
          </a:gradFill>
          <a:ln w="38100" cmpd="dbl" algn="ctr">
            <a:solidFill>
              <a:srgbClr val="0099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0" bIns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宋体" pitchFamily="2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3876668" y="4454379"/>
            <a:ext cx="152400" cy="1676400"/>
            <a:chOff x="4191000" y="1981200"/>
            <a:chExt cx="152400" cy="1676400"/>
          </a:xfrm>
        </p:grpSpPr>
        <p:sp>
          <p:nvSpPr>
            <p:cNvPr id="33" name="Rectangle 27" descr="深色下对角线"/>
            <p:cNvSpPr>
              <a:spLocks noChangeArrowheads="1"/>
            </p:cNvSpPr>
            <p:nvPr/>
          </p:nvSpPr>
          <p:spPr bwMode="auto">
            <a:xfrm>
              <a:off x="4191000" y="1981200"/>
              <a:ext cx="152400" cy="381000"/>
            </a:xfrm>
            <a:prstGeom prst="rect">
              <a:avLst/>
            </a:prstGeom>
            <a:pattFill prst="dkDnDiag">
              <a:fgClr>
                <a:srgbClr val="663300"/>
              </a:fgClr>
              <a:bgClr>
                <a:srgbClr val="EDFAD2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endParaRPr lang="zh-CN" altLang="en-US" sz="2800" b="1" kern="0" smtClean="0">
                <a:solidFill>
                  <a:srgbClr val="000000"/>
                </a:solidFill>
              </a:endParaRPr>
            </a:p>
          </p:txBody>
        </p:sp>
        <p:sp>
          <p:nvSpPr>
            <p:cNvPr id="34" name="Rectangle 28" descr="深色下对角线"/>
            <p:cNvSpPr>
              <a:spLocks noChangeArrowheads="1"/>
            </p:cNvSpPr>
            <p:nvPr/>
          </p:nvSpPr>
          <p:spPr bwMode="auto">
            <a:xfrm>
              <a:off x="4191000" y="3276600"/>
              <a:ext cx="152400" cy="381000"/>
            </a:xfrm>
            <a:prstGeom prst="rect">
              <a:avLst/>
            </a:prstGeom>
            <a:pattFill prst="dkDnDiag">
              <a:fgClr>
                <a:srgbClr val="663300"/>
              </a:fgClr>
              <a:bgClr>
                <a:srgbClr val="EDFAD2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endParaRPr lang="zh-CN" altLang="en-US" sz="2800" b="1" kern="0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07968" y="4149579"/>
            <a:ext cx="8361811" cy="2368874"/>
            <a:chOff x="622300" y="1676400"/>
            <a:chExt cx="8361811" cy="2368874"/>
          </a:xfrm>
        </p:grpSpPr>
        <p:pic>
          <p:nvPicPr>
            <p:cNvPr id="36" name="Picture 13"/>
            <p:cNvPicPr>
              <a:picLocks noChangeAspect="1" noChangeArrowheads="1"/>
            </p:cNvPicPr>
            <p:nvPr/>
          </p:nvPicPr>
          <p:blipFill>
            <a:blip r:embed="rId8">
              <a:clrChange>
                <a:clrFrom>
                  <a:srgbClr val="CCCCCC"/>
                </a:clrFrom>
                <a:clrTo>
                  <a:srgbClr val="CCCCCC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40487" y="1829794"/>
              <a:ext cx="1428019" cy="19739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7" name="Oval 29"/>
            <p:cNvSpPr>
              <a:spLocks noChangeArrowheads="1"/>
            </p:cNvSpPr>
            <p:nvPr/>
          </p:nvSpPr>
          <p:spPr bwMode="auto">
            <a:xfrm>
              <a:off x="4191000" y="2362200"/>
              <a:ext cx="152400" cy="914400"/>
            </a:xfrm>
            <a:prstGeom prst="ellipse">
              <a:avLst/>
            </a:prstGeom>
            <a:solidFill>
              <a:srgbClr val="EDFAD2"/>
            </a:solidFill>
            <a:ln w="9525">
              <a:solidFill>
                <a:srgbClr val="00666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endParaRPr lang="zh-CN" altLang="en-US" sz="2800" b="1" kern="0" smtClean="0">
                <a:solidFill>
                  <a:srgbClr val="000000"/>
                </a:solidFill>
              </a:endParaRPr>
            </a:p>
          </p:txBody>
        </p:sp>
        <p:sp>
          <p:nvSpPr>
            <p:cNvPr id="38" name="Line 30"/>
            <p:cNvSpPr>
              <a:spLocks noChangeShapeType="1"/>
            </p:cNvSpPr>
            <p:nvPr/>
          </p:nvSpPr>
          <p:spPr bwMode="auto">
            <a:xfrm>
              <a:off x="1676400" y="2819400"/>
              <a:ext cx="57912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lgDash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endParaRPr lang="zh-CN" altLang="en-US" sz="2800" b="1" kern="0" smtClean="0">
                <a:solidFill>
                  <a:srgbClr val="000000"/>
                </a:solidFill>
              </a:endParaRPr>
            </a:p>
          </p:txBody>
        </p:sp>
        <p:sp>
          <p:nvSpPr>
            <p:cNvPr id="39" name="Text Box 53"/>
            <p:cNvSpPr txBox="1">
              <a:spLocks noChangeArrowheads="1"/>
            </p:cNvSpPr>
            <p:nvPr/>
          </p:nvSpPr>
          <p:spPr bwMode="auto">
            <a:xfrm>
              <a:off x="781050" y="2230761"/>
              <a:ext cx="36195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zh-CN" altLang="en-US" sz="2800" b="1" kern="0" dirty="0" smtClean="0">
                  <a:solidFill>
                    <a:srgbClr val="FF0000"/>
                  </a:solidFill>
                  <a:latin typeface="Times New Roman" pitchFamily="18" charset="0"/>
                </a:rPr>
                <a:t>*</a:t>
              </a:r>
              <a:endParaRPr lang="zh-CN" altLang="en-US" sz="2800" b="1" kern="0" dirty="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40" name="Text Box 54"/>
            <p:cNvSpPr txBox="1">
              <a:spLocks noChangeArrowheads="1"/>
            </p:cNvSpPr>
            <p:nvPr/>
          </p:nvSpPr>
          <p:spPr bwMode="auto">
            <a:xfrm>
              <a:off x="781050" y="2967988"/>
              <a:ext cx="36195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zh-CN" altLang="en-US" sz="2800" b="1" kern="0" dirty="0" smtClean="0">
                  <a:solidFill>
                    <a:srgbClr val="FF0000"/>
                  </a:solidFill>
                  <a:latin typeface="Times New Roman" pitchFamily="18" charset="0"/>
                </a:rPr>
                <a:t>*</a:t>
              </a:r>
              <a:endParaRPr lang="zh-CN" altLang="en-US" sz="2800" b="1" kern="0" dirty="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41" name="Line 78"/>
            <p:cNvSpPr>
              <a:spLocks noChangeShapeType="1"/>
            </p:cNvSpPr>
            <p:nvPr/>
          </p:nvSpPr>
          <p:spPr bwMode="auto">
            <a:xfrm>
              <a:off x="4343400" y="3429000"/>
              <a:ext cx="205740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triangle" w="sm" len="lg"/>
              <a:tailEnd type="triangl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endParaRPr lang="zh-CN" altLang="en-US" sz="2800" b="1" kern="0" smtClean="0">
                <a:solidFill>
                  <a:srgbClr val="000000"/>
                </a:solidFill>
              </a:endParaRPr>
            </a:p>
          </p:txBody>
        </p:sp>
        <p:sp>
          <p:nvSpPr>
            <p:cNvPr id="42" name="Rectangle 101"/>
            <p:cNvSpPr>
              <a:spLocks noChangeArrowheads="1"/>
            </p:cNvSpPr>
            <p:nvPr/>
          </p:nvSpPr>
          <p:spPr bwMode="auto">
            <a:xfrm>
              <a:off x="6400800" y="1676400"/>
              <a:ext cx="39688" cy="2362200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FFFFFF">
                    <a:gamma/>
                    <a:shade val="0"/>
                    <a:invGamma/>
                  </a:srgbClr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endParaRPr lang="zh-CN" altLang="en-US" sz="2800" b="1" kern="0" smtClean="0">
                <a:solidFill>
                  <a:srgbClr val="000000"/>
                </a:solidFill>
              </a:endParaRPr>
            </a:p>
          </p:txBody>
        </p:sp>
        <p:sp>
          <p:nvSpPr>
            <p:cNvPr id="43" name="Freeform 88"/>
            <p:cNvSpPr>
              <a:spLocks/>
            </p:cNvSpPr>
            <p:nvPr/>
          </p:nvSpPr>
          <p:spPr bwMode="auto">
            <a:xfrm>
              <a:off x="4343400" y="2667000"/>
              <a:ext cx="1295400" cy="304800"/>
            </a:xfrm>
            <a:custGeom>
              <a:avLst/>
              <a:gdLst>
                <a:gd name="T0" fmla="*/ 816 w 816"/>
                <a:gd name="T1" fmla="*/ 0 h 192"/>
                <a:gd name="T2" fmla="*/ 0 w 816"/>
                <a:gd name="T3" fmla="*/ 96 h 192"/>
                <a:gd name="T4" fmla="*/ 816 w 816"/>
                <a:gd name="T5" fmla="*/ 192 h 192"/>
                <a:gd name="T6" fmla="*/ 816 w 816"/>
                <a:gd name="T7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6" h="192">
                  <a:moveTo>
                    <a:pt x="816" y="0"/>
                  </a:moveTo>
                  <a:lnTo>
                    <a:pt x="0" y="96"/>
                  </a:lnTo>
                  <a:lnTo>
                    <a:pt x="816" y="192"/>
                  </a:lnTo>
                  <a:lnTo>
                    <a:pt x="816" y="0"/>
                  </a:lnTo>
                  <a:close/>
                </a:path>
              </a:pathLst>
            </a:cu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tint val="0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endParaRPr lang="zh-CN" altLang="en-US" sz="2800" b="1" kern="0" smtClean="0">
                <a:solidFill>
                  <a:srgbClr val="000000"/>
                </a:solidFill>
              </a:endParaRPr>
            </a:p>
          </p:txBody>
        </p:sp>
        <p:sp>
          <p:nvSpPr>
            <p:cNvPr id="44" name="Line 32"/>
            <p:cNvSpPr>
              <a:spLocks noChangeAspect="1" noChangeShapeType="1"/>
            </p:cNvSpPr>
            <p:nvPr/>
          </p:nvSpPr>
          <p:spPr bwMode="auto">
            <a:xfrm flipV="1">
              <a:off x="990600" y="2590797"/>
              <a:ext cx="5410199" cy="590204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endParaRPr lang="zh-CN" altLang="en-US" sz="2800" b="1" kern="0" smtClean="0">
                <a:solidFill>
                  <a:srgbClr val="000000"/>
                </a:solidFill>
              </a:endParaRPr>
            </a:p>
          </p:txBody>
        </p:sp>
        <p:sp>
          <p:nvSpPr>
            <p:cNvPr id="45" name="Line 33"/>
            <p:cNvSpPr>
              <a:spLocks noChangeAspect="1" noChangeShapeType="1"/>
            </p:cNvSpPr>
            <p:nvPr/>
          </p:nvSpPr>
          <p:spPr bwMode="auto">
            <a:xfrm>
              <a:off x="990600" y="2457796"/>
              <a:ext cx="5410200" cy="590204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endParaRPr lang="zh-CN" altLang="en-US" sz="2800" b="1" kern="0" smtClean="0">
                <a:solidFill>
                  <a:srgbClr val="000000"/>
                </a:solidFill>
              </a:endParaRPr>
            </a:p>
          </p:txBody>
        </p:sp>
        <p:graphicFrame>
          <p:nvGraphicFramePr>
            <p:cNvPr id="46" name="对象 45"/>
            <p:cNvGraphicFramePr>
              <a:graphicFrameLocks noChangeAspect="1"/>
            </p:cNvGraphicFramePr>
            <p:nvPr>
              <p:extLst/>
            </p:nvPr>
          </p:nvGraphicFramePr>
          <p:xfrm>
            <a:off x="5244872" y="3469686"/>
            <a:ext cx="254000" cy="342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440" name="Equation" r:id="rId9" imgW="253800" imgH="342720" progId="Equation.DSMT4">
                    <p:embed/>
                  </p:oleObj>
                </mc:Choice>
                <mc:Fallback>
                  <p:oleObj name="Equation" r:id="rId9" imgW="253800" imgH="342720" progId="Equation.DSMT4">
                    <p:embed/>
                    <p:pic>
                      <p:nvPicPr>
                        <p:cNvPr id="46" name="对象 45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5244872" y="3469686"/>
                          <a:ext cx="254000" cy="3429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7" name="对象 46"/>
            <p:cNvGraphicFramePr>
              <a:graphicFrameLocks noChangeAspect="1"/>
            </p:cNvGraphicFramePr>
            <p:nvPr>
              <p:extLst/>
            </p:nvPr>
          </p:nvGraphicFramePr>
          <p:xfrm>
            <a:off x="630011" y="2263646"/>
            <a:ext cx="254000" cy="381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441" name="Equation" r:id="rId11" imgW="253800" imgH="380880" progId="Equation.DSMT4">
                    <p:embed/>
                  </p:oleObj>
                </mc:Choice>
                <mc:Fallback>
                  <p:oleObj name="Equation" r:id="rId11" imgW="253800" imgH="380880" progId="Equation.DSMT4">
                    <p:embed/>
                    <p:pic>
                      <p:nvPicPr>
                        <p:cNvPr id="47" name="对象 46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630011" y="2263646"/>
                          <a:ext cx="254000" cy="381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8" name="对象 47"/>
            <p:cNvGraphicFramePr>
              <a:graphicFrameLocks noChangeAspect="1"/>
            </p:cNvGraphicFramePr>
            <p:nvPr>
              <p:extLst/>
            </p:nvPr>
          </p:nvGraphicFramePr>
          <p:xfrm>
            <a:off x="622300" y="3065610"/>
            <a:ext cx="292100" cy="381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442" name="Equation" r:id="rId13" imgW="291960" imgH="380880" progId="Equation.DSMT4">
                    <p:embed/>
                  </p:oleObj>
                </mc:Choice>
                <mc:Fallback>
                  <p:oleObj name="Equation" r:id="rId13" imgW="291960" imgH="380880" progId="Equation.DSMT4">
                    <p:embed/>
                    <p:pic>
                      <p:nvPicPr>
                        <p:cNvPr id="48" name="对象 4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2300" y="3065610"/>
                          <a:ext cx="292100" cy="3810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49" name="Group 46"/>
            <p:cNvGrpSpPr>
              <a:grpSpLocks/>
            </p:cNvGrpSpPr>
            <p:nvPr/>
          </p:nvGrpSpPr>
          <p:grpSpPr bwMode="auto">
            <a:xfrm rot="5367018">
              <a:off x="7605640" y="2049462"/>
              <a:ext cx="1674813" cy="1081088"/>
              <a:chOff x="3648" y="2208"/>
              <a:chExt cx="1141" cy="968"/>
            </a:xfrm>
          </p:grpSpPr>
          <p:sp>
            <p:nvSpPr>
              <p:cNvPr id="57" name="Freeform 42"/>
              <p:cNvSpPr>
                <a:spLocks/>
              </p:cNvSpPr>
              <p:nvPr/>
            </p:nvSpPr>
            <p:spPr bwMode="auto">
              <a:xfrm>
                <a:off x="4512" y="3120"/>
                <a:ext cx="277" cy="48"/>
              </a:xfrm>
              <a:custGeom>
                <a:avLst/>
                <a:gdLst>
                  <a:gd name="T0" fmla="*/ 0 w 240"/>
                  <a:gd name="T1" fmla="*/ 48 h 48"/>
                  <a:gd name="T2" fmla="*/ 96 w 240"/>
                  <a:gd name="T3" fmla="*/ 0 h 48"/>
                  <a:gd name="T4" fmla="*/ 240 w 240"/>
                  <a:gd name="T5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0" h="48">
                    <a:moveTo>
                      <a:pt x="0" y="48"/>
                    </a:moveTo>
                    <a:cubicBezTo>
                      <a:pt x="28" y="24"/>
                      <a:pt x="56" y="0"/>
                      <a:pt x="96" y="0"/>
                    </a:cubicBezTo>
                    <a:cubicBezTo>
                      <a:pt x="136" y="0"/>
                      <a:pt x="216" y="40"/>
                      <a:pt x="240" y="48"/>
                    </a:cubicBezTo>
                  </a:path>
                </a:pathLst>
              </a:custGeom>
              <a:noFill/>
              <a:ln w="19050" cmpd="sng">
                <a:solidFill>
                  <a:srgbClr val="009900"/>
                </a:solidFill>
                <a:round/>
                <a:headEnd type="none" w="sm" len="lg"/>
                <a:tailEnd type="none" w="sm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auto">
                  <a:spcBef>
                    <a:spcPct val="50000"/>
                  </a:spcBef>
                  <a:spcAft>
                    <a:spcPts val="0"/>
                  </a:spcAft>
                  <a:defRPr/>
                </a:pPr>
                <a:endParaRPr lang="zh-CN" altLang="en-US" sz="2800" b="1" kern="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8" name="Freeform 43"/>
              <p:cNvSpPr>
                <a:spLocks/>
              </p:cNvSpPr>
              <p:nvPr/>
            </p:nvSpPr>
            <p:spPr bwMode="auto">
              <a:xfrm>
                <a:off x="3648" y="3120"/>
                <a:ext cx="277" cy="48"/>
              </a:xfrm>
              <a:custGeom>
                <a:avLst/>
                <a:gdLst>
                  <a:gd name="T0" fmla="*/ 240 w 240"/>
                  <a:gd name="T1" fmla="*/ 48 h 48"/>
                  <a:gd name="T2" fmla="*/ 144 w 240"/>
                  <a:gd name="T3" fmla="*/ 0 h 48"/>
                  <a:gd name="T4" fmla="*/ 0 w 240"/>
                  <a:gd name="T5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0" h="48">
                    <a:moveTo>
                      <a:pt x="240" y="48"/>
                    </a:moveTo>
                    <a:cubicBezTo>
                      <a:pt x="212" y="24"/>
                      <a:pt x="184" y="0"/>
                      <a:pt x="144" y="0"/>
                    </a:cubicBezTo>
                    <a:cubicBezTo>
                      <a:pt x="104" y="0"/>
                      <a:pt x="24" y="40"/>
                      <a:pt x="0" y="48"/>
                    </a:cubicBezTo>
                  </a:path>
                </a:pathLst>
              </a:custGeom>
              <a:noFill/>
              <a:ln w="19050" cmpd="sng">
                <a:solidFill>
                  <a:srgbClr val="009900"/>
                </a:solidFill>
                <a:round/>
                <a:headEnd type="none" w="sm" len="lg"/>
                <a:tailEnd type="none" w="sm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auto">
                  <a:spcBef>
                    <a:spcPct val="50000"/>
                  </a:spcBef>
                  <a:spcAft>
                    <a:spcPts val="0"/>
                  </a:spcAft>
                  <a:defRPr/>
                </a:pPr>
                <a:endParaRPr lang="zh-CN" altLang="en-US" sz="2800" b="1" kern="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9" name="Freeform 44"/>
              <p:cNvSpPr>
                <a:spLocks/>
              </p:cNvSpPr>
              <p:nvPr/>
            </p:nvSpPr>
            <p:spPr bwMode="auto">
              <a:xfrm>
                <a:off x="3936" y="2208"/>
                <a:ext cx="576" cy="968"/>
              </a:xfrm>
              <a:custGeom>
                <a:avLst/>
                <a:gdLst>
                  <a:gd name="T0" fmla="*/ 0 w 480"/>
                  <a:gd name="T1" fmla="*/ 968 h 968"/>
                  <a:gd name="T2" fmla="*/ 96 w 480"/>
                  <a:gd name="T3" fmla="*/ 680 h 968"/>
                  <a:gd name="T4" fmla="*/ 240 w 480"/>
                  <a:gd name="T5" fmla="*/ 8 h 968"/>
                  <a:gd name="T6" fmla="*/ 384 w 480"/>
                  <a:gd name="T7" fmla="*/ 728 h 968"/>
                  <a:gd name="T8" fmla="*/ 480 w 480"/>
                  <a:gd name="T9" fmla="*/ 968 h 9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0" h="968">
                    <a:moveTo>
                      <a:pt x="0" y="968"/>
                    </a:moveTo>
                    <a:cubicBezTo>
                      <a:pt x="28" y="904"/>
                      <a:pt x="56" y="840"/>
                      <a:pt x="96" y="680"/>
                    </a:cubicBezTo>
                    <a:cubicBezTo>
                      <a:pt x="136" y="520"/>
                      <a:pt x="192" y="0"/>
                      <a:pt x="240" y="8"/>
                    </a:cubicBezTo>
                    <a:cubicBezTo>
                      <a:pt x="288" y="16"/>
                      <a:pt x="344" y="568"/>
                      <a:pt x="384" y="728"/>
                    </a:cubicBezTo>
                    <a:cubicBezTo>
                      <a:pt x="424" y="888"/>
                      <a:pt x="464" y="928"/>
                      <a:pt x="480" y="968"/>
                    </a:cubicBezTo>
                  </a:path>
                </a:pathLst>
              </a:custGeom>
              <a:noFill/>
              <a:ln w="19050" cmpd="sng">
                <a:solidFill>
                  <a:srgbClr val="009900"/>
                </a:solidFill>
                <a:round/>
                <a:headEnd type="none" w="sm" len="lg"/>
                <a:tailEnd type="none" w="sm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auto">
                  <a:spcBef>
                    <a:spcPct val="50000"/>
                  </a:spcBef>
                  <a:spcAft>
                    <a:spcPts val="0"/>
                  </a:spcAft>
                  <a:defRPr/>
                </a:pPr>
                <a:endParaRPr lang="zh-CN" altLang="en-US" sz="2800" b="1" kern="0" smtClean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50" name="Line 47"/>
            <p:cNvSpPr>
              <a:spLocks noChangeShapeType="1"/>
            </p:cNvSpPr>
            <p:nvPr/>
          </p:nvSpPr>
          <p:spPr bwMode="auto">
            <a:xfrm>
              <a:off x="6420645" y="2580320"/>
              <a:ext cx="256346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ash"/>
              <a:round/>
              <a:headEnd type="none" w="sm" len="lg"/>
              <a:tailEnd type="non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endParaRPr lang="zh-CN" altLang="en-US" sz="2800" b="1" kern="0" smtClean="0">
                <a:solidFill>
                  <a:srgbClr val="000000"/>
                </a:solidFill>
              </a:endParaRPr>
            </a:p>
          </p:txBody>
        </p:sp>
        <p:grpSp>
          <p:nvGrpSpPr>
            <p:cNvPr id="51" name="Group 48"/>
            <p:cNvGrpSpPr>
              <a:grpSpLocks/>
            </p:cNvGrpSpPr>
            <p:nvPr/>
          </p:nvGrpSpPr>
          <p:grpSpPr bwMode="auto">
            <a:xfrm rot="5367018">
              <a:off x="7524678" y="2505075"/>
              <a:ext cx="1828800" cy="1081088"/>
              <a:chOff x="3648" y="2208"/>
              <a:chExt cx="1141" cy="968"/>
            </a:xfrm>
          </p:grpSpPr>
          <p:sp>
            <p:nvSpPr>
              <p:cNvPr id="54" name="Freeform 49"/>
              <p:cNvSpPr>
                <a:spLocks/>
              </p:cNvSpPr>
              <p:nvPr/>
            </p:nvSpPr>
            <p:spPr bwMode="auto">
              <a:xfrm>
                <a:off x="4512" y="3120"/>
                <a:ext cx="277" cy="48"/>
              </a:xfrm>
              <a:custGeom>
                <a:avLst/>
                <a:gdLst>
                  <a:gd name="T0" fmla="*/ 0 w 240"/>
                  <a:gd name="T1" fmla="*/ 48 h 48"/>
                  <a:gd name="T2" fmla="*/ 96 w 240"/>
                  <a:gd name="T3" fmla="*/ 0 h 48"/>
                  <a:gd name="T4" fmla="*/ 240 w 240"/>
                  <a:gd name="T5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0" h="48">
                    <a:moveTo>
                      <a:pt x="0" y="48"/>
                    </a:moveTo>
                    <a:cubicBezTo>
                      <a:pt x="28" y="24"/>
                      <a:pt x="56" y="0"/>
                      <a:pt x="96" y="0"/>
                    </a:cubicBezTo>
                    <a:cubicBezTo>
                      <a:pt x="136" y="0"/>
                      <a:pt x="216" y="40"/>
                      <a:pt x="240" y="48"/>
                    </a:cubicBez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round/>
                <a:headEnd type="none" w="sm" len="lg"/>
                <a:tailEnd type="none" w="sm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auto">
                  <a:spcBef>
                    <a:spcPct val="50000"/>
                  </a:spcBef>
                  <a:spcAft>
                    <a:spcPts val="0"/>
                  </a:spcAft>
                  <a:defRPr/>
                </a:pPr>
                <a:endParaRPr lang="zh-CN" altLang="en-US" sz="2800" b="1" kern="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5" name="Freeform 50"/>
              <p:cNvSpPr>
                <a:spLocks/>
              </p:cNvSpPr>
              <p:nvPr/>
            </p:nvSpPr>
            <p:spPr bwMode="auto">
              <a:xfrm>
                <a:off x="3648" y="3120"/>
                <a:ext cx="277" cy="48"/>
              </a:xfrm>
              <a:custGeom>
                <a:avLst/>
                <a:gdLst>
                  <a:gd name="T0" fmla="*/ 240 w 240"/>
                  <a:gd name="T1" fmla="*/ 48 h 48"/>
                  <a:gd name="T2" fmla="*/ 144 w 240"/>
                  <a:gd name="T3" fmla="*/ 0 h 48"/>
                  <a:gd name="T4" fmla="*/ 0 w 240"/>
                  <a:gd name="T5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0" h="48">
                    <a:moveTo>
                      <a:pt x="240" y="48"/>
                    </a:moveTo>
                    <a:cubicBezTo>
                      <a:pt x="212" y="24"/>
                      <a:pt x="184" y="0"/>
                      <a:pt x="144" y="0"/>
                    </a:cubicBezTo>
                    <a:cubicBezTo>
                      <a:pt x="104" y="0"/>
                      <a:pt x="24" y="40"/>
                      <a:pt x="0" y="48"/>
                    </a:cubicBez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round/>
                <a:headEnd type="none" w="sm" len="lg"/>
                <a:tailEnd type="none" w="sm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auto">
                  <a:spcBef>
                    <a:spcPct val="50000"/>
                  </a:spcBef>
                  <a:spcAft>
                    <a:spcPts val="0"/>
                  </a:spcAft>
                  <a:defRPr/>
                </a:pPr>
                <a:endParaRPr lang="zh-CN" altLang="en-US" sz="2800" b="1" kern="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6" name="Freeform 51"/>
              <p:cNvSpPr>
                <a:spLocks/>
              </p:cNvSpPr>
              <p:nvPr/>
            </p:nvSpPr>
            <p:spPr bwMode="auto">
              <a:xfrm>
                <a:off x="3936" y="2208"/>
                <a:ext cx="576" cy="968"/>
              </a:xfrm>
              <a:custGeom>
                <a:avLst/>
                <a:gdLst>
                  <a:gd name="T0" fmla="*/ 0 w 480"/>
                  <a:gd name="T1" fmla="*/ 968 h 968"/>
                  <a:gd name="T2" fmla="*/ 96 w 480"/>
                  <a:gd name="T3" fmla="*/ 680 h 968"/>
                  <a:gd name="T4" fmla="*/ 240 w 480"/>
                  <a:gd name="T5" fmla="*/ 8 h 968"/>
                  <a:gd name="T6" fmla="*/ 384 w 480"/>
                  <a:gd name="T7" fmla="*/ 728 h 968"/>
                  <a:gd name="T8" fmla="*/ 480 w 480"/>
                  <a:gd name="T9" fmla="*/ 968 h 9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0" h="968">
                    <a:moveTo>
                      <a:pt x="0" y="968"/>
                    </a:moveTo>
                    <a:cubicBezTo>
                      <a:pt x="28" y="904"/>
                      <a:pt x="56" y="840"/>
                      <a:pt x="96" y="680"/>
                    </a:cubicBezTo>
                    <a:cubicBezTo>
                      <a:pt x="136" y="520"/>
                      <a:pt x="192" y="0"/>
                      <a:pt x="240" y="8"/>
                    </a:cubicBezTo>
                    <a:cubicBezTo>
                      <a:pt x="288" y="16"/>
                      <a:pt x="344" y="568"/>
                      <a:pt x="384" y="728"/>
                    </a:cubicBezTo>
                    <a:cubicBezTo>
                      <a:pt x="424" y="888"/>
                      <a:pt x="464" y="928"/>
                      <a:pt x="480" y="968"/>
                    </a:cubicBez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round/>
                <a:headEnd type="none" w="sm" len="lg"/>
                <a:tailEnd type="none" w="sm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auto">
                  <a:spcBef>
                    <a:spcPct val="50000"/>
                  </a:spcBef>
                  <a:spcAft>
                    <a:spcPts val="0"/>
                  </a:spcAft>
                  <a:defRPr/>
                </a:pPr>
                <a:endParaRPr lang="zh-CN" altLang="en-US" sz="2800" b="1" kern="0" smtClean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52" name="Line 52"/>
            <p:cNvSpPr>
              <a:spLocks noChangeShapeType="1"/>
            </p:cNvSpPr>
            <p:nvPr/>
          </p:nvSpPr>
          <p:spPr bwMode="auto">
            <a:xfrm flipV="1">
              <a:off x="6420643" y="3025986"/>
              <a:ext cx="2563467" cy="2844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ash"/>
              <a:round/>
              <a:headEnd type="none" w="sm" len="lg"/>
              <a:tailEnd type="non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endParaRPr lang="zh-CN" altLang="en-US" sz="2800" b="1" kern="0" smtClean="0">
                <a:solidFill>
                  <a:srgbClr val="000000"/>
                </a:solidFill>
              </a:endParaRPr>
            </a:p>
          </p:txBody>
        </p:sp>
        <p:sp>
          <p:nvSpPr>
            <p:cNvPr id="53" name="Rectangle 101"/>
            <p:cNvSpPr>
              <a:spLocks noChangeArrowheads="1"/>
            </p:cNvSpPr>
            <p:nvPr/>
          </p:nvSpPr>
          <p:spPr bwMode="auto">
            <a:xfrm>
              <a:off x="7876214" y="1683074"/>
              <a:ext cx="7200" cy="2362200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FFFFFF">
                    <a:gamma/>
                    <a:shade val="0"/>
                    <a:invGamma/>
                  </a:srgbClr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endParaRPr lang="zh-CN" altLang="en-US" sz="2800" b="1" kern="0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3379555" y="4835379"/>
            <a:ext cx="457200" cy="990600"/>
            <a:chOff x="1694543" y="3390743"/>
            <a:chExt cx="457200" cy="990600"/>
          </a:xfrm>
        </p:grpSpPr>
        <p:grpSp>
          <p:nvGrpSpPr>
            <p:cNvPr id="61" name="组合 60"/>
            <p:cNvGrpSpPr/>
            <p:nvPr/>
          </p:nvGrpSpPr>
          <p:grpSpPr>
            <a:xfrm>
              <a:off x="1694543" y="3390743"/>
              <a:ext cx="457200" cy="990600"/>
              <a:chOff x="2819400" y="2347686"/>
              <a:chExt cx="457200" cy="990600"/>
            </a:xfrm>
          </p:grpSpPr>
          <p:sp>
            <p:nvSpPr>
              <p:cNvPr id="63" name="Line 61"/>
              <p:cNvSpPr>
                <a:spLocks noChangeShapeType="1"/>
              </p:cNvSpPr>
              <p:nvPr/>
            </p:nvSpPr>
            <p:spPr bwMode="auto">
              <a:xfrm flipH="1">
                <a:off x="2819400" y="2362200"/>
                <a:ext cx="457200" cy="0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prstDash val="dash"/>
                <a:round/>
                <a:headEnd type="none" w="sm" len="lg"/>
                <a:tailEnd type="none" w="sm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auto">
                  <a:spcBef>
                    <a:spcPct val="50000"/>
                  </a:spcBef>
                  <a:spcAft>
                    <a:spcPts val="0"/>
                  </a:spcAft>
                  <a:defRPr/>
                </a:pPr>
                <a:endParaRPr lang="zh-CN" altLang="en-US" sz="2800" b="1" kern="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4" name="Line 62"/>
              <p:cNvSpPr>
                <a:spLocks noChangeShapeType="1"/>
              </p:cNvSpPr>
              <p:nvPr/>
            </p:nvSpPr>
            <p:spPr bwMode="auto">
              <a:xfrm flipH="1">
                <a:off x="2819400" y="3276600"/>
                <a:ext cx="457200" cy="0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prstDash val="dash"/>
                <a:round/>
                <a:headEnd type="none" w="sm" len="lg"/>
                <a:tailEnd type="none" w="sm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auto">
                  <a:spcBef>
                    <a:spcPct val="50000"/>
                  </a:spcBef>
                  <a:spcAft>
                    <a:spcPts val="0"/>
                  </a:spcAft>
                  <a:defRPr/>
                </a:pPr>
                <a:endParaRPr lang="zh-CN" altLang="en-US" sz="2800" b="1" kern="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5" name="Freeform 63"/>
              <p:cNvSpPr>
                <a:spLocks/>
              </p:cNvSpPr>
              <p:nvPr/>
            </p:nvSpPr>
            <p:spPr bwMode="auto">
              <a:xfrm>
                <a:off x="3124200" y="2347686"/>
                <a:ext cx="1588" cy="990600"/>
              </a:xfrm>
              <a:custGeom>
                <a:avLst/>
                <a:gdLst>
                  <a:gd name="T0" fmla="*/ 0 w 1"/>
                  <a:gd name="T1" fmla="*/ 0 h 624"/>
                  <a:gd name="T2" fmla="*/ 1 w 1"/>
                  <a:gd name="T3" fmla="*/ 624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624">
                    <a:moveTo>
                      <a:pt x="0" y="0"/>
                    </a:moveTo>
                    <a:lnTo>
                      <a:pt x="1" y="624"/>
                    </a:lnTo>
                  </a:path>
                </a:pathLst>
              </a:custGeom>
              <a:noFill/>
              <a:ln w="28575">
                <a:solidFill>
                  <a:srgbClr val="FF0000"/>
                </a:solidFill>
                <a:round/>
                <a:headEnd type="triangle" w="sm" len="lg"/>
                <a:tailEnd type="triangle" w="sm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auto">
                  <a:spcBef>
                    <a:spcPct val="50000"/>
                  </a:spcBef>
                  <a:spcAft>
                    <a:spcPts val="0"/>
                  </a:spcAft>
                  <a:defRPr/>
                </a:pPr>
                <a:endParaRPr lang="zh-CN" altLang="en-US" sz="2800" b="1" kern="0" smtClean="0">
                  <a:solidFill>
                    <a:srgbClr val="000000"/>
                  </a:solidFill>
                </a:endParaRPr>
              </a:p>
            </p:txBody>
          </p:sp>
        </p:grpSp>
        <p:graphicFrame>
          <p:nvGraphicFramePr>
            <p:cNvPr id="62" name="对象 61"/>
            <p:cNvGraphicFramePr>
              <a:graphicFrameLocks noChangeAspect="1"/>
            </p:cNvGraphicFramePr>
            <p:nvPr>
              <p:extLst/>
            </p:nvPr>
          </p:nvGraphicFramePr>
          <p:xfrm>
            <a:off x="1702478" y="3761629"/>
            <a:ext cx="228600" cy="279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443" name="Equation" r:id="rId15" imgW="228600" imgH="279360" progId="Equation.DSMT4">
                    <p:embed/>
                  </p:oleObj>
                </mc:Choice>
                <mc:Fallback>
                  <p:oleObj name="Equation" r:id="rId15" imgW="228600" imgH="279360" progId="Equation.DSMT4">
                    <p:embed/>
                    <p:pic>
                      <p:nvPicPr>
                        <p:cNvPr id="62" name="对象 61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1702478" y="3761629"/>
                          <a:ext cx="228600" cy="2794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6" name="组合 65"/>
          <p:cNvGrpSpPr/>
          <p:nvPr/>
        </p:nvGrpSpPr>
        <p:grpSpPr>
          <a:xfrm>
            <a:off x="5282738" y="5119456"/>
            <a:ext cx="657617" cy="381000"/>
            <a:chOff x="4724400" y="2650512"/>
            <a:chExt cx="657617" cy="381000"/>
          </a:xfrm>
        </p:grpSpPr>
        <p:sp>
          <p:nvSpPr>
            <p:cNvPr id="67" name="Arc 57"/>
            <p:cNvSpPr>
              <a:spLocks/>
            </p:cNvSpPr>
            <p:nvPr/>
          </p:nvSpPr>
          <p:spPr bwMode="auto">
            <a:xfrm>
              <a:off x="4724400" y="2667000"/>
              <a:ext cx="76200" cy="296863"/>
            </a:xfrm>
            <a:custGeom>
              <a:avLst/>
              <a:gdLst>
                <a:gd name="G0" fmla="+- 3407 0 0"/>
                <a:gd name="G1" fmla="+- 21600 0 0"/>
                <a:gd name="G2" fmla="+- 21600 0 0"/>
                <a:gd name="T0" fmla="*/ 3407 w 25007"/>
                <a:gd name="T1" fmla="*/ 0 h 43200"/>
                <a:gd name="T2" fmla="*/ 0 w 25007"/>
                <a:gd name="T3" fmla="*/ 42930 h 43200"/>
                <a:gd name="T4" fmla="*/ 3407 w 25007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007" h="43200" fill="none" extrusionOk="0">
                  <a:moveTo>
                    <a:pt x="3406" y="0"/>
                  </a:moveTo>
                  <a:cubicBezTo>
                    <a:pt x="15336" y="0"/>
                    <a:pt x="25007" y="9670"/>
                    <a:pt x="25007" y="21600"/>
                  </a:cubicBezTo>
                  <a:cubicBezTo>
                    <a:pt x="25007" y="33529"/>
                    <a:pt x="15336" y="43200"/>
                    <a:pt x="3407" y="43200"/>
                  </a:cubicBezTo>
                  <a:cubicBezTo>
                    <a:pt x="2265" y="43200"/>
                    <a:pt x="1126" y="43109"/>
                    <a:pt x="0" y="42929"/>
                  </a:cubicBezTo>
                </a:path>
                <a:path w="25007" h="43200" stroke="0" extrusionOk="0">
                  <a:moveTo>
                    <a:pt x="3406" y="0"/>
                  </a:moveTo>
                  <a:cubicBezTo>
                    <a:pt x="15336" y="0"/>
                    <a:pt x="25007" y="9670"/>
                    <a:pt x="25007" y="21600"/>
                  </a:cubicBezTo>
                  <a:cubicBezTo>
                    <a:pt x="25007" y="33529"/>
                    <a:pt x="15336" y="43200"/>
                    <a:pt x="3407" y="43200"/>
                  </a:cubicBezTo>
                  <a:cubicBezTo>
                    <a:pt x="2265" y="43200"/>
                    <a:pt x="1126" y="43109"/>
                    <a:pt x="0" y="42929"/>
                  </a:cubicBezTo>
                  <a:lnTo>
                    <a:pt x="3407" y="21600"/>
                  </a:lnTo>
                  <a:close/>
                </a:path>
              </a:pathLst>
            </a:custGeom>
            <a:noFill/>
            <a:ln w="28575">
              <a:solidFill>
                <a:srgbClr val="FF0000"/>
              </a:solidFill>
              <a:round/>
              <a:headEnd type="none" w="sm" len="lg"/>
              <a:tailEnd type="none" w="sm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endParaRPr lang="zh-CN" altLang="en-US" sz="2800" b="1" kern="0" smtClean="0">
                <a:solidFill>
                  <a:srgbClr val="000000"/>
                </a:solidFill>
              </a:endParaRPr>
            </a:p>
          </p:txBody>
        </p:sp>
        <p:graphicFrame>
          <p:nvGraphicFramePr>
            <p:cNvPr id="68" name="对象 67"/>
            <p:cNvGraphicFramePr>
              <a:graphicFrameLocks noChangeAspect="1"/>
            </p:cNvGraphicFramePr>
            <p:nvPr>
              <p:extLst/>
            </p:nvPr>
          </p:nvGraphicFramePr>
          <p:xfrm>
            <a:off x="4912117" y="2650512"/>
            <a:ext cx="469900" cy="381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444" name="Equation" r:id="rId17" imgW="469800" imgH="380880" progId="Equation.DSMT4">
                    <p:embed/>
                  </p:oleObj>
                </mc:Choice>
                <mc:Fallback>
                  <p:oleObj name="Equation" r:id="rId17" imgW="469800" imgH="380880" progId="Equation.DSMT4">
                    <p:embed/>
                    <p:pic>
                      <p:nvPicPr>
                        <p:cNvPr id="68" name="对象 67"/>
                        <p:cNvPicPr/>
                        <p:nvPr/>
                      </p:nvPicPr>
                      <p:blipFill>
                        <a:blip r:embed="rId18"/>
                        <a:stretch>
                          <a:fillRect/>
                        </a:stretch>
                      </p:blipFill>
                      <p:spPr>
                        <a:xfrm>
                          <a:off x="4912117" y="2650512"/>
                          <a:ext cx="469900" cy="381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0" name="Arc 57"/>
          <p:cNvSpPr>
            <a:spLocks/>
          </p:cNvSpPr>
          <p:nvPr/>
        </p:nvSpPr>
        <p:spPr bwMode="auto">
          <a:xfrm>
            <a:off x="2396210" y="5133602"/>
            <a:ext cx="76200" cy="296863"/>
          </a:xfrm>
          <a:custGeom>
            <a:avLst/>
            <a:gdLst>
              <a:gd name="G0" fmla="+- 3407 0 0"/>
              <a:gd name="G1" fmla="+- 21600 0 0"/>
              <a:gd name="G2" fmla="+- 21600 0 0"/>
              <a:gd name="T0" fmla="*/ 3407 w 25007"/>
              <a:gd name="T1" fmla="*/ 0 h 43200"/>
              <a:gd name="T2" fmla="*/ 0 w 25007"/>
              <a:gd name="T3" fmla="*/ 42930 h 43200"/>
              <a:gd name="T4" fmla="*/ 3407 w 25007"/>
              <a:gd name="T5" fmla="*/ 21600 h 43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5007" h="43200" fill="none" extrusionOk="0">
                <a:moveTo>
                  <a:pt x="3406" y="0"/>
                </a:moveTo>
                <a:cubicBezTo>
                  <a:pt x="15336" y="0"/>
                  <a:pt x="25007" y="9670"/>
                  <a:pt x="25007" y="21600"/>
                </a:cubicBezTo>
                <a:cubicBezTo>
                  <a:pt x="25007" y="33529"/>
                  <a:pt x="15336" y="43200"/>
                  <a:pt x="3407" y="43200"/>
                </a:cubicBezTo>
                <a:cubicBezTo>
                  <a:pt x="2265" y="43200"/>
                  <a:pt x="1126" y="43109"/>
                  <a:pt x="0" y="42929"/>
                </a:cubicBezTo>
              </a:path>
              <a:path w="25007" h="43200" stroke="0" extrusionOk="0">
                <a:moveTo>
                  <a:pt x="3406" y="0"/>
                </a:moveTo>
                <a:cubicBezTo>
                  <a:pt x="15336" y="0"/>
                  <a:pt x="25007" y="9670"/>
                  <a:pt x="25007" y="21600"/>
                </a:cubicBezTo>
                <a:cubicBezTo>
                  <a:pt x="25007" y="33529"/>
                  <a:pt x="15336" y="43200"/>
                  <a:pt x="3407" y="43200"/>
                </a:cubicBezTo>
                <a:cubicBezTo>
                  <a:pt x="2265" y="43200"/>
                  <a:pt x="1126" y="43109"/>
                  <a:pt x="0" y="42929"/>
                </a:cubicBezTo>
                <a:lnTo>
                  <a:pt x="3407" y="21600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  <a:round/>
            <a:headEnd type="none" w="sm" len="lg"/>
            <a:tailEnd type="none" w="sm" len="lg"/>
          </a:ln>
          <a:effectLst/>
          <a:scene3d>
            <a:camera prst="orthographicFront">
              <a:rot lat="0" lon="0" rev="10799999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endParaRPr lang="zh-CN" altLang="en-US" sz="2800" b="1" kern="0" smtClean="0">
              <a:solidFill>
                <a:srgbClr val="000000"/>
              </a:solidFill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153752" y="4052911"/>
            <a:ext cx="4195998" cy="533400"/>
            <a:chOff x="1871854" y="2492375"/>
            <a:chExt cx="3005413" cy="205106"/>
          </a:xfrm>
        </p:grpSpPr>
        <p:sp>
          <p:nvSpPr>
            <p:cNvPr id="73" name="AutoShape 53"/>
            <p:cNvSpPr>
              <a:spLocks noChangeArrowheads="1"/>
            </p:cNvSpPr>
            <p:nvPr/>
          </p:nvSpPr>
          <p:spPr bwMode="auto">
            <a:xfrm>
              <a:off x="1871854" y="2492375"/>
              <a:ext cx="3005413" cy="20510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9900"/>
                </a:gs>
                <a:gs pos="100000">
                  <a:srgbClr val="CCFF99"/>
                </a:gs>
              </a:gsLst>
              <a:lin ang="5400000" scaled="1"/>
            </a:gradFill>
            <a:ln w="28575" algn="ctr">
              <a:solidFill>
                <a:srgbClr val="006600">
                  <a:alpha val="70195"/>
                </a:srgbClr>
              </a:solidFill>
              <a:round/>
              <a:headEnd/>
              <a:tailEnd/>
            </a:ln>
            <a:effectLst>
              <a:outerShdw dist="35921" dir="2700000" algn="ctr" rotWithShape="0">
                <a:srgbClr val="80808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</a:rPr>
                <a:t>恰</a:t>
              </a:r>
              <a:r>
                <a:rPr kumimoji="0" lang="zh-CN" altLang="en-US" sz="200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</a:rPr>
                <a:t>可分辨</a:t>
              </a:r>
              <a:r>
                <a:rPr kumimoji="0" lang="en-US" altLang="zh-CN" sz="200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</a:rPr>
                <a:t>:</a:t>
              </a:r>
              <a:r>
                <a:rPr kumimoji="0" lang="zh-CN" altLang="en-US" sz="200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</a:rPr>
                <a:t>两点间距为</a:t>
              </a:r>
              <a:endParaRPr kumimoji="0" lang="zh-CN" altLang="en-US" sz="200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74" name="Rectangle 57"/>
            <p:cNvSpPr>
              <a:spLocks noChangeArrowheads="1"/>
            </p:cNvSpPr>
            <p:nvPr/>
          </p:nvSpPr>
          <p:spPr bwMode="auto">
            <a:xfrm>
              <a:off x="2088386" y="2513015"/>
              <a:ext cx="2574716" cy="154797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rgbClr val="00000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CC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rIns="3600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</a:endParaRPr>
            </a:p>
          </p:txBody>
        </p:sp>
      </p:grpSp>
      <p:graphicFrame>
        <p:nvGraphicFramePr>
          <p:cNvPr id="82" name="对象 81"/>
          <p:cNvGraphicFramePr>
            <a:graphicFrameLocks noChangeAspect="1"/>
          </p:cNvGraphicFramePr>
          <p:nvPr>
            <p:extLst/>
          </p:nvPr>
        </p:nvGraphicFramePr>
        <p:xfrm>
          <a:off x="1835945" y="5049465"/>
          <a:ext cx="4699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45" name="Equation" r:id="rId19" imgW="469800" imgH="380880" progId="Equation.DSMT4">
                  <p:embed/>
                </p:oleObj>
              </mc:Choice>
              <mc:Fallback>
                <p:oleObj name="Equation" r:id="rId19" imgW="469800" imgH="380880" progId="Equation.DSMT4">
                  <p:embed/>
                  <p:pic>
                    <p:nvPicPr>
                      <p:cNvPr id="82" name="对象 81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835945" y="5049465"/>
                        <a:ext cx="469900" cy="381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" name="对象 82"/>
          <p:cNvGraphicFramePr>
            <a:graphicFrameLocks noChangeAspect="1"/>
          </p:cNvGraphicFramePr>
          <p:nvPr>
            <p:extLst/>
          </p:nvPr>
        </p:nvGraphicFramePr>
        <p:xfrm>
          <a:off x="2780740" y="4117848"/>
          <a:ext cx="1425575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46" name="Equation" r:id="rId20" imgW="685800" imgH="241200" progId="Equation.DSMT4">
                  <p:embed/>
                </p:oleObj>
              </mc:Choice>
              <mc:Fallback>
                <p:oleObj name="Equation" r:id="rId20" imgW="685800" imgH="241200" progId="Equation.DSMT4">
                  <p:embed/>
                  <p:pic>
                    <p:nvPicPr>
                      <p:cNvPr id="83" name="对象 82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2780740" y="4117848"/>
                        <a:ext cx="1425575" cy="501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" name="对象 83"/>
          <p:cNvGraphicFramePr>
            <a:graphicFrameLocks noChangeAspect="1"/>
          </p:cNvGraphicFramePr>
          <p:nvPr>
            <p:extLst/>
          </p:nvPr>
        </p:nvGraphicFramePr>
        <p:xfrm>
          <a:off x="7369159" y="5039124"/>
          <a:ext cx="1425575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47" name="Equation" r:id="rId22" imgW="685800" imgH="241200" progId="Equation.DSMT4">
                  <p:embed/>
                </p:oleObj>
              </mc:Choice>
              <mc:Fallback>
                <p:oleObj name="Equation" r:id="rId22" imgW="685800" imgH="241200" progId="Equation.DSMT4">
                  <p:embed/>
                  <p:pic>
                    <p:nvPicPr>
                      <p:cNvPr id="84" name="对象 83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7369159" y="5039124"/>
                        <a:ext cx="1425575" cy="501650"/>
                      </a:xfrm>
                      <a:prstGeom prst="rect">
                        <a:avLst/>
                      </a:prstGeom>
                      <a:solidFill>
                        <a:schemeClr val="bg2">
                          <a:alpha val="76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11263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53752" y="130128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5.8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衍射与视觉分辨率</a:t>
            </a:r>
            <a:r>
              <a:rPr lang="en-US" altLang="zh-CN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-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回顾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13" name="object 2"/>
          <p:cNvSpPr txBox="1">
            <a:spLocks noGrp="1"/>
          </p:cNvSpPr>
          <p:nvPr>
            <p:ph type="title"/>
          </p:nvPr>
        </p:nvSpPr>
        <p:spPr>
          <a:xfrm>
            <a:off x="-510888" y="781313"/>
            <a:ext cx="7886700" cy="769107"/>
          </a:xfrm>
          <a:prstGeom prst="rect">
            <a:avLst/>
          </a:prstGeom>
        </p:spPr>
        <p:txBody>
          <a:bodyPr vert="horz" wrap="square" lIns="0" tIns="273989" rIns="0" bIns="0" rtlCol="0">
            <a:spAutoFit/>
          </a:bodyPr>
          <a:lstStyle/>
          <a:p>
            <a:pPr marL="1117600">
              <a:lnSpc>
                <a:spcPct val="100000"/>
              </a:lnSpc>
            </a:pPr>
            <a:r>
              <a:rPr lang="zh-CN" altLang="en-US" sz="3200" spc="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眼睛的分辨率</a:t>
            </a:r>
            <a:endParaRPr lang="zh-CN" altLang="en-US" sz="3200" spc="5" dirty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7" name="object 3"/>
          <p:cNvSpPr/>
          <p:nvPr/>
        </p:nvSpPr>
        <p:spPr>
          <a:xfrm>
            <a:off x="2369151" y="1969113"/>
            <a:ext cx="1905" cy="2929255"/>
          </a:xfrm>
          <a:custGeom>
            <a:avLst/>
            <a:gdLst/>
            <a:ahLst/>
            <a:cxnLst/>
            <a:rect l="l" t="t" r="r" b="b"/>
            <a:pathLst>
              <a:path w="1905" h="2929254">
                <a:moveTo>
                  <a:pt x="0" y="0"/>
                </a:moveTo>
                <a:lnTo>
                  <a:pt x="1650" y="2929001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8" name="object 4"/>
          <p:cNvSpPr/>
          <p:nvPr/>
        </p:nvSpPr>
        <p:spPr>
          <a:xfrm>
            <a:off x="2277076" y="4898114"/>
            <a:ext cx="92075" cy="1905"/>
          </a:xfrm>
          <a:custGeom>
            <a:avLst/>
            <a:gdLst/>
            <a:ahLst/>
            <a:cxnLst/>
            <a:rect l="l" t="t" r="r" b="b"/>
            <a:pathLst>
              <a:path w="92075" h="1904">
                <a:moveTo>
                  <a:pt x="0" y="0"/>
                </a:moveTo>
                <a:lnTo>
                  <a:pt x="92075" y="1524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9" name="object 5"/>
          <p:cNvSpPr/>
          <p:nvPr/>
        </p:nvSpPr>
        <p:spPr>
          <a:xfrm>
            <a:off x="2277076" y="4305913"/>
            <a:ext cx="92075" cy="1905"/>
          </a:xfrm>
          <a:custGeom>
            <a:avLst/>
            <a:gdLst/>
            <a:ahLst/>
            <a:cxnLst/>
            <a:rect l="l" t="t" r="r" b="b"/>
            <a:pathLst>
              <a:path w="92075" h="1904">
                <a:moveTo>
                  <a:pt x="0" y="0"/>
                </a:moveTo>
                <a:lnTo>
                  <a:pt x="92075" y="165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0" name="object 6"/>
          <p:cNvSpPr/>
          <p:nvPr/>
        </p:nvSpPr>
        <p:spPr>
          <a:xfrm>
            <a:off x="2277076" y="3729714"/>
            <a:ext cx="92075" cy="1905"/>
          </a:xfrm>
          <a:custGeom>
            <a:avLst/>
            <a:gdLst/>
            <a:ahLst/>
            <a:cxnLst/>
            <a:rect l="l" t="t" r="r" b="b"/>
            <a:pathLst>
              <a:path w="92075" h="1905">
                <a:moveTo>
                  <a:pt x="0" y="0"/>
                </a:moveTo>
                <a:lnTo>
                  <a:pt x="92075" y="1524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1" name="object 7"/>
          <p:cNvSpPr/>
          <p:nvPr/>
        </p:nvSpPr>
        <p:spPr>
          <a:xfrm>
            <a:off x="2277076" y="3137513"/>
            <a:ext cx="92075" cy="1905"/>
          </a:xfrm>
          <a:custGeom>
            <a:avLst/>
            <a:gdLst/>
            <a:ahLst/>
            <a:cxnLst/>
            <a:rect l="l" t="t" r="r" b="b"/>
            <a:pathLst>
              <a:path w="92075" h="1905">
                <a:moveTo>
                  <a:pt x="0" y="0"/>
                </a:moveTo>
                <a:lnTo>
                  <a:pt x="92075" y="165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2" name="object 8"/>
          <p:cNvSpPr/>
          <p:nvPr/>
        </p:nvSpPr>
        <p:spPr>
          <a:xfrm>
            <a:off x="2277076" y="2561314"/>
            <a:ext cx="92075" cy="3175"/>
          </a:xfrm>
          <a:custGeom>
            <a:avLst/>
            <a:gdLst/>
            <a:ahLst/>
            <a:cxnLst/>
            <a:rect l="l" t="t" r="r" b="b"/>
            <a:pathLst>
              <a:path w="92075" h="3175">
                <a:moveTo>
                  <a:pt x="0" y="0"/>
                </a:moveTo>
                <a:lnTo>
                  <a:pt x="92075" y="3175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3" name="object 9"/>
          <p:cNvSpPr/>
          <p:nvPr/>
        </p:nvSpPr>
        <p:spPr>
          <a:xfrm>
            <a:off x="2277076" y="1969113"/>
            <a:ext cx="92075" cy="1905"/>
          </a:xfrm>
          <a:custGeom>
            <a:avLst/>
            <a:gdLst/>
            <a:ahLst/>
            <a:cxnLst/>
            <a:rect l="l" t="t" r="r" b="b"/>
            <a:pathLst>
              <a:path w="92075" h="1905">
                <a:moveTo>
                  <a:pt x="0" y="0"/>
                </a:moveTo>
                <a:lnTo>
                  <a:pt x="92075" y="165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4" name="object 10"/>
          <p:cNvSpPr/>
          <p:nvPr/>
        </p:nvSpPr>
        <p:spPr>
          <a:xfrm>
            <a:off x="2369151" y="4898114"/>
            <a:ext cx="5530850" cy="1905"/>
          </a:xfrm>
          <a:custGeom>
            <a:avLst/>
            <a:gdLst/>
            <a:ahLst/>
            <a:cxnLst/>
            <a:rect l="l" t="t" r="r" b="b"/>
            <a:pathLst>
              <a:path w="5530850" h="1904">
                <a:moveTo>
                  <a:pt x="0" y="0"/>
                </a:moveTo>
                <a:lnTo>
                  <a:pt x="5530850" y="1524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5" name="object 11"/>
          <p:cNvSpPr/>
          <p:nvPr/>
        </p:nvSpPr>
        <p:spPr>
          <a:xfrm>
            <a:off x="2369151" y="4898114"/>
            <a:ext cx="1905" cy="84455"/>
          </a:xfrm>
          <a:custGeom>
            <a:avLst/>
            <a:gdLst/>
            <a:ahLst/>
            <a:cxnLst/>
            <a:rect l="l" t="t" r="r" b="b"/>
            <a:pathLst>
              <a:path w="1905" h="84454">
                <a:moveTo>
                  <a:pt x="0" y="84074"/>
                </a:moveTo>
                <a:lnTo>
                  <a:pt x="165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6" name="object 12"/>
          <p:cNvSpPr/>
          <p:nvPr/>
        </p:nvSpPr>
        <p:spPr>
          <a:xfrm>
            <a:off x="3156551" y="4898114"/>
            <a:ext cx="1905" cy="84455"/>
          </a:xfrm>
          <a:custGeom>
            <a:avLst/>
            <a:gdLst/>
            <a:ahLst/>
            <a:cxnLst/>
            <a:rect l="l" t="t" r="r" b="b"/>
            <a:pathLst>
              <a:path w="1905" h="84454">
                <a:moveTo>
                  <a:pt x="0" y="84074"/>
                </a:moveTo>
                <a:lnTo>
                  <a:pt x="165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7" name="object 13"/>
          <p:cNvSpPr/>
          <p:nvPr/>
        </p:nvSpPr>
        <p:spPr>
          <a:xfrm>
            <a:off x="3943951" y="4898114"/>
            <a:ext cx="3175" cy="84455"/>
          </a:xfrm>
          <a:custGeom>
            <a:avLst/>
            <a:gdLst/>
            <a:ahLst/>
            <a:cxnLst/>
            <a:rect l="l" t="t" r="r" b="b"/>
            <a:pathLst>
              <a:path w="3175" h="84454">
                <a:moveTo>
                  <a:pt x="0" y="84074"/>
                </a:moveTo>
                <a:lnTo>
                  <a:pt x="317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8" name="object 14"/>
          <p:cNvSpPr/>
          <p:nvPr/>
        </p:nvSpPr>
        <p:spPr>
          <a:xfrm>
            <a:off x="4733002" y="4898114"/>
            <a:ext cx="1905" cy="84455"/>
          </a:xfrm>
          <a:custGeom>
            <a:avLst/>
            <a:gdLst/>
            <a:ahLst/>
            <a:cxnLst/>
            <a:rect l="l" t="t" r="r" b="b"/>
            <a:pathLst>
              <a:path w="1904" h="84454">
                <a:moveTo>
                  <a:pt x="0" y="84074"/>
                </a:moveTo>
                <a:lnTo>
                  <a:pt x="152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9" name="object 15"/>
          <p:cNvSpPr/>
          <p:nvPr/>
        </p:nvSpPr>
        <p:spPr>
          <a:xfrm>
            <a:off x="5537801" y="4898114"/>
            <a:ext cx="1905" cy="84455"/>
          </a:xfrm>
          <a:custGeom>
            <a:avLst/>
            <a:gdLst/>
            <a:ahLst/>
            <a:cxnLst/>
            <a:rect l="l" t="t" r="r" b="b"/>
            <a:pathLst>
              <a:path w="1904" h="84454">
                <a:moveTo>
                  <a:pt x="0" y="84074"/>
                </a:moveTo>
                <a:lnTo>
                  <a:pt x="165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0" name="object 16"/>
          <p:cNvSpPr/>
          <p:nvPr/>
        </p:nvSpPr>
        <p:spPr>
          <a:xfrm>
            <a:off x="6325201" y="4898114"/>
            <a:ext cx="1905" cy="84455"/>
          </a:xfrm>
          <a:custGeom>
            <a:avLst/>
            <a:gdLst/>
            <a:ahLst/>
            <a:cxnLst/>
            <a:rect l="l" t="t" r="r" b="b"/>
            <a:pathLst>
              <a:path w="1904" h="84454">
                <a:moveTo>
                  <a:pt x="0" y="84074"/>
                </a:moveTo>
                <a:lnTo>
                  <a:pt x="165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1" name="object 17"/>
          <p:cNvSpPr/>
          <p:nvPr/>
        </p:nvSpPr>
        <p:spPr>
          <a:xfrm>
            <a:off x="7112601" y="4898114"/>
            <a:ext cx="1905" cy="84455"/>
          </a:xfrm>
          <a:custGeom>
            <a:avLst/>
            <a:gdLst/>
            <a:ahLst/>
            <a:cxnLst/>
            <a:rect l="l" t="t" r="r" b="b"/>
            <a:pathLst>
              <a:path w="1904" h="84454">
                <a:moveTo>
                  <a:pt x="0" y="84074"/>
                </a:moveTo>
                <a:lnTo>
                  <a:pt x="165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2" name="object 18"/>
          <p:cNvSpPr/>
          <p:nvPr/>
        </p:nvSpPr>
        <p:spPr>
          <a:xfrm>
            <a:off x="7900001" y="4898114"/>
            <a:ext cx="1905" cy="84455"/>
          </a:xfrm>
          <a:custGeom>
            <a:avLst/>
            <a:gdLst/>
            <a:ahLst/>
            <a:cxnLst/>
            <a:rect l="l" t="t" r="r" b="b"/>
            <a:pathLst>
              <a:path w="1904" h="84454">
                <a:moveTo>
                  <a:pt x="0" y="84074"/>
                </a:moveTo>
                <a:lnTo>
                  <a:pt x="165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3" name="object 19"/>
          <p:cNvSpPr/>
          <p:nvPr/>
        </p:nvSpPr>
        <p:spPr>
          <a:xfrm>
            <a:off x="2369151" y="2189838"/>
            <a:ext cx="787400" cy="1354455"/>
          </a:xfrm>
          <a:custGeom>
            <a:avLst/>
            <a:gdLst/>
            <a:ahLst/>
            <a:cxnLst/>
            <a:rect l="l" t="t" r="r" b="b"/>
            <a:pathLst>
              <a:path w="787400" h="1354455">
                <a:moveTo>
                  <a:pt x="0" y="0"/>
                </a:moveTo>
                <a:lnTo>
                  <a:pt x="90424" y="168275"/>
                </a:lnTo>
                <a:lnTo>
                  <a:pt x="202183" y="354202"/>
                </a:lnTo>
                <a:lnTo>
                  <a:pt x="385063" y="727837"/>
                </a:lnTo>
                <a:lnTo>
                  <a:pt x="494792" y="913764"/>
                </a:lnTo>
                <a:lnTo>
                  <a:pt x="585216" y="1082166"/>
                </a:lnTo>
                <a:lnTo>
                  <a:pt x="694944" y="1234821"/>
                </a:lnTo>
                <a:lnTo>
                  <a:pt x="787400" y="1354074"/>
                </a:lnTo>
              </a:path>
            </a:pathLst>
          </a:custGeom>
          <a:ln w="301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4" name="object 20"/>
          <p:cNvSpPr/>
          <p:nvPr/>
        </p:nvSpPr>
        <p:spPr>
          <a:xfrm>
            <a:off x="3156551" y="3543913"/>
            <a:ext cx="787400" cy="459105"/>
          </a:xfrm>
          <a:custGeom>
            <a:avLst/>
            <a:gdLst/>
            <a:ahLst/>
            <a:cxnLst/>
            <a:rect l="l" t="t" r="r" b="b"/>
            <a:pathLst>
              <a:path w="787400" h="459105">
                <a:moveTo>
                  <a:pt x="0" y="0"/>
                </a:moveTo>
                <a:lnTo>
                  <a:pt x="90424" y="101980"/>
                </a:lnTo>
                <a:lnTo>
                  <a:pt x="200278" y="186309"/>
                </a:lnTo>
                <a:lnTo>
                  <a:pt x="292608" y="254888"/>
                </a:lnTo>
                <a:lnTo>
                  <a:pt x="385063" y="305815"/>
                </a:lnTo>
                <a:lnTo>
                  <a:pt x="585215" y="372617"/>
                </a:lnTo>
                <a:lnTo>
                  <a:pt x="787400" y="458850"/>
                </a:lnTo>
              </a:path>
            </a:pathLst>
          </a:custGeom>
          <a:ln w="301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5" name="object 21"/>
          <p:cNvSpPr/>
          <p:nvPr/>
        </p:nvSpPr>
        <p:spPr>
          <a:xfrm>
            <a:off x="3943951" y="4002764"/>
            <a:ext cx="789305" cy="219075"/>
          </a:xfrm>
          <a:custGeom>
            <a:avLst/>
            <a:gdLst/>
            <a:ahLst/>
            <a:cxnLst/>
            <a:rect l="l" t="t" r="r" b="b"/>
            <a:pathLst>
              <a:path w="789304" h="219075">
                <a:moveTo>
                  <a:pt x="0" y="0"/>
                </a:moveTo>
                <a:lnTo>
                  <a:pt x="200660" y="66548"/>
                </a:lnTo>
                <a:lnTo>
                  <a:pt x="383921" y="134874"/>
                </a:lnTo>
                <a:lnTo>
                  <a:pt x="789051" y="219075"/>
                </a:lnTo>
              </a:path>
            </a:pathLst>
          </a:custGeom>
          <a:ln w="301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6" name="object 22"/>
          <p:cNvSpPr/>
          <p:nvPr/>
        </p:nvSpPr>
        <p:spPr>
          <a:xfrm>
            <a:off x="4733002" y="4221839"/>
            <a:ext cx="805180" cy="135255"/>
          </a:xfrm>
          <a:custGeom>
            <a:avLst/>
            <a:gdLst/>
            <a:ahLst/>
            <a:cxnLst/>
            <a:rect l="l" t="t" r="r" b="b"/>
            <a:pathLst>
              <a:path w="805179" h="135254">
                <a:moveTo>
                  <a:pt x="0" y="0"/>
                </a:moveTo>
                <a:lnTo>
                  <a:pt x="402336" y="84074"/>
                </a:lnTo>
                <a:lnTo>
                  <a:pt x="804799" y="134874"/>
                </a:lnTo>
              </a:path>
            </a:pathLst>
          </a:custGeom>
          <a:ln w="301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7" name="object 23"/>
          <p:cNvSpPr/>
          <p:nvPr/>
        </p:nvSpPr>
        <p:spPr>
          <a:xfrm>
            <a:off x="5537801" y="4356713"/>
            <a:ext cx="787400" cy="85725"/>
          </a:xfrm>
          <a:custGeom>
            <a:avLst/>
            <a:gdLst/>
            <a:ahLst/>
            <a:cxnLst/>
            <a:rect l="l" t="t" r="r" b="b"/>
            <a:pathLst>
              <a:path w="787400" h="85725">
                <a:moveTo>
                  <a:pt x="0" y="0"/>
                </a:moveTo>
                <a:lnTo>
                  <a:pt x="402336" y="50800"/>
                </a:lnTo>
                <a:lnTo>
                  <a:pt x="787400" y="85725"/>
                </a:lnTo>
              </a:path>
            </a:pathLst>
          </a:custGeom>
          <a:ln w="301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8" name="object 24"/>
          <p:cNvSpPr/>
          <p:nvPr/>
        </p:nvSpPr>
        <p:spPr>
          <a:xfrm>
            <a:off x="6325201" y="4442438"/>
            <a:ext cx="787400" cy="66675"/>
          </a:xfrm>
          <a:custGeom>
            <a:avLst/>
            <a:gdLst/>
            <a:ahLst/>
            <a:cxnLst/>
            <a:rect l="l" t="t" r="r" b="b"/>
            <a:pathLst>
              <a:path w="787400" h="66675">
                <a:moveTo>
                  <a:pt x="0" y="0"/>
                </a:moveTo>
                <a:lnTo>
                  <a:pt x="787400" y="66675"/>
                </a:lnTo>
              </a:path>
            </a:pathLst>
          </a:custGeom>
          <a:ln w="301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9" name="object 25"/>
          <p:cNvSpPr/>
          <p:nvPr/>
        </p:nvSpPr>
        <p:spPr>
          <a:xfrm>
            <a:off x="7112601" y="4509113"/>
            <a:ext cx="787400" cy="50800"/>
          </a:xfrm>
          <a:custGeom>
            <a:avLst/>
            <a:gdLst/>
            <a:ahLst/>
            <a:cxnLst/>
            <a:rect l="l" t="t" r="r" b="b"/>
            <a:pathLst>
              <a:path w="787400" h="50800">
                <a:moveTo>
                  <a:pt x="0" y="0"/>
                </a:moveTo>
                <a:lnTo>
                  <a:pt x="787400" y="50800"/>
                </a:lnTo>
              </a:path>
            </a:pathLst>
          </a:custGeom>
          <a:ln w="301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0" name="object 26"/>
          <p:cNvSpPr txBox="1"/>
          <p:nvPr/>
        </p:nvSpPr>
        <p:spPr>
          <a:xfrm>
            <a:off x="749520" y="5160831"/>
            <a:ext cx="6975856" cy="7694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46860">
              <a:lnSpc>
                <a:spcPct val="100000"/>
              </a:lnSpc>
              <a:tabLst>
                <a:tab pos="2334260" algn="l"/>
                <a:tab pos="3121660" algn="l"/>
                <a:tab pos="3910965" algn="l"/>
                <a:tab pos="4716145" algn="l"/>
              </a:tabLst>
            </a:pPr>
            <a:r>
              <a:rPr sz="20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	2	3	4	5</a:t>
            </a:r>
            <a:endParaRPr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3121660">
              <a:lnSpc>
                <a:spcPct val="100000"/>
              </a:lnSpc>
              <a:spcBef>
                <a:spcPts val="1195"/>
              </a:spcBef>
            </a:pPr>
            <a:r>
              <a:rPr sz="20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瞳孔直径</a:t>
            </a:r>
            <a:r>
              <a:rPr sz="2000" spc="-4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</a:t>
            </a:r>
            <a:r>
              <a:rPr sz="20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mm</a:t>
            </a:r>
            <a:r>
              <a:rPr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)</a:t>
            </a:r>
            <a:endParaRPr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1" name="object 27"/>
          <p:cNvSpPr txBox="1"/>
          <p:nvPr/>
        </p:nvSpPr>
        <p:spPr>
          <a:xfrm>
            <a:off x="1715481" y="4179629"/>
            <a:ext cx="399415" cy="9848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0.5</a:t>
            </a:r>
            <a:endParaRPr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252095">
              <a:lnSpc>
                <a:spcPct val="100000"/>
              </a:lnSpc>
            </a:pPr>
            <a:r>
              <a:rPr sz="20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0</a:t>
            </a:r>
            <a:endParaRPr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2" name="object 28"/>
          <p:cNvSpPr txBox="1"/>
          <p:nvPr/>
        </p:nvSpPr>
        <p:spPr>
          <a:xfrm>
            <a:off x="1955258" y="3603303"/>
            <a:ext cx="159385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</a:t>
            </a:r>
            <a:endParaRPr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3" name="object 29"/>
          <p:cNvSpPr txBox="1"/>
          <p:nvPr/>
        </p:nvSpPr>
        <p:spPr>
          <a:xfrm>
            <a:off x="1715481" y="3011102"/>
            <a:ext cx="559690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1.5</a:t>
            </a:r>
            <a:endParaRPr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4" name="object 30"/>
          <p:cNvSpPr txBox="1"/>
          <p:nvPr/>
        </p:nvSpPr>
        <p:spPr>
          <a:xfrm>
            <a:off x="1955258" y="2434649"/>
            <a:ext cx="159385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endParaRPr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5" name="object 31"/>
          <p:cNvSpPr txBox="1"/>
          <p:nvPr/>
        </p:nvSpPr>
        <p:spPr>
          <a:xfrm>
            <a:off x="1735041" y="1815221"/>
            <a:ext cx="495045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2.5</a:t>
            </a:r>
            <a:endParaRPr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6" name="object 32"/>
          <p:cNvSpPr txBox="1"/>
          <p:nvPr/>
        </p:nvSpPr>
        <p:spPr>
          <a:xfrm>
            <a:off x="6240491" y="5160831"/>
            <a:ext cx="159385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6</a:t>
            </a:r>
            <a:endParaRPr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7" name="object 33"/>
          <p:cNvSpPr txBox="1"/>
          <p:nvPr/>
        </p:nvSpPr>
        <p:spPr>
          <a:xfrm>
            <a:off x="7028145" y="5160831"/>
            <a:ext cx="159385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7</a:t>
            </a:r>
            <a:endParaRPr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8" name="object 34"/>
          <p:cNvSpPr txBox="1"/>
          <p:nvPr/>
        </p:nvSpPr>
        <p:spPr>
          <a:xfrm>
            <a:off x="7815672" y="5160831"/>
            <a:ext cx="159385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8</a:t>
            </a:r>
            <a:endParaRPr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9" name="object 35"/>
          <p:cNvSpPr txBox="1"/>
          <p:nvPr/>
        </p:nvSpPr>
        <p:spPr>
          <a:xfrm>
            <a:off x="857318" y="1550420"/>
            <a:ext cx="661720" cy="330144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559435">
              <a:lnSpc>
                <a:spcPct val="100000"/>
              </a:lnSpc>
            </a:pPr>
            <a:r>
              <a:rPr sz="1900" smtClean="0">
                <a:latin typeface="黑体" panose="02010609060101010101" pitchFamily="49" charset="-122"/>
                <a:ea typeface="黑体" panose="02010609060101010101" pitchFamily="49" charset="-122"/>
                <a:cs typeface="HAKUYOCaoShu3500"/>
              </a:rPr>
              <a:t>最小可解析视角</a:t>
            </a:r>
            <a:endParaRPr sz="1900">
              <a:latin typeface="黑体" panose="02010609060101010101" pitchFamily="49" charset="-122"/>
              <a:ea typeface="黑体" panose="02010609060101010101" pitchFamily="49" charset="-122"/>
              <a:cs typeface="HAKUYOCaoShu3500"/>
            </a:endParaRPr>
          </a:p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sz="1900" dirty="0">
                <a:latin typeface="黑体" panose="02010609060101010101" pitchFamily="49" charset="-122"/>
                <a:ea typeface="黑体" panose="02010609060101010101" pitchFamily="49" charset="-122"/>
                <a:cs typeface="Arial"/>
              </a:rPr>
              <a:t>(500</a:t>
            </a:r>
            <a:r>
              <a:rPr sz="1900" spc="10" dirty="0">
                <a:latin typeface="黑体" panose="02010609060101010101" pitchFamily="49" charset="-122"/>
                <a:ea typeface="黑体" panose="02010609060101010101" pitchFamily="49" charset="-122"/>
                <a:cs typeface="Arial"/>
              </a:rPr>
              <a:t> </a:t>
            </a:r>
            <a:r>
              <a:rPr sz="1900">
                <a:latin typeface="黑体" panose="02010609060101010101" pitchFamily="49" charset="-122"/>
                <a:ea typeface="黑体" panose="02010609060101010101" pitchFamily="49" charset="-122"/>
                <a:cs typeface="Arial"/>
              </a:rPr>
              <a:t>nm</a:t>
            </a:r>
            <a:r>
              <a:rPr sz="1900" spc="20">
                <a:latin typeface="黑体" panose="02010609060101010101" pitchFamily="49" charset="-122"/>
                <a:ea typeface="黑体" panose="02010609060101010101" pitchFamily="49" charset="-122"/>
                <a:cs typeface="Arial"/>
              </a:rPr>
              <a:t> </a:t>
            </a:r>
            <a:r>
              <a:rPr sz="1900" smtClean="0">
                <a:latin typeface="黑体" panose="02010609060101010101" pitchFamily="49" charset="-122"/>
                <a:ea typeface="黑体" panose="02010609060101010101" pitchFamily="49" charset="-122"/>
                <a:cs typeface="HAKUYOCaoShu3500"/>
              </a:rPr>
              <a:t>波长</a:t>
            </a:r>
            <a:r>
              <a:rPr sz="1900" smtClean="0">
                <a:latin typeface="黑体" panose="02010609060101010101" pitchFamily="49" charset="-122"/>
                <a:ea typeface="黑体" panose="02010609060101010101" pitchFamily="49" charset="-122"/>
                <a:cs typeface="Arial"/>
              </a:rPr>
              <a:t>)(</a:t>
            </a:r>
            <a:r>
              <a:rPr sz="1900" smtClean="0">
                <a:latin typeface="黑体" panose="02010609060101010101" pitchFamily="49" charset="-122"/>
                <a:ea typeface="黑体" panose="02010609060101010101" pitchFamily="49" charset="-122"/>
                <a:cs typeface="HAKUYOCaoShu3500"/>
              </a:rPr>
              <a:t>单位</a:t>
            </a:r>
            <a:r>
              <a:rPr lang="zh-CN" altLang="en-US" sz="1900" smtClean="0">
                <a:latin typeface="黑体" panose="02010609060101010101" pitchFamily="49" charset="-122"/>
                <a:ea typeface="黑体" panose="02010609060101010101" pitchFamily="49" charset="-122"/>
                <a:cs typeface="HAKUYOCaoShu3500"/>
              </a:rPr>
              <a:t>：</a:t>
            </a:r>
            <a:r>
              <a:rPr sz="1900" smtClean="0">
                <a:latin typeface="黑体" panose="02010609060101010101" pitchFamily="49" charset="-122"/>
                <a:ea typeface="黑体" panose="02010609060101010101" pitchFamily="49" charset="-122"/>
                <a:cs typeface="HAKUYOCaoShu3500"/>
              </a:rPr>
              <a:t>分</a:t>
            </a:r>
            <a:r>
              <a:rPr sz="1900" smtClean="0">
                <a:latin typeface="黑体" panose="02010609060101010101" pitchFamily="49" charset="-122"/>
                <a:ea typeface="黑体" panose="02010609060101010101" pitchFamily="49" charset="-122"/>
                <a:cs typeface="Arial"/>
              </a:rPr>
              <a:t>)</a:t>
            </a:r>
            <a:endParaRPr sz="1900">
              <a:latin typeface="黑体" panose="02010609060101010101" pitchFamily="49" charset="-122"/>
              <a:ea typeface="黑体" panose="02010609060101010101" pitchFamily="49" charset="-122"/>
              <a:cs typeface="Arial"/>
            </a:endParaRPr>
          </a:p>
        </p:txBody>
      </p:sp>
      <p:pic>
        <p:nvPicPr>
          <p:cNvPr id="60" name="图片 5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6378" y="2580843"/>
            <a:ext cx="2055192" cy="1212503"/>
          </a:xfrm>
          <a:prstGeom prst="rect">
            <a:avLst/>
          </a:prstGeom>
        </p:spPr>
      </p:pic>
      <p:sp>
        <p:nvSpPr>
          <p:cNvPr id="61" name="矩形 60"/>
          <p:cNvSpPr/>
          <p:nvPr/>
        </p:nvSpPr>
        <p:spPr>
          <a:xfrm>
            <a:off x="2502583" y="6021341"/>
            <a:ext cx="44608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  <a:spcBef>
                <a:spcPts val="930"/>
              </a:spcBef>
              <a:tabLst>
                <a:tab pos="354965" algn="l"/>
              </a:tabLst>
            </a:pPr>
            <a:r>
              <a:rPr lang="en-US" altLang="zh-CN" sz="240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	</a:t>
            </a:r>
            <a:r>
              <a:rPr lang="zh-CN" altLang="en-US" sz="240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亦即瞳孔越</a:t>
            </a:r>
            <a:r>
              <a:rPr lang="zh-CN" altLang="en-US" sz="2400" spc="5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大</a:t>
            </a:r>
            <a:r>
              <a:rPr lang="zh-CN" altLang="en-US" sz="2400" spc="-74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zh-CN" altLang="en-US" sz="2400" spc="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</a:t>
            </a:r>
            <a:r>
              <a:rPr lang="el-GR" altLang="zh-CN" sz="2400" spc="8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zh-CN" altLang="en-US" sz="240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分辨率越好</a:t>
            </a:r>
          </a:p>
        </p:txBody>
      </p:sp>
    </p:spTree>
    <p:extLst>
      <p:ext uri="{BB962C8B-B14F-4D97-AF65-F5344CB8AC3E}">
        <p14:creationId xmlns:p14="http://schemas.microsoft.com/office/powerpoint/2010/main" val="1162546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6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.2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照相机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7" name="object 2"/>
          <p:cNvSpPr txBox="1">
            <a:spLocks/>
          </p:cNvSpPr>
          <p:nvPr/>
        </p:nvSpPr>
        <p:spPr>
          <a:xfrm>
            <a:off x="-2123186" y="540202"/>
            <a:ext cx="10492486" cy="1649563"/>
          </a:xfrm>
          <a:prstGeom prst="rect">
            <a:avLst/>
          </a:prstGeom>
        </p:spPr>
        <p:txBody>
          <a:bodyPr vert="horz" wrap="square" lIns="0" tIns="28741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623185">
              <a:lnSpc>
                <a:spcPts val="5280"/>
              </a:lnSpc>
            </a:pPr>
            <a:r>
              <a:rPr lang="zh-CN" altLang="en-US" sz="3200" spc="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最早</a:t>
            </a:r>
            <a:r>
              <a:rPr lang="zh-CN" altLang="en-US" sz="32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</a:t>
            </a:r>
            <a:r>
              <a:rPr lang="zh-CN" altLang="en-US" sz="3200" spc="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相机：针孔相机：</a:t>
            </a:r>
            <a:r>
              <a:rPr lang="zh-CN" altLang="en-US" sz="3200" spc="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孔应该多大？</a:t>
            </a:r>
          </a:p>
          <a:p>
            <a:pPr marL="2623185">
              <a:lnSpc>
                <a:spcPts val="5280"/>
              </a:lnSpc>
            </a:pPr>
            <a:endParaRPr lang="zh-CN" altLang="en-US" sz="3200" spc="5" dirty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object 3"/>
          <p:cNvSpPr txBox="1">
            <a:spLocks/>
          </p:cNvSpPr>
          <p:nvPr/>
        </p:nvSpPr>
        <p:spPr>
          <a:xfrm>
            <a:off x="136524" y="1466088"/>
            <a:ext cx="8828379" cy="1991058"/>
          </a:xfrm>
          <a:prstGeom prst="rect">
            <a:avLst/>
          </a:prstGeom>
        </p:spPr>
        <p:txBody>
          <a:bodyPr vert="horz" wrap="square" lIns="0" tIns="163322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33425" marR="194945" indent="-343535">
              <a:lnSpc>
                <a:spcPct val="100000"/>
              </a:lnSpc>
            </a:pP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按照几何光学的概念，</a:t>
            </a:r>
            <a:r>
              <a:rPr lang="zh-CN" altLang="en-US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针</a:t>
            </a: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孔越</a:t>
            </a:r>
            <a:r>
              <a:rPr lang="zh-CN" altLang="en-US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小</a:t>
            </a: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应该</a:t>
            </a:r>
            <a:r>
              <a:rPr lang="zh-CN" altLang="en-US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影</a:t>
            </a: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像越清晰，</a:t>
            </a:r>
            <a:r>
              <a:rPr lang="zh-CN" altLang="en-US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同时收光效率也越差</a:t>
            </a:r>
            <a:endParaRPr lang="zh-CN" altLang="en-US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61925" indent="0">
              <a:lnSpc>
                <a:spcPct val="100000"/>
              </a:lnSpc>
              <a:spcBef>
                <a:spcPts val="750"/>
              </a:spcBef>
              <a:buNone/>
            </a:pPr>
            <a:r>
              <a:rPr lang="en-US" altLang="zh-CN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  •  </a:t>
            </a: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但是孔太小，会有</a:t>
            </a:r>
            <a:r>
              <a:rPr lang="zh-CN" altLang="en-US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衍射</a:t>
            </a:r>
            <a:r>
              <a:rPr lang="zh-CN" altLang="en-US" spc="-1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效</a:t>
            </a:r>
            <a:r>
              <a:rPr lang="zh-CN" altLang="en-US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应</a:t>
            </a: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</a:t>
            </a:r>
            <a:r>
              <a:rPr lang="en-US" altLang="zh-CN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/>
            </a:r>
            <a:br>
              <a:rPr lang="en-US" altLang="zh-CN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</a:br>
            <a:r>
              <a:rPr lang="en-US" altLang="zh-CN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     </a:t>
            </a:r>
            <a:r>
              <a:rPr lang="zh-CN" altLang="en-US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当</a:t>
            </a:r>
            <a:r>
              <a:rPr lang="zh-CN" altLang="en-US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衍射造成的光斑和孔直径一样</a:t>
            </a:r>
            <a:r>
              <a:rPr lang="zh-CN" altLang="en-US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时</a:t>
            </a:r>
            <a:r>
              <a:rPr lang="zh-CN" altLang="en-US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为</a:t>
            </a:r>
            <a:r>
              <a:rPr lang="zh-CN" altLang="en-US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最</a:t>
            </a:r>
            <a:r>
              <a:rPr lang="zh-CN" altLang="en-US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清晰的影像</a:t>
            </a:r>
            <a:endParaRPr lang="zh-CN" altLang="en-US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object 4"/>
          <p:cNvSpPr txBox="1"/>
          <p:nvPr/>
        </p:nvSpPr>
        <p:spPr>
          <a:xfrm>
            <a:off x="1127760" y="3780234"/>
            <a:ext cx="724154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lang="en-US" sz="28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在</a:t>
            </a:r>
            <a:r>
              <a:rPr lang="zh-CN" altLang="en-US"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第</a:t>
            </a:r>
            <a:r>
              <a:rPr lang="en-US" altLang="zh-CN"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4</a:t>
            </a:r>
            <a:r>
              <a:rPr lang="zh-CN" altLang="en-US"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章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中提到</a:t>
            </a:r>
            <a:r>
              <a:rPr lang="zh-CN" altLang="en-US"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衍射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造成的角度为</a:t>
            </a:r>
            <a:endParaRPr sz="4500" baseline="35185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1" name="object 7"/>
          <p:cNvSpPr/>
          <p:nvPr/>
        </p:nvSpPr>
        <p:spPr>
          <a:xfrm>
            <a:off x="4092144" y="4867759"/>
            <a:ext cx="123444" cy="5882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4153993" y="4890873"/>
            <a:ext cx="0" cy="503555"/>
          </a:xfrm>
          <a:custGeom>
            <a:avLst/>
            <a:gdLst/>
            <a:ahLst/>
            <a:cxnLst/>
            <a:rect l="l" t="t" r="r" b="b"/>
            <a:pathLst>
              <a:path h="503554">
                <a:moveTo>
                  <a:pt x="0" y="0"/>
                </a:moveTo>
                <a:lnTo>
                  <a:pt x="0" y="503186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4092144" y="5779111"/>
            <a:ext cx="123444" cy="58826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4153993" y="5801437"/>
            <a:ext cx="0" cy="503555"/>
          </a:xfrm>
          <a:custGeom>
            <a:avLst/>
            <a:gdLst/>
            <a:ahLst/>
            <a:cxnLst/>
            <a:rect l="l" t="t" r="r" b="b"/>
            <a:pathLst>
              <a:path h="503554">
                <a:moveTo>
                  <a:pt x="0" y="0"/>
                </a:moveTo>
                <a:lnTo>
                  <a:pt x="0" y="503224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6077916" y="4796129"/>
            <a:ext cx="123444" cy="160782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6139383" y="4818991"/>
            <a:ext cx="0" cy="1522095"/>
          </a:xfrm>
          <a:custGeom>
            <a:avLst/>
            <a:gdLst/>
            <a:ahLst/>
            <a:cxnLst/>
            <a:rect l="l" t="t" r="r" b="b"/>
            <a:pathLst>
              <a:path h="1522095">
                <a:moveTo>
                  <a:pt x="0" y="0"/>
                </a:moveTo>
                <a:lnTo>
                  <a:pt x="0" y="1521612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4110431" y="5245711"/>
            <a:ext cx="2185416" cy="40385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4152723" y="5333099"/>
            <a:ext cx="1986914" cy="253365"/>
          </a:xfrm>
          <a:custGeom>
            <a:avLst/>
            <a:gdLst/>
            <a:ahLst/>
            <a:cxnLst/>
            <a:rect l="l" t="t" r="r" b="b"/>
            <a:pathLst>
              <a:path w="1986914" h="253364">
                <a:moveTo>
                  <a:pt x="1913627" y="43261"/>
                </a:moveTo>
                <a:lnTo>
                  <a:pt x="0" y="228041"/>
                </a:lnTo>
                <a:lnTo>
                  <a:pt x="2412" y="253326"/>
                </a:lnTo>
                <a:lnTo>
                  <a:pt x="1916081" y="68543"/>
                </a:lnTo>
                <a:lnTo>
                  <a:pt x="1936511" y="53806"/>
                </a:lnTo>
                <a:lnTo>
                  <a:pt x="1913627" y="43261"/>
                </a:lnTo>
                <a:close/>
              </a:path>
              <a:path w="1986914" h="253364">
                <a:moveTo>
                  <a:pt x="1964495" y="38747"/>
                </a:moveTo>
                <a:lnTo>
                  <a:pt x="1960371" y="38747"/>
                </a:lnTo>
                <a:lnTo>
                  <a:pt x="1962784" y="64033"/>
                </a:lnTo>
                <a:lnTo>
                  <a:pt x="1916081" y="68543"/>
                </a:lnTo>
                <a:lnTo>
                  <a:pt x="1876932" y="96761"/>
                </a:lnTo>
                <a:lnTo>
                  <a:pt x="1875663" y="104698"/>
                </a:lnTo>
                <a:lnTo>
                  <a:pt x="1883790" y="116077"/>
                </a:lnTo>
                <a:lnTo>
                  <a:pt x="1891791" y="117373"/>
                </a:lnTo>
                <a:lnTo>
                  <a:pt x="1986660" y="48971"/>
                </a:lnTo>
                <a:lnTo>
                  <a:pt x="1964495" y="38747"/>
                </a:lnTo>
                <a:close/>
              </a:path>
              <a:path w="1986914" h="253364">
                <a:moveTo>
                  <a:pt x="1936511" y="53806"/>
                </a:moveTo>
                <a:lnTo>
                  <a:pt x="1916081" y="68543"/>
                </a:lnTo>
                <a:lnTo>
                  <a:pt x="1962784" y="64033"/>
                </a:lnTo>
                <a:lnTo>
                  <a:pt x="1962679" y="62928"/>
                </a:lnTo>
                <a:lnTo>
                  <a:pt x="1956307" y="62928"/>
                </a:lnTo>
                <a:lnTo>
                  <a:pt x="1936511" y="53806"/>
                </a:lnTo>
                <a:close/>
              </a:path>
              <a:path w="1986914" h="253364">
                <a:moveTo>
                  <a:pt x="1954148" y="41084"/>
                </a:moveTo>
                <a:lnTo>
                  <a:pt x="1936511" y="53806"/>
                </a:lnTo>
                <a:lnTo>
                  <a:pt x="1956307" y="62928"/>
                </a:lnTo>
                <a:lnTo>
                  <a:pt x="1954148" y="41084"/>
                </a:lnTo>
                <a:close/>
              </a:path>
              <a:path w="1986914" h="253364">
                <a:moveTo>
                  <a:pt x="1960594" y="41084"/>
                </a:moveTo>
                <a:lnTo>
                  <a:pt x="1954148" y="41084"/>
                </a:lnTo>
                <a:lnTo>
                  <a:pt x="1956307" y="62928"/>
                </a:lnTo>
                <a:lnTo>
                  <a:pt x="1962679" y="62928"/>
                </a:lnTo>
                <a:lnTo>
                  <a:pt x="1960594" y="41084"/>
                </a:lnTo>
                <a:close/>
              </a:path>
              <a:path w="1986914" h="253364">
                <a:moveTo>
                  <a:pt x="1960371" y="38747"/>
                </a:moveTo>
                <a:lnTo>
                  <a:pt x="1913627" y="43261"/>
                </a:lnTo>
                <a:lnTo>
                  <a:pt x="1936511" y="53806"/>
                </a:lnTo>
                <a:lnTo>
                  <a:pt x="1954148" y="41084"/>
                </a:lnTo>
                <a:lnTo>
                  <a:pt x="1960594" y="41084"/>
                </a:lnTo>
                <a:lnTo>
                  <a:pt x="1960371" y="38747"/>
                </a:lnTo>
                <a:close/>
              </a:path>
              <a:path w="1986914" h="253364">
                <a:moveTo>
                  <a:pt x="1880489" y="0"/>
                </a:moveTo>
                <a:lnTo>
                  <a:pt x="1872868" y="2793"/>
                </a:lnTo>
                <a:lnTo>
                  <a:pt x="1867027" y="15532"/>
                </a:lnTo>
                <a:lnTo>
                  <a:pt x="1869820" y="23075"/>
                </a:lnTo>
                <a:lnTo>
                  <a:pt x="1913627" y="43261"/>
                </a:lnTo>
                <a:lnTo>
                  <a:pt x="1960371" y="38747"/>
                </a:lnTo>
                <a:lnTo>
                  <a:pt x="1964495" y="38747"/>
                </a:lnTo>
                <a:lnTo>
                  <a:pt x="1880489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5"/>
          <p:cNvSpPr/>
          <p:nvPr/>
        </p:nvSpPr>
        <p:spPr>
          <a:xfrm>
            <a:off x="4110431" y="5555083"/>
            <a:ext cx="2185416" cy="40385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6"/>
          <p:cNvSpPr/>
          <p:nvPr/>
        </p:nvSpPr>
        <p:spPr>
          <a:xfrm>
            <a:off x="4152723" y="5578387"/>
            <a:ext cx="1986914" cy="253365"/>
          </a:xfrm>
          <a:custGeom>
            <a:avLst/>
            <a:gdLst/>
            <a:ahLst/>
            <a:cxnLst/>
            <a:rect l="l" t="t" r="r" b="b"/>
            <a:pathLst>
              <a:path w="1986914" h="253364">
                <a:moveTo>
                  <a:pt x="1913649" y="210055"/>
                </a:moveTo>
                <a:lnTo>
                  <a:pt x="1869820" y="230251"/>
                </a:lnTo>
                <a:lnTo>
                  <a:pt x="1867027" y="237794"/>
                </a:lnTo>
                <a:lnTo>
                  <a:pt x="1872868" y="250532"/>
                </a:lnTo>
                <a:lnTo>
                  <a:pt x="1880489" y="253314"/>
                </a:lnTo>
                <a:lnTo>
                  <a:pt x="1964495" y="214566"/>
                </a:lnTo>
                <a:lnTo>
                  <a:pt x="1960371" y="214566"/>
                </a:lnTo>
                <a:lnTo>
                  <a:pt x="1913649" y="210055"/>
                </a:lnTo>
                <a:close/>
              </a:path>
              <a:path w="1986914" h="253364">
                <a:moveTo>
                  <a:pt x="1936519" y="199516"/>
                </a:moveTo>
                <a:lnTo>
                  <a:pt x="1913649" y="210055"/>
                </a:lnTo>
                <a:lnTo>
                  <a:pt x="1960371" y="214566"/>
                </a:lnTo>
                <a:lnTo>
                  <a:pt x="1960594" y="212229"/>
                </a:lnTo>
                <a:lnTo>
                  <a:pt x="1954148" y="212229"/>
                </a:lnTo>
                <a:lnTo>
                  <a:pt x="1936519" y="199516"/>
                </a:lnTo>
                <a:close/>
              </a:path>
              <a:path w="1986914" h="253364">
                <a:moveTo>
                  <a:pt x="1891791" y="135953"/>
                </a:moveTo>
                <a:lnTo>
                  <a:pt x="1883790" y="137248"/>
                </a:lnTo>
                <a:lnTo>
                  <a:pt x="1875663" y="148628"/>
                </a:lnTo>
                <a:lnTo>
                  <a:pt x="1876932" y="156565"/>
                </a:lnTo>
                <a:lnTo>
                  <a:pt x="1916071" y="184770"/>
                </a:lnTo>
                <a:lnTo>
                  <a:pt x="1962784" y="189280"/>
                </a:lnTo>
                <a:lnTo>
                  <a:pt x="1960371" y="214566"/>
                </a:lnTo>
                <a:lnTo>
                  <a:pt x="1964495" y="214566"/>
                </a:lnTo>
                <a:lnTo>
                  <a:pt x="1986660" y="204343"/>
                </a:lnTo>
                <a:lnTo>
                  <a:pt x="1891791" y="135953"/>
                </a:lnTo>
                <a:close/>
              </a:path>
              <a:path w="1986914" h="253364">
                <a:moveTo>
                  <a:pt x="1956307" y="190398"/>
                </a:moveTo>
                <a:lnTo>
                  <a:pt x="1936519" y="199516"/>
                </a:lnTo>
                <a:lnTo>
                  <a:pt x="1954148" y="212229"/>
                </a:lnTo>
                <a:lnTo>
                  <a:pt x="1956307" y="190398"/>
                </a:lnTo>
                <a:close/>
              </a:path>
              <a:path w="1986914" h="253364">
                <a:moveTo>
                  <a:pt x="1962678" y="190398"/>
                </a:moveTo>
                <a:lnTo>
                  <a:pt x="1956307" y="190398"/>
                </a:lnTo>
                <a:lnTo>
                  <a:pt x="1954148" y="212229"/>
                </a:lnTo>
                <a:lnTo>
                  <a:pt x="1960594" y="212229"/>
                </a:lnTo>
                <a:lnTo>
                  <a:pt x="1962678" y="190398"/>
                </a:lnTo>
                <a:close/>
              </a:path>
              <a:path w="1986914" h="253364">
                <a:moveTo>
                  <a:pt x="2412" y="0"/>
                </a:moveTo>
                <a:lnTo>
                  <a:pt x="0" y="25273"/>
                </a:lnTo>
                <a:lnTo>
                  <a:pt x="1913649" y="210055"/>
                </a:lnTo>
                <a:lnTo>
                  <a:pt x="1936519" y="199516"/>
                </a:lnTo>
                <a:lnTo>
                  <a:pt x="1916071" y="184770"/>
                </a:lnTo>
                <a:lnTo>
                  <a:pt x="2412" y="0"/>
                </a:lnTo>
                <a:close/>
              </a:path>
              <a:path w="1986914" h="253364">
                <a:moveTo>
                  <a:pt x="1916071" y="184770"/>
                </a:moveTo>
                <a:lnTo>
                  <a:pt x="1936519" y="199516"/>
                </a:lnTo>
                <a:lnTo>
                  <a:pt x="1956307" y="190398"/>
                </a:lnTo>
                <a:lnTo>
                  <a:pt x="1962678" y="190398"/>
                </a:lnTo>
                <a:lnTo>
                  <a:pt x="1962784" y="189280"/>
                </a:lnTo>
                <a:lnTo>
                  <a:pt x="1916071" y="18477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8"/>
          <p:cNvSpPr/>
          <p:nvPr/>
        </p:nvSpPr>
        <p:spPr>
          <a:xfrm>
            <a:off x="4015944" y="6074767"/>
            <a:ext cx="2261616" cy="28041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9"/>
          <p:cNvSpPr/>
          <p:nvPr/>
        </p:nvSpPr>
        <p:spPr>
          <a:xfrm>
            <a:off x="4153866" y="6138305"/>
            <a:ext cx="1985645" cy="114300"/>
          </a:xfrm>
          <a:custGeom>
            <a:avLst/>
            <a:gdLst/>
            <a:ahLst/>
            <a:cxnLst/>
            <a:rect l="l" t="t" r="r" b="b"/>
            <a:pathLst>
              <a:path w="1985645" h="114300">
                <a:moveTo>
                  <a:pt x="1890776" y="3035"/>
                </a:moveTo>
                <a:lnTo>
                  <a:pt x="1884934" y="4559"/>
                </a:lnTo>
                <a:lnTo>
                  <a:pt x="1879600" y="13639"/>
                </a:lnTo>
                <a:lnTo>
                  <a:pt x="1881124" y="19469"/>
                </a:lnTo>
                <a:lnTo>
                  <a:pt x="1931381" y="48911"/>
                </a:lnTo>
                <a:lnTo>
                  <a:pt x="1966722" y="48971"/>
                </a:lnTo>
                <a:lnTo>
                  <a:pt x="1966595" y="68021"/>
                </a:lnTo>
                <a:lnTo>
                  <a:pt x="1931290" y="68021"/>
                </a:lnTo>
                <a:lnTo>
                  <a:pt x="1880997" y="97218"/>
                </a:lnTo>
                <a:lnTo>
                  <a:pt x="1879473" y="103047"/>
                </a:lnTo>
                <a:lnTo>
                  <a:pt x="1884807" y="112140"/>
                </a:lnTo>
                <a:lnTo>
                  <a:pt x="1890649" y="113690"/>
                </a:lnTo>
                <a:lnTo>
                  <a:pt x="1895094" y="111048"/>
                </a:lnTo>
                <a:lnTo>
                  <a:pt x="1969164" y="68021"/>
                </a:lnTo>
                <a:lnTo>
                  <a:pt x="1966595" y="68021"/>
                </a:lnTo>
                <a:lnTo>
                  <a:pt x="1969267" y="67961"/>
                </a:lnTo>
                <a:lnTo>
                  <a:pt x="1985517" y="58521"/>
                </a:lnTo>
                <a:lnTo>
                  <a:pt x="1890776" y="3035"/>
                </a:lnTo>
                <a:close/>
              </a:path>
              <a:path w="1985645" h="114300">
                <a:moveTo>
                  <a:pt x="94996" y="0"/>
                </a:moveTo>
                <a:lnTo>
                  <a:pt x="0" y="55168"/>
                </a:lnTo>
                <a:lnTo>
                  <a:pt x="94869" y="110655"/>
                </a:lnTo>
                <a:lnTo>
                  <a:pt x="100584" y="109131"/>
                </a:lnTo>
                <a:lnTo>
                  <a:pt x="105917" y="100050"/>
                </a:lnTo>
                <a:lnTo>
                  <a:pt x="104394" y="94208"/>
                </a:lnTo>
                <a:lnTo>
                  <a:pt x="99949" y="91554"/>
                </a:lnTo>
                <a:lnTo>
                  <a:pt x="54179" y="64778"/>
                </a:lnTo>
                <a:lnTo>
                  <a:pt x="18923" y="64719"/>
                </a:lnTo>
                <a:lnTo>
                  <a:pt x="18923" y="45669"/>
                </a:lnTo>
                <a:lnTo>
                  <a:pt x="54345" y="45669"/>
                </a:lnTo>
                <a:lnTo>
                  <a:pt x="100075" y="19113"/>
                </a:lnTo>
                <a:lnTo>
                  <a:pt x="104521" y="16471"/>
                </a:lnTo>
                <a:lnTo>
                  <a:pt x="106172" y="10642"/>
                </a:lnTo>
                <a:lnTo>
                  <a:pt x="100837" y="1536"/>
                </a:lnTo>
                <a:lnTo>
                  <a:pt x="94996" y="0"/>
                </a:lnTo>
                <a:close/>
              </a:path>
              <a:path w="1985645" h="114300">
                <a:moveTo>
                  <a:pt x="1947720" y="58483"/>
                </a:moveTo>
                <a:lnTo>
                  <a:pt x="1931393" y="67961"/>
                </a:lnTo>
                <a:lnTo>
                  <a:pt x="1966595" y="68021"/>
                </a:lnTo>
                <a:lnTo>
                  <a:pt x="1966603" y="66713"/>
                </a:lnTo>
                <a:lnTo>
                  <a:pt x="1961769" y="66713"/>
                </a:lnTo>
                <a:lnTo>
                  <a:pt x="1947720" y="58483"/>
                </a:lnTo>
                <a:close/>
              </a:path>
              <a:path w="1985645" h="114300">
                <a:moveTo>
                  <a:pt x="54242" y="45729"/>
                </a:moveTo>
                <a:lnTo>
                  <a:pt x="37868" y="55237"/>
                </a:lnTo>
                <a:lnTo>
                  <a:pt x="54179" y="64778"/>
                </a:lnTo>
                <a:lnTo>
                  <a:pt x="1931393" y="67961"/>
                </a:lnTo>
                <a:lnTo>
                  <a:pt x="1947720" y="58483"/>
                </a:lnTo>
                <a:lnTo>
                  <a:pt x="1931381" y="48911"/>
                </a:lnTo>
                <a:lnTo>
                  <a:pt x="54242" y="45729"/>
                </a:lnTo>
                <a:close/>
              </a:path>
              <a:path w="1985645" h="114300">
                <a:moveTo>
                  <a:pt x="1961896" y="50253"/>
                </a:moveTo>
                <a:lnTo>
                  <a:pt x="1947720" y="58483"/>
                </a:lnTo>
                <a:lnTo>
                  <a:pt x="1961769" y="66713"/>
                </a:lnTo>
                <a:lnTo>
                  <a:pt x="1961896" y="50253"/>
                </a:lnTo>
                <a:close/>
              </a:path>
              <a:path w="1985645" h="114300">
                <a:moveTo>
                  <a:pt x="1966713" y="50253"/>
                </a:moveTo>
                <a:lnTo>
                  <a:pt x="1961896" y="50253"/>
                </a:lnTo>
                <a:lnTo>
                  <a:pt x="1961769" y="66713"/>
                </a:lnTo>
                <a:lnTo>
                  <a:pt x="1966603" y="66713"/>
                </a:lnTo>
                <a:lnTo>
                  <a:pt x="1966713" y="50253"/>
                </a:lnTo>
                <a:close/>
              </a:path>
              <a:path w="1985645" h="114300">
                <a:moveTo>
                  <a:pt x="18923" y="45669"/>
                </a:moveTo>
                <a:lnTo>
                  <a:pt x="18923" y="64719"/>
                </a:lnTo>
                <a:lnTo>
                  <a:pt x="54179" y="64778"/>
                </a:lnTo>
                <a:lnTo>
                  <a:pt x="51884" y="63436"/>
                </a:lnTo>
                <a:lnTo>
                  <a:pt x="23749" y="63436"/>
                </a:lnTo>
                <a:lnTo>
                  <a:pt x="23749" y="46977"/>
                </a:lnTo>
                <a:lnTo>
                  <a:pt x="52092" y="46977"/>
                </a:lnTo>
                <a:lnTo>
                  <a:pt x="54242" y="45729"/>
                </a:lnTo>
                <a:lnTo>
                  <a:pt x="18923" y="45669"/>
                </a:lnTo>
                <a:close/>
              </a:path>
              <a:path w="1985645" h="114300">
                <a:moveTo>
                  <a:pt x="23749" y="46977"/>
                </a:moveTo>
                <a:lnTo>
                  <a:pt x="23749" y="63436"/>
                </a:lnTo>
                <a:lnTo>
                  <a:pt x="37868" y="55237"/>
                </a:lnTo>
                <a:lnTo>
                  <a:pt x="23749" y="46977"/>
                </a:lnTo>
                <a:close/>
              </a:path>
              <a:path w="1985645" h="114300">
                <a:moveTo>
                  <a:pt x="37868" y="55237"/>
                </a:moveTo>
                <a:lnTo>
                  <a:pt x="23749" y="63436"/>
                </a:lnTo>
                <a:lnTo>
                  <a:pt x="51884" y="63436"/>
                </a:lnTo>
                <a:lnTo>
                  <a:pt x="37868" y="55237"/>
                </a:lnTo>
                <a:close/>
              </a:path>
              <a:path w="1985645" h="114300">
                <a:moveTo>
                  <a:pt x="1931381" y="48911"/>
                </a:moveTo>
                <a:lnTo>
                  <a:pt x="1947720" y="58483"/>
                </a:lnTo>
                <a:lnTo>
                  <a:pt x="1961896" y="50253"/>
                </a:lnTo>
                <a:lnTo>
                  <a:pt x="1966713" y="50253"/>
                </a:lnTo>
                <a:lnTo>
                  <a:pt x="1966722" y="48971"/>
                </a:lnTo>
                <a:lnTo>
                  <a:pt x="1931381" y="48911"/>
                </a:lnTo>
                <a:close/>
              </a:path>
              <a:path w="1985645" h="114300">
                <a:moveTo>
                  <a:pt x="52092" y="46977"/>
                </a:moveTo>
                <a:lnTo>
                  <a:pt x="23749" y="46977"/>
                </a:lnTo>
                <a:lnTo>
                  <a:pt x="37868" y="55237"/>
                </a:lnTo>
                <a:lnTo>
                  <a:pt x="52092" y="46977"/>
                </a:lnTo>
                <a:close/>
              </a:path>
              <a:path w="1985645" h="114300">
                <a:moveTo>
                  <a:pt x="54345" y="45669"/>
                </a:moveTo>
                <a:lnTo>
                  <a:pt x="18923" y="45669"/>
                </a:lnTo>
                <a:lnTo>
                  <a:pt x="54242" y="45729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0"/>
          <p:cNvSpPr txBox="1"/>
          <p:nvPr/>
        </p:nvSpPr>
        <p:spPr>
          <a:xfrm>
            <a:off x="3799027" y="5455632"/>
            <a:ext cx="167005" cy="280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i="1" dirty="0">
                <a:latin typeface="Arial"/>
                <a:cs typeface="Arial"/>
              </a:rPr>
              <a:t>d</a:t>
            </a:r>
            <a:endParaRPr sz="2000">
              <a:latin typeface="Arial"/>
              <a:cs typeface="Arial"/>
            </a:endParaRPr>
          </a:p>
        </p:txBody>
      </p:sp>
      <p:sp>
        <p:nvSpPr>
          <p:cNvPr id="27" name="object 21"/>
          <p:cNvSpPr txBox="1"/>
          <p:nvPr/>
        </p:nvSpPr>
        <p:spPr>
          <a:xfrm>
            <a:off x="6241732" y="5416591"/>
            <a:ext cx="167005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2000" i="1" smtClean="0">
                <a:latin typeface="Arial"/>
                <a:cs typeface="Arial"/>
              </a:rPr>
              <a:t>d</a:t>
            </a:r>
            <a:endParaRPr sz="2000">
              <a:latin typeface="Arial"/>
              <a:cs typeface="Arial"/>
            </a:endParaRPr>
          </a:p>
        </p:txBody>
      </p:sp>
      <p:sp>
        <p:nvSpPr>
          <p:cNvPr id="30" name="object 5"/>
          <p:cNvSpPr txBox="1"/>
          <p:nvPr/>
        </p:nvSpPr>
        <p:spPr>
          <a:xfrm>
            <a:off x="1127760" y="4566135"/>
            <a:ext cx="251333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lang="en-US" sz="28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所以最佳大小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0959579"/>
              </p:ext>
            </p:extLst>
          </p:nvPr>
        </p:nvGraphicFramePr>
        <p:xfrm>
          <a:off x="6760540" y="3612170"/>
          <a:ext cx="1600200" cy="9539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1" name="Equation" r:id="rId10" imgW="660240" imgH="393480" progId="Equation.DSMT4">
                  <p:embed/>
                </p:oleObj>
              </mc:Choice>
              <mc:Fallback>
                <p:oleObj name="Equation" r:id="rId10" imgW="660240" imgH="393480" progId="Equation.DSMT4">
                  <p:embed/>
                  <p:pic>
                    <p:nvPicPr>
                      <p:cNvPr id="2" name="对象 1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760540" y="3612170"/>
                        <a:ext cx="1600200" cy="9539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对象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9428827"/>
              </p:ext>
            </p:extLst>
          </p:nvPr>
        </p:nvGraphicFramePr>
        <p:xfrm>
          <a:off x="849313" y="5197475"/>
          <a:ext cx="2576512" cy="71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2" name="Equation" r:id="rId12" imgW="914400" imgH="253800" progId="Equation.DSMT4">
                  <p:embed/>
                </p:oleObj>
              </mc:Choice>
              <mc:Fallback>
                <p:oleObj name="Equation" r:id="rId12" imgW="914400" imgH="253800" progId="Equation.DSMT4">
                  <p:embed/>
                  <p:pic>
                    <p:nvPicPr>
                      <p:cNvPr id="32" name="对象 31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849313" y="5197475"/>
                        <a:ext cx="2576512" cy="715963"/>
                      </a:xfrm>
                      <a:prstGeom prst="rect">
                        <a:avLst/>
                      </a:prstGeom>
                      <a:ln w="38100"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对象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85053"/>
              </p:ext>
            </p:extLst>
          </p:nvPr>
        </p:nvGraphicFramePr>
        <p:xfrm>
          <a:off x="4945446" y="6287140"/>
          <a:ext cx="401467" cy="4293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3" name="Equation" r:id="rId14" imgW="190440" imgH="203040" progId="Equation.DSMT4">
                  <p:embed/>
                </p:oleObj>
              </mc:Choice>
              <mc:Fallback>
                <p:oleObj name="Equation" r:id="rId14" imgW="190440" imgH="203040" progId="Equation.DSMT4">
                  <p:embed/>
                  <p:pic>
                    <p:nvPicPr>
                      <p:cNvPr id="32" name="对象 31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4945446" y="6287140"/>
                        <a:ext cx="401467" cy="4293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对象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5311777"/>
              </p:ext>
            </p:extLst>
          </p:nvPr>
        </p:nvGraphicFramePr>
        <p:xfrm>
          <a:off x="4919984" y="5439258"/>
          <a:ext cx="195335" cy="2728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4" name="Equation" r:id="rId16" imgW="126720" imgH="177480" progId="Equation.DSMT4">
                  <p:embed/>
                </p:oleObj>
              </mc:Choice>
              <mc:Fallback>
                <p:oleObj name="Equation" r:id="rId16" imgW="126720" imgH="177480" progId="Equation.DSMT4">
                  <p:embed/>
                  <p:pic>
                    <p:nvPicPr>
                      <p:cNvPr id="2" name="对象 1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4919984" y="5439258"/>
                        <a:ext cx="195335" cy="2728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对象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0707676"/>
              </p:ext>
            </p:extLst>
          </p:nvPr>
        </p:nvGraphicFramePr>
        <p:xfrm>
          <a:off x="4682621" y="4430709"/>
          <a:ext cx="820797" cy="7713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5" name="Equation" r:id="rId18" imgW="444240" imgH="419040" progId="Equation.DSMT4">
                  <p:embed/>
                </p:oleObj>
              </mc:Choice>
              <mc:Fallback>
                <p:oleObj name="Equation" r:id="rId18" imgW="444240" imgH="419040" progId="Equation.DSMT4">
                  <p:embed/>
                  <p:pic>
                    <p:nvPicPr>
                      <p:cNvPr id="2" name="对象 1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4682621" y="4430709"/>
                        <a:ext cx="820797" cy="7713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83286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6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.2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照相机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7" name="object 2"/>
          <p:cNvSpPr txBox="1">
            <a:spLocks/>
          </p:cNvSpPr>
          <p:nvPr/>
        </p:nvSpPr>
        <p:spPr>
          <a:xfrm>
            <a:off x="-2123186" y="540202"/>
            <a:ext cx="10492486" cy="1649563"/>
          </a:xfrm>
          <a:prstGeom prst="rect">
            <a:avLst/>
          </a:prstGeom>
        </p:spPr>
        <p:txBody>
          <a:bodyPr vert="horz" wrap="square" lIns="0" tIns="28741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623185">
              <a:lnSpc>
                <a:spcPts val="5280"/>
              </a:lnSpc>
            </a:pPr>
            <a:r>
              <a:rPr lang="zh-CN" altLang="en-US" sz="3200" spc="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最早</a:t>
            </a:r>
            <a:r>
              <a:rPr lang="zh-CN" altLang="en-US" sz="32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</a:t>
            </a:r>
            <a:r>
              <a:rPr lang="zh-CN" altLang="en-US" sz="3200" spc="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相机：针孔相机：</a:t>
            </a:r>
            <a:r>
              <a:rPr lang="zh-CN" altLang="en-US" sz="3200" spc="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孔应该多大？</a:t>
            </a:r>
          </a:p>
          <a:p>
            <a:pPr marL="2623185">
              <a:lnSpc>
                <a:spcPts val="5280"/>
              </a:lnSpc>
            </a:pPr>
            <a:endParaRPr lang="zh-CN" altLang="en-US" sz="3200" spc="5" dirty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6522128"/>
            <a:ext cx="501638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u="sng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https://www.youtube.com/watch?v=ANh_iD0jyuQ&amp;t=30s</a:t>
            </a:r>
          </a:p>
        </p:txBody>
      </p:sp>
      <p:pic>
        <p:nvPicPr>
          <p:cNvPr id="2" name="index_5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18237" end="27764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57584" y="1856845"/>
            <a:ext cx="7496954" cy="4217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535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6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.2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照相机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43" name="object 2"/>
          <p:cNvSpPr txBox="1">
            <a:spLocks/>
          </p:cNvSpPr>
          <p:nvPr/>
        </p:nvSpPr>
        <p:spPr>
          <a:xfrm>
            <a:off x="-781233" y="699573"/>
            <a:ext cx="8042859" cy="891553"/>
          </a:xfrm>
          <a:prstGeom prst="rect">
            <a:avLst/>
          </a:prstGeom>
        </p:spPr>
        <p:txBody>
          <a:bodyPr vert="horz" wrap="square" lIns="0" tIns="283808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365885">
              <a:lnSpc>
                <a:spcPts val="5280"/>
              </a:lnSpc>
            </a:pPr>
            <a:r>
              <a:rPr lang="zh-CN" altLang="en-US" sz="36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针孔相</a:t>
            </a:r>
            <a:r>
              <a:rPr lang="zh-CN" altLang="en-US" sz="3600" spc="5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机</a:t>
            </a:r>
            <a:r>
              <a:rPr lang="zh-CN" altLang="en-US" sz="3600" spc="15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/>
              </a:rPr>
              <a:t>→</a:t>
            </a:r>
            <a:r>
              <a:rPr lang="zh-CN" altLang="en-US" sz="36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透镜相机</a:t>
            </a:r>
            <a:endParaRPr lang="zh-CN" altLang="en-US" sz="3600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</p:txBody>
      </p:sp>
      <p:sp>
        <p:nvSpPr>
          <p:cNvPr id="44" name="object 3"/>
          <p:cNvSpPr txBox="1"/>
          <p:nvPr/>
        </p:nvSpPr>
        <p:spPr>
          <a:xfrm>
            <a:off x="527685" y="1800821"/>
            <a:ext cx="8159115" cy="10207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•</a:t>
            </a:r>
            <a:r>
              <a:rPr lang="en-US" sz="28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 </a:t>
            </a:r>
            <a:r>
              <a:rPr sz="28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为了增加收集光的效率</a:t>
            </a:r>
            <a:r>
              <a:rPr sz="2800" spc="-15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，</a:t>
            </a:r>
            <a:r>
              <a:rPr sz="28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而把</a:t>
            </a:r>
            <a:r>
              <a:rPr sz="2800" spc="-15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孔</a:t>
            </a:r>
            <a:r>
              <a:rPr sz="28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洞换</a:t>
            </a:r>
            <a:r>
              <a:rPr sz="2800" spc="-15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成</a:t>
            </a:r>
            <a:r>
              <a:rPr sz="28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透镜</a:t>
            </a:r>
            <a:endParaRPr sz="280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  <a:p>
            <a:pPr marL="12700">
              <a:lnSpc>
                <a:spcPts val="3840"/>
              </a:lnSpc>
              <a:spcBef>
                <a:spcPts val="770"/>
              </a:spcBef>
            </a:pPr>
            <a:r>
              <a:rPr sz="28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•</a:t>
            </a:r>
            <a:r>
              <a:rPr lang="en-US" sz="28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 </a:t>
            </a:r>
            <a:r>
              <a:rPr sz="28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逐渐演变成现在的相机</a:t>
            </a:r>
            <a:r>
              <a:rPr sz="2800" spc="-15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设</a:t>
            </a:r>
            <a:r>
              <a:rPr sz="2800" spc="5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计</a:t>
            </a:r>
            <a:endParaRPr sz="280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</p:txBody>
      </p:sp>
      <p:sp>
        <p:nvSpPr>
          <p:cNvPr id="45" name="object 4"/>
          <p:cNvSpPr/>
          <p:nvPr/>
        </p:nvSpPr>
        <p:spPr>
          <a:xfrm>
            <a:off x="351321" y="3116885"/>
            <a:ext cx="2794000" cy="1346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6" name="object 5"/>
          <p:cNvSpPr/>
          <p:nvPr/>
        </p:nvSpPr>
        <p:spPr>
          <a:xfrm>
            <a:off x="346558" y="3112058"/>
            <a:ext cx="2803525" cy="1355725"/>
          </a:xfrm>
          <a:custGeom>
            <a:avLst/>
            <a:gdLst/>
            <a:ahLst/>
            <a:cxnLst/>
            <a:rect l="l" t="t" r="r" b="b"/>
            <a:pathLst>
              <a:path w="2803525" h="1355725">
                <a:moveTo>
                  <a:pt x="0" y="1355725"/>
                </a:moveTo>
                <a:lnTo>
                  <a:pt x="2803525" y="1355725"/>
                </a:lnTo>
                <a:lnTo>
                  <a:pt x="2803525" y="0"/>
                </a:lnTo>
                <a:lnTo>
                  <a:pt x="0" y="0"/>
                </a:lnTo>
                <a:lnTo>
                  <a:pt x="0" y="1355725"/>
                </a:lnTo>
                <a:close/>
              </a:path>
            </a:pathLst>
          </a:custGeom>
          <a:ln w="9525">
            <a:solidFill>
              <a:srgbClr val="808080"/>
            </a:solidFill>
          </a:ln>
        </p:spPr>
        <p:txBody>
          <a:bodyPr wrap="square" lIns="0" tIns="0" rIns="0" bIns="0" rtlCol="0"/>
          <a:lstStyle/>
          <a:p>
            <a:endParaRPr sz="16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7" name="object 6"/>
          <p:cNvSpPr/>
          <p:nvPr/>
        </p:nvSpPr>
        <p:spPr>
          <a:xfrm>
            <a:off x="3265170" y="3116885"/>
            <a:ext cx="2793999" cy="1346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8" name="object 7"/>
          <p:cNvSpPr/>
          <p:nvPr/>
        </p:nvSpPr>
        <p:spPr>
          <a:xfrm>
            <a:off x="3260345" y="3112058"/>
            <a:ext cx="2803525" cy="1355725"/>
          </a:xfrm>
          <a:custGeom>
            <a:avLst/>
            <a:gdLst/>
            <a:ahLst/>
            <a:cxnLst/>
            <a:rect l="l" t="t" r="r" b="b"/>
            <a:pathLst>
              <a:path w="2803525" h="1355725">
                <a:moveTo>
                  <a:pt x="0" y="1355725"/>
                </a:moveTo>
                <a:lnTo>
                  <a:pt x="2803524" y="1355725"/>
                </a:lnTo>
                <a:lnTo>
                  <a:pt x="2803524" y="0"/>
                </a:lnTo>
                <a:lnTo>
                  <a:pt x="0" y="0"/>
                </a:lnTo>
                <a:lnTo>
                  <a:pt x="0" y="1355725"/>
                </a:lnTo>
                <a:close/>
              </a:path>
            </a:pathLst>
          </a:custGeom>
          <a:ln w="9525">
            <a:solidFill>
              <a:srgbClr val="808080"/>
            </a:solidFill>
          </a:ln>
        </p:spPr>
        <p:txBody>
          <a:bodyPr wrap="square" lIns="0" tIns="0" rIns="0" bIns="0" rtlCol="0"/>
          <a:lstStyle/>
          <a:p>
            <a:endParaRPr sz="16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9" name="object 8"/>
          <p:cNvSpPr/>
          <p:nvPr/>
        </p:nvSpPr>
        <p:spPr>
          <a:xfrm>
            <a:off x="6197727" y="3116885"/>
            <a:ext cx="2793999" cy="1346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0" name="object 9"/>
          <p:cNvSpPr/>
          <p:nvPr/>
        </p:nvSpPr>
        <p:spPr>
          <a:xfrm>
            <a:off x="6193029" y="3112058"/>
            <a:ext cx="2803525" cy="1355725"/>
          </a:xfrm>
          <a:custGeom>
            <a:avLst/>
            <a:gdLst/>
            <a:ahLst/>
            <a:cxnLst/>
            <a:rect l="l" t="t" r="r" b="b"/>
            <a:pathLst>
              <a:path w="2803525" h="1355725">
                <a:moveTo>
                  <a:pt x="0" y="1355725"/>
                </a:moveTo>
                <a:lnTo>
                  <a:pt x="2803525" y="1355725"/>
                </a:lnTo>
                <a:lnTo>
                  <a:pt x="2803525" y="0"/>
                </a:lnTo>
                <a:lnTo>
                  <a:pt x="0" y="0"/>
                </a:lnTo>
                <a:lnTo>
                  <a:pt x="0" y="1355725"/>
                </a:lnTo>
                <a:close/>
              </a:path>
            </a:pathLst>
          </a:custGeom>
          <a:ln w="9525">
            <a:solidFill>
              <a:srgbClr val="808080"/>
            </a:solidFill>
          </a:ln>
        </p:spPr>
        <p:txBody>
          <a:bodyPr wrap="square" lIns="0" tIns="0" rIns="0" bIns="0" rtlCol="0"/>
          <a:lstStyle/>
          <a:p>
            <a:endParaRPr sz="16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1" name="object 10"/>
          <p:cNvSpPr txBox="1"/>
          <p:nvPr/>
        </p:nvSpPr>
        <p:spPr>
          <a:xfrm>
            <a:off x="516420" y="4645726"/>
            <a:ext cx="2463800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</a:pPr>
            <a:r>
              <a:rPr sz="2000" dirty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孔洞大</a:t>
            </a:r>
            <a:r>
              <a:rPr sz="200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，</a:t>
            </a:r>
            <a:r>
              <a:rPr sz="20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收光效率佳</a:t>
            </a:r>
            <a:r>
              <a:rPr sz="2000" dirty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，但影像模糊</a:t>
            </a:r>
            <a:endParaRPr sz="200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</p:txBody>
      </p:sp>
      <p:sp>
        <p:nvSpPr>
          <p:cNvPr id="52" name="object 11"/>
          <p:cNvSpPr txBox="1"/>
          <p:nvPr/>
        </p:nvSpPr>
        <p:spPr>
          <a:xfrm>
            <a:off x="3494976" y="4645726"/>
            <a:ext cx="2564193" cy="9233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</a:pPr>
            <a:r>
              <a:rPr sz="2000" dirty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孔洞小</a:t>
            </a:r>
            <a:r>
              <a:rPr sz="200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，</a:t>
            </a:r>
            <a:r>
              <a:rPr sz="20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收光效率差，且影像受</a:t>
            </a:r>
            <a:r>
              <a:rPr lang="zh-CN" altLang="en-US" sz="20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衍射</a:t>
            </a:r>
            <a:r>
              <a:rPr sz="20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影响，还是模糊</a:t>
            </a:r>
            <a:endParaRPr sz="200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</p:txBody>
      </p:sp>
      <p:sp>
        <p:nvSpPr>
          <p:cNvPr id="53" name="object 12"/>
          <p:cNvSpPr txBox="1"/>
          <p:nvPr/>
        </p:nvSpPr>
        <p:spPr>
          <a:xfrm>
            <a:off x="6193029" y="4636325"/>
            <a:ext cx="2771775" cy="9233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</a:pPr>
            <a:r>
              <a:rPr sz="20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透镜可以具有大孔洞的收光效率</a:t>
            </a:r>
            <a:r>
              <a:rPr sz="200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，</a:t>
            </a:r>
            <a:r>
              <a:rPr sz="20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又有更清晰的成像效果</a:t>
            </a:r>
            <a:endParaRPr sz="200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</p:txBody>
      </p:sp>
    </p:spTree>
    <p:extLst>
      <p:ext uri="{BB962C8B-B14F-4D97-AF65-F5344CB8AC3E}">
        <p14:creationId xmlns:p14="http://schemas.microsoft.com/office/powerpoint/2010/main" val="2337486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6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.2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照相机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43" name="object 2"/>
          <p:cNvSpPr txBox="1">
            <a:spLocks/>
          </p:cNvSpPr>
          <p:nvPr/>
        </p:nvSpPr>
        <p:spPr>
          <a:xfrm>
            <a:off x="-153160" y="655095"/>
            <a:ext cx="8687560" cy="1468442"/>
          </a:xfrm>
          <a:prstGeom prst="rect">
            <a:avLst/>
          </a:prstGeom>
        </p:spPr>
        <p:txBody>
          <a:bodyPr vert="horz" wrap="square" lIns="0" tIns="283808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65480">
              <a:lnSpc>
                <a:spcPct val="120000"/>
              </a:lnSpc>
            </a:pPr>
            <a:r>
              <a:rPr lang="zh-CN" altLang="en-US" sz="320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眼睛也曾经是个针孔相机？</a:t>
            </a:r>
            <a:br>
              <a:rPr lang="zh-CN" altLang="en-US" sz="320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</a:br>
            <a:r>
              <a:rPr lang="en-US" altLang="zh-CN" sz="32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• </a:t>
            </a:r>
            <a:r>
              <a:rPr lang="zh-CN" altLang="en-US" sz="32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眼睛</a:t>
            </a:r>
            <a:r>
              <a:rPr lang="zh-CN" altLang="en-US" sz="320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的结构演化和相机</a:t>
            </a:r>
            <a:r>
              <a:rPr lang="zh-CN" altLang="en-US" sz="3200" spc="-15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的</a:t>
            </a:r>
            <a:r>
              <a:rPr lang="zh-CN" altLang="en-US" sz="320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结构</a:t>
            </a:r>
            <a:r>
              <a:rPr lang="zh-CN" altLang="en-US" sz="3200" spc="-15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演</a:t>
            </a:r>
            <a:r>
              <a:rPr lang="zh-CN" altLang="en-US" sz="320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化有</a:t>
            </a:r>
            <a:r>
              <a:rPr lang="zh-CN" altLang="en-US" sz="3200" spc="-15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点</a:t>
            </a:r>
            <a:r>
              <a:rPr lang="zh-CN" altLang="en-US" sz="320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像</a:t>
            </a:r>
          </a:p>
        </p:txBody>
      </p:sp>
      <p:sp>
        <p:nvSpPr>
          <p:cNvPr id="6" name="object 3"/>
          <p:cNvSpPr/>
          <p:nvPr/>
        </p:nvSpPr>
        <p:spPr>
          <a:xfrm>
            <a:off x="4044233" y="2360652"/>
            <a:ext cx="4490167" cy="34559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object 4"/>
          <p:cNvSpPr/>
          <p:nvPr/>
        </p:nvSpPr>
        <p:spPr>
          <a:xfrm>
            <a:off x="698501" y="2318326"/>
            <a:ext cx="2806700" cy="34982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object 5"/>
          <p:cNvSpPr txBox="1"/>
          <p:nvPr/>
        </p:nvSpPr>
        <p:spPr>
          <a:xfrm>
            <a:off x="31751" y="6427113"/>
            <a:ext cx="4650105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400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</a:t>
            </a:r>
            <a:r>
              <a:rPr sz="1400" spc="-1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</a:t>
            </a:r>
            <a:r>
              <a:rPr sz="1400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om:</a:t>
            </a:r>
            <a:r>
              <a:rPr sz="1400" spc="2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400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Manuae http://en.</a:t>
            </a:r>
            <a:r>
              <a:rPr sz="1400" spc="-2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w</a:t>
            </a:r>
            <a:r>
              <a:rPr sz="1400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ikipedia.org/</a:t>
            </a:r>
            <a:r>
              <a:rPr sz="1400" spc="-2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w</a:t>
            </a:r>
            <a:r>
              <a:rPr sz="1400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iki/Fi</a:t>
            </a:r>
            <a:r>
              <a:rPr sz="140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</a:t>
            </a:r>
            <a:r>
              <a:rPr sz="1400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e:Nauti</a:t>
            </a:r>
            <a:r>
              <a:rPr sz="140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</a:t>
            </a:r>
            <a:r>
              <a:rPr sz="1400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us_Pa</a:t>
            </a:r>
            <a:r>
              <a:rPr sz="140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</a:t>
            </a:r>
            <a:r>
              <a:rPr sz="1400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au.JPG</a:t>
            </a:r>
            <a:endParaRPr sz="1400">
              <a:solidFill>
                <a:srgbClr val="0033CC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044233" y="5447268"/>
            <a:ext cx="2262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鹦鹉螺：针孔相机眼</a:t>
            </a:r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4" name="直接箭头连接符 3"/>
          <p:cNvCxnSpPr/>
          <p:nvPr/>
        </p:nvCxnSpPr>
        <p:spPr>
          <a:xfrm flipH="1" flipV="1">
            <a:off x="2990850" y="3848100"/>
            <a:ext cx="3679467" cy="219363"/>
          </a:xfrm>
          <a:prstGeom prst="straightConnector1">
            <a:avLst/>
          </a:prstGeom>
          <a:ln w="38100">
            <a:solidFill>
              <a:srgbClr val="C00000"/>
            </a:solidFill>
            <a:headEnd w="lg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7579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6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.2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照相机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43" name="object 2"/>
          <p:cNvSpPr txBox="1">
            <a:spLocks/>
          </p:cNvSpPr>
          <p:nvPr/>
        </p:nvSpPr>
        <p:spPr>
          <a:xfrm>
            <a:off x="-781233" y="699573"/>
            <a:ext cx="8042859" cy="891553"/>
          </a:xfrm>
          <a:prstGeom prst="rect">
            <a:avLst/>
          </a:prstGeom>
        </p:spPr>
        <p:txBody>
          <a:bodyPr vert="horz" wrap="square" lIns="0" tIns="283808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365885">
              <a:lnSpc>
                <a:spcPts val="5280"/>
              </a:lnSpc>
            </a:pPr>
            <a:r>
              <a:rPr lang="zh-CN" altLang="en-US" sz="36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随堂测验</a:t>
            </a:r>
            <a:endParaRPr lang="zh-CN" altLang="en-US" sz="3600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</p:txBody>
      </p:sp>
      <p:sp>
        <p:nvSpPr>
          <p:cNvPr id="14" name="object 3"/>
          <p:cNvSpPr txBox="1"/>
          <p:nvPr/>
        </p:nvSpPr>
        <p:spPr>
          <a:xfrm>
            <a:off x="291061" y="1707082"/>
            <a:ext cx="8289522" cy="39574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5080" indent="-343535" algn="just">
              <a:lnSpc>
                <a:spcPct val="99900"/>
              </a:lnSpc>
            </a:pPr>
            <a:r>
              <a:rPr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 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若一个针孔相机的针</a:t>
            </a:r>
            <a:r>
              <a:rPr sz="2800" spc="-2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孔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到底片</a:t>
            </a:r>
            <a:r>
              <a:rPr sz="28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距</a:t>
            </a:r>
            <a:r>
              <a:rPr sz="28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离</a:t>
            </a:r>
            <a:r>
              <a:rPr sz="28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为</a:t>
            </a:r>
            <a:r>
              <a:rPr sz="28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</a:t>
            </a:r>
            <a:r>
              <a:rPr sz="28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00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mm</a:t>
            </a:r>
            <a:r>
              <a:rPr sz="28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，则针对人眼</a:t>
            </a:r>
            <a:r>
              <a:rPr sz="28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最</a:t>
            </a:r>
            <a:r>
              <a:rPr sz="28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敏感</a:t>
            </a:r>
            <a:r>
              <a:rPr sz="2800" spc="-3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550nm</a:t>
            </a:r>
            <a:r>
              <a:rPr sz="28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可见光，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针孔的大小应该多大可</a:t>
            </a:r>
            <a:r>
              <a:rPr sz="28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以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拍出</a:t>
            </a:r>
            <a:r>
              <a:rPr sz="28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最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好的</a:t>
            </a:r>
            <a:r>
              <a:rPr sz="28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影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像</a:t>
            </a:r>
            <a:r>
              <a:rPr sz="32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？</a:t>
            </a:r>
            <a:endParaRPr sz="32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00000"/>
              </a:lnSpc>
              <a:spcBef>
                <a:spcPts val="690"/>
              </a:spcBef>
              <a:tabLst>
                <a:tab pos="984885" algn="l"/>
              </a:tabLst>
            </a:pPr>
            <a:r>
              <a:rPr sz="2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1.	1 – 2 </a:t>
            </a:r>
            <a:r>
              <a:rPr sz="2800" spc="-2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mm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00000"/>
              </a:lnSpc>
              <a:spcBef>
                <a:spcPts val="670"/>
              </a:spcBef>
              <a:tabLst>
                <a:tab pos="984885" algn="l"/>
              </a:tabLst>
            </a:pPr>
            <a:r>
              <a:rPr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r>
              <a:rPr sz="2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0</a:t>
            </a:r>
            <a:r>
              <a:rPr sz="28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sz="2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5</a:t>
            </a:r>
            <a:r>
              <a:rPr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</a:t>
            </a:r>
            <a:r>
              <a:rPr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pc="-2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mm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00000"/>
              </a:lnSpc>
              <a:spcBef>
                <a:spcPts val="670"/>
              </a:spcBef>
              <a:tabLst>
                <a:tab pos="984885" algn="l"/>
              </a:tabLst>
            </a:pPr>
            <a:r>
              <a:rPr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3</a:t>
            </a:r>
            <a:r>
              <a:rPr sz="2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0</a:t>
            </a:r>
            <a:r>
              <a:rPr sz="28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sz="2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</a:t>
            </a:r>
            <a:r>
              <a:rPr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0.5</a:t>
            </a:r>
            <a:r>
              <a:rPr sz="2800" spc="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pc="-2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mm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00000"/>
              </a:lnSpc>
              <a:spcBef>
                <a:spcPts val="675"/>
              </a:spcBef>
              <a:tabLst>
                <a:tab pos="984885" algn="l"/>
              </a:tabLst>
            </a:pPr>
            <a:r>
              <a:rPr sz="2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4.	0.05 – 0.1</a:t>
            </a:r>
            <a:r>
              <a:rPr sz="2800" spc="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pc="-2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mm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00000"/>
              </a:lnSpc>
              <a:spcBef>
                <a:spcPts val="670"/>
              </a:spcBef>
              <a:tabLst>
                <a:tab pos="984885" algn="l"/>
              </a:tabLst>
            </a:pPr>
            <a:r>
              <a:rPr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5</a:t>
            </a:r>
            <a:r>
              <a:rPr sz="2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0</a:t>
            </a:r>
            <a:r>
              <a:rPr sz="2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.01</a:t>
            </a:r>
            <a:r>
              <a:rPr sz="2800" spc="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0.</a:t>
            </a:r>
            <a:r>
              <a:rPr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0</a:t>
            </a:r>
            <a:r>
              <a:rPr sz="2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5 </a:t>
            </a:r>
            <a:r>
              <a:rPr sz="2800" spc="-2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mm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3195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6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.2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照相机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43" name="object 2"/>
          <p:cNvSpPr txBox="1">
            <a:spLocks/>
          </p:cNvSpPr>
          <p:nvPr/>
        </p:nvSpPr>
        <p:spPr>
          <a:xfrm>
            <a:off x="-781233" y="712237"/>
            <a:ext cx="10762631" cy="866225"/>
          </a:xfrm>
          <a:prstGeom prst="rect">
            <a:avLst/>
          </a:prstGeom>
        </p:spPr>
        <p:txBody>
          <a:bodyPr vert="horz" wrap="square" lIns="0" tIns="283808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365885">
              <a:lnSpc>
                <a:spcPts val="5280"/>
              </a:lnSpc>
            </a:pPr>
            <a:r>
              <a:rPr lang="zh-CN" altLang="en-US" sz="32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单眼反射式相机（单反</a:t>
            </a:r>
            <a:r>
              <a:rPr lang="en-US" altLang="zh-CN"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</a:t>
            </a:r>
            <a:r>
              <a:rPr lang="en-US" altLang="zh-CN" sz="2400" spc="1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</a:t>
            </a:r>
            <a:r>
              <a:rPr lang="en-US" altLang="zh-CN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R,</a:t>
            </a:r>
            <a:r>
              <a:rPr lang="en-US" altLang="zh-CN" sz="2400" spc="-2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singl</a:t>
            </a:r>
            <a:r>
              <a:rPr lang="en-US" altLang="zh-CN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</a:t>
            </a:r>
            <a:r>
              <a:rPr lang="en-US" altLang="zh-CN"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-</a:t>
            </a:r>
            <a:r>
              <a:rPr lang="en-US" altLang="zh-CN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lens</a:t>
            </a:r>
            <a:r>
              <a:rPr lang="en-US" altLang="zh-CN" sz="2400" spc="-1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reflex </a:t>
            </a:r>
            <a:r>
              <a:rPr lang="zh-CN" altLang="en-US" sz="32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）</a:t>
            </a:r>
            <a:endParaRPr lang="zh-CN" altLang="en-US" sz="3200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245677" y="1805223"/>
            <a:ext cx="6708810" cy="4622281"/>
            <a:chOff x="-4905376" y="1230039"/>
            <a:chExt cx="6847333" cy="4797425"/>
          </a:xfrm>
        </p:grpSpPr>
        <p:sp>
          <p:nvSpPr>
            <p:cNvPr id="6" name="object 3"/>
            <p:cNvSpPr/>
            <p:nvPr/>
          </p:nvSpPr>
          <p:spPr>
            <a:xfrm>
              <a:off x="-3593084" y="2164708"/>
              <a:ext cx="245745" cy="1297940"/>
            </a:xfrm>
            <a:custGeom>
              <a:avLst/>
              <a:gdLst/>
              <a:ahLst/>
              <a:cxnLst/>
              <a:rect l="l" t="t" r="r" b="b"/>
              <a:pathLst>
                <a:path w="245744" h="1297939">
                  <a:moveTo>
                    <a:pt x="203408" y="1223358"/>
                  </a:moveTo>
                  <a:lnTo>
                    <a:pt x="170561" y="1228852"/>
                  </a:lnTo>
                  <a:lnTo>
                    <a:pt x="220599" y="1297686"/>
                  </a:lnTo>
                  <a:lnTo>
                    <a:pt x="239703" y="1235837"/>
                  </a:lnTo>
                  <a:lnTo>
                    <a:pt x="205486" y="1235837"/>
                  </a:lnTo>
                  <a:lnTo>
                    <a:pt x="203408" y="1223358"/>
                  </a:lnTo>
                  <a:close/>
                </a:path>
                <a:path w="245744" h="1297939">
                  <a:moveTo>
                    <a:pt x="212798" y="1221788"/>
                  </a:moveTo>
                  <a:lnTo>
                    <a:pt x="203408" y="1223358"/>
                  </a:lnTo>
                  <a:lnTo>
                    <a:pt x="205486" y="1235837"/>
                  </a:lnTo>
                  <a:lnTo>
                    <a:pt x="214883" y="1234313"/>
                  </a:lnTo>
                  <a:lnTo>
                    <a:pt x="212798" y="1221788"/>
                  </a:lnTo>
                  <a:close/>
                </a:path>
                <a:path w="245744" h="1297939">
                  <a:moveTo>
                    <a:pt x="245744" y="1216279"/>
                  </a:moveTo>
                  <a:lnTo>
                    <a:pt x="212798" y="1221788"/>
                  </a:lnTo>
                  <a:lnTo>
                    <a:pt x="214883" y="1234313"/>
                  </a:lnTo>
                  <a:lnTo>
                    <a:pt x="205486" y="1235837"/>
                  </a:lnTo>
                  <a:lnTo>
                    <a:pt x="239703" y="1235837"/>
                  </a:lnTo>
                  <a:lnTo>
                    <a:pt x="245744" y="1216279"/>
                  </a:lnTo>
                  <a:close/>
                </a:path>
                <a:path w="245744" h="1297939">
                  <a:moveTo>
                    <a:pt x="9397" y="0"/>
                  </a:moveTo>
                  <a:lnTo>
                    <a:pt x="0" y="1524"/>
                  </a:lnTo>
                  <a:lnTo>
                    <a:pt x="203408" y="1223358"/>
                  </a:lnTo>
                  <a:lnTo>
                    <a:pt x="212798" y="1221788"/>
                  </a:lnTo>
                  <a:lnTo>
                    <a:pt x="9397" y="0"/>
                  </a:lnTo>
                  <a:close/>
                </a:path>
              </a:pathLst>
            </a:custGeom>
            <a:solidFill>
              <a:srgbClr val="FF9933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7" name="object 4"/>
            <p:cNvSpPr/>
            <p:nvPr/>
          </p:nvSpPr>
          <p:spPr>
            <a:xfrm>
              <a:off x="-4746333" y="1230039"/>
              <a:ext cx="6477635" cy="479742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8" name="object 5"/>
            <p:cNvSpPr/>
            <p:nvPr/>
          </p:nvSpPr>
          <p:spPr>
            <a:xfrm>
              <a:off x="-4905376" y="4119112"/>
              <a:ext cx="4375404" cy="26974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9" name="object 6"/>
            <p:cNvSpPr/>
            <p:nvPr/>
          </p:nvSpPr>
          <p:spPr>
            <a:xfrm>
              <a:off x="-4861789" y="4180325"/>
              <a:ext cx="4288155" cy="108585"/>
            </a:xfrm>
            <a:custGeom>
              <a:avLst/>
              <a:gdLst/>
              <a:ahLst/>
              <a:cxnLst/>
              <a:rect l="l" t="t" r="r" b="b"/>
              <a:pathLst>
                <a:path w="4288155" h="108585">
                  <a:moveTo>
                    <a:pt x="0" y="108076"/>
                  </a:moveTo>
                  <a:lnTo>
                    <a:pt x="4287748" y="0"/>
                  </a:lnTo>
                </a:path>
              </a:pathLst>
            </a:custGeom>
            <a:ln w="76200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0" name="object 7"/>
            <p:cNvSpPr/>
            <p:nvPr/>
          </p:nvSpPr>
          <p:spPr>
            <a:xfrm>
              <a:off x="-654939" y="1932171"/>
              <a:ext cx="161544" cy="231648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1" name="object 8"/>
            <p:cNvSpPr/>
            <p:nvPr/>
          </p:nvSpPr>
          <p:spPr>
            <a:xfrm>
              <a:off x="-574041" y="1954142"/>
              <a:ext cx="0" cy="2232025"/>
            </a:xfrm>
            <a:custGeom>
              <a:avLst/>
              <a:gdLst/>
              <a:ahLst/>
              <a:cxnLst/>
              <a:rect l="l" t="t" r="r" b="b"/>
              <a:pathLst>
                <a:path h="2232025">
                  <a:moveTo>
                    <a:pt x="0" y="0"/>
                  </a:moveTo>
                  <a:lnTo>
                    <a:pt x="0" y="2232025"/>
                  </a:lnTo>
                </a:path>
              </a:pathLst>
            </a:custGeom>
            <a:ln w="76200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2" name="object 9"/>
            <p:cNvSpPr/>
            <p:nvPr/>
          </p:nvSpPr>
          <p:spPr>
            <a:xfrm>
              <a:off x="-1110616" y="1906264"/>
              <a:ext cx="611124" cy="87172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3" name="object 10"/>
            <p:cNvSpPr/>
            <p:nvPr/>
          </p:nvSpPr>
          <p:spPr>
            <a:xfrm>
              <a:off x="-1035939" y="1948301"/>
              <a:ext cx="462280" cy="747395"/>
            </a:xfrm>
            <a:custGeom>
              <a:avLst/>
              <a:gdLst/>
              <a:ahLst/>
              <a:cxnLst/>
              <a:rect l="l" t="t" r="r" b="b"/>
              <a:pathLst>
                <a:path w="462279" h="747394">
                  <a:moveTo>
                    <a:pt x="461899" y="0"/>
                  </a:moveTo>
                  <a:lnTo>
                    <a:pt x="0" y="747394"/>
                  </a:lnTo>
                </a:path>
              </a:pathLst>
            </a:custGeom>
            <a:ln w="76200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5" name="object 11"/>
            <p:cNvSpPr/>
            <p:nvPr/>
          </p:nvSpPr>
          <p:spPr>
            <a:xfrm>
              <a:off x="-1078611" y="2332983"/>
              <a:ext cx="3020568" cy="76504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6" name="object 12"/>
            <p:cNvSpPr/>
            <p:nvPr/>
          </p:nvSpPr>
          <p:spPr>
            <a:xfrm>
              <a:off x="-1035939" y="2525210"/>
              <a:ext cx="2596515" cy="342900"/>
            </a:xfrm>
            <a:custGeom>
              <a:avLst/>
              <a:gdLst/>
              <a:ahLst/>
              <a:cxnLst/>
              <a:rect l="l" t="t" r="r" b="b"/>
              <a:pathLst>
                <a:path w="2596515" h="342900">
                  <a:moveTo>
                    <a:pt x="2530792" y="132639"/>
                  </a:moveTo>
                  <a:lnTo>
                    <a:pt x="2520315" y="132639"/>
                  </a:lnTo>
                  <a:lnTo>
                    <a:pt x="2520442" y="208839"/>
                  </a:lnTo>
                  <a:lnTo>
                    <a:pt x="2379499" y="209152"/>
                  </a:lnTo>
                  <a:lnTo>
                    <a:pt x="2272791" y="271704"/>
                  </a:lnTo>
                  <a:lnTo>
                    <a:pt x="2263280" y="279601"/>
                  </a:lnTo>
                  <a:lnTo>
                    <a:pt x="2256972" y="289724"/>
                  </a:lnTo>
                  <a:lnTo>
                    <a:pt x="2254104" y="301175"/>
                  </a:lnTo>
                  <a:lnTo>
                    <a:pt x="2254908" y="313055"/>
                  </a:lnTo>
                  <a:lnTo>
                    <a:pt x="2263466" y="326160"/>
                  </a:lnTo>
                  <a:lnTo>
                    <a:pt x="2273131" y="335274"/>
                  </a:lnTo>
                  <a:lnTo>
                    <a:pt x="2283465" y="340595"/>
                  </a:lnTo>
                  <a:lnTo>
                    <a:pt x="2294030" y="342319"/>
                  </a:lnTo>
                  <a:lnTo>
                    <a:pt x="2304388" y="340646"/>
                  </a:lnTo>
                  <a:lnTo>
                    <a:pt x="2311400" y="337490"/>
                  </a:lnTo>
                  <a:lnTo>
                    <a:pt x="2596006" y="170485"/>
                  </a:lnTo>
                  <a:lnTo>
                    <a:pt x="2530792" y="132639"/>
                  </a:lnTo>
                  <a:close/>
                </a:path>
                <a:path w="2596515" h="342900">
                  <a:moveTo>
                    <a:pt x="2379499" y="132952"/>
                  </a:moveTo>
                  <a:lnTo>
                    <a:pt x="0" y="138227"/>
                  </a:lnTo>
                  <a:lnTo>
                    <a:pt x="126" y="214427"/>
                  </a:lnTo>
                  <a:lnTo>
                    <a:pt x="2379499" y="209152"/>
                  </a:lnTo>
                  <a:lnTo>
                    <a:pt x="2444813" y="170864"/>
                  </a:lnTo>
                  <a:lnTo>
                    <a:pt x="2379499" y="132952"/>
                  </a:lnTo>
                  <a:close/>
                </a:path>
                <a:path w="2596515" h="342900">
                  <a:moveTo>
                    <a:pt x="2444813" y="170864"/>
                  </a:moveTo>
                  <a:lnTo>
                    <a:pt x="2379499" y="209152"/>
                  </a:lnTo>
                  <a:lnTo>
                    <a:pt x="2520442" y="208839"/>
                  </a:lnTo>
                  <a:lnTo>
                    <a:pt x="2520433" y="203632"/>
                  </a:lnTo>
                  <a:lnTo>
                    <a:pt x="2501265" y="203632"/>
                  </a:lnTo>
                  <a:lnTo>
                    <a:pt x="2444813" y="170864"/>
                  </a:lnTo>
                  <a:close/>
                </a:path>
                <a:path w="2596515" h="342900">
                  <a:moveTo>
                    <a:pt x="2501138" y="137846"/>
                  </a:moveTo>
                  <a:lnTo>
                    <a:pt x="2444813" y="170864"/>
                  </a:lnTo>
                  <a:lnTo>
                    <a:pt x="2501265" y="203632"/>
                  </a:lnTo>
                  <a:lnTo>
                    <a:pt x="2501138" y="137846"/>
                  </a:lnTo>
                  <a:close/>
                </a:path>
                <a:path w="2596515" h="342900">
                  <a:moveTo>
                    <a:pt x="2520323" y="137846"/>
                  </a:moveTo>
                  <a:lnTo>
                    <a:pt x="2501138" y="137846"/>
                  </a:lnTo>
                  <a:lnTo>
                    <a:pt x="2501265" y="203632"/>
                  </a:lnTo>
                  <a:lnTo>
                    <a:pt x="2520433" y="203632"/>
                  </a:lnTo>
                  <a:lnTo>
                    <a:pt x="2520323" y="137846"/>
                  </a:lnTo>
                  <a:close/>
                </a:path>
                <a:path w="2596515" h="342900">
                  <a:moveTo>
                    <a:pt x="2520315" y="132639"/>
                  </a:moveTo>
                  <a:lnTo>
                    <a:pt x="2379499" y="132952"/>
                  </a:lnTo>
                  <a:lnTo>
                    <a:pt x="2444813" y="170864"/>
                  </a:lnTo>
                  <a:lnTo>
                    <a:pt x="2501138" y="137846"/>
                  </a:lnTo>
                  <a:lnTo>
                    <a:pt x="2520323" y="137846"/>
                  </a:lnTo>
                  <a:lnTo>
                    <a:pt x="2520315" y="132639"/>
                  </a:lnTo>
                  <a:close/>
                </a:path>
                <a:path w="2596515" h="342900">
                  <a:moveTo>
                    <a:pt x="2287201" y="0"/>
                  </a:moveTo>
                  <a:lnTo>
                    <a:pt x="2275808" y="3149"/>
                  </a:lnTo>
                  <a:lnTo>
                    <a:pt x="2265831" y="9704"/>
                  </a:lnTo>
                  <a:lnTo>
                    <a:pt x="2258733" y="23272"/>
                  </a:lnTo>
                  <a:lnTo>
                    <a:pt x="2255481" y="35900"/>
                  </a:lnTo>
                  <a:lnTo>
                    <a:pt x="2255721" y="47318"/>
                  </a:lnTo>
                  <a:lnTo>
                    <a:pt x="2259103" y="57254"/>
                  </a:lnTo>
                  <a:lnTo>
                    <a:pt x="2265275" y="65438"/>
                  </a:lnTo>
                  <a:lnTo>
                    <a:pt x="2272411" y="70790"/>
                  </a:lnTo>
                  <a:lnTo>
                    <a:pt x="2379499" y="132952"/>
                  </a:lnTo>
                  <a:lnTo>
                    <a:pt x="2530792" y="132639"/>
                  </a:lnTo>
                  <a:lnTo>
                    <a:pt x="2310638" y="4877"/>
                  </a:lnTo>
                  <a:lnTo>
                    <a:pt x="2299110" y="495"/>
                  </a:lnTo>
                  <a:lnTo>
                    <a:pt x="2287201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7" name="object 13"/>
            <p:cNvSpPr/>
            <p:nvPr/>
          </p:nvSpPr>
          <p:spPr>
            <a:xfrm>
              <a:off x="-618363" y="3799071"/>
              <a:ext cx="1103376" cy="765048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8" name="object 14"/>
            <p:cNvSpPr/>
            <p:nvPr/>
          </p:nvSpPr>
          <p:spPr>
            <a:xfrm>
              <a:off x="-575056" y="3997998"/>
              <a:ext cx="677545" cy="342265"/>
            </a:xfrm>
            <a:custGeom>
              <a:avLst/>
              <a:gdLst/>
              <a:ahLst/>
              <a:cxnLst/>
              <a:rect l="l" t="t" r="r" b="b"/>
              <a:pathLst>
                <a:path w="677545" h="342264">
                  <a:moveTo>
                    <a:pt x="228600" y="136607"/>
                  </a:moveTo>
                  <a:lnTo>
                    <a:pt x="0" y="142322"/>
                  </a:lnTo>
                  <a:lnTo>
                    <a:pt x="1904" y="218522"/>
                  </a:lnTo>
                  <a:lnTo>
                    <a:pt x="230504" y="212680"/>
                  </a:lnTo>
                  <a:lnTo>
                    <a:pt x="228600" y="136607"/>
                  </a:lnTo>
                  <a:close/>
                </a:path>
                <a:path w="677545" h="342264">
                  <a:moveTo>
                    <a:pt x="534343" y="171675"/>
                  </a:moveTo>
                  <a:lnTo>
                    <a:pt x="535177" y="205060"/>
                  </a:lnTo>
                  <a:lnTo>
                    <a:pt x="461808" y="206896"/>
                  </a:lnTo>
                  <a:lnTo>
                    <a:pt x="356615" y="271862"/>
                  </a:lnTo>
                  <a:lnTo>
                    <a:pt x="347304" y="279953"/>
                  </a:lnTo>
                  <a:lnTo>
                    <a:pt x="341255" y="290207"/>
                  </a:lnTo>
                  <a:lnTo>
                    <a:pt x="338672" y="301725"/>
                  </a:lnTo>
                  <a:lnTo>
                    <a:pt x="339755" y="313611"/>
                  </a:lnTo>
                  <a:lnTo>
                    <a:pt x="348568" y="326520"/>
                  </a:lnTo>
                  <a:lnTo>
                    <a:pt x="358396" y="335426"/>
                  </a:lnTo>
                  <a:lnTo>
                    <a:pt x="368807" y="340532"/>
                  </a:lnTo>
                  <a:lnTo>
                    <a:pt x="379372" y="342042"/>
                  </a:lnTo>
                  <a:lnTo>
                    <a:pt x="389660" y="340159"/>
                  </a:lnTo>
                  <a:lnTo>
                    <a:pt x="396747" y="336759"/>
                  </a:lnTo>
                  <a:lnTo>
                    <a:pt x="620255" y="198710"/>
                  </a:lnTo>
                  <a:lnTo>
                    <a:pt x="583438" y="198710"/>
                  </a:lnTo>
                  <a:lnTo>
                    <a:pt x="534343" y="171675"/>
                  </a:lnTo>
                  <a:close/>
                </a:path>
                <a:path w="677545" h="342264">
                  <a:moveTo>
                    <a:pt x="459998" y="130734"/>
                  </a:moveTo>
                  <a:lnTo>
                    <a:pt x="304800" y="134702"/>
                  </a:lnTo>
                  <a:lnTo>
                    <a:pt x="306704" y="210775"/>
                  </a:lnTo>
                  <a:lnTo>
                    <a:pt x="461808" y="206896"/>
                  </a:lnTo>
                  <a:lnTo>
                    <a:pt x="526146" y="167161"/>
                  </a:lnTo>
                  <a:lnTo>
                    <a:pt x="459998" y="130734"/>
                  </a:lnTo>
                  <a:close/>
                </a:path>
                <a:path w="677545" h="342264">
                  <a:moveTo>
                    <a:pt x="526146" y="167161"/>
                  </a:moveTo>
                  <a:lnTo>
                    <a:pt x="461808" y="206896"/>
                  </a:lnTo>
                  <a:lnTo>
                    <a:pt x="535177" y="205060"/>
                  </a:lnTo>
                  <a:lnTo>
                    <a:pt x="534343" y="171675"/>
                  </a:lnTo>
                  <a:lnTo>
                    <a:pt x="526146" y="167161"/>
                  </a:lnTo>
                  <a:close/>
                </a:path>
                <a:path w="677545" h="342264">
                  <a:moveTo>
                    <a:pt x="581787" y="132797"/>
                  </a:moveTo>
                  <a:lnTo>
                    <a:pt x="534107" y="162244"/>
                  </a:lnTo>
                  <a:lnTo>
                    <a:pt x="534343" y="171675"/>
                  </a:lnTo>
                  <a:lnTo>
                    <a:pt x="583438" y="198710"/>
                  </a:lnTo>
                  <a:lnTo>
                    <a:pt x="581787" y="132797"/>
                  </a:lnTo>
                  <a:close/>
                </a:path>
                <a:path w="677545" h="342264">
                  <a:moveTo>
                    <a:pt x="621822" y="132797"/>
                  </a:moveTo>
                  <a:lnTo>
                    <a:pt x="581787" y="132797"/>
                  </a:lnTo>
                  <a:lnTo>
                    <a:pt x="583438" y="198710"/>
                  </a:lnTo>
                  <a:lnTo>
                    <a:pt x="620255" y="198710"/>
                  </a:lnTo>
                  <a:lnTo>
                    <a:pt x="677417" y="163404"/>
                  </a:lnTo>
                  <a:lnTo>
                    <a:pt x="621822" y="132797"/>
                  </a:lnTo>
                  <a:close/>
                </a:path>
                <a:path w="677545" h="342264">
                  <a:moveTo>
                    <a:pt x="534107" y="162244"/>
                  </a:moveTo>
                  <a:lnTo>
                    <a:pt x="526146" y="167161"/>
                  </a:lnTo>
                  <a:lnTo>
                    <a:pt x="534343" y="171675"/>
                  </a:lnTo>
                  <a:lnTo>
                    <a:pt x="534107" y="162244"/>
                  </a:lnTo>
                  <a:close/>
                </a:path>
                <a:path w="677545" h="342264">
                  <a:moveTo>
                    <a:pt x="533272" y="128860"/>
                  </a:moveTo>
                  <a:lnTo>
                    <a:pt x="459998" y="130734"/>
                  </a:lnTo>
                  <a:lnTo>
                    <a:pt x="526146" y="167161"/>
                  </a:lnTo>
                  <a:lnTo>
                    <a:pt x="534107" y="162244"/>
                  </a:lnTo>
                  <a:lnTo>
                    <a:pt x="533272" y="128860"/>
                  </a:lnTo>
                  <a:close/>
                </a:path>
                <a:path w="677545" h="342264">
                  <a:moveTo>
                    <a:pt x="614670" y="128860"/>
                  </a:moveTo>
                  <a:lnTo>
                    <a:pt x="533272" y="128860"/>
                  </a:lnTo>
                  <a:lnTo>
                    <a:pt x="534107" y="162244"/>
                  </a:lnTo>
                  <a:lnTo>
                    <a:pt x="581787" y="132797"/>
                  </a:lnTo>
                  <a:lnTo>
                    <a:pt x="621822" y="132797"/>
                  </a:lnTo>
                  <a:lnTo>
                    <a:pt x="614670" y="128860"/>
                  </a:lnTo>
                  <a:close/>
                </a:path>
                <a:path w="677545" h="342264">
                  <a:moveTo>
                    <a:pt x="364774" y="0"/>
                  </a:moveTo>
                  <a:lnTo>
                    <a:pt x="353431" y="3431"/>
                  </a:lnTo>
                  <a:lnTo>
                    <a:pt x="343586" y="10236"/>
                  </a:lnTo>
                  <a:lnTo>
                    <a:pt x="336798" y="23957"/>
                  </a:lnTo>
                  <a:lnTo>
                    <a:pt x="333851" y="36640"/>
                  </a:lnTo>
                  <a:lnTo>
                    <a:pt x="334382" y="48028"/>
                  </a:lnTo>
                  <a:lnTo>
                    <a:pt x="338025" y="57867"/>
                  </a:lnTo>
                  <a:lnTo>
                    <a:pt x="344416" y="65899"/>
                  </a:lnTo>
                  <a:lnTo>
                    <a:pt x="351663" y="71075"/>
                  </a:lnTo>
                  <a:lnTo>
                    <a:pt x="459998" y="130734"/>
                  </a:lnTo>
                  <a:lnTo>
                    <a:pt x="533272" y="128860"/>
                  </a:lnTo>
                  <a:lnTo>
                    <a:pt x="614670" y="128860"/>
                  </a:lnTo>
                  <a:lnTo>
                    <a:pt x="388365" y="4273"/>
                  </a:lnTo>
                  <a:lnTo>
                    <a:pt x="376717" y="196"/>
                  </a:lnTo>
                  <a:lnTo>
                    <a:pt x="364774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</p:grpSp>
      <p:sp>
        <p:nvSpPr>
          <p:cNvPr id="19" name="object 15"/>
          <p:cNvSpPr txBox="1"/>
          <p:nvPr/>
        </p:nvSpPr>
        <p:spPr>
          <a:xfrm>
            <a:off x="48117" y="6441728"/>
            <a:ext cx="6384157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200" u="sng" spc="-1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</a:t>
            </a:r>
            <a:r>
              <a:rPr sz="1200" u="sng" spc="-1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rom</a:t>
            </a:r>
            <a:r>
              <a:rPr sz="12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:</a:t>
            </a:r>
            <a:r>
              <a:rPr sz="1200" u="sng" spc="1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200" u="sng" spc="-5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</a:t>
            </a:r>
            <a:r>
              <a:rPr sz="1200" u="sng" spc="-15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an</a:t>
            </a:r>
            <a:r>
              <a:rPr sz="1200" u="sng" spc="-1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</a:t>
            </a:r>
            <a:r>
              <a:rPr sz="1200" u="sng" spc="-15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b</a:t>
            </a:r>
            <a:r>
              <a:rPr sz="1200" u="sng" spc="-5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i1</a:t>
            </a:r>
            <a:r>
              <a:rPr sz="1200" u="sng" spc="-15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r>
              <a:rPr sz="1200" u="sng" spc="-5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3 </a:t>
            </a:r>
            <a:endParaRPr lang="en-US" sz="1200" u="sng" spc="-5" smtClean="0">
              <a:solidFill>
                <a:srgbClr val="0033CC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 marR="5080">
              <a:lnSpc>
                <a:spcPct val="100000"/>
              </a:lnSpc>
            </a:pPr>
            <a:r>
              <a:rPr sz="1200" u="sng" spc="-15" smtClean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</a:t>
            </a:r>
            <a:r>
              <a:rPr sz="1200" u="sng" spc="-5" smtClean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</a:t>
            </a:r>
            <a:r>
              <a:rPr sz="1200" u="sng" smtClean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</a:t>
            </a:r>
            <a:r>
              <a:rPr sz="1200" u="sng" spc="-15" smtClean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</a:t>
            </a:r>
            <a:r>
              <a:rPr sz="12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:</a:t>
            </a:r>
            <a:r>
              <a:rPr sz="1200" u="sng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/</a:t>
            </a:r>
            <a:r>
              <a:rPr sz="12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/e</a:t>
            </a:r>
            <a:r>
              <a:rPr sz="1200" u="sng" spc="-1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n</a:t>
            </a:r>
            <a:r>
              <a:rPr sz="1200" u="sng" spc="-1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.w</a:t>
            </a:r>
            <a:r>
              <a:rPr sz="12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iki</a:t>
            </a:r>
            <a:r>
              <a:rPr sz="1200" u="sng" spc="-1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pe</a:t>
            </a:r>
            <a:r>
              <a:rPr sz="1200" u="sng" spc="-1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</a:t>
            </a:r>
            <a:r>
              <a:rPr sz="12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ia</a:t>
            </a:r>
            <a:r>
              <a:rPr sz="1200" u="sng" spc="-1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.o</a:t>
            </a:r>
            <a:r>
              <a:rPr sz="1200" u="sng" spc="-1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rg/wiki/Fi</a:t>
            </a:r>
            <a:r>
              <a:rPr sz="1200" u="sng" spc="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</a:t>
            </a:r>
            <a:r>
              <a:rPr sz="1200" u="sng" spc="-1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</a:t>
            </a:r>
            <a:r>
              <a:rPr sz="12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:</a:t>
            </a:r>
            <a:r>
              <a:rPr sz="1200" u="sng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</a:t>
            </a:r>
            <a:r>
              <a:rPr sz="12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-</a:t>
            </a:r>
            <a:r>
              <a:rPr sz="1200" u="sng" spc="-1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30</a:t>
            </a:r>
            <a:r>
              <a:rPr sz="12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-C</a:t>
            </a:r>
            <a:r>
              <a:rPr sz="1200" u="sng" spc="-2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u</a:t>
            </a:r>
            <a:r>
              <a:rPr sz="12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tm</a:t>
            </a:r>
            <a:r>
              <a:rPr sz="1200" u="sng" spc="-1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od</a:t>
            </a:r>
            <a:r>
              <a:rPr sz="1200" u="sng" spc="-1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</a:t>
            </a:r>
            <a:r>
              <a:rPr sz="12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l.jpg</a:t>
            </a:r>
            <a:endParaRPr sz="1200" u="sng">
              <a:solidFill>
                <a:srgbClr val="0033CC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8971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6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.2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照相机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43" name="object 2"/>
          <p:cNvSpPr txBox="1">
            <a:spLocks/>
          </p:cNvSpPr>
          <p:nvPr/>
        </p:nvSpPr>
        <p:spPr>
          <a:xfrm>
            <a:off x="-781233" y="712557"/>
            <a:ext cx="10762631" cy="865584"/>
          </a:xfrm>
          <a:prstGeom prst="rect">
            <a:avLst/>
          </a:prstGeom>
        </p:spPr>
        <p:txBody>
          <a:bodyPr vert="horz" wrap="square" lIns="0" tIns="283808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365885">
              <a:lnSpc>
                <a:spcPts val="5280"/>
              </a:lnSpc>
            </a:pPr>
            <a:r>
              <a:rPr lang="zh-CN" altLang="en-US" sz="32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单眼反射式相机</a:t>
            </a:r>
            <a:endParaRPr lang="zh-CN" altLang="en-US" sz="3200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</p:txBody>
      </p:sp>
      <p:sp>
        <p:nvSpPr>
          <p:cNvPr id="21" name="object 4"/>
          <p:cNvSpPr/>
          <p:nvPr/>
        </p:nvSpPr>
        <p:spPr>
          <a:xfrm>
            <a:off x="553199" y="2158644"/>
            <a:ext cx="4572000" cy="3810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2" name="object 5"/>
          <p:cNvSpPr txBox="1"/>
          <p:nvPr/>
        </p:nvSpPr>
        <p:spPr>
          <a:xfrm>
            <a:off x="63333" y="6442558"/>
            <a:ext cx="5952458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200" u="sng" spc="-1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From: </a:t>
            </a:r>
            <a:r>
              <a:rPr sz="1200" u="sng" spc="-1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Cbumett </a:t>
            </a:r>
            <a:endParaRPr lang="en-US" sz="1200" u="sng" spc="-10" smtClean="0">
              <a:solidFill>
                <a:srgbClr val="0033CC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 marR="5080">
              <a:lnSpc>
                <a:spcPct val="100000"/>
              </a:lnSpc>
            </a:pPr>
            <a:r>
              <a:rPr sz="1200" u="sng" spc="-10" smtClean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http</a:t>
            </a:r>
            <a:r>
              <a:rPr sz="1200" u="sng" spc="-1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://</a:t>
            </a:r>
            <a:r>
              <a:rPr sz="1200" u="sng" spc="-10" smtClean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en.wikip</a:t>
            </a:r>
            <a:r>
              <a:rPr lang="en-US" altLang="zh-CN" sz="1200" u="sng" spc="-10" smtClean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</a:t>
            </a:r>
            <a:r>
              <a:rPr sz="1200" u="sng" spc="-10" smtClean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dia.org/wiki/File:SLR_cross_section.svg</a:t>
            </a:r>
            <a:endParaRPr sz="1200" u="sng" spc="-10">
              <a:solidFill>
                <a:srgbClr val="0033CC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" name="object 8"/>
          <p:cNvSpPr txBox="1"/>
          <p:nvPr/>
        </p:nvSpPr>
        <p:spPr>
          <a:xfrm>
            <a:off x="5190571" y="2008606"/>
            <a:ext cx="3496229" cy="36933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354965" algn="l"/>
              </a:tabLst>
            </a:pPr>
            <a:r>
              <a:rPr sz="2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1.</a:t>
            </a:r>
            <a:r>
              <a:rPr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成像</a:t>
            </a:r>
            <a:r>
              <a:rPr sz="2400" smtClean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透镜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（内含</a:t>
            </a:r>
            <a:r>
              <a:rPr sz="2400" smtClean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光圈</a:t>
            </a:r>
            <a:r>
              <a:rPr sz="2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）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tabLst>
                <a:tab pos="354965" algn="l"/>
              </a:tabLst>
            </a:pPr>
            <a:r>
              <a:rPr sz="2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2.</a:t>
            </a:r>
            <a:r>
              <a:rPr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反射镜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（可调节）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</a:pPr>
            <a:r>
              <a:rPr sz="2400" spc="-5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3</a:t>
            </a:r>
            <a:r>
              <a:rPr sz="240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 </a:t>
            </a:r>
            <a:r>
              <a:rPr sz="2400" u="heavy" spc="-5" smtClean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快门</a:t>
            </a:r>
            <a:r>
              <a:rPr sz="2400" u="heavy" spc="-35" smtClean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</a:pPr>
            <a:r>
              <a:rPr sz="2400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4</a:t>
            </a:r>
            <a:r>
              <a:rPr sz="240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 </a:t>
            </a:r>
            <a:r>
              <a:rPr sz="2400" u="heavy" smtClean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底片或</a:t>
            </a:r>
            <a:r>
              <a:rPr sz="2400" u="heavy" spc="-600" smtClean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u="heavy" spc="-10" smtClean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CC</a:t>
            </a:r>
            <a:r>
              <a:rPr sz="2400" u="heavy" smtClean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D感光</a:t>
            </a:r>
            <a:r>
              <a:rPr lang="zh-CN" altLang="en-US" sz="2400" u="heavy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元</a:t>
            </a:r>
            <a:r>
              <a:rPr sz="2400" u="heavy" smtClean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件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355600" marR="6350" indent="-342900">
              <a:lnSpc>
                <a:spcPct val="100000"/>
              </a:lnSpc>
              <a:tabLst>
                <a:tab pos="354965" algn="l"/>
              </a:tabLst>
            </a:pPr>
            <a:r>
              <a:rPr sz="2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5.</a:t>
            </a:r>
            <a:r>
              <a:rPr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预览屏幕（预览画面加标示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，十字格子等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）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tabLst>
                <a:tab pos="354965" algn="l"/>
              </a:tabLst>
            </a:pPr>
            <a:r>
              <a:rPr sz="24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6</a:t>
            </a:r>
            <a:r>
              <a:rPr sz="2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收光透镜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>
              <a:tabLst>
                <a:tab pos="354965" algn="l"/>
              </a:tabLst>
            </a:pPr>
            <a:r>
              <a:rPr sz="2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7.</a:t>
            </a:r>
            <a:r>
              <a:rPr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五角棱镜</a:t>
            </a:r>
            <a:r>
              <a:rPr lang="zh-CN" altLang="en-US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（反射两次以   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 </a:t>
            </a:r>
            <a:endParaRPr lang="en-US" altLang="zh-CN"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>
              <a:tabLst>
                <a:tab pos="354965" algn="l"/>
              </a:tabLst>
            </a:pP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成</a:t>
            </a:r>
            <a:r>
              <a:rPr lang="zh-CN" altLang="en-US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正像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）</a:t>
            </a:r>
            <a:endParaRPr lang="en-US" sz="24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tabLst>
                <a:tab pos="354965" algn="l"/>
              </a:tabLst>
            </a:pP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8.	目镜（预览画面用）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0177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6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.2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照相机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43" name="object 2"/>
          <p:cNvSpPr txBox="1">
            <a:spLocks/>
          </p:cNvSpPr>
          <p:nvPr/>
        </p:nvSpPr>
        <p:spPr>
          <a:xfrm>
            <a:off x="-733106" y="785259"/>
            <a:ext cx="10762631" cy="874241"/>
          </a:xfrm>
          <a:prstGeom prst="rect">
            <a:avLst/>
          </a:prstGeom>
        </p:spPr>
        <p:txBody>
          <a:bodyPr vert="horz" wrap="square" lIns="0" tIns="283808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365885">
              <a:lnSpc>
                <a:spcPts val="5280"/>
              </a:lnSpc>
            </a:pPr>
            <a:r>
              <a:rPr lang="zh-CN" altLang="en-US" sz="32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相机常用的参数</a:t>
            </a:r>
            <a:endParaRPr lang="zh-CN" altLang="en-US" sz="3200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</p:txBody>
      </p:sp>
      <p:sp>
        <p:nvSpPr>
          <p:cNvPr id="19" name="object 15"/>
          <p:cNvSpPr txBox="1"/>
          <p:nvPr/>
        </p:nvSpPr>
        <p:spPr>
          <a:xfrm>
            <a:off x="48117" y="6441728"/>
            <a:ext cx="6384157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200" u="sng" spc="-1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</a:t>
            </a:r>
            <a:r>
              <a:rPr sz="1200" u="sng" spc="-1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rom</a:t>
            </a:r>
            <a:r>
              <a:rPr sz="12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:</a:t>
            </a:r>
            <a:r>
              <a:rPr sz="1200" u="sng" spc="1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200" u="sng" spc="-5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</a:t>
            </a:r>
            <a:r>
              <a:rPr sz="1200" u="sng" spc="-15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an</a:t>
            </a:r>
            <a:r>
              <a:rPr sz="1200" u="sng" spc="-1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</a:t>
            </a:r>
            <a:r>
              <a:rPr sz="1200" u="sng" spc="-15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b</a:t>
            </a:r>
            <a:r>
              <a:rPr sz="1200" u="sng" spc="-5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i1</a:t>
            </a:r>
            <a:r>
              <a:rPr sz="1200" u="sng" spc="-15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r>
              <a:rPr sz="1200" u="sng" spc="-5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3 </a:t>
            </a:r>
            <a:endParaRPr lang="en-US" sz="1200" u="sng" spc="-5" smtClean="0">
              <a:solidFill>
                <a:srgbClr val="0033CC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 marR="5080">
              <a:lnSpc>
                <a:spcPct val="100000"/>
              </a:lnSpc>
            </a:pPr>
            <a:r>
              <a:rPr sz="1200" u="sng" spc="-15" smtClean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</a:t>
            </a:r>
            <a:r>
              <a:rPr sz="1200" u="sng" spc="-5" smtClean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</a:t>
            </a:r>
            <a:r>
              <a:rPr sz="1200" u="sng" smtClean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</a:t>
            </a:r>
            <a:r>
              <a:rPr sz="1200" u="sng" spc="-15" smtClean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</a:t>
            </a:r>
            <a:r>
              <a:rPr sz="12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:</a:t>
            </a:r>
            <a:r>
              <a:rPr sz="1200" u="sng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/</a:t>
            </a:r>
            <a:r>
              <a:rPr sz="12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/e</a:t>
            </a:r>
            <a:r>
              <a:rPr sz="1200" u="sng" spc="-1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n</a:t>
            </a:r>
            <a:r>
              <a:rPr sz="1200" u="sng" spc="-1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.w</a:t>
            </a:r>
            <a:r>
              <a:rPr sz="12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iki</a:t>
            </a:r>
            <a:r>
              <a:rPr sz="1200" u="sng" spc="-1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pe</a:t>
            </a:r>
            <a:r>
              <a:rPr sz="1200" u="sng" spc="-1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</a:t>
            </a:r>
            <a:r>
              <a:rPr sz="12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ia</a:t>
            </a:r>
            <a:r>
              <a:rPr sz="1200" u="sng" spc="-1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.o</a:t>
            </a:r>
            <a:r>
              <a:rPr sz="1200" u="sng" spc="-1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rg/wiki/Fi</a:t>
            </a:r>
            <a:r>
              <a:rPr sz="1200" u="sng" spc="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</a:t>
            </a:r>
            <a:r>
              <a:rPr sz="1200" u="sng" spc="-1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</a:t>
            </a:r>
            <a:r>
              <a:rPr sz="12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:</a:t>
            </a:r>
            <a:r>
              <a:rPr sz="1200" u="sng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</a:t>
            </a:r>
            <a:r>
              <a:rPr sz="12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-</a:t>
            </a:r>
            <a:r>
              <a:rPr sz="1200" u="sng" spc="-1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30</a:t>
            </a:r>
            <a:r>
              <a:rPr sz="12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-C</a:t>
            </a:r>
            <a:r>
              <a:rPr sz="1200" u="sng" spc="-2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u</a:t>
            </a:r>
            <a:r>
              <a:rPr sz="12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tm</a:t>
            </a:r>
            <a:r>
              <a:rPr sz="1200" u="sng" spc="-1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od</a:t>
            </a:r>
            <a:r>
              <a:rPr sz="1200" u="sng" spc="-1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</a:t>
            </a:r>
            <a:r>
              <a:rPr sz="12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l.jpg</a:t>
            </a:r>
            <a:endParaRPr sz="1200" u="sng">
              <a:solidFill>
                <a:srgbClr val="0033CC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20" name="Picture 10" descr="Image result for ç§ç¸æº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7784" y="3299188"/>
            <a:ext cx="3189016" cy="3327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/>
        </p:nvSpPr>
        <p:spPr>
          <a:xfrm>
            <a:off x="211755" y="1774227"/>
            <a:ext cx="4572000" cy="212365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90525">
              <a:lnSpc>
                <a:spcPct val="100000"/>
              </a:lnSpc>
            </a:pPr>
            <a:r>
              <a:rPr lang="en-US" altLang="zh-CN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 </a:t>
            </a:r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焦距</a:t>
            </a:r>
            <a:endParaRPr lang="zh-CN" altLang="en-US"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390525">
              <a:lnSpc>
                <a:spcPct val="100000"/>
              </a:lnSpc>
              <a:spcBef>
                <a:spcPts val="770"/>
              </a:spcBef>
            </a:pPr>
            <a:r>
              <a:rPr lang="en-US" altLang="zh-CN" sz="28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 </a:t>
            </a:r>
            <a:r>
              <a:rPr lang="zh-CN" altLang="en-US" sz="28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光圈</a:t>
            </a:r>
            <a:r>
              <a:rPr lang="zh-CN" altLang="en-US" sz="28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（</a:t>
            </a:r>
            <a:r>
              <a:rPr lang="en-US" altLang="zh-CN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</a:t>
            </a:r>
            <a:r>
              <a:rPr lang="en-US" altLang="zh-CN" sz="28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#</a:t>
            </a:r>
            <a:r>
              <a:rPr lang="zh-CN" altLang="en-US" sz="28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）</a:t>
            </a:r>
            <a:endParaRPr lang="zh-CN" altLang="en-US" sz="2800" spc="5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390525">
              <a:lnSpc>
                <a:spcPct val="100000"/>
              </a:lnSpc>
              <a:spcBef>
                <a:spcPts val="765"/>
              </a:spcBef>
            </a:pPr>
            <a:r>
              <a:rPr lang="en-US" altLang="zh-CN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 </a:t>
            </a:r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快门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（曝光时间）</a:t>
            </a:r>
          </a:p>
          <a:p>
            <a:pPr marL="390525">
              <a:lnSpc>
                <a:spcPct val="100000"/>
              </a:lnSpc>
              <a:spcBef>
                <a:spcPts val="765"/>
              </a:spcBef>
            </a:pPr>
            <a:r>
              <a:rPr lang="en-US" altLang="zh-CN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 </a:t>
            </a:r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感光度</a:t>
            </a:r>
            <a:r>
              <a:rPr lang="zh-CN" altLang="en-US" sz="2800" spc="-1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（</a:t>
            </a:r>
            <a:r>
              <a:rPr lang="en-US" altLang="zh-CN" sz="28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IS</a:t>
            </a: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值）</a:t>
            </a:r>
            <a:endParaRPr lang="zh-CN" altLang="en-US" sz="28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8447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6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.2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照相机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43" name="object 2"/>
          <p:cNvSpPr txBox="1">
            <a:spLocks/>
          </p:cNvSpPr>
          <p:nvPr/>
        </p:nvSpPr>
        <p:spPr>
          <a:xfrm>
            <a:off x="-809316" y="823759"/>
            <a:ext cx="10762631" cy="874241"/>
          </a:xfrm>
          <a:prstGeom prst="rect">
            <a:avLst/>
          </a:prstGeom>
        </p:spPr>
        <p:txBody>
          <a:bodyPr vert="horz" wrap="square" lIns="0" tIns="283808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365885">
              <a:lnSpc>
                <a:spcPts val="5280"/>
              </a:lnSpc>
            </a:pPr>
            <a:r>
              <a:rPr lang="zh-CN" altLang="en-US" sz="32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相机常用的参数</a:t>
            </a:r>
            <a:endParaRPr lang="zh-CN" altLang="en-US" sz="3200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</p:txBody>
      </p:sp>
      <p:sp>
        <p:nvSpPr>
          <p:cNvPr id="8" name="object 3"/>
          <p:cNvSpPr txBox="1"/>
          <p:nvPr/>
        </p:nvSpPr>
        <p:spPr>
          <a:xfrm>
            <a:off x="0" y="2906419"/>
            <a:ext cx="7038137" cy="19928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84885" marR="162560" indent="-515620">
              <a:lnSpc>
                <a:spcPct val="100000"/>
              </a:lnSpc>
              <a:spcBef>
                <a:spcPts val="685"/>
              </a:spcBef>
              <a:tabLst>
                <a:tab pos="984885" algn="l"/>
              </a:tabLst>
            </a:pPr>
            <a:r>
              <a:rPr sz="28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</a:t>
            </a:r>
            <a:r>
              <a:rPr sz="2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等效透镜中前侧主点到被摄物的距离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00000"/>
              </a:lnSpc>
              <a:spcBef>
                <a:spcPts val="670"/>
              </a:spcBef>
              <a:tabLst>
                <a:tab pos="984885" algn="l"/>
              </a:tabLst>
            </a:pPr>
            <a:r>
              <a:rPr sz="2800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r>
              <a:rPr sz="2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sz="28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等效透镜中后侧主点到底片的距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离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00000"/>
              </a:lnSpc>
              <a:spcBef>
                <a:spcPts val="670"/>
              </a:spcBef>
              <a:tabLst>
                <a:tab pos="984885" algn="l"/>
              </a:tabLst>
            </a:pPr>
            <a:r>
              <a:rPr sz="2800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3</a:t>
            </a:r>
            <a:r>
              <a:rPr sz="2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等效透镜中两个主点之间的距离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00000"/>
              </a:lnSpc>
              <a:spcBef>
                <a:spcPts val="675"/>
              </a:spcBef>
              <a:tabLst>
                <a:tab pos="984885" algn="l"/>
              </a:tabLst>
            </a:pPr>
            <a:r>
              <a:rPr sz="2800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4</a:t>
            </a:r>
            <a:r>
              <a:rPr sz="2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sz="28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等效透镜中两个节点之间的距离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object 4"/>
          <p:cNvSpPr/>
          <p:nvPr/>
        </p:nvSpPr>
        <p:spPr>
          <a:xfrm>
            <a:off x="6809231" y="1157585"/>
            <a:ext cx="2081149" cy="16247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" name="object 5"/>
          <p:cNvSpPr/>
          <p:nvPr/>
        </p:nvSpPr>
        <p:spPr>
          <a:xfrm>
            <a:off x="6769734" y="4899272"/>
            <a:ext cx="1806448" cy="16455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1" name="object 6"/>
          <p:cNvSpPr/>
          <p:nvPr/>
        </p:nvSpPr>
        <p:spPr>
          <a:xfrm>
            <a:off x="6809231" y="3016484"/>
            <a:ext cx="2081149" cy="164553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57200" y="1763094"/>
            <a:ext cx="60071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相机的透镜显然属于厚透镜</a:t>
            </a:r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，那么</a:t>
            </a:r>
            <a:r>
              <a:rPr lang="zh-CN" altLang="en-US" sz="28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相机</a:t>
            </a:r>
            <a:r>
              <a:rPr lang="zh-CN" altLang="en-US" sz="280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的焦距是指哪一段</a:t>
            </a:r>
            <a:r>
              <a:rPr lang="zh-CN" altLang="en-US" sz="28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距离</a:t>
            </a:r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？</a:t>
            </a:r>
            <a:endParaRPr lang="zh-CN" altLang="en-US"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558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5"/>
          <p:cNvSpPr/>
          <p:nvPr/>
        </p:nvSpPr>
        <p:spPr>
          <a:xfrm>
            <a:off x="4203700" y="3543300"/>
            <a:ext cx="4778375" cy="28638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6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.2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照相机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43" name="object 2"/>
          <p:cNvSpPr txBox="1">
            <a:spLocks/>
          </p:cNvSpPr>
          <p:nvPr/>
        </p:nvSpPr>
        <p:spPr>
          <a:xfrm>
            <a:off x="-809316" y="823759"/>
            <a:ext cx="10762631" cy="874241"/>
          </a:xfrm>
          <a:prstGeom prst="rect">
            <a:avLst/>
          </a:prstGeom>
        </p:spPr>
        <p:txBody>
          <a:bodyPr vert="horz" wrap="square" lIns="0" tIns="283808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365885">
              <a:lnSpc>
                <a:spcPts val="5280"/>
              </a:lnSpc>
            </a:pPr>
            <a:r>
              <a:rPr lang="zh-CN" altLang="en-US" sz="32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相机常用的参数</a:t>
            </a:r>
            <a:endParaRPr lang="zh-CN" altLang="en-US" sz="3200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57200" y="1759555"/>
            <a:ext cx="60071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相机的透镜显然属于厚透镜</a:t>
            </a:r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，那么</a:t>
            </a:r>
            <a:r>
              <a:rPr lang="zh-CN" altLang="en-US" sz="28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相机</a:t>
            </a:r>
            <a:r>
              <a:rPr lang="zh-CN" altLang="en-US" sz="280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的焦距是指哪一段</a:t>
            </a:r>
            <a:r>
              <a:rPr lang="zh-CN" altLang="en-US" sz="28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距离</a:t>
            </a:r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？</a:t>
            </a:r>
            <a:endParaRPr lang="zh-CN" altLang="en-US"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57200" y="2775218"/>
            <a:ext cx="8229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指的是</a:t>
            </a:r>
            <a:r>
              <a:rPr lang="zh-CN" altLang="en-US" sz="280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厚透镜中等效的后侧主点到底片（或感光组件）的</a:t>
            </a:r>
            <a:r>
              <a:rPr lang="zh-CN" altLang="en-US" sz="28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距离</a:t>
            </a:r>
            <a:r>
              <a:rPr lang="en-US" altLang="zh-CN" sz="28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——EFL</a:t>
            </a:r>
            <a:endParaRPr lang="zh-CN" altLang="en-US" sz="28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869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6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.2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照相机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43" name="object 2"/>
          <p:cNvSpPr txBox="1">
            <a:spLocks/>
          </p:cNvSpPr>
          <p:nvPr/>
        </p:nvSpPr>
        <p:spPr>
          <a:xfrm>
            <a:off x="-809316" y="686685"/>
            <a:ext cx="10762631" cy="865584"/>
          </a:xfrm>
          <a:prstGeom prst="rect">
            <a:avLst/>
          </a:prstGeom>
        </p:spPr>
        <p:txBody>
          <a:bodyPr vert="horz" wrap="square" lIns="0" tIns="283808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365885">
              <a:lnSpc>
                <a:spcPts val="5280"/>
              </a:lnSpc>
            </a:pPr>
            <a:r>
              <a:rPr lang="zh-CN" altLang="en-US" sz="32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相机常用的参数：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长焦距与短焦距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</p:txBody>
      </p:sp>
      <p:sp>
        <p:nvSpPr>
          <p:cNvPr id="7" name="object 3"/>
          <p:cNvSpPr txBox="1"/>
          <p:nvPr/>
        </p:nvSpPr>
        <p:spPr>
          <a:xfrm>
            <a:off x="612140" y="1705596"/>
            <a:ext cx="6537325" cy="10207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•</a:t>
            </a:r>
            <a:r>
              <a:rPr lang="en-US" sz="28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 </a:t>
            </a:r>
            <a:r>
              <a:rPr sz="28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焦距可由调整厚透镜组</a:t>
            </a:r>
            <a:r>
              <a:rPr sz="2800" spc="-15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的</a:t>
            </a:r>
            <a:r>
              <a:rPr sz="28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位置</a:t>
            </a:r>
            <a:r>
              <a:rPr sz="2800" spc="-15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改</a:t>
            </a:r>
            <a:r>
              <a:rPr sz="28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变</a:t>
            </a:r>
            <a:endParaRPr sz="280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  <a:p>
            <a:pPr marL="12700">
              <a:lnSpc>
                <a:spcPts val="3840"/>
              </a:lnSpc>
              <a:spcBef>
                <a:spcPts val="770"/>
              </a:spcBef>
            </a:pPr>
            <a:r>
              <a:rPr sz="28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•</a:t>
            </a:r>
            <a:r>
              <a:rPr lang="en-US" sz="28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 </a:t>
            </a:r>
            <a:r>
              <a:rPr sz="28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等效主点位置不需要在</a:t>
            </a:r>
            <a:r>
              <a:rPr sz="2800" spc="-15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透</a:t>
            </a:r>
            <a:r>
              <a:rPr sz="28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镜组中</a:t>
            </a:r>
            <a:endParaRPr sz="280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</p:txBody>
      </p:sp>
      <p:sp>
        <p:nvSpPr>
          <p:cNvPr id="8" name="object 5"/>
          <p:cNvSpPr/>
          <p:nvPr/>
        </p:nvSpPr>
        <p:spPr>
          <a:xfrm>
            <a:off x="3147669" y="2802588"/>
            <a:ext cx="5697737" cy="39506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117219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6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.2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照相机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43" name="object 2"/>
          <p:cNvSpPr txBox="1">
            <a:spLocks/>
          </p:cNvSpPr>
          <p:nvPr/>
        </p:nvSpPr>
        <p:spPr>
          <a:xfrm>
            <a:off x="-809316" y="686685"/>
            <a:ext cx="10762631" cy="865584"/>
          </a:xfrm>
          <a:prstGeom prst="rect">
            <a:avLst/>
          </a:prstGeom>
        </p:spPr>
        <p:txBody>
          <a:bodyPr vert="horz" wrap="square" lIns="0" tIns="283808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365885">
              <a:lnSpc>
                <a:spcPts val="5280"/>
              </a:lnSpc>
            </a:pPr>
            <a:r>
              <a:rPr lang="zh-CN" altLang="en-US" sz="32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相机常用的参数：</a:t>
            </a:r>
            <a:r>
              <a:rPr lang="zh-CN" altLang="en-US" sz="28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焦距，放大率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</p:txBody>
      </p:sp>
      <p:sp>
        <p:nvSpPr>
          <p:cNvPr id="6" name="object 3"/>
          <p:cNvSpPr txBox="1">
            <a:spLocks/>
          </p:cNvSpPr>
          <p:nvPr/>
        </p:nvSpPr>
        <p:spPr>
          <a:xfrm>
            <a:off x="221310" y="1143000"/>
            <a:ext cx="8828379" cy="1542089"/>
          </a:xfrm>
          <a:prstGeom prst="rect">
            <a:avLst/>
          </a:prstGeom>
        </p:spPr>
        <p:txBody>
          <a:bodyPr vert="horz" wrap="square" lIns="0" tIns="546735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90525">
              <a:lnSpc>
                <a:spcPct val="100000"/>
              </a:lnSpc>
            </a:pP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对同一远方物体而言，</a:t>
            </a:r>
            <a:r>
              <a:rPr lang="zh-CN" altLang="en-US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焦</a:t>
            </a:r>
            <a:r>
              <a:rPr lang="zh-CN" altLang="en-US" spc="-2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距</a:t>
            </a: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越长，放</a:t>
            </a:r>
            <a:r>
              <a:rPr lang="zh-CN" altLang="en-US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大</a:t>
            </a: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率越</a:t>
            </a:r>
            <a:r>
              <a:rPr lang="zh-CN" altLang="en-US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大</a:t>
            </a:r>
            <a:endParaRPr lang="en-US" altLang="zh-CN" spc="5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61925" indent="0">
              <a:lnSpc>
                <a:spcPct val="100000"/>
              </a:lnSpc>
              <a:buNone/>
            </a:pPr>
            <a:r>
              <a:rPr lang="en-US" altLang="zh-CN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 </a:t>
            </a:r>
            <a:r>
              <a:rPr lang="zh-CN" altLang="en-US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第三讲中提到薄透镜</a:t>
            </a:r>
            <a:r>
              <a:rPr lang="zh-CN" altLang="en-US" spc="-2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</a:t>
            </a:r>
            <a:r>
              <a:rPr lang="zh-CN" altLang="en-US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横向距离</a:t>
            </a:r>
            <a:r>
              <a:rPr lang="zh-CN" altLang="en-US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放</a:t>
            </a: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大率</a:t>
            </a:r>
            <a:endParaRPr lang="zh-CN" altLang="en-US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object 4"/>
          <p:cNvSpPr txBox="1"/>
          <p:nvPr/>
        </p:nvSpPr>
        <p:spPr>
          <a:xfrm>
            <a:off x="457200" y="4284562"/>
            <a:ext cx="3934460" cy="9515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lang="en-US" sz="28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同时可看见的视角越小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sz="28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lang="en-US" sz="28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广角镜头都是短焦距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" name="object 6"/>
          <p:cNvSpPr/>
          <p:nvPr/>
        </p:nvSpPr>
        <p:spPr>
          <a:xfrm>
            <a:off x="0" y="2914913"/>
            <a:ext cx="6607175" cy="11398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0559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6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.2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照相机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43" name="object 2"/>
          <p:cNvSpPr txBox="1">
            <a:spLocks/>
          </p:cNvSpPr>
          <p:nvPr/>
        </p:nvSpPr>
        <p:spPr>
          <a:xfrm>
            <a:off x="-809316" y="710208"/>
            <a:ext cx="10762631" cy="865584"/>
          </a:xfrm>
          <a:prstGeom prst="rect">
            <a:avLst/>
          </a:prstGeom>
        </p:spPr>
        <p:txBody>
          <a:bodyPr vert="horz" wrap="square" lIns="0" tIns="283808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365885">
              <a:lnSpc>
                <a:spcPts val="5280"/>
              </a:lnSpc>
            </a:pPr>
            <a:r>
              <a:rPr lang="zh-CN" altLang="en-US" sz="32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相机常用的参数：</a:t>
            </a:r>
            <a:r>
              <a:rPr lang="zh-CN" altLang="en-US" sz="28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焦距，放大率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</p:txBody>
      </p:sp>
      <p:sp>
        <p:nvSpPr>
          <p:cNvPr id="6" name="object 3"/>
          <p:cNvSpPr txBox="1">
            <a:spLocks/>
          </p:cNvSpPr>
          <p:nvPr/>
        </p:nvSpPr>
        <p:spPr>
          <a:xfrm>
            <a:off x="221310" y="1143000"/>
            <a:ext cx="8828379" cy="982961"/>
          </a:xfrm>
          <a:prstGeom prst="rect">
            <a:avLst/>
          </a:prstGeom>
        </p:spPr>
        <p:txBody>
          <a:bodyPr vert="horz" wrap="square" lIns="0" tIns="546735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90525">
              <a:lnSpc>
                <a:spcPct val="100000"/>
              </a:lnSpc>
            </a:pP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对同一远方物体而言，</a:t>
            </a:r>
            <a:r>
              <a:rPr lang="zh-CN" altLang="en-US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焦</a:t>
            </a:r>
            <a:r>
              <a:rPr lang="zh-CN" altLang="en-US" spc="-2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距</a:t>
            </a: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越长，放</a:t>
            </a:r>
            <a:r>
              <a:rPr lang="zh-CN" altLang="en-US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大</a:t>
            </a: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率越</a:t>
            </a:r>
            <a:r>
              <a:rPr lang="zh-CN" altLang="en-US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大</a:t>
            </a:r>
            <a:endParaRPr lang="en-US" altLang="zh-CN" spc="5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8714" y="2286000"/>
            <a:ext cx="6353570" cy="4251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512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6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.2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照相机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43" name="object 2"/>
          <p:cNvSpPr txBox="1">
            <a:spLocks/>
          </p:cNvSpPr>
          <p:nvPr/>
        </p:nvSpPr>
        <p:spPr>
          <a:xfrm>
            <a:off x="-809316" y="710208"/>
            <a:ext cx="10762631" cy="865584"/>
          </a:xfrm>
          <a:prstGeom prst="rect">
            <a:avLst/>
          </a:prstGeom>
        </p:spPr>
        <p:txBody>
          <a:bodyPr vert="horz" wrap="square" lIns="0" tIns="283808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365885">
              <a:lnSpc>
                <a:spcPts val="5280"/>
              </a:lnSpc>
            </a:pPr>
            <a:r>
              <a:rPr lang="zh-CN" altLang="en-US" sz="32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相机常用的参数：</a:t>
            </a:r>
            <a:r>
              <a:rPr lang="zh-CN" altLang="en-US" sz="28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焦距，放大率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</p:txBody>
      </p:sp>
      <p:sp>
        <p:nvSpPr>
          <p:cNvPr id="6" name="object 3"/>
          <p:cNvSpPr txBox="1">
            <a:spLocks/>
          </p:cNvSpPr>
          <p:nvPr/>
        </p:nvSpPr>
        <p:spPr>
          <a:xfrm>
            <a:off x="221310" y="1143000"/>
            <a:ext cx="8828379" cy="982961"/>
          </a:xfrm>
          <a:prstGeom prst="rect">
            <a:avLst/>
          </a:prstGeom>
        </p:spPr>
        <p:txBody>
          <a:bodyPr vert="horz" wrap="square" lIns="0" tIns="546735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90525">
              <a:lnSpc>
                <a:spcPct val="100000"/>
              </a:lnSpc>
            </a:pP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对同一远方物体而言，</a:t>
            </a:r>
            <a:r>
              <a:rPr lang="zh-CN" altLang="en-US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焦</a:t>
            </a:r>
            <a:r>
              <a:rPr lang="zh-CN" altLang="en-US" spc="-2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距</a:t>
            </a: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越长，放</a:t>
            </a:r>
            <a:r>
              <a:rPr lang="zh-CN" altLang="en-US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大</a:t>
            </a: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率越</a:t>
            </a:r>
            <a:r>
              <a:rPr lang="zh-CN" altLang="en-US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大</a:t>
            </a:r>
            <a:endParaRPr lang="en-US" altLang="zh-CN" spc="5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lum bright="23000" contrast="-64000"/>
          </a:blip>
          <a:stretch>
            <a:fillRect/>
          </a:stretch>
        </p:blipFill>
        <p:spPr>
          <a:xfrm>
            <a:off x="1458714" y="2286000"/>
            <a:ext cx="6353570" cy="42518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7681727"/>
              </p:ext>
            </p:extLst>
          </p:nvPr>
        </p:nvGraphicFramePr>
        <p:xfrm>
          <a:off x="4635499" y="4186959"/>
          <a:ext cx="3506787" cy="61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73" name="Equation" r:id="rId5" imgW="1447560" imgH="253800" progId="Equation.DSMT4">
                  <p:embed/>
                </p:oleObj>
              </mc:Choice>
              <mc:Fallback>
                <p:oleObj name="Equation" r:id="rId5" imgW="1447560" imgH="253800" progId="Equation.DSMT4">
                  <p:embed/>
                  <p:pic>
                    <p:nvPicPr>
                      <p:cNvPr id="7" name="对象 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635499" y="4186959"/>
                        <a:ext cx="3506787" cy="615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" name="直接连接符 3"/>
          <p:cNvCxnSpPr/>
          <p:nvPr/>
        </p:nvCxnSpPr>
        <p:spPr>
          <a:xfrm>
            <a:off x="2540000" y="5107709"/>
            <a:ext cx="4594421" cy="758947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V="1">
            <a:off x="2404917" y="5384800"/>
            <a:ext cx="4688610" cy="592615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/>
          <p:cNvCxnSpPr/>
          <p:nvPr/>
        </p:nvCxnSpPr>
        <p:spPr>
          <a:xfrm flipH="1">
            <a:off x="6430433" y="3042805"/>
            <a:ext cx="2117" cy="407362"/>
          </a:xfrm>
          <a:prstGeom prst="straightConnector1">
            <a:avLst/>
          </a:prstGeom>
          <a:ln w="190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/>
          <p:cNvCxnSpPr/>
          <p:nvPr/>
        </p:nvCxnSpPr>
        <p:spPr>
          <a:xfrm flipH="1">
            <a:off x="7191375" y="5373132"/>
            <a:ext cx="4753" cy="516493"/>
          </a:xfrm>
          <a:prstGeom prst="straightConnector1">
            <a:avLst/>
          </a:prstGeom>
          <a:ln w="190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2" name="对象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4643450"/>
              </p:ext>
            </p:extLst>
          </p:nvPr>
        </p:nvGraphicFramePr>
        <p:xfrm>
          <a:off x="7237022" y="5384800"/>
          <a:ext cx="307975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74" name="Equation" r:id="rId7" imgW="126720" imgH="177480" progId="Equation.DSMT4">
                  <p:embed/>
                </p:oleObj>
              </mc:Choice>
              <mc:Fallback>
                <p:oleObj name="Equation" r:id="rId7" imgW="126720" imgH="177480" progId="Equation.DSMT4">
                  <p:embed/>
                  <p:pic>
                    <p:nvPicPr>
                      <p:cNvPr id="7" name="对象 6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237022" y="5384800"/>
                        <a:ext cx="307975" cy="431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对象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6767566"/>
              </p:ext>
            </p:extLst>
          </p:nvPr>
        </p:nvGraphicFramePr>
        <p:xfrm>
          <a:off x="6041594" y="6027516"/>
          <a:ext cx="453494" cy="6053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75" name="Equation" r:id="rId9" imgW="152280" imgH="203040" progId="Equation.DSMT4">
                  <p:embed/>
                </p:oleObj>
              </mc:Choice>
              <mc:Fallback>
                <p:oleObj name="Equation" r:id="rId9" imgW="152280" imgH="203040" progId="Equation.DSMT4">
                  <p:embed/>
                  <p:pic>
                    <p:nvPicPr>
                      <p:cNvPr id="22" name="对象 2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041594" y="6027516"/>
                        <a:ext cx="453494" cy="60530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对象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6631750"/>
              </p:ext>
            </p:extLst>
          </p:nvPr>
        </p:nvGraphicFramePr>
        <p:xfrm>
          <a:off x="3294043" y="5373132"/>
          <a:ext cx="827425" cy="400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76" name="Equation" r:id="rId11" imgW="368280" imgH="177480" progId="Equation.DSMT4">
                  <p:embed/>
                </p:oleObj>
              </mc:Choice>
              <mc:Fallback>
                <p:oleObj name="Equation" r:id="rId11" imgW="368280" imgH="177480" progId="Equation.DSMT4">
                  <p:embed/>
                  <p:pic>
                    <p:nvPicPr>
                      <p:cNvPr id="7" name="对象 6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294043" y="5373132"/>
                        <a:ext cx="827425" cy="400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84423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6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.2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照相机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43" name="object 2"/>
          <p:cNvSpPr txBox="1">
            <a:spLocks/>
          </p:cNvSpPr>
          <p:nvPr/>
        </p:nvSpPr>
        <p:spPr>
          <a:xfrm>
            <a:off x="-809316" y="710208"/>
            <a:ext cx="10762631" cy="865584"/>
          </a:xfrm>
          <a:prstGeom prst="rect">
            <a:avLst/>
          </a:prstGeom>
        </p:spPr>
        <p:txBody>
          <a:bodyPr vert="horz" wrap="square" lIns="0" tIns="283808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365885">
              <a:lnSpc>
                <a:spcPts val="5280"/>
              </a:lnSpc>
            </a:pPr>
            <a:r>
              <a:rPr lang="zh-CN" altLang="en-US" sz="32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相机常用的参数：</a:t>
            </a:r>
            <a:r>
              <a:rPr lang="zh-CN" altLang="en-US" sz="28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焦距，放大率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</p:txBody>
      </p:sp>
      <p:sp>
        <p:nvSpPr>
          <p:cNvPr id="6" name="object 3"/>
          <p:cNvSpPr txBox="1">
            <a:spLocks/>
          </p:cNvSpPr>
          <p:nvPr/>
        </p:nvSpPr>
        <p:spPr>
          <a:xfrm>
            <a:off x="221310" y="1143000"/>
            <a:ext cx="8828379" cy="982961"/>
          </a:xfrm>
          <a:prstGeom prst="rect">
            <a:avLst/>
          </a:prstGeom>
        </p:spPr>
        <p:txBody>
          <a:bodyPr vert="horz" wrap="square" lIns="0" tIns="546735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90525">
              <a:lnSpc>
                <a:spcPct val="100000"/>
              </a:lnSpc>
            </a:pP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对同一远方物体而言，</a:t>
            </a:r>
            <a:r>
              <a:rPr lang="zh-CN" altLang="en-US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焦</a:t>
            </a:r>
            <a:r>
              <a:rPr lang="zh-CN" altLang="en-US" spc="-2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距</a:t>
            </a: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越长，放</a:t>
            </a:r>
            <a:r>
              <a:rPr lang="zh-CN" altLang="en-US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大</a:t>
            </a: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率越</a:t>
            </a:r>
            <a:r>
              <a:rPr lang="zh-CN" altLang="en-US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大</a:t>
            </a:r>
            <a:endParaRPr lang="en-US" altLang="zh-CN" spc="5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object 5"/>
          <p:cNvSpPr/>
          <p:nvPr/>
        </p:nvSpPr>
        <p:spPr>
          <a:xfrm>
            <a:off x="1349374" y="2238955"/>
            <a:ext cx="6572250" cy="440753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0322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6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.2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照相机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43" name="object 2"/>
          <p:cNvSpPr txBox="1">
            <a:spLocks/>
          </p:cNvSpPr>
          <p:nvPr/>
        </p:nvSpPr>
        <p:spPr>
          <a:xfrm>
            <a:off x="-809316" y="710208"/>
            <a:ext cx="10762631" cy="865584"/>
          </a:xfrm>
          <a:prstGeom prst="rect">
            <a:avLst/>
          </a:prstGeom>
        </p:spPr>
        <p:txBody>
          <a:bodyPr vert="horz" wrap="square" lIns="0" tIns="283808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365885">
              <a:lnSpc>
                <a:spcPts val="5280"/>
              </a:lnSpc>
            </a:pPr>
            <a:r>
              <a:rPr lang="zh-CN" altLang="en-US" sz="32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相机常用的参数：</a:t>
            </a:r>
            <a:r>
              <a:rPr lang="zh-CN" altLang="en-US" sz="28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焦距，放大率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</p:txBody>
      </p:sp>
      <p:sp>
        <p:nvSpPr>
          <p:cNvPr id="6" name="object 3"/>
          <p:cNvSpPr txBox="1">
            <a:spLocks/>
          </p:cNvSpPr>
          <p:nvPr/>
        </p:nvSpPr>
        <p:spPr>
          <a:xfrm>
            <a:off x="221310" y="1143000"/>
            <a:ext cx="8828379" cy="982961"/>
          </a:xfrm>
          <a:prstGeom prst="rect">
            <a:avLst/>
          </a:prstGeom>
        </p:spPr>
        <p:txBody>
          <a:bodyPr vert="horz" wrap="square" lIns="0" tIns="546735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90525">
              <a:lnSpc>
                <a:spcPct val="100000"/>
              </a:lnSpc>
            </a:pP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对同一远方物体而言，</a:t>
            </a:r>
            <a:r>
              <a:rPr lang="zh-CN" altLang="en-US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焦</a:t>
            </a:r>
            <a:r>
              <a:rPr lang="zh-CN" altLang="en-US" spc="-2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距</a:t>
            </a: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越长，放</a:t>
            </a:r>
            <a:r>
              <a:rPr lang="zh-CN" altLang="en-US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大</a:t>
            </a: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率越</a:t>
            </a:r>
            <a:r>
              <a:rPr lang="zh-CN" altLang="en-US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大</a:t>
            </a:r>
            <a:endParaRPr lang="en-US" altLang="zh-CN" spc="5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2" name="图片 1">
            <a:hlinkClick r:id="rId3" action="ppaction://hlinkfile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383" y="1575792"/>
            <a:ext cx="8268231" cy="515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574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6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.2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照相机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43" name="object 2"/>
          <p:cNvSpPr txBox="1">
            <a:spLocks/>
          </p:cNvSpPr>
          <p:nvPr/>
        </p:nvSpPr>
        <p:spPr>
          <a:xfrm>
            <a:off x="-809316" y="710208"/>
            <a:ext cx="10762631" cy="865584"/>
          </a:xfrm>
          <a:prstGeom prst="rect">
            <a:avLst/>
          </a:prstGeom>
        </p:spPr>
        <p:txBody>
          <a:bodyPr vert="horz" wrap="square" lIns="0" tIns="283808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365885">
              <a:lnSpc>
                <a:spcPts val="5280"/>
              </a:lnSpc>
            </a:pPr>
            <a:r>
              <a:rPr lang="zh-CN" altLang="en-US" sz="32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相机常用的参数：</a:t>
            </a:r>
            <a:r>
              <a:rPr lang="zh-CN" altLang="en-US" sz="28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焦距，放大率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</p:txBody>
      </p:sp>
      <p:sp>
        <p:nvSpPr>
          <p:cNvPr id="6" name="object 3"/>
          <p:cNvSpPr txBox="1">
            <a:spLocks/>
          </p:cNvSpPr>
          <p:nvPr/>
        </p:nvSpPr>
        <p:spPr>
          <a:xfrm>
            <a:off x="221310" y="1143000"/>
            <a:ext cx="8828379" cy="982961"/>
          </a:xfrm>
          <a:prstGeom prst="rect">
            <a:avLst/>
          </a:prstGeom>
        </p:spPr>
        <p:txBody>
          <a:bodyPr vert="horz" wrap="square" lIns="0" tIns="546735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90525">
              <a:lnSpc>
                <a:spcPct val="100000"/>
              </a:lnSpc>
            </a:pP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对同一远方物体而言，</a:t>
            </a:r>
            <a:r>
              <a:rPr lang="zh-CN" altLang="en-US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焦</a:t>
            </a:r>
            <a:r>
              <a:rPr lang="zh-CN" altLang="en-US" spc="-2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距</a:t>
            </a: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越长，放</a:t>
            </a:r>
            <a:r>
              <a:rPr lang="zh-CN" altLang="en-US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大</a:t>
            </a: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率越</a:t>
            </a:r>
            <a:r>
              <a:rPr lang="zh-CN" altLang="en-US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大</a:t>
            </a:r>
            <a:endParaRPr lang="en-US" altLang="zh-CN" spc="5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807" y="1575791"/>
            <a:ext cx="8364292" cy="515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046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www.disp.duke.edu/projects/AWARE/index.ptml_files/AWARE2_outlin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642" y="1346309"/>
            <a:ext cx="6428614" cy="5191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6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.2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照相机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43" name="object 2"/>
          <p:cNvSpPr txBox="1">
            <a:spLocks/>
          </p:cNvSpPr>
          <p:nvPr/>
        </p:nvSpPr>
        <p:spPr>
          <a:xfrm>
            <a:off x="-809316" y="511124"/>
            <a:ext cx="10762631" cy="848272"/>
          </a:xfrm>
          <a:prstGeom prst="rect">
            <a:avLst/>
          </a:prstGeom>
        </p:spPr>
        <p:txBody>
          <a:bodyPr vert="horz" wrap="square" lIns="0" tIns="283808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365885">
              <a:lnSpc>
                <a:spcPts val="5280"/>
              </a:lnSpc>
            </a:pPr>
            <a:r>
              <a:rPr lang="zh-CN" altLang="en-US" sz="24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如何突破焦距与放大率（看得又广又细）之间的矛盾？</a:t>
            </a:r>
            <a:endParaRPr lang="zh-CN" altLang="en-US" sz="1800" dirty="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6377692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1200" u="sng" spc="-5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 action="ppaction://hlinkfile"/>
              </a:rPr>
              <a:t>Brady 等 - 2012 - Multiscale gigapixel </a:t>
            </a:r>
            <a:r>
              <a:rPr lang="zh-CN" altLang="en-US" sz="1200" u="sng" spc="-5" smtClean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 action="ppaction://hlinkfile"/>
              </a:rPr>
              <a:t>photography</a:t>
            </a:r>
            <a:r>
              <a:rPr lang="en-US" altLang="zh-CN" sz="1200" u="sng" spc="-5" smtClean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 action="ppaction://hlinkfile"/>
              </a:rPr>
              <a:t>, Nature</a:t>
            </a:r>
            <a:endParaRPr lang="zh-CN" altLang="en-US" sz="1200" u="sng" spc="-5">
              <a:solidFill>
                <a:srgbClr val="0033CC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6581001"/>
            <a:ext cx="30854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u="sng" spc="-5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http://www.disp.duke.edu/projects/AWARE/</a:t>
            </a:r>
          </a:p>
        </p:txBody>
      </p:sp>
      <p:pic>
        <p:nvPicPr>
          <p:cNvPr id="4" name="图片 3">
            <a:hlinkClick r:id="rId4" action="ppaction://hlinkfile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7562" y="4503149"/>
            <a:ext cx="4177992" cy="178958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08256" y="1654124"/>
            <a:ext cx="2218150" cy="1870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325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6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.2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照相机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43" name="object 2"/>
          <p:cNvSpPr txBox="1">
            <a:spLocks/>
          </p:cNvSpPr>
          <p:nvPr/>
        </p:nvSpPr>
        <p:spPr>
          <a:xfrm>
            <a:off x="-809316" y="511124"/>
            <a:ext cx="10762631" cy="848272"/>
          </a:xfrm>
          <a:prstGeom prst="rect">
            <a:avLst/>
          </a:prstGeom>
        </p:spPr>
        <p:txBody>
          <a:bodyPr vert="horz" wrap="square" lIns="0" tIns="283808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365885">
              <a:lnSpc>
                <a:spcPts val="5280"/>
              </a:lnSpc>
            </a:pPr>
            <a:r>
              <a:rPr lang="zh-CN" altLang="en-US" sz="24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如何突破焦距与放大率（看得又广又细）之间的矛盾？</a:t>
            </a:r>
            <a:endParaRPr lang="zh-CN" altLang="en-US" sz="1800" dirty="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6377692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1200" u="sng" spc="-5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Brady 等 - 2012 - Multiscale gigapixel </a:t>
            </a:r>
            <a:r>
              <a:rPr lang="zh-CN" altLang="en-US" sz="1200" u="sng" spc="-5" smtClean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photography</a:t>
            </a:r>
            <a:r>
              <a:rPr lang="en-US" altLang="zh-CN" sz="1200" u="sng" spc="-5" smtClean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, Nature</a:t>
            </a:r>
            <a:endParaRPr lang="zh-CN" altLang="en-US" sz="1200" u="sng" spc="-5">
              <a:solidFill>
                <a:srgbClr val="0033CC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6581001"/>
            <a:ext cx="30854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u="sng" spc="-5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http://www.disp.duke.edu/projects/AWARE/</a:t>
            </a:r>
          </a:p>
        </p:txBody>
      </p:sp>
      <p:pic>
        <p:nvPicPr>
          <p:cNvPr id="6" name="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48074" y="1654124"/>
            <a:ext cx="7847849" cy="4414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631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76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/>
          <a:srcRect l="7141" t="8945" r="21169"/>
          <a:stretch/>
        </p:blipFill>
        <p:spPr>
          <a:xfrm>
            <a:off x="4935537" y="3653547"/>
            <a:ext cx="4156236" cy="2922307"/>
          </a:xfrm>
          <a:prstGeom prst="rect">
            <a:avLst/>
          </a:prstGeom>
        </p:spPr>
      </p:pic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6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.2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照相机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43" name="object 2"/>
          <p:cNvSpPr txBox="1">
            <a:spLocks/>
          </p:cNvSpPr>
          <p:nvPr/>
        </p:nvSpPr>
        <p:spPr>
          <a:xfrm>
            <a:off x="-809316" y="682357"/>
            <a:ext cx="10762631" cy="874241"/>
          </a:xfrm>
          <a:prstGeom prst="rect">
            <a:avLst/>
          </a:prstGeom>
        </p:spPr>
        <p:txBody>
          <a:bodyPr vert="horz" wrap="square" lIns="0" tIns="283808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365885">
              <a:lnSpc>
                <a:spcPts val="5280"/>
              </a:lnSpc>
            </a:pPr>
            <a:r>
              <a:rPr lang="zh-CN" altLang="en-US" sz="32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实际的相机镜头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132" y="1556598"/>
            <a:ext cx="3530781" cy="4826248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4445946" y="4402004"/>
            <a:ext cx="255717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焦距值</a:t>
            </a:r>
            <a:endParaRPr lang="zh-CN" altLang="en-US"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cxnSp>
        <p:nvCxnSpPr>
          <p:cNvPr id="9" name="直接箭头连接符 8"/>
          <p:cNvCxnSpPr/>
          <p:nvPr/>
        </p:nvCxnSpPr>
        <p:spPr>
          <a:xfrm flipH="1" flipV="1">
            <a:off x="3176833" y="3959258"/>
            <a:ext cx="1225485" cy="697583"/>
          </a:xfrm>
          <a:prstGeom prst="straightConnector1">
            <a:avLst/>
          </a:prstGeom>
          <a:ln w="38100">
            <a:solidFill>
              <a:srgbClr val="0033CC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4510488" y="1954009"/>
            <a:ext cx="43396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上面目标焦距值就是这颗镜头可变焦</a:t>
            </a: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范围</a:t>
            </a:r>
            <a:endParaRPr lang="en-US" altLang="zh-CN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en-US" altLang="zh-CN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100-400mm</a:t>
            </a:r>
            <a:endParaRPr lang="zh-CN" altLang="en-US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747733" y="2600340"/>
            <a:ext cx="38651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后面的小数字则是</a:t>
            </a: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光圈（</a:t>
            </a:r>
            <a:r>
              <a:rPr lang="en-US" altLang="zh-CN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1:4.5-5.6</a:t>
            </a: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）</a:t>
            </a:r>
            <a:endParaRPr lang="zh-CN" altLang="en-US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cxnSp>
        <p:nvCxnSpPr>
          <p:cNvPr id="16" name="直接箭头连接符 15"/>
          <p:cNvCxnSpPr/>
          <p:nvPr/>
        </p:nvCxnSpPr>
        <p:spPr>
          <a:xfrm flipH="1">
            <a:off x="3033288" y="2185518"/>
            <a:ext cx="1445759" cy="325625"/>
          </a:xfrm>
          <a:prstGeom prst="straightConnector1">
            <a:avLst/>
          </a:prstGeom>
          <a:ln w="38100">
            <a:solidFill>
              <a:srgbClr val="0033CC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18"/>
          <p:cNvSpPr/>
          <p:nvPr/>
        </p:nvSpPr>
        <p:spPr>
          <a:xfrm>
            <a:off x="4521200" y="3379695"/>
            <a:ext cx="255717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对焦圈</a:t>
            </a:r>
            <a:endParaRPr lang="zh-CN" altLang="en-US"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cxnSp>
        <p:nvCxnSpPr>
          <p:cNvPr id="20" name="直接箭头连接符 19"/>
          <p:cNvCxnSpPr/>
          <p:nvPr/>
        </p:nvCxnSpPr>
        <p:spPr>
          <a:xfrm flipH="1" flipV="1">
            <a:off x="3134681" y="3358776"/>
            <a:ext cx="1344366" cy="250023"/>
          </a:xfrm>
          <a:prstGeom prst="straightConnector1">
            <a:avLst/>
          </a:prstGeom>
          <a:ln w="38100">
            <a:solidFill>
              <a:srgbClr val="0033CC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/>
          <p:cNvSpPr/>
          <p:nvPr/>
        </p:nvSpPr>
        <p:spPr>
          <a:xfrm>
            <a:off x="4245454" y="5414968"/>
            <a:ext cx="255717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变焦圈</a:t>
            </a:r>
            <a:endParaRPr lang="zh-CN" altLang="en-US"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cxnSp>
        <p:nvCxnSpPr>
          <p:cNvPr id="23" name="直接箭头连接符 22"/>
          <p:cNvCxnSpPr/>
          <p:nvPr/>
        </p:nvCxnSpPr>
        <p:spPr>
          <a:xfrm flipH="1" flipV="1">
            <a:off x="3074514" y="4844298"/>
            <a:ext cx="1170940" cy="700039"/>
          </a:xfrm>
          <a:prstGeom prst="straightConnector1">
            <a:avLst/>
          </a:prstGeom>
          <a:ln w="38100">
            <a:solidFill>
              <a:srgbClr val="0033CC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6455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6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.2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照相机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pic>
        <p:nvPicPr>
          <p:cNvPr id="8" name="图片 7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899" y="945244"/>
            <a:ext cx="7696200" cy="5772149"/>
          </a:xfrm>
          <a:prstGeom prst="rect">
            <a:avLst/>
          </a:prstGeom>
        </p:spPr>
      </p:pic>
      <p:sp>
        <p:nvSpPr>
          <p:cNvPr id="6" name="object 2"/>
          <p:cNvSpPr txBox="1">
            <a:spLocks/>
          </p:cNvSpPr>
          <p:nvPr/>
        </p:nvSpPr>
        <p:spPr>
          <a:xfrm>
            <a:off x="-409266" y="787132"/>
            <a:ext cx="10762631" cy="874241"/>
          </a:xfrm>
          <a:prstGeom prst="rect">
            <a:avLst/>
          </a:prstGeom>
        </p:spPr>
        <p:txBody>
          <a:bodyPr vert="horz" wrap="square" lIns="0" tIns="283808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365885">
              <a:lnSpc>
                <a:spcPts val="5280"/>
              </a:lnSpc>
            </a:pPr>
            <a:r>
              <a:rPr lang="zh-CN" altLang="en-US" sz="32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实际的相机镜头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</p:txBody>
      </p:sp>
    </p:spTree>
    <p:extLst>
      <p:ext uri="{BB962C8B-B14F-4D97-AF65-F5344CB8AC3E}">
        <p14:creationId xmlns:p14="http://schemas.microsoft.com/office/powerpoint/2010/main" val="393537760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812" y="958742"/>
            <a:ext cx="7572375" cy="5661993"/>
          </a:xfrm>
          <a:prstGeom prst="rect">
            <a:avLst/>
          </a:prstGeom>
        </p:spPr>
      </p:pic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6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.2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照相机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994514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6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.2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照相机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43" name="object 2"/>
          <p:cNvSpPr txBox="1">
            <a:spLocks/>
          </p:cNvSpPr>
          <p:nvPr/>
        </p:nvSpPr>
        <p:spPr>
          <a:xfrm>
            <a:off x="-809316" y="686685"/>
            <a:ext cx="10762631" cy="865584"/>
          </a:xfrm>
          <a:prstGeom prst="rect">
            <a:avLst/>
          </a:prstGeom>
        </p:spPr>
        <p:txBody>
          <a:bodyPr vert="horz" wrap="square" lIns="0" tIns="283808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365885">
              <a:lnSpc>
                <a:spcPts val="5280"/>
              </a:lnSpc>
            </a:pPr>
            <a:r>
              <a:rPr lang="zh-CN" altLang="en-US" sz="32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相机常用的参数：</a:t>
            </a:r>
            <a:r>
              <a:rPr lang="zh-CN" altLang="en-US" sz="28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光圈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</p:txBody>
      </p:sp>
      <p:sp>
        <p:nvSpPr>
          <p:cNvPr id="7" name="object 3"/>
          <p:cNvSpPr txBox="1">
            <a:spLocks/>
          </p:cNvSpPr>
          <p:nvPr/>
        </p:nvSpPr>
        <p:spPr>
          <a:xfrm>
            <a:off x="546750" y="1643989"/>
            <a:ext cx="3481405" cy="48731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ts val="3840"/>
              </a:lnSpc>
            </a:pPr>
            <a:r>
              <a:rPr lang="zh-CN" altLang="en-US" sz="32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和</a:t>
            </a:r>
            <a:r>
              <a:rPr lang="zh-CN" altLang="en-US" sz="32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人</a:t>
            </a:r>
            <a:r>
              <a:rPr lang="zh-CN" altLang="en-US" sz="32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眼的瞳孔一样</a:t>
            </a:r>
            <a:endParaRPr lang="zh-CN" altLang="en-US" sz="32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object 4"/>
          <p:cNvSpPr txBox="1"/>
          <p:nvPr/>
        </p:nvSpPr>
        <p:spPr>
          <a:xfrm>
            <a:off x="993444" y="2276359"/>
            <a:ext cx="2157730" cy="956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lang="en-US" sz="28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控制进光量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>
              <a:lnSpc>
                <a:spcPts val="3354"/>
              </a:lnSpc>
              <a:spcBef>
                <a:spcPts val="670"/>
              </a:spcBef>
            </a:pPr>
            <a:r>
              <a:rPr sz="28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lang="en-US" sz="28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影响景深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1" name="object 6"/>
          <p:cNvSpPr/>
          <p:nvPr/>
        </p:nvSpPr>
        <p:spPr>
          <a:xfrm>
            <a:off x="873071" y="3470975"/>
            <a:ext cx="3144274" cy="30688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2291" y="3691796"/>
            <a:ext cx="3866078" cy="28479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8829" y="461075"/>
            <a:ext cx="2973002" cy="300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477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6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.2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照相机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43" name="object 2"/>
          <p:cNvSpPr txBox="1">
            <a:spLocks/>
          </p:cNvSpPr>
          <p:nvPr/>
        </p:nvSpPr>
        <p:spPr>
          <a:xfrm>
            <a:off x="-809316" y="636351"/>
            <a:ext cx="10762631" cy="966253"/>
          </a:xfrm>
          <a:prstGeom prst="rect">
            <a:avLst/>
          </a:prstGeom>
        </p:spPr>
        <p:txBody>
          <a:bodyPr vert="horz" wrap="square" lIns="0" tIns="283808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365885">
              <a:lnSpc>
                <a:spcPts val="5280"/>
              </a:lnSpc>
            </a:pPr>
            <a:r>
              <a:rPr lang="zh-CN" altLang="en-US" sz="32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相机常用的参数：</a:t>
            </a:r>
            <a:r>
              <a:rPr lang="zh-CN" altLang="en-US" sz="28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光圈与</a:t>
            </a:r>
            <a:r>
              <a:rPr lang="en-US" altLang="zh-CN" sz="28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F</a:t>
            </a:r>
            <a:r>
              <a:rPr lang="en-US" altLang="zh-CN" sz="280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#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</p:txBody>
      </p:sp>
      <p:sp>
        <p:nvSpPr>
          <p:cNvPr id="13" name="object 4"/>
          <p:cNvSpPr txBox="1"/>
          <p:nvPr/>
        </p:nvSpPr>
        <p:spPr>
          <a:xfrm>
            <a:off x="362666" y="1143000"/>
            <a:ext cx="8007984" cy="16542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5080" algn="r">
              <a:lnSpc>
                <a:spcPct val="100000"/>
              </a:lnSpc>
            </a:pPr>
            <a:endParaRPr sz="345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  <a:tabLst>
                <a:tab pos="355600" algn="l"/>
              </a:tabLst>
            </a:pPr>
            <a:r>
              <a:rPr sz="32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r>
              <a:rPr sz="32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sz="32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定义</a:t>
            </a:r>
            <a:r>
              <a:rPr sz="32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：</a:t>
            </a:r>
            <a:r>
              <a:rPr sz="3200" i="1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</a:t>
            </a:r>
            <a:r>
              <a:rPr sz="3200" i="1" spc="-1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zh-CN" altLang="en-US" sz="32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数</a:t>
            </a:r>
            <a:r>
              <a:rPr sz="3200" spc="2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32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=</a:t>
            </a:r>
            <a:r>
              <a:rPr sz="3200" spc="1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sz="3350" i="1" spc="-3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 </a:t>
            </a:r>
            <a:r>
              <a:rPr lang="en-US" altLang="zh-CN" sz="3350" i="1" spc="-3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# </a:t>
            </a:r>
            <a:r>
              <a:rPr sz="32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=</a:t>
            </a:r>
            <a:r>
              <a:rPr sz="32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3200" spc="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焦</a:t>
            </a:r>
            <a:r>
              <a:rPr sz="32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距</a:t>
            </a:r>
            <a:r>
              <a:rPr sz="3200" i="1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</a:t>
            </a:r>
            <a:r>
              <a:rPr sz="3200" i="1" spc="-1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32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与</a:t>
            </a:r>
            <a:r>
              <a:rPr sz="3200" spc="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孔</a:t>
            </a:r>
            <a:r>
              <a:rPr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径</a:t>
            </a:r>
            <a:r>
              <a:rPr sz="3200" i="1" spc="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</a:t>
            </a:r>
            <a:r>
              <a:rPr sz="3200" spc="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的比值</a:t>
            </a:r>
            <a:endParaRPr sz="32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735"/>
              </a:spcBef>
              <a:tabLst>
                <a:tab pos="355600" algn="l"/>
              </a:tabLst>
            </a:pPr>
            <a:r>
              <a:rPr sz="32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	</a:t>
            </a:r>
            <a:r>
              <a:rPr sz="3200" i="1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 </a:t>
            </a:r>
            <a:r>
              <a:rPr sz="32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值越大，透光孔径越小</a:t>
            </a:r>
            <a:endParaRPr sz="32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" name="object 6"/>
          <p:cNvSpPr txBox="1"/>
          <p:nvPr/>
        </p:nvSpPr>
        <p:spPr>
          <a:xfrm>
            <a:off x="126837" y="6589159"/>
            <a:ext cx="469265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u="sng" dirty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http:</a:t>
            </a:r>
            <a:r>
              <a:rPr sz="1400" u="sng" spc="-10" dirty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/</a:t>
            </a:r>
            <a:r>
              <a:rPr sz="1400" u="sng" dirty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/i</a:t>
            </a:r>
            <a:r>
              <a:rPr sz="1400" u="sng" spc="-10" dirty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t.</a:t>
            </a:r>
            <a:r>
              <a:rPr sz="1400" u="sng" dirty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p</a:t>
            </a:r>
            <a:r>
              <a:rPr sz="1400" u="sng" spc="-15" dirty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e</a:t>
            </a:r>
            <a:r>
              <a:rPr sz="1400" u="sng" dirty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opl</a:t>
            </a:r>
            <a:r>
              <a:rPr sz="1400" u="sng" spc="-15" dirty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e</a:t>
            </a:r>
            <a:r>
              <a:rPr sz="1400" u="sng" spc="-10" dirty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.</a:t>
            </a:r>
            <a:r>
              <a:rPr sz="1400" u="sng" dirty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c</a:t>
            </a:r>
            <a:r>
              <a:rPr sz="1400" u="sng" spc="-15" dirty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o</a:t>
            </a:r>
            <a:r>
              <a:rPr sz="1400" u="sng" spc="-10" dirty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m</a:t>
            </a:r>
            <a:r>
              <a:rPr sz="1400" u="sng" dirty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.</a:t>
            </a:r>
            <a:r>
              <a:rPr sz="1400" u="sng" spc="-10" dirty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c</a:t>
            </a:r>
            <a:r>
              <a:rPr sz="1400" u="sng" dirty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n</a:t>
            </a:r>
            <a:r>
              <a:rPr sz="1400" u="sng" spc="-10" dirty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/</a:t>
            </a:r>
            <a:r>
              <a:rPr sz="1400" u="sng" dirty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B</a:t>
            </a:r>
            <a:r>
              <a:rPr sz="1400" u="sng" spc="-10" dirty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I</a:t>
            </a:r>
            <a:r>
              <a:rPr sz="1400" u="sng" dirty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G</a:t>
            </a:r>
            <a:r>
              <a:rPr sz="1400" u="sng" spc="-15" dirty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5</a:t>
            </a:r>
            <a:r>
              <a:rPr sz="1400" u="sng" dirty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/</a:t>
            </a:r>
            <a:r>
              <a:rPr sz="1400" u="sng" spc="-110" dirty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1</a:t>
            </a:r>
            <a:r>
              <a:rPr sz="1400" u="sng" spc="-15" dirty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1</a:t>
            </a:r>
            <a:r>
              <a:rPr sz="1400" u="sng" dirty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5</a:t>
            </a:r>
            <a:r>
              <a:rPr sz="1400" u="sng" spc="-15" dirty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7</a:t>
            </a:r>
            <a:r>
              <a:rPr sz="1400" u="sng" dirty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81</a:t>
            </a:r>
            <a:r>
              <a:rPr sz="1400" u="sng" spc="-10" dirty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/</a:t>
            </a:r>
            <a:r>
              <a:rPr sz="1400" u="sng" spc="-110" dirty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1</a:t>
            </a:r>
            <a:r>
              <a:rPr sz="1400" u="sng" spc="-15" dirty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1</a:t>
            </a:r>
            <a:r>
              <a:rPr sz="1400" u="sng" dirty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57</a:t>
            </a:r>
            <a:r>
              <a:rPr sz="1400" u="sng" spc="-15" dirty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8</a:t>
            </a:r>
            <a:r>
              <a:rPr sz="1400" u="sng" dirty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6</a:t>
            </a:r>
            <a:r>
              <a:rPr sz="1400" u="sng" spc="-10" dirty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/</a:t>
            </a:r>
            <a:r>
              <a:rPr sz="1400" u="sng" dirty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1</a:t>
            </a:r>
            <a:r>
              <a:rPr sz="1400" u="sng" spc="-15" dirty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5</a:t>
            </a:r>
            <a:r>
              <a:rPr sz="1400" u="sng" dirty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3</a:t>
            </a:r>
            <a:r>
              <a:rPr sz="1400" u="sng" spc="-15" dirty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7</a:t>
            </a:r>
            <a:r>
              <a:rPr sz="1400" u="sng" dirty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0</a:t>
            </a:r>
            <a:r>
              <a:rPr sz="1400" u="sng" spc="-15" dirty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5</a:t>
            </a:r>
            <a:r>
              <a:rPr sz="1400" u="sng" dirty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76.h</a:t>
            </a:r>
            <a:r>
              <a:rPr sz="1400" u="sng" spc="-10" dirty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tm</a:t>
            </a:r>
            <a:r>
              <a:rPr sz="1400" u="sng" dirty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l</a:t>
            </a:r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/>
          </p:nvPr>
        </p:nvGraphicFramePr>
        <p:xfrm>
          <a:off x="7069138" y="749361"/>
          <a:ext cx="1617662" cy="1220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3" name="Equation" r:id="rId5" imgW="520560" imgH="393480" progId="Equation.DSMT4">
                  <p:embed/>
                </p:oleObj>
              </mc:Choice>
              <mc:Fallback>
                <p:oleObj name="Equation" r:id="rId5" imgW="520560" imgH="393480" progId="Equation.DSMT4">
                  <p:embed/>
                  <p:pic>
                    <p:nvPicPr>
                      <p:cNvPr id="2" name="对象 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069138" y="749361"/>
                        <a:ext cx="1617662" cy="1220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图片 2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25412" y="2946889"/>
            <a:ext cx="6293173" cy="3492679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2130262" y="4565528"/>
            <a:ext cx="5121915" cy="369332"/>
            <a:chOff x="2473162" y="4565528"/>
            <a:chExt cx="5121915" cy="369332"/>
          </a:xfrm>
        </p:grpSpPr>
        <p:sp>
          <p:nvSpPr>
            <p:cNvPr id="4" name="矩形 3"/>
            <p:cNvSpPr/>
            <p:nvPr/>
          </p:nvSpPr>
          <p:spPr>
            <a:xfrm>
              <a:off x="2473162" y="4565528"/>
              <a:ext cx="5121915" cy="369332"/>
            </a:xfrm>
            <a:prstGeom prst="rect">
              <a:avLst/>
            </a:prstGeom>
            <a:solidFill>
              <a:srgbClr val="FF0000">
                <a:alpha val="21000"/>
              </a:srgbClr>
            </a:solidFill>
          </p:spPr>
          <p:txBody>
            <a:bodyPr wrap="none">
              <a:spAutoFit/>
            </a:bodyPr>
            <a:lstStyle/>
            <a:p>
              <a:r>
                <a:rPr lang="en-US" altLang="zh-CN" smtClean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F</a:t>
              </a:r>
              <a:r>
                <a:rPr lang="en-US" altLang="zh-CN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 #</a:t>
              </a:r>
              <a:r>
                <a:rPr lang="zh-CN" altLang="en-US" smtClean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一般以</a:t>
              </a:r>
              <a:r>
                <a:rPr lang="en-US" altLang="zh-CN" smtClean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1.4</a:t>
              </a:r>
              <a:r>
                <a:rPr lang="zh-CN" altLang="en-US" smtClean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比例增加（进光面积减少一半，  ）</a:t>
              </a:r>
              <a:endParaRPr lang="zh-CN" altLang="en-US"/>
            </a:p>
          </p:txBody>
        </p:sp>
        <p:graphicFrame>
          <p:nvGraphicFramePr>
            <p:cNvPr id="9" name="对象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51764594"/>
                </p:ext>
              </p:extLst>
            </p:nvPr>
          </p:nvGraphicFramePr>
          <p:xfrm>
            <a:off x="6869371" y="4565528"/>
            <a:ext cx="399534" cy="3572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44" name="Equation" r:id="rId9" imgW="241200" imgH="215640" progId="Equation.DSMT4">
                    <p:embed/>
                  </p:oleObj>
                </mc:Choice>
                <mc:Fallback>
                  <p:oleObj name="Equation" r:id="rId9" imgW="241200" imgH="215640" progId="Equation.DSMT4">
                    <p:embed/>
                    <p:pic>
                      <p:nvPicPr>
                        <p:cNvPr id="2" name="对象 1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6869371" y="4565528"/>
                          <a:ext cx="399534" cy="35721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502732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6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.2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照相机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43" name="object 2"/>
          <p:cNvSpPr txBox="1">
            <a:spLocks/>
          </p:cNvSpPr>
          <p:nvPr/>
        </p:nvSpPr>
        <p:spPr>
          <a:xfrm>
            <a:off x="-809316" y="636351"/>
            <a:ext cx="10762631" cy="966253"/>
          </a:xfrm>
          <a:prstGeom prst="rect">
            <a:avLst/>
          </a:prstGeom>
        </p:spPr>
        <p:txBody>
          <a:bodyPr vert="horz" wrap="square" lIns="0" tIns="283808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365885">
              <a:lnSpc>
                <a:spcPts val="5280"/>
              </a:lnSpc>
            </a:pPr>
            <a:r>
              <a:rPr lang="zh-CN" altLang="en-US" sz="32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相机常用的参数：</a:t>
            </a:r>
            <a:r>
              <a:rPr lang="zh-CN" altLang="en-US" sz="28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光圈与</a:t>
            </a:r>
            <a:r>
              <a:rPr lang="en-US" altLang="zh-CN" sz="28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F#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57200" y="1602604"/>
            <a:ext cx="6400800" cy="26673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请问光圈</a:t>
            </a:r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值小的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时候，</a:t>
            </a:r>
            <a:r>
              <a:rPr lang="zh-CN" altLang="en-US" sz="2800" spc="-1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影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像特</a:t>
            </a:r>
            <a:r>
              <a:rPr lang="zh-CN" altLang="en-US" sz="2800" spc="-1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性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为</a:t>
            </a:r>
          </a:p>
          <a:p>
            <a:pPr marL="469900">
              <a:lnSpc>
                <a:spcPct val="100000"/>
              </a:lnSpc>
              <a:spcBef>
                <a:spcPts val="690"/>
              </a:spcBef>
              <a:tabLst>
                <a:tab pos="984885" algn="l"/>
              </a:tabLst>
            </a:pPr>
            <a:r>
              <a:rPr lang="en-US" altLang="zh-CN" sz="2800" spc="-1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en-US" altLang="zh-CN" sz="28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lang="zh-CN" altLang="en-US" sz="28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亮度较高，景深较深</a:t>
            </a:r>
            <a:endParaRPr lang="zh-CN" altLang="en-US"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00000"/>
              </a:lnSpc>
              <a:spcBef>
                <a:spcPts val="670"/>
              </a:spcBef>
              <a:tabLst>
                <a:tab pos="984885" algn="l"/>
              </a:tabLst>
            </a:pPr>
            <a:r>
              <a:rPr lang="en-US" altLang="zh-CN" sz="2800" spc="-1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r>
              <a:rPr lang="en-US" altLang="zh-CN" sz="28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lang="zh-CN" altLang="en-US" sz="28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亮度较低</a:t>
            </a:r>
            <a:r>
              <a:rPr lang="zh-CN" altLang="en-US" sz="2800" spc="-1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</a:t>
            </a:r>
            <a:r>
              <a:rPr lang="zh-CN" altLang="en-US" sz="28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景深</a:t>
            </a:r>
            <a:r>
              <a:rPr lang="zh-CN" altLang="en-US" sz="2800" spc="-1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较</a:t>
            </a:r>
            <a:r>
              <a:rPr lang="zh-CN" altLang="en-US" sz="28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深</a:t>
            </a:r>
            <a:endParaRPr lang="zh-CN" altLang="en-US"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00000"/>
              </a:lnSpc>
              <a:spcBef>
                <a:spcPts val="670"/>
              </a:spcBef>
              <a:tabLst>
                <a:tab pos="984885" algn="l"/>
              </a:tabLst>
            </a:pPr>
            <a:r>
              <a:rPr lang="en-US" altLang="zh-CN" sz="2800" spc="-1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3</a:t>
            </a:r>
            <a:r>
              <a:rPr lang="en-US" altLang="zh-CN" sz="28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lang="zh-CN" altLang="en-US" sz="28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亮度较高</a:t>
            </a:r>
            <a:r>
              <a:rPr lang="zh-CN" altLang="en-US" sz="2800" spc="-1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</a:t>
            </a:r>
            <a:r>
              <a:rPr lang="zh-CN" altLang="en-US" sz="28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景深较浅</a:t>
            </a:r>
            <a:endParaRPr lang="zh-CN" altLang="en-US"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00000"/>
              </a:lnSpc>
              <a:spcBef>
                <a:spcPts val="670"/>
              </a:spcBef>
              <a:tabLst>
                <a:tab pos="984885" algn="l"/>
              </a:tabLst>
            </a:pPr>
            <a:r>
              <a:rPr lang="en-US" altLang="zh-CN" sz="2800" spc="-1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4</a:t>
            </a:r>
            <a:r>
              <a:rPr lang="en-US" altLang="zh-CN" sz="28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lang="zh-CN" altLang="en-US" sz="28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亮度较低，景深较浅</a:t>
            </a:r>
            <a:endParaRPr lang="zh-CN" altLang="en-US"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2291" y="3691796"/>
            <a:ext cx="3866078" cy="28479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45573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6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.2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照相机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43" name="object 2"/>
          <p:cNvSpPr txBox="1">
            <a:spLocks/>
          </p:cNvSpPr>
          <p:nvPr/>
        </p:nvSpPr>
        <p:spPr>
          <a:xfrm>
            <a:off x="-809316" y="636351"/>
            <a:ext cx="10762631" cy="966253"/>
          </a:xfrm>
          <a:prstGeom prst="rect">
            <a:avLst/>
          </a:prstGeom>
        </p:spPr>
        <p:txBody>
          <a:bodyPr vert="horz" wrap="square" lIns="0" tIns="283808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365885">
              <a:lnSpc>
                <a:spcPts val="5280"/>
              </a:lnSpc>
            </a:pPr>
            <a:r>
              <a:rPr lang="zh-CN" altLang="en-US" sz="32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相机常用的参数：</a:t>
            </a:r>
            <a:r>
              <a:rPr lang="zh-CN" altLang="en-US" sz="28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光圈与</a:t>
            </a:r>
            <a:r>
              <a:rPr lang="en-US" altLang="zh-CN" sz="28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F#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1236472" y="1602604"/>
            <a:ext cx="7886700" cy="36933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44244">
              <a:lnSpc>
                <a:spcPct val="100000"/>
              </a:lnSpc>
            </a:pPr>
            <a:r>
              <a:rPr lang="en-US" altLang="zh-CN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不改变曝光时间下，观</a:t>
            </a:r>
            <a:r>
              <a:rPr lang="zh-CN" altLang="en-US" sz="24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察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亮度</a:t>
            </a:r>
            <a:r>
              <a:rPr lang="zh-CN" altLang="en-US" sz="24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差异</a:t>
            </a:r>
            <a:endParaRPr lang="zh-CN" altLang="en-US"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object 3"/>
          <p:cNvSpPr txBox="1"/>
          <p:nvPr/>
        </p:nvSpPr>
        <p:spPr>
          <a:xfrm>
            <a:off x="1757172" y="6111676"/>
            <a:ext cx="2463800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</a:pPr>
            <a:r>
              <a:rPr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光圈数值小， 影像明亮，景深浅</a:t>
            </a:r>
            <a:endParaRPr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object 4"/>
          <p:cNvSpPr txBox="1"/>
          <p:nvPr/>
        </p:nvSpPr>
        <p:spPr>
          <a:xfrm>
            <a:off x="5179822" y="6111676"/>
            <a:ext cx="2463800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</a:pPr>
            <a:r>
              <a:rPr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光圈数值大， 影像变暗，景深长</a:t>
            </a:r>
            <a:endParaRPr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" name="object 6"/>
          <p:cNvSpPr/>
          <p:nvPr/>
        </p:nvSpPr>
        <p:spPr>
          <a:xfrm>
            <a:off x="1574800" y="2058912"/>
            <a:ext cx="6349111" cy="39657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8483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6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.2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照相机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43" name="object 2"/>
          <p:cNvSpPr txBox="1">
            <a:spLocks/>
          </p:cNvSpPr>
          <p:nvPr/>
        </p:nvSpPr>
        <p:spPr>
          <a:xfrm>
            <a:off x="-809316" y="686685"/>
            <a:ext cx="10762631" cy="865584"/>
          </a:xfrm>
          <a:prstGeom prst="rect">
            <a:avLst/>
          </a:prstGeom>
        </p:spPr>
        <p:txBody>
          <a:bodyPr vert="horz" wrap="square" lIns="0" tIns="283808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365885">
              <a:lnSpc>
                <a:spcPts val="5280"/>
              </a:lnSpc>
            </a:pPr>
            <a:r>
              <a:rPr lang="zh-CN" altLang="en-US" sz="32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相机常用的参数：</a:t>
            </a:r>
            <a:r>
              <a:rPr lang="zh-CN" altLang="en-US" sz="28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光圈与曝光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</p:txBody>
      </p:sp>
      <p:sp>
        <p:nvSpPr>
          <p:cNvPr id="9" name="object 3"/>
          <p:cNvSpPr txBox="1">
            <a:spLocks/>
          </p:cNvSpPr>
          <p:nvPr/>
        </p:nvSpPr>
        <p:spPr>
          <a:xfrm>
            <a:off x="157810" y="1163738"/>
            <a:ext cx="8828379" cy="2460289"/>
          </a:xfrm>
          <a:prstGeom prst="rect">
            <a:avLst/>
          </a:prstGeom>
        </p:spPr>
        <p:txBody>
          <a:bodyPr vert="horz" wrap="square" lIns="0" tIns="546735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90525">
              <a:lnSpc>
                <a:spcPct val="100000"/>
              </a:lnSpc>
            </a:pP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光圈变小，要获得相同</a:t>
            </a:r>
            <a:r>
              <a:rPr lang="zh-CN" altLang="en-US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亮</a:t>
            </a: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度，</a:t>
            </a:r>
            <a:r>
              <a:rPr lang="zh-CN" altLang="en-US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需</a:t>
            </a: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要加</a:t>
            </a:r>
            <a:r>
              <a:rPr lang="zh-CN" altLang="en-US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长</a:t>
            </a: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曝</a:t>
            </a:r>
            <a:r>
              <a:rPr lang="zh-CN" altLang="en-US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光时间（由快门决定）</a:t>
            </a:r>
          </a:p>
          <a:p>
            <a:pPr marL="847725">
              <a:lnSpc>
                <a:spcPct val="100000"/>
              </a:lnSpc>
              <a:spcBef>
                <a:spcPts val="685"/>
              </a:spcBef>
            </a:pPr>
            <a:r>
              <a:rPr lang="en-US" altLang="zh-CN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 </a:t>
            </a:r>
            <a:r>
              <a:rPr lang="zh-CN" altLang="en-US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相机速度变慢</a:t>
            </a:r>
            <a:endParaRPr lang="zh-CN" altLang="en-US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847725">
              <a:lnSpc>
                <a:spcPts val="3354"/>
              </a:lnSpc>
              <a:spcBef>
                <a:spcPts val="670"/>
              </a:spcBef>
            </a:pPr>
            <a:r>
              <a:rPr lang="en-US" altLang="zh-CN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 </a:t>
            </a:r>
            <a:r>
              <a:rPr lang="zh-CN" altLang="en-US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不适合拍摄移动物体</a:t>
            </a:r>
            <a:endParaRPr lang="zh-CN" altLang="en-US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804593"/>
            <a:ext cx="4292600" cy="27486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60954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"/>
          <p:cNvSpPr/>
          <p:nvPr/>
        </p:nvSpPr>
        <p:spPr>
          <a:xfrm>
            <a:off x="7286625" y="1904669"/>
            <a:ext cx="1400175" cy="17373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object 4"/>
          <p:cNvSpPr/>
          <p:nvPr/>
        </p:nvSpPr>
        <p:spPr>
          <a:xfrm>
            <a:off x="4888356" y="1947594"/>
            <a:ext cx="1490726" cy="16944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" name="object 5"/>
          <p:cNvSpPr/>
          <p:nvPr/>
        </p:nvSpPr>
        <p:spPr>
          <a:xfrm>
            <a:off x="2808986" y="2021763"/>
            <a:ext cx="1400174" cy="162026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1" name="object 6"/>
          <p:cNvSpPr/>
          <p:nvPr/>
        </p:nvSpPr>
        <p:spPr>
          <a:xfrm>
            <a:off x="536829" y="2064689"/>
            <a:ext cx="1592961" cy="16144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6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.2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照相机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43" name="object 2"/>
          <p:cNvSpPr txBox="1">
            <a:spLocks/>
          </p:cNvSpPr>
          <p:nvPr/>
        </p:nvSpPr>
        <p:spPr>
          <a:xfrm>
            <a:off x="-809316" y="617288"/>
            <a:ext cx="10762631" cy="865584"/>
          </a:xfrm>
          <a:prstGeom prst="rect">
            <a:avLst/>
          </a:prstGeom>
        </p:spPr>
        <p:txBody>
          <a:bodyPr vert="horz" wrap="square" lIns="0" tIns="283808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365885">
              <a:lnSpc>
                <a:spcPts val="5280"/>
              </a:lnSpc>
            </a:pPr>
            <a:r>
              <a:rPr lang="zh-CN" altLang="en-US" sz="32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相机常用的参数：</a:t>
            </a:r>
            <a:r>
              <a:rPr lang="zh-CN" altLang="en-US" sz="28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光圈与景深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457200" y="1535337"/>
            <a:ext cx="8042859" cy="36933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490"/>
              </a:spcBef>
            </a:pPr>
            <a:r>
              <a:rPr lang="en-US" altLang="zh-CN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 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不改变曝光总量下，观</a:t>
            </a:r>
            <a:r>
              <a:rPr lang="zh-CN" altLang="en-US" sz="24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察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景深</a:t>
            </a:r>
            <a:r>
              <a:rPr lang="zh-CN" altLang="en-US" sz="24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差异</a:t>
            </a:r>
            <a:endParaRPr lang="zh-CN" altLang="en-US"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" name="object 7"/>
          <p:cNvSpPr txBox="1"/>
          <p:nvPr/>
        </p:nvSpPr>
        <p:spPr>
          <a:xfrm>
            <a:off x="5520372" y="6059761"/>
            <a:ext cx="2466340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光圈数值大，影像</a:t>
            </a:r>
            <a:r>
              <a:rPr lang="zh-CN" altLang="en-US"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变暗</a:t>
            </a:r>
            <a:r>
              <a:rPr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，景深长</a:t>
            </a:r>
            <a:endParaRPr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3" name="object 8"/>
          <p:cNvSpPr/>
          <p:nvPr/>
        </p:nvSpPr>
        <p:spPr>
          <a:xfrm>
            <a:off x="5142231" y="3679112"/>
            <a:ext cx="3222624" cy="2122551"/>
          </a:xfrm>
          <a:prstGeom prst="rect">
            <a:avLst/>
          </a:prstGeom>
          <a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4" name="object 10"/>
          <p:cNvSpPr txBox="1"/>
          <p:nvPr/>
        </p:nvSpPr>
        <p:spPr>
          <a:xfrm>
            <a:off x="1201801" y="6059763"/>
            <a:ext cx="2463800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</a:pPr>
            <a:r>
              <a:rPr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光圈数值小， 影像明亮，景深浅</a:t>
            </a:r>
            <a:endParaRPr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" name="object 11"/>
          <p:cNvSpPr/>
          <p:nvPr/>
        </p:nvSpPr>
        <p:spPr>
          <a:xfrm>
            <a:off x="813689" y="3699697"/>
            <a:ext cx="3240024" cy="21336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3198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6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.2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照相机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43" name="object 2"/>
          <p:cNvSpPr txBox="1">
            <a:spLocks/>
          </p:cNvSpPr>
          <p:nvPr/>
        </p:nvSpPr>
        <p:spPr>
          <a:xfrm>
            <a:off x="-809316" y="636351"/>
            <a:ext cx="10762631" cy="966253"/>
          </a:xfrm>
          <a:prstGeom prst="rect">
            <a:avLst/>
          </a:prstGeom>
        </p:spPr>
        <p:txBody>
          <a:bodyPr vert="horz" wrap="square" lIns="0" tIns="283808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365885">
              <a:lnSpc>
                <a:spcPts val="5280"/>
              </a:lnSpc>
            </a:pPr>
            <a:r>
              <a:rPr lang="zh-CN" altLang="en-US" sz="32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相机常用的参数：</a:t>
            </a:r>
            <a:r>
              <a:rPr lang="zh-CN" altLang="en-US" sz="28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光圈与</a:t>
            </a:r>
            <a:r>
              <a:rPr lang="en-US" altLang="zh-CN" sz="28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F#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/>
          <a:srcRect l="1" t="1141" r="1606"/>
          <a:stretch/>
        </p:blipFill>
        <p:spPr>
          <a:xfrm>
            <a:off x="3883773" y="1761422"/>
            <a:ext cx="5154349" cy="484836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/>
          <a:srcRect l="1874" t="4352" r="50220" b="3505"/>
          <a:stretch/>
        </p:blipFill>
        <p:spPr>
          <a:xfrm>
            <a:off x="385009" y="1693429"/>
            <a:ext cx="3498763" cy="248064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4"/>
          <a:srcRect l="50394" t="3755" r="1369" b="2603"/>
          <a:stretch/>
        </p:blipFill>
        <p:spPr>
          <a:xfrm>
            <a:off x="385009" y="4106083"/>
            <a:ext cx="3498763" cy="2503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177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6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.2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照相机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43" name="object 2"/>
          <p:cNvSpPr txBox="1">
            <a:spLocks/>
          </p:cNvSpPr>
          <p:nvPr/>
        </p:nvSpPr>
        <p:spPr>
          <a:xfrm>
            <a:off x="-809316" y="681459"/>
            <a:ext cx="10762631" cy="876036"/>
          </a:xfrm>
          <a:prstGeom prst="rect">
            <a:avLst/>
          </a:prstGeom>
        </p:spPr>
        <p:txBody>
          <a:bodyPr vert="horz" wrap="square" lIns="0" tIns="283808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365885">
              <a:lnSpc>
                <a:spcPts val="5280"/>
              </a:lnSpc>
            </a:pPr>
            <a:r>
              <a:rPr lang="zh-CN" altLang="en-US" sz="32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相机常用的参数：</a:t>
            </a:r>
            <a:r>
              <a:rPr lang="zh-CN" altLang="en-US" sz="28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如何计算景深</a:t>
            </a:r>
            <a:r>
              <a:rPr lang="zh-CN" altLang="en-US" sz="28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（</a:t>
            </a:r>
            <a:r>
              <a:rPr lang="en-US" altLang="zh-CN" sz="28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DOF</a:t>
            </a:r>
            <a:r>
              <a:rPr lang="zh-CN" altLang="en-US" sz="28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）</a:t>
            </a:r>
            <a:endParaRPr lang="zh-CN" altLang="en-US" sz="24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7" name="object 3"/>
          <p:cNvSpPr txBox="1"/>
          <p:nvPr/>
        </p:nvSpPr>
        <p:spPr>
          <a:xfrm>
            <a:off x="457200" y="1825287"/>
            <a:ext cx="2061845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2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r>
              <a:rPr lang="en-US" sz="32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32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作业练习</a:t>
            </a:r>
            <a:endParaRPr sz="32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8" name="object 4"/>
          <p:cNvSpPr/>
          <p:nvPr/>
        </p:nvSpPr>
        <p:spPr>
          <a:xfrm>
            <a:off x="254921" y="3648992"/>
            <a:ext cx="4936492" cy="25727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9" name="object 5"/>
          <p:cNvSpPr txBox="1"/>
          <p:nvPr/>
        </p:nvSpPr>
        <p:spPr>
          <a:xfrm>
            <a:off x="101136" y="6333335"/>
            <a:ext cx="4027804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4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</a:t>
            </a:r>
            <a:r>
              <a:rPr sz="1400" u="sng" spc="-1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</a:t>
            </a:r>
            <a:r>
              <a:rPr sz="14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om:</a:t>
            </a:r>
            <a:r>
              <a:rPr sz="1400" u="sng" spc="2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4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Je</a:t>
            </a:r>
            <a:r>
              <a:rPr sz="1400" u="sng" spc="-3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</a:t>
            </a:r>
            <a:r>
              <a:rPr sz="14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fConrad http://en.</a:t>
            </a:r>
            <a:r>
              <a:rPr sz="1400" u="sng" spc="-2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w</a:t>
            </a:r>
            <a:r>
              <a:rPr sz="14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ikipedia.org/</a:t>
            </a:r>
            <a:r>
              <a:rPr sz="1400" u="sng" spc="-2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w</a:t>
            </a:r>
            <a:r>
              <a:rPr sz="14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iki/Fi</a:t>
            </a:r>
            <a:r>
              <a:rPr sz="1400" u="sng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</a:t>
            </a:r>
            <a:r>
              <a:rPr sz="14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e:Do</a:t>
            </a:r>
            <a:r>
              <a:rPr sz="1400" u="sng" spc="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</a:t>
            </a:r>
            <a:r>
              <a:rPr sz="1400" u="sng" spc="-1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-</a:t>
            </a:r>
            <a:r>
              <a:rPr sz="14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</a:t>
            </a:r>
            <a:r>
              <a:rPr sz="1400" u="sng" spc="-2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y</a:t>
            </a:r>
            <a:r>
              <a:rPr sz="14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m.</a:t>
            </a:r>
            <a:r>
              <a:rPr sz="1400" u="sng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</a:t>
            </a:r>
            <a:r>
              <a:rPr sz="14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vg</a:t>
            </a:r>
            <a:endParaRPr sz="1400" u="sng">
              <a:solidFill>
                <a:srgbClr val="0033CC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object 6"/>
          <p:cNvSpPr txBox="1"/>
          <p:nvPr/>
        </p:nvSpPr>
        <p:spPr>
          <a:xfrm>
            <a:off x="6158167" y="1998186"/>
            <a:ext cx="2759710" cy="14773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f</a:t>
            </a:r>
            <a:r>
              <a:rPr sz="2400" spc="-5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:</a:t>
            </a:r>
            <a:r>
              <a:rPr sz="2400" spc="-2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焦距</a:t>
            </a:r>
            <a:endParaRPr sz="240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</a:pPr>
            <a:r>
              <a:rPr sz="24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</a:t>
            </a:r>
            <a:r>
              <a:rPr sz="2400" spc="-5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:</a:t>
            </a:r>
            <a:r>
              <a:rPr sz="2400" spc="-1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物距</a:t>
            </a:r>
            <a:endParaRPr sz="240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</a:pPr>
            <a:r>
              <a:rPr sz="2400" i="1" spc="-5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</a:t>
            </a:r>
            <a:r>
              <a:rPr sz="2400" spc="-5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:</a:t>
            </a:r>
            <a:r>
              <a:rPr sz="2400" spc="5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光圈</a:t>
            </a:r>
            <a:r>
              <a:rPr sz="2400" i="1" spc="-5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f</a:t>
            </a:r>
            <a:r>
              <a:rPr sz="2400" i="1" spc="-1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值</a:t>
            </a:r>
            <a:endParaRPr sz="240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</a:pPr>
            <a:r>
              <a:rPr sz="24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</a:t>
            </a:r>
            <a:r>
              <a:rPr sz="24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:</a:t>
            </a:r>
            <a:r>
              <a:rPr sz="2400" spc="-1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sz="2400" spc="-5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可允许的模糊直径</a:t>
            </a:r>
            <a:endParaRPr sz="240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object 8"/>
          <p:cNvSpPr/>
          <p:nvPr/>
        </p:nvSpPr>
        <p:spPr>
          <a:xfrm>
            <a:off x="2519045" y="1557495"/>
            <a:ext cx="5943600" cy="31877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7429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6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.2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照相机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43" name="object 2"/>
          <p:cNvSpPr txBox="1">
            <a:spLocks/>
          </p:cNvSpPr>
          <p:nvPr/>
        </p:nvSpPr>
        <p:spPr>
          <a:xfrm>
            <a:off x="-809316" y="681459"/>
            <a:ext cx="10762631" cy="876036"/>
          </a:xfrm>
          <a:prstGeom prst="rect">
            <a:avLst/>
          </a:prstGeom>
        </p:spPr>
        <p:txBody>
          <a:bodyPr vert="horz" wrap="square" lIns="0" tIns="283808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365885">
              <a:lnSpc>
                <a:spcPts val="5280"/>
              </a:lnSpc>
            </a:pPr>
            <a:r>
              <a:rPr lang="zh-CN" altLang="en-US" sz="32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相机常用的参数：</a:t>
            </a:r>
            <a:r>
              <a:rPr lang="zh-CN" altLang="en-US" sz="28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快门</a:t>
            </a:r>
            <a:endParaRPr lang="zh-CN" altLang="en-US" sz="24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object 3"/>
          <p:cNvSpPr txBox="1">
            <a:spLocks/>
          </p:cNvSpPr>
          <p:nvPr/>
        </p:nvSpPr>
        <p:spPr>
          <a:xfrm>
            <a:off x="535940" y="1650270"/>
            <a:ext cx="5017135" cy="48731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ts val="3840"/>
              </a:lnSpc>
            </a:pPr>
            <a:r>
              <a:rPr lang="en-US" altLang="zh-CN" sz="32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•</a:t>
            </a:r>
            <a:r>
              <a:rPr lang="zh-CN" altLang="en-US" sz="3200" spc="40" smtClean="0">
                <a:latin typeface="黑体" panose="02010609060101010101" pitchFamily="49" charset="-122"/>
                <a:ea typeface="黑体" panose="02010609060101010101" pitchFamily="49" charset="-122"/>
                <a:cs typeface="Times New Roman"/>
              </a:rPr>
              <a:t> </a:t>
            </a:r>
            <a:r>
              <a:rPr lang="zh-CN" altLang="en-US" sz="32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决</a:t>
            </a:r>
            <a:r>
              <a:rPr lang="zh-CN" altLang="en-US" sz="3200" spc="-5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定</a:t>
            </a:r>
            <a:r>
              <a:rPr lang="zh-CN" altLang="en-US" sz="32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曝光时间（进</a:t>
            </a:r>
            <a:r>
              <a:rPr lang="zh-CN" altLang="en-US" sz="3200" spc="5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光</a:t>
            </a:r>
            <a:r>
              <a:rPr lang="zh-CN" altLang="en-US" sz="32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量）</a:t>
            </a:r>
            <a:endParaRPr lang="zh-CN" altLang="en-US" sz="320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</p:txBody>
      </p:sp>
      <p:sp>
        <p:nvSpPr>
          <p:cNvPr id="10" name="object 4"/>
          <p:cNvSpPr/>
          <p:nvPr/>
        </p:nvSpPr>
        <p:spPr>
          <a:xfrm>
            <a:off x="457200" y="2607359"/>
            <a:ext cx="8150860" cy="33598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object 5"/>
          <p:cNvSpPr txBox="1"/>
          <p:nvPr/>
        </p:nvSpPr>
        <p:spPr>
          <a:xfrm>
            <a:off x="90221" y="6642556"/>
            <a:ext cx="249618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u="sng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http:</a:t>
            </a:r>
            <a:r>
              <a:rPr sz="1400" u="sng" spc="-1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/</a:t>
            </a:r>
            <a:r>
              <a:rPr sz="1400" u="sng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/</a:t>
            </a:r>
            <a:r>
              <a:rPr sz="1400" u="sng" spc="-2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zh.wikipedia.org/wiki/</a:t>
            </a:r>
            <a:r>
              <a:rPr lang="zh-CN" altLang="en-US" sz="1400" u="sng" spc="-2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快门</a:t>
            </a:r>
            <a:endParaRPr sz="1400" u="sng" spc="-20">
              <a:solidFill>
                <a:srgbClr val="0033CC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0" y="2607359"/>
            <a:ext cx="8439150" cy="2964766"/>
          </a:xfrm>
          <a:prstGeom prst="rect">
            <a:avLst/>
          </a:prstGeom>
        </p:spPr>
      </p:pic>
      <p:sp>
        <p:nvSpPr>
          <p:cNvPr id="12" name="object 3"/>
          <p:cNvSpPr txBox="1">
            <a:spLocks/>
          </p:cNvSpPr>
          <p:nvPr/>
        </p:nvSpPr>
        <p:spPr>
          <a:xfrm>
            <a:off x="2231390" y="6015069"/>
            <a:ext cx="5017135" cy="48731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ts val="3840"/>
              </a:lnSpc>
            </a:pPr>
            <a:r>
              <a:rPr lang="zh-CN" altLang="en-US" sz="24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两个幕帘</a:t>
            </a: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：保证能够实现快速快门</a:t>
            </a:r>
            <a:endParaRPr lang="zh-CN" altLang="en-US" sz="240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</p:txBody>
      </p:sp>
    </p:spTree>
    <p:extLst>
      <p:ext uri="{BB962C8B-B14F-4D97-AF65-F5344CB8AC3E}">
        <p14:creationId xmlns:p14="http://schemas.microsoft.com/office/powerpoint/2010/main" val="1710845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6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.2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照相机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43" name="object 2"/>
          <p:cNvSpPr txBox="1">
            <a:spLocks/>
          </p:cNvSpPr>
          <p:nvPr/>
        </p:nvSpPr>
        <p:spPr>
          <a:xfrm>
            <a:off x="-809316" y="681459"/>
            <a:ext cx="10762631" cy="876036"/>
          </a:xfrm>
          <a:prstGeom prst="rect">
            <a:avLst/>
          </a:prstGeom>
        </p:spPr>
        <p:txBody>
          <a:bodyPr vert="horz" wrap="square" lIns="0" tIns="283808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365885">
              <a:lnSpc>
                <a:spcPts val="5280"/>
              </a:lnSpc>
            </a:pPr>
            <a:r>
              <a:rPr lang="zh-CN" altLang="en-US" sz="32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相机常用的参数：</a:t>
            </a:r>
            <a:r>
              <a:rPr lang="zh-CN" altLang="en-US" sz="28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快门速度</a:t>
            </a:r>
            <a:endParaRPr lang="zh-CN" altLang="en-US" sz="24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1" name="object 5"/>
          <p:cNvSpPr txBox="1"/>
          <p:nvPr/>
        </p:nvSpPr>
        <p:spPr>
          <a:xfrm>
            <a:off x="90221" y="6642556"/>
            <a:ext cx="249618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u="sng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3"/>
              </a:rPr>
              <a:t>http:</a:t>
            </a:r>
            <a:r>
              <a:rPr sz="1400" u="sng" spc="-1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3"/>
              </a:rPr>
              <a:t>/</a:t>
            </a:r>
            <a:r>
              <a:rPr sz="1400" u="sng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3"/>
              </a:rPr>
              <a:t>/</a:t>
            </a:r>
            <a:r>
              <a:rPr sz="1400" u="sng" spc="-2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3"/>
              </a:rPr>
              <a:t>zh.wikipedia.org/wiki/</a:t>
            </a:r>
            <a:r>
              <a:rPr lang="zh-CN" altLang="en-US" sz="1400" u="sng" spc="-2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快门</a:t>
            </a:r>
            <a:endParaRPr sz="1400" u="sng" spc="-20">
              <a:solidFill>
                <a:srgbClr val="0033CC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object 3"/>
          <p:cNvSpPr txBox="1"/>
          <p:nvPr/>
        </p:nvSpPr>
        <p:spPr>
          <a:xfrm>
            <a:off x="554794" y="1646874"/>
            <a:ext cx="6734175" cy="14157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355600" algn="l"/>
              </a:tabLst>
            </a:pPr>
            <a:r>
              <a:rPr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r>
              <a:rPr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通常显示的是</a:t>
            </a:r>
            <a:r>
              <a:rPr sz="28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分母</a:t>
            </a:r>
            <a:endParaRPr sz="28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00000"/>
              </a:lnSpc>
              <a:spcBef>
                <a:spcPts val="675"/>
              </a:spcBef>
            </a:pPr>
            <a:r>
              <a:rPr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sz="2400" spc="15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快门显</a:t>
            </a:r>
            <a:r>
              <a:rPr sz="24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示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100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，表示开启时间</a:t>
            </a:r>
            <a:r>
              <a:rPr sz="2400" spc="-2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为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/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0</a:t>
            </a:r>
            <a:r>
              <a:rPr sz="2400" spc="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0</a:t>
            </a:r>
            <a:r>
              <a:rPr sz="24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秒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ts val="3354"/>
              </a:lnSpc>
              <a:spcBef>
                <a:spcPts val="670"/>
              </a:spcBef>
            </a:pPr>
            <a:r>
              <a:rPr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sz="2400" spc="15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但若超</a:t>
            </a:r>
            <a:r>
              <a:rPr sz="24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过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秒，则直接显示秒数，</a:t>
            </a:r>
            <a:r>
              <a:rPr sz="2400" spc="-2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如</a:t>
            </a:r>
            <a:r>
              <a:rPr sz="2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5”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object 4"/>
          <p:cNvSpPr/>
          <p:nvPr/>
        </p:nvSpPr>
        <p:spPr>
          <a:xfrm>
            <a:off x="984905" y="3283879"/>
            <a:ext cx="6858000" cy="28780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228" y="3268747"/>
            <a:ext cx="7056671" cy="2584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192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19493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6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.2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照相机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43" name="object 2"/>
          <p:cNvSpPr txBox="1">
            <a:spLocks/>
          </p:cNvSpPr>
          <p:nvPr/>
        </p:nvSpPr>
        <p:spPr>
          <a:xfrm>
            <a:off x="-809316" y="681459"/>
            <a:ext cx="10762631" cy="876036"/>
          </a:xfrm>
          <a:prstGeom prst="rect">
            <a:avLst/>
          </a:prstGeom>
        </p:spPr>
        <p:txBody>
          <a:bodyPr vert="horz" wrap="square" lIns="0" tIns="283808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365885">
              <a:lnSpc>
                <a:spcPts val="5280"/>
              </a:lnSpc>
            </a:pPr>
            <a:r>
              <a:rPr lang="zh-CN" altLang="en-US" sz="32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相机常用的参数：</a:t>
            </a:r>
            <a:r>
              <a:rPr lang="zh-CN" altLang="en-US" sz="28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快门速度</a:t>
            </a:r>
            <a:endParaRPr lang="zh-CN" altLang="en-US" sz="24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object 3"/>
          <p:cNvSpPr txBox="1">
            <a:spLocks/>
          </p:cNvSpPr>
          <p:nvPr/>
        </p:nvSpPr>
        <p:spPr>
          <a:xfrm>
            <a:off x="554792" y="1602604"/>
            <a:ext cx="7352030" cy="43473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ts val="3840"/>
              </a:lnSpc>
            </a:pPr>
            <a:r>
              <a:rPr lang="en-US" altLang="zh-CN" sz="24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• </a:t>
            </a: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同一物体，不同的快门</a:t>
            </a:r>
            <a:r>
              <a:rPr lang="zh-CN" altLang="en-US" sz="2400" spc="-15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值</a:t>
            </a: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造成</a:t>
            </a:r>
            <a:r>
              <a:rPr lang="zh-CN" altLang="en-US" sz="2400" spc="-15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影</a:t>
            </a: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像差异</a:t>
            </a:r>
            <a:endParaRPr lang="zh-CN" altLang="en-US" sz="240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</p:txBody>
      </p:sp>
      <p:sp>
        <p:nvSpPr>
          <p:cNvPr id="10" name="object 5"/>
          <p:cNvSpPr/>
          <p:nvPr/>
        </p:nvSpPr>
        <p:spPr>
          <a:xfrm>
            <a:off x="1447799" y="2116657"/>
            <a:ext cx="6248400" cy="45258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831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19493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6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.2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照相机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43" name="object 2"/>
          <p:cNvSpPr txBox="1">
            <a:spLocks/>
          </p:cNvSpPr>
          <p:nvPr/>
        </p:nvSpPr>
        <p:spPr>
          <a:xfrm>
            <a:off x="-809316" y="681459"/>
            <a:ext cx="10762631" cy="876036"/>
          </a:xfrm>
          <a:prstGeom prst="rect">
            <a:avLst/>
          </a:prstGeom>
        </p:spPr>
        <p:txBody>
          <a:bodyPr vert="horz" wrap="square" lIns="0" tIns="283808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365885">
              <a:lnSpc>
                <a:spcPts val="5280"/>
              </a:lnSpc>
            </a:pPr>
            <a:r>
              <a:rPr lang="zh-CN" altLang="en-US" sz="32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相机常用的参数：</a:t>
            </a:r>
            <a:r>
              <a:rPr lang="zh-CN" altLang="en-US" sz="28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快门与光圈</a:t>
            </a:r>
            <a:endParaRPr lang="zh-CN" altLang="en-US" sz="24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object 3"/>
          <p:cNvSpPr txBox="1">
            <a:spLocks/>
          </p:cNvSpPr>
          <p:nvPr/>
        </p:nvSpPr>
        <p:spPr>
          <a:xfrm>
            <a:off x="102305" y="1763802"/>
            <a:ext cx="7352030" cy="199798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90525">
              <a:lnSpc>
                <a:spcPct val="100000"/>
              </a:lnSpc>
            </a:pPr>
            <a:r>
              <a:rPr lang="en-US" altLang="zh-CN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 </a:t>
            </a:r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快门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越快，曝光时间越</a:t>
            </a:r>
            <a:r>
              <a:rPr lang="zh-CN" altLang="en-US" sz="2800" spc="-1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短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，影</a:t>
            </a:r>
            <a:r>
              <a:rPr lang="zh-CN" altLang="en-US" sz="2800" spc="-1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像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越暗</a:t>
            </a:r>
          </a:p>
          <a:p>
            <a:pPr marL="847725">
              <a:lnSpc>
                <a:spcPct val="100000"/>
              </a:lnSpc>
              <a:spcBef>
                <a:spcPts val="690"/>
              </a:spcBef>
            </a:pPr>
            <a:r>
              <a:rPr lang="en-US" altLang="zh-CN" sz="28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 </a:t>
            </a:r>
            <a:r>
              <a:rPr lang="zh-CN" altLang="en-US"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适合</a:t>
            </a:r>
            <a:r>
              <a:rPr lang="zh-CN" altLang="en-US" sz="28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拍摄快速移动物体</a:t>
            </a:r>
            <a:endParaRPr lang="zh-CN" altLang="en-US"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847725">
              <a:lnSpc>
                <a:spcPct val="100000"/>
              </a:lnSpc>
              <a:spcBef>
                <a:spcPts val="670"/>
              </a:spcBef>
            </a:pPr>
            <a:r>
              <a:rPr lang="en-US" altLang="zh-CN" sz="28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 </a:t>
            </a:r>
            <a:r>
              <a:rPr lang="zh-CN" altLang="en-US"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可用</a:t>
            </a:r>
            <a:r>
              <a:rPr lang="zh-CN" altLang="en-US" sz="2800" spc="-5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大光圈补偿</a:t>
            </a:r>
            <a:endParaRPr lang="zh-CN" altLang="en-US" sz="28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847725">
              <a:lnSpc>
                <a:spcPts val="3354"/>
              </a:lnSpc>
              <a:spcBef>
                <a:spcPts val="685"/>
              </a:spcBef>
            </a:pPr>
            <a:r>
              <a:rPr lang="en-US" altLang="zh-CN" sz="28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 </a:t>
            </a:r>
            <a:r>
              <a:rPr lang="zh-CN" altLang="en-US"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或是</a:t>
            </a:r>
            <a:r>
              <a:rPr lang="zh-CN" altLang="en-US" sz="2800" spc="-5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改变底片的</a:t>
            </a:r>
            <a:r>
              <a:rPr lang="zh-CN" altLang="en-US" sz="28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感光度</a:t>
            </a:r>
            <a:r>
              <a:rPr lang="zh-CN" altLang="en-US" sz="2800" spc="5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：</a:t>
            </a:r>
            <a:r>
              <a:rPr lang="en-US" altLang="zh-CN" sz="2800" spc="-1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IS</a:t>
            </a:r>
            <a:r>
              <a:rPr lang="en-US" altLang="zh-CN" sz="280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</a:t>
            </a:r>
            <a:r>
              <a:rPr lang="zh-CN" altLang="en-US" sz="2800" spc="-5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值</a:t>
            </a:r>
            <a:endParaRPr lang="zh-CN" altLang="en-US" sz="28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6146" name="Picture 2" descr="https://timgsa.baidu.com/timg?image&amp;quality=80&amp;size=b9999_10000&amp;sec=1542007360064&amp;di=7c8b886a66bd1f4c341cfa057a8d609e&amp;imgtype=0&amp;src=http%3A%2F%2Fmmbiz.qpic.cn%2Fmmbiz_jpg%2FTfQicKS409BorG2upiavBNxXFeqibcAibmYMck21EvY6kNib88sEJNst7kjoucFA6PuevAEcerwVI61pocmJF5IicdlA%2F640%3Fwx_fmt%3Djpe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0789" y="3922983"/>
            <a:ext cx="4762500" cy="2800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8812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19493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6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.2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照相机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43" name="object 2"/>
          <p:cNvSpPr txBox="1">
            <a:spLocks/>
          </p:cNvSpPr>
          <p:nvPr/>
        </p:nvSpPr>
        <p:spPr>
          <a:xfrm>
            <a:off x="-809316" y="681459"/>
            <a:ext cx="10762631" cy="876036"/>
          </a:xfrm>
          <a:prstGeom prst="rect">
            <a:avLst/>
          </a:prstGeom>
        </p:spPr>
        <p:txBody>
          <a:bodyPr vert="horz" wrap="square" lIns="0" tIns="283808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365885">
              <a:lnSpc>
                <a:spcPts val="5280"/>
              </a:lnSpc>
            </a:pPr>
            <a:r>
              <a:rPr lang="zh-CN" altLang="en-US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相机常用的参数：</a:t>
            </a:r>
            <a:r>
              <a:rPr lang="zh-CN" altLang="en-US" sz="28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感光度（</a:t>
            </a:r>
            <a:r>
              <a:rPr lang="en-US" altLang="zh-CN" sz="28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ISO</a:t>
            </a:r>
            <a:r>
              <a:rPr lang="zh-CN" altLang="en-US" sz="28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）</a:t>
            </a:r>
            <a:endParaRPr lang="zh-CN" altLang="en-US" sz="24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object 3"/>
          <p:cNvSpPr txBox="1">
            <a:spLocks/>
          </p:cNvSpPr>
          <p:nvPr/>
        </p:nvSpPr>
        <p:spPr>
          <a:xfrm>
            <a:off x="127745" y="1638590"/>
            <a:ext cx="9498855" cy="20056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90525">
              <a:lnSpc>
                <a:spcPct val="100000"/>
              </a:lnSpc>
            </a:pPr>
            <a:r>
              <a:rPr lang="en-US" altLang="zh-CN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 </a:t>
            </a:r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定义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：底片（</a:t>
            </a:r>
            <a:r>
              <a:rPr lang="zh-CN" altLang="en-US" sz="2800" spc="-1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或</a:t>
            </a:r>
            <a:r>
              <a:rPr lang="en-US" altLang="zh-CN" sz="28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CC</a:t>
            </a: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感光组件）对光的</a:t>
            </a:r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敏</a:t>
            </a:r>
            <a:r>
              <a:rPr lang="zh-CN" altLang="en-US" sz="28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感</a:t>
            </a:r>
            <a:r>
              <a:rPr lang="zh-CN" altLang="en-US" sz="2800" spc="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程度</a:t>
            </a:r>
          </a:p>
          <a:p>
            <a:pPr marL="390525">
              <a:lnSpc>
                <a:spcPct val="100000"/>
              </a:lnSpc>
              <a:spcBef>
                <a:spcPts val="765"/>
              </a:spcBef>
            </a:pPr>
            <a:r>
              <a:rPr lang="en-US" altLang="zh-CN" sz="28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 </a:t>
            </a:r>
            <a:r>
              <a:rPr lang="en-US" altLang="zh-CN" sz="28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IS</a:t>
            </a:r>
            <a:r>
              <a:rPr lang="en-US" altLang="zh-CN" sz="28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</a:t>
            </a:r>
            <a:r>
              <a:rPr lang="zh-CN" altLang="en-US" sz="280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值越高，底片对光越敏感</a:t>
            </a:r>
          </a:p>
          <a:p>
            <a:pPr marL="847725">
              <a:lnSpc>
                <a:spcPct val="100000"/>
              </a:lnSpc>
              <a:spcBef>
                <a:spcPts val="685"/>
              </a:spcBef>
            </a:pPr>
            <a:r>
              <a:rPr lang="en-US" altLang="zh-CN" sz="28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 </a:t>
            </a:r>
            <a:r>
              <a:rPr lang="zh-CN" altLang="en-US"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可</a:t>
            </a:r>
            <a:r>
              <a:rPr lang="zh-CN" altLang="en-US" sz="28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搭配高速快门，提高影像亮度</a:t>
            </a:r>
            <a:endParaRPr lang="zh-CN" altLang="en-US"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847725">
              <a:lnSpc>
                <a:spcPct val="100000"/>
              </a:lnSpc>
              <a:spcBef>
                <a:spcPts val="670"/>
              </a:spcBef>
            </a:pPr>
            <a:r>
              <a:rPr lang="en-US" altLang="zh-CN" sz="28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 </a:t>
            </a:r>
            <a:r>
              <a:rPr lang="zh-CN" altLang="en-US"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在</a:t>
            </a:r>
            <a:r>
              <a:rPr lang="zh-CN" altLang="en-US" sz="28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光源不足时（如阴天或室内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）</a:t>
            </a:r>
            <a:r>
              <a:rPr lang="zh-CN" altLang="en-US" sz="28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，提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高</a:t>
            </a:r>
            <a:r>
              <a:rPr lang="zh-CN" altLang="en-US"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影像</a:t>
            </a:r>
            <a:r>
              <a:rPr lang="zh-CN" altLang="en-US" sz="28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亮度</a:t>
            </a:r>
            <a:endParaRPr lang="zh-CN" altLang="en-US"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44034" name="Picture 2" descr="https://timgsa.baidu.com/timg?image&amp;quality=80&amp;size=b9999_10000&amp;sec=1542007620927&amp;di=85041d6804707579eacb2899ba4345e3&amp;imgtype=0&amp;src=http%3A%2F%2Fimgsrc.baidu.com%2Fimage%2Fc0%253Dshijue1%252C0%252C0%252C294%252C40%2Fsign%3D2d9a027d0633874488c8273f3966b38c%2Feaf81a4c510fd9f90c9409442f2dd42a2834a41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4901" y="3898901"/>
            <a:ext cx="2959099" cy="2959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6509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19493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6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.2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照相机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43" name="object 2"/>
          <p:cNvSpPr txBox="1">
            <a:spLocks/>
          </p:cNvSpPr>
          <p:nvPr/>
        </p:nvSpPr>
        <p:spPr>
          <a:xfrm>
            <a:off x="-796616" y="579859"/>
            <a:ext cx="10762631" cy="876036"/>
          </a:xfrm>
          <a:prstGeom prst="rect">
            <a:avLst/>
          </a:prstGeom>
        </p:spPr>
        <p:txBody>
          <a:bodyPr vert="horz" wrap="square" lIns="0" tIns="283808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365885">
              <a:lnSpc>
                <a:spcPts val="5280"/>
              </a:lnSpc>
            </a:pPr>
            <a:r>
              <a:rPr lang="zh-CN" altLang="en-US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相机常用的参数：</a:t>
            </a:r>
            <a:r>
              <a:rPr lang="zh-CN" altLang="en-US" sz="28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感光度（</a:t>
            </a:r>
            <a:r>
              <a:rPr lang="en-US" altLang="zh-CN" sz="28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ISO</a:t>
            </a:r>
            <a:r>
              <a:rPr lang="zh-CN" altLang="en-US" sz="28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）</a:t>
            </a:r>
            <a:endParaRPr lang="zh-CN" altLang="en-US" sz="24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object 3"/>
          <p:cNvSpPr txBox="1">
            <a:spLocks/>
          </p:cNvSpPr>
          <p:nvPr/>
        </p:nvSpPr>
        <p:spPr>
          <a:xfrm>
            <a:off x="432193" y="1583971"/>
            <a:ext cx="7966709" cy="43088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</a:pPr>
            <a:r>
              <a:rPr lang="en-US" altLang="zh-CN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 </a:t>
            </a:r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同样设定下，不</a:t>
            </a:r>
            <a:r>
              <a:rPr lang="zh-CN" altLang="en-US" sz="28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同</a:t>
            </a:r>
            <a:r>
              <a:rPr lang="en-US" altLang="zh-CN"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IS</a:t>
            </a:r>
            <a:r>
              <a:rPr lang="en-US" altLang="zh-CN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</a:t>
            </a:r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值造成的影像亮度差</a:t>
            </a:r>
            <a:r>
              <a:rPr lang="zh-CN" altLang="en-US" sz="28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异</a:t>
            </a:r>
            <a:endParaRPr lang="zh-CN" altLang="en-US"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object 5"/>
          <p:cNvSpPr/>
          <p:nvPr/>
        </p:nvSpPr>
        <p:spPr>
          <a:xfrm>
            <a:off x="1427238" y="2137355"/>
            <a:ext cx="6239509" cy="44283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9653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19493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6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.2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照相机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43" name="object 2"/>
          <p:cNvSpPr txBox="1">
            <a:spLocks/>
          </p:cNvSpPr>
          <p:nvPr/>
        </p:nvSpPr>
        <p:spPr>
          <a:xfrm>
            <a:off x="-796616" y="534751"/>
            <a:ext cx="10762631" cy="966253"/>
          </a:xfrm>
          <a:prstGeom prst="rect">
            <a:avLst/>
          </a:prstGeom>
        </p:spPr>
        <p:txBody>
          <a:bodyPr vert="horz" wrap="square" lIns="0" tIns="283808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365885">
              <a:lnSpc>
                <a:spcPts val="5280"/>
              </a:lnSpc>
            </a:pPr>
            <a:r>
              <a:rPr lang="zh-CN" altLang="en-US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相机常用的参数：</a:t>
            </a:r>
            <a:r>
              <a:rPr lang="zh-CN" altLang="en-US" sz="28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感光度（</a:t>
            </a:r>
            <a:r>
              <a:rPr lang="en-US" altLang="zh-CN" sz="28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ISO</a:t>
            </a:r>
            <a:r>
              <a:rPr lang="zh-CN" altLang="en-US" sz="28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</a:t>
            </a:r>
            <a:r>
              <a:rPr lang="zh-CN" altLang="en-US" sz="18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可以认为是增益</a:t>
            </a:r>
            <a:r>
              <a:rPr lang="zh-CN" altLang="en-US" sz="28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）</a:t>
            </a:r>
            <a:endParaRPr lang="zh-CN" altLang="en-US" sz="24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61147" y="2035754"/>
            <a:ext cx="8336272" cy="1528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lang="en-US" altLang="zh-CN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 </a:t>
            </a:r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感光度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高会造成</a:t>
            </a:r>
            <a:r>
              <a:rPr lang="zh-CN" altLang="en-US" sz="280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额外</a:t>
            </a:r>
            <a:r>
              <a:rPr lang="zh-CN" altLang="en-US" sz="28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</a:t>
            </a:r>
            <a:r>
              <a:rPr lang="zh-CN" altLang="en-US" sz="2800" spc="-1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噪声与杂散点</a:t>
            </a:r>
            <a:r>
              <a:rPr lang="zh-CN" altLang="en-US" sz="1400" spc="-5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（热噪声等电子噪声被放大）</a:t>
            </a:r>
            <a:endParaRPr lang="en-US" altLang="zh-CN" spc="-15" smtClean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lang="en-US" altLang="zh-CN" sz="2800" spc="-1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8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 </a:t>
            </a:r>
            <a:r>
              <a:rPr lang="en-US" altLang="zh-CN" sz="24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 </a:t>
            </a:r>
            <a:r>
              <a:rPr lang="zh-CN" altLang="en-US"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传统</a:t>
            </a:r>
            <a:r>
              <a:rPr lang="zh-CN" altLang="en-US"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底片：散射</a:t>
            </a:r>
            <a:r>
              <a:rPr lang="zh-CN" altLang="en-US"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与衍射的光斑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 </a:t>
            </a:r>
            <a:endParaRPr lang="en-US" altLang="zh-CN" sz="24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lang="en-US" altLang="zh-CN" sz="2400" spc="-1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4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 – </a:t>
            </a:r>
            <a:r>
              <a:rPr lang="zh-CN" altLang="en-US"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数字</a:t>
            </a:r>
            <a:r>
              <a:rPr lang="zh-CN" altLang="en-US"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相机：感光组件的电子</a:t>
            </a:r>
            <a:r>
              <a:rPr lang="zh-CN" altLang="en-US"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噪声</a:t>
            </a:r>
            <a:endParaRPr lang="zh-CN" altLang="en-US"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19493" y="1574090"/>
            <a:ext cx="96966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20014">
              <a:lnSpc>
                <a:spcPct val="100000"/>
              </a:lnSpc>
            </a:pPr>
            <a:r>
              <a:rPr lang="en-US" altLang="zh-CN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 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如果</a:t>
            </a:r>
            <a:r>
              <a:rPr lang="en-US" altLang="zh-CN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ISO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变</a:t>
            </a:r>
            <a:r>
              <a:rPr lang="zh-CN" altLang="en-US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高可以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让</a:t>
            </a:r>
            <a:r>
              <a:rPr lang="zh-CN" altLang="en-US" sz="24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图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像</a:t>
            </a:r>
            <a:r>
              <a:rPr lang="zh-CN" altLang="en-US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变</a:t>
            </a:r>
            <a:r>
              <a:rPr lang="zh-CN" altLang="en-US" sz="2400" spc="-1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亮</a:t>
            </a:r>
            <a:r>
              <a:rPr lang="zh-CN" altLang="en-US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，为</a:t>
            </a:r>
            <a:r>
              <a:rPr lang="zh-CN" altLang="en-US" sz="2400" spc="-1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何</a:t>
            </a:r>
            <a:r>
              <a:rPr lang="zh-CN" altLang="en-US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不</a:t>
            </a:r>
            <a:r>
              <a:rPr lang="zh-CN" altLang="en-US" sz="2400" spc="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一直用很</a:t>
            </a:r>
            <a:r>
              <a:rPr lang="zh-CN" altLang="en-US" sz="24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高</a:t>
            </a:r>
            <a:r>
              <a:rPr lang="en-US" altLang="zh-CN" sz="24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ISO</a:t>
            </a:r>
            <a:r>
              <a:rPr lang="zh-CN" altLang="en-US" sz="24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来</a:t>
            </a:r>
            <a:r>
              <a:rPr lang="zh-CN" altLang="en-US" sz="2400" spc="-1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拍</a:t>
            </a:r>
            <a:r>
              <a:rPr lang="zh-CN" altLang="en-US" sz="2400" spc="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摄？</a:t>
            </a:r>
            <a:endParaRPr lang="zh-CN" altLang="en-US"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object 5"/>
          <p:cNvSpPr/>
          <p:nvPr/>
        </p:nvSpPr>
        <p:spPr>
          <a:xfrm>
            <a:off x="1135781" y="3789611"/>
            <a:ext cx="6787004" cy="28268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45058" name="Picture 2" descr="https://timgsa.baidu.com/timg?image&amp;quality=80&amp;size=b9999_10000&amp;sec=1542007877087&amp;di=13a2e19118ee8ee299a3ae61f4124c4b&amp;imgtype=0&amp;src=http%3A%2F%2Fs9.rr.itc.cn%2Fr%2FwapChange%2F20168_19_10%2Fa887am211028269135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781" y="3676995"/>
            <a:ext cx="6787004" cy="2939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7970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19493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6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.2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照相机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43" name="object 2"/>
          <p:cNvSpPr txBox="1">
            <a:spLocks/>
          </p:cNvSpPr>
          <p:nvPr/>
        </p:nvSpPr>
        <p:spPr>
          <a:xfrm>
            <a:off x="-796616" y="575178"/>
            <a:ext cx="10762631" cy="885398"/>
          </a:xfrm>
          <a:prstGeom prst="rect">
            <a:avLst/>
          </a:prstGeom>
        </p:spPr>
        <p:txBody>
          <a:bodyPr vert="horz" wrap="square" lIns="0" tIns="283808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365885">
              <a:lnSpc>
                <a:spcPts val="5280"/>
              </a:lnSpc>
            </a:pPr>
            <a:r>
              <a:rPr lang="zh-CN" altLang="en-US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相机常用的参数：</a:t>
            </a:r>
            <a:endParaRPr lang="zh-CN" altLang="en-US" sz="24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" name="object 4"/>
          <p:cNvSpPr txBox="1"/>
          <p:nvPr/>
        </p:nvSpPr>
        <p:spPr>
          <a:xfrm>
            <a:off x="496495" y="1501004"/>
            <a:ext cx="8387623" cy="45316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>
              <a:lnSpc>
                <a:spcPct val="100000"/>
              </a:lnSpc>
            </a:pPr>
            <a:r>
              <a:rPr sz="28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lang="en-US" sz="28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焦距</a:t>
            </a:r>
            <a:endParaRPr sz="28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00000"/>
              </a:lnSpc>
              <a:spcBef>
                <a:spcPts val="575"/>
              </a:spcBef>
            </a:pPr>
            <a:r>
              <a:rPr sz="28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lang="en-US" sz="28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光圈（</a:t>
            </a:r>
            <a:r>
              <a:rPr lang="en-US" sz="28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</a:t>
            </a:r>
            <a:r>
              <a:rPr lang="en-US" altLang="zh-CN" sz="28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#</a:t>
            </a:r>
            <a:r>
              <a:rPr sz="28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）</a:t>
            </a:r>
            <a:endParaRPr sz="28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00000"/>
              </a:lnSpc>
              <a:spcBef>
                <a:spcPts val="575"/>
              </a:spcBef>
            </a:pPr>
            <a:r>
              <a:rPr sz="28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lang="en-US" sz="28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快门（曝光时间）</a:t>
            </a:r>
            <a:endParaRPr sz="28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00000"/>
              </a:lnSpc>
              <a:spcBef>
                <a:spcPts val="575"/>
              </a:spcBef>
            </a:pPr>
            <a:r>
              <a:rPr sz="28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lang="en-US" sz="28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感</a:t>
            </a:r>
            <a:r>
              <a:rPr lang="zh-CN" altLang="en-US" sz="28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光</a:t>
            </a:r>
            <a:r>
              <a:rPr sz="28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度（</a:t>
            </a:r>
            <a:r>
              <a:rPr sz="28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IS</a:t>
            </a:r>
            <a:r>
              <a:rPr sz="2800" spc="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</a:t>
            </a:r>
            <a:r>
              <a:rPr sz="2800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值）</a:t>
            </a:r>
            <a:endParaRPr sz="28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655"/>
              </a:spcBef>
            </a:pP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r>
              <a:rPr lang="en-US"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照相时，先调焦距决定视野范围与</a:t>
            </a:r>
            <a:r>
              <a:rPr sz="2800" spc="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对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焦物体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r>
              <a:rPr lang="en-US"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如果要强调被摄物，光圈要开大，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景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深变小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r>
              <a:rPr lang="en-US"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如果是会动的物体，则快门速度要高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r>
              <a:rPr lang="en-US"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光圈配合开大，增加曝光量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>
              <a:lnSpc>
                <a:spcPts val="3354"/>
              </a:lnSpc>
              <a:spcBef>
                <a:spcPts val="675"/>
              </a:spcBef>
            </a:pP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r>
              <a:rPr lang="en-US"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若亮度还是不够，则调</a:t>
            </a:r>
            <a:r>
              <a:rPr sz="2800" spc="-3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大</a:t>
            </a:r>
            <a:r>
              <a:rPr sz="28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IS</a:t>
            </a:r>
            <a:r>
              <a:rPr sz="2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O值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7642" y="332147"/>
            <a:ext cx="3686476" cy="2691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22702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19493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6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.2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照相机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6473" y="163945"/>
            <a:ext cx="5875456" cy="646787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5" y="5310947"/>
            <a:ext cx="2597283" cy="1320868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-145084" y="1600651"/>
            <a:ext cx="4572000" cy="1431161"/>
          </a:xfrm>
          <a:prstGeom prst="rect">
            <a:avLst/>
          </a:prstGeom>
        </p:spPr>
        <p:txBody>
          <a:bodyPr>
            <a:spAutoFit/>
          </a:bodyPr>
          <a:lstStyle/>
          <a:p>
            <a:pPr marL="469900">
              <a:lnSpc>
                <a:spcPct val="100000"/>
              </a:lnSpc>
            </a:pPr>
            <a:r>
              <a:rPr lang="en-US" altLang="zh-CN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lang="zh-CN" altLang="en-US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zh-CN" altLang="en-US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焦距</a:t>
            </a:r>
          </a:p>
          <a:p>
            <a:pPr marL="469900">
              <a:lnSpc>
                <a:spcPct val="100000"/>
              </a:lnSpc>
              <a:spcBef>
                <a:spcPts val="575"/>
              </a:spcBef>
            </a:pPr>
            <a:r>
              <a:rPr lang="en-US" altLang="zh-CN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lang="zh-CN" altLang="en-US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zh-CN" altLang="en-US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光圈（</a:t>
            </a:r>
            <a:r>
              <a:rPr lang="en-US" altLang="zh-CN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F#</a:t>
            </a:r>
            <a:r>
              <a:rPr lang="zh-CN" altLang="en-US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）</a:t>
            </a:r>
          </a:p>
          <a:p>
            <a:pPr marL="469900">
              <a:lnSpc>
                <a:spcPct val="100000"/>
              </a:lnSpc>
              <a:spcBef>
                <a:spcPts val="575"/>
              </a:spcBef>
            </a:pPr>
            <a:r>
              <a:rPr lang="en-US" altLang="zh-CN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lang="zh-CN" altLang="en-US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快门（曝光时间）</a:t>
            </a:r>
            <a:endParaRPr lang="zh-CN" altLang="en-US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00000"/>
              </a:lnSpc>
              <a:spcBef>
                <a:spcPts val="575"/>
              </a:spcBef>
            </a:pPr>
            <a:r>
              <a:rPr lang="en-US" altLang="zh-CN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lang="zh-CN" altLang="en-US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zh-CN" altLang="en-US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感光度（</a:t>
            </a:r>
            <a:r>
              <a:rPr lang="en-US" altLang="zh-CN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IS</a:t>
            </a:r>
            <a:r>
              <a:rPr lang="en-US" altLang="zh-CN" spc="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</a:t>
            </a:r>
            <a:r>
              <a:rPr lang="zh-CN" altLang="en-US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值</a:t>
            </a: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）</a:t>
            </a:r>
            <a:endParaRPr lang="zh-CN" altLang="en-US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-1039981" y="887716"/>
            <a:ext cx="4026102" cy="6688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365885">
              <a:lnSpc>
                <a:spcPts val="5280"/>
              </a:lnSpc>
            </a:pPr>
            <a:r>
              <a:rPr lang="zh-CN" altLang="en-US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相机常用的参数：</a:t>
            </a:r>
            <a:endParaRPr lang="zh-CN" altLang="en-US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154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19493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6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.2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照相机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43" name="object 2"/>
          <p:cNvSpPr txBox="1">
            <a:spLocks/>
          </p:cNvSpPr>
          <p:nvPr/>
        </p:nvSpPr>
        <p:spPr>
          <a:xfrm>
            <a:off x="-796616" y="575178"/>
            <a:ext cx="10762631" cy="885398"/>
          </a:xfrm>
          <a:prstGeom prst="rect">
            <a:avLst/>
          </a:prstGeom>
        </p:spPr>
        <p:txBody>
          <a:bodyPr vert="horz" wrap="square" lIns="0" tIns="283808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365885">
              <a:lnSpc>
                <a:spcPts val="5280"/>
              </a:lnSpc>
            </a:pPr>
            <a:r>
              <a:rPr lang="zh-CN" altLang="en-US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有趣的比较</a:t>
            </a:r>
            <a:endParaRPr lang="zh-CN" altLang="en-US" sz="24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object 3"/>
          <p:cNvSpPr/>
          <p:nvPr/>
        </p:nvSpPr>
        <p:spPr>
          <a:xfrm>
            <a:off x="527049" y="1532502"/>
            <a:ext cx="8115300" cy="47354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08224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19493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6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.2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照相机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43" name="object 2"/>
          <p:cNvSpPr txBox="1">
            <a:spLocks/>
          </p:cNvSpPr>
          <p:nvPr/>
        </p:nvSpPr>
        <p:spPr>
          <a:xfrm>
            <a:off x="-796616" y="575178"/>
            <a:ext cx="10762631" cy="885398"/>
          </a:xfrm>
          <a:prstGeom prst="rect">
            <a:avLst/>
          </a:prstGeom>
        </p:spPr>
        <p:txBody>
          <a:bodyPr vert="horz" wrap="square" lIns="0" tIns="283808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365885">
              <a:lnSpc>
                <a:spcPts val="5280"/>
              </a:lnSpc>
            </a:pPr>
            <a:r>
              <a:rPr lang="zh-CN" altLang="en-US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有趣的比较</a:t>
            </a:r>
            <a:endParaRPr lang="zh-CN" altLang="en-US" sz="24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" name="object 3"/>
          <p:cNvSpPr/>
          <p:nvPr/>
        </p:nvSpPr>
        <p:spPr>
          <a:xfrm>
            <a:off x="776287" y="1700276"/>
            <a:ext cx="7591425" cy="41099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84696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7268" y="4640267"/>
            <a:ext cx="3476732" cy="2217733"/>
          </a:xfrm>
          <a:prstGeom prst="rect">
            <a:avLst/>
          </a:prstGeom>
        </p:spPr>
      </p:pic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19493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6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.2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照相机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43" name="object 2"/>
          <p:cNvSpPr txBox="1">
            <a:spLocks/>
          </p:cNvSpPr>
          <p:nvPr/>
        </p:nvSpPr>
        <p:spPr>
          <a:xfrm>
            <a:off x="-847023" y="705880"/>
            <a:ext cx="10762631" cy="874241"/>
          </a:xfrm>
          <a:prstGeom prst="rect">
            <a:avLst/>
          </a:prstGeom>
        </p:spPr>
        <p:txBody>
          <a:bodyPr vert="horz" wrap="square" lIns="0" tIns="283808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365885">
              <a:lnSpc>
                <a:spcPts val="5280"/>
              </a:lnSpc>
            </a:pPr>
            <a:r>
              <a:rPr lang="zh-CN" altLang="en-US" sz="28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如何解决景深与通光量之间的矛盾？</a:t>
            </a:r>
            <a:endParaRPr lang="zh-CN" altLang="en-US" sz="20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object 3"/>
          <p:cNvSpPr txBox="1"/>
          <p:nvPr/>
        </p:nvSpPr>
        <p:spPr>
          <a:xfrm>
            <a:off x="509264" y="1718178"/>
            <a:ext cx="9456751" cy="330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130175">
              <a:lnSpc>
                <a:spcPct val="120000"/>
              </a:lnSpc>
            </a:pPr>
            <a:r>
              <a:rPr sz="28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•</a:t>
            </a:r>
            <a:r>
              <a:rPr lang="en-US" sz="28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 </a:t>
            </a:r>
            <a:r>
              <a:rPr sz="24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针孔相机的特色是没有</a:t>
            </a:r>
            <a:r>
              <a:rPr sz="2400" spc="-15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景</a:t>
            </a:r>
            <a:r>
              <a:rPr sz="24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深的</a:t>
            </a:r>
            <a:r>
              <a:rPr sz="2400" spc="-15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限</a:t>
            </a:r>
            <a:r>
              <a:rPr sz="24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制</a:t>
            </a:r>
            <a:r>
              <a:rPr sz="240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，</a:t>
            </a:r>
            <a:r>
              <a:rPr sz="2400" spc="-15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近</a:t>
            </a:r>
            <a:r>
              <a:rPr sz="24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景远景可以一次看清</a:t>
            </a:r>
            <a:endParaRPr sz="240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  <a:p>
            <a:pPr marL="469265">
              <a:lnSpc>
                <a:spcPct val="120000"/>
              </a:lnSpc>
              <a:spcBef>
                <a:spcPts val="685"/>
              </a:spcBef>
            </a:pPr>
            <a:r>
              <a:rPr sz="2000" spc="-5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–但是因为针孔很小，曝光量不足，</a:t>
            </a:r>
            <a:r>
              <a:rPr sz="20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需</a:t>
            </a:r>
            <a:r>
              <a:rPr sz="2000" spc="-5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要很</a:t>
            </a:r>
            <a:r>
              <a:rPr sz="20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长</a:t>
            </a:r>
            <a:r>
              <a:rPr sz="2000" spc="-5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的曝</a:t>
            </a:r>
            <a:r>
              <a:rPr sz="2000" spc="-1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光时间</a:t>
            </a:r>
            <a:endParaRPr sz="200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  <a:p>
            <a:pPr marL="469265">
              <a:lnSpc>
                <a:spcPct val="120000"/>
              </a:lnSpc>
              <a:spcBef>
                <a:spcPts val="670"/>
              </a:spcBef>
            </a:pPr>
            <a:r>
              <a:rPr sz="2000" spc="-5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–而且无法强调特定拍摄物体</a:t>
            </a:r>
            <a:endParaRPr sz="2000" smtClean="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  <a:p>
            <a:pPr marR="130175">
              <a:lnSpc>
                <a:spcPct val="120000"/>
              </a:lnSpc>
              <a:spcBef>
                <a:spcPts val="750"/>
              </a:spcBef>
            </a:pPr>
            <a:r>
              <a:rPr sz="24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•</a:t>
            </a:r>
            <a:r>
              <a:rPr lang="en-US" sz="24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 </a:t>
            </a:r>
            <a:r>
              <a:rPr sz="24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以透镜取代针孔的相机</a:t>
            </a:r>
            <a:r>
              <a:rPr sz="2400" spc="-15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，</a:t>
            </a:r>
            <a:r>
              <a:rPr sz="24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可以</a:t>
            </a:r>
            <a:r>
              <a:rPr sz="2400" spc="-15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改</a:t>
            </a:r>
            <a:r>
              <a:rPr sz="24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善曝</a:t>
            </a:r>
            <a:r>
              <a:rPr sz="2400" spc="-15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光</a:t>
            </a:r>
            <a:r>
              <a:rPr sz="24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量不足的问题</a:t>
            </a:r>
            <a:endParaRPr sz="240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  <a:p>
            <a:pPr marL="469265">
              <a:lnSpc>
                <a:spcPct val="120000"/>
              </a:lnSpc>
              <a:spcBef>
                <a:spcPts val="685"/>
              </a:spcBef>
            </a:pPr>
            <a:r>
              <a:rPr sz="2000" spc="-5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–在大光圈时，景深变小，可以强调</a:t>
            </a:r>
            <a:r>
              <a:rPr sz="20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拍</a:t>
            </a:r>
            <a:r>
              <a:rPr sz="2000" spc="-5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摄物体</a:t>
            </a:r>
            <a:endParaRPr sz="200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  <a:p>
            <a:pPr marL="469265">
              <a:lnSpc>
                <a:spcPct val="120000"/>
              </a:lnSpc>
              <a:spcBef>
                <a:spcPts val="670"/>
              </a:spcBef>
            </a:pPr>
            <a:r>
              <a:rPr sz="2000" spc="-5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–请见上一节的光圈与景深的关系</a:t>
            </a:r>
            <a:endParaRPr sz="200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  <a:p>
            <a:pPr marL="469265">
              <a:lnSpc>
                <a:spcPct val="120000"/>
              </a:lnSpc>
              <a:spcBef>
                <a:spcPts val="675"/>
              </a:spcBef>
            </a:pPr>
            <a:r>
              <a:rPr sz="2000" spc="-1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–但是一张照片只能看清楚一个焦距</a:t>
            </a:r>
            <a:r>
              <a:rPr sz="20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的</a:t>
            </a:r>
            <a:r>
              <a:rPr sz="2000" spc="-1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物体</a:t>
            </a:r>
            <a:endParaRPr sz="200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</p:txBody>
      </p:sp>
    </p:spTree>
    <p:extLst>
      <p:ext uri="{BB962C8B-B14F-4D97-AF65-F5344CB8AC3E}">
        <p14:creationId xmlns:p14="http://schemas.microsoft.com/office/powerpoint/2010/main" val="1092392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19493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6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.2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照相机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43" name="object 2"/>
          <p:cNvSpPr txBox="1">
            <a:spLocks/>
          </p:cNvSpPr>
          <p:nvPr/>
        </p:nvSpPr>
        <p:spPr>
          <a:xfrm>
            <a:off x="-847023" y="659874"/>
            <a:ext cx="10762631" cy="966253"/>
          </a:xfrm>
          <a:prstGeom prst="rect">
            <a:avLst/>
          </a:prstGeom>
        </p:spPr>
        <p:txBody>
          <a:bodyPr vert="horz" wrap="square" lIns="0" tIns="283808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365885">
              <a:lnSpc>
                <a:spcPts val="5280"/>
              </a:lnSpc>
            </a:pPr>
            <a:r>
              <a:rPr lang="zh-CN" altLang="en-US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光场相机：</a:t>
            </a:r>
            <a:r>
              <a:rPr lang="zh-CN" altLang="en-US" sz="240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解决景深与通光量之间的矛盾</a:t>
            </a:r>
            <a:endParaRPr lang="zh-CN" altLang="en-US" sz="24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object 3"/>
          <p:cNvSpPr txBox="1"/>
          <p:nvPr/>
        </p:nvSpPr>
        <p:spPr>
          <a:xfrm>
            <a:off x="163629" y="1689301"/>
            <a:ext cx="8758990" cy="26699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90525">
              <a:lnSpc>
                <a:spcPct val="130000"/>
              </a:lnSpc>
            </a:pP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有没</a:t>
            </a:r>
            <a:r>
              <a:rPr lang="zh-CN" altLang="en-US" sz="2400" spc="-10" smtClean="0">
                <a:latin typeface="黑体" panose="02010609060101010101" pitchFamily="49" charset="-122"/>
                <a:ea typeface="黑体" panose="02010609060101010101" pitchFamily="49" charset="-122"/>
              </a:rPr>
              <a:t>有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可能在拍完照片</a:t>
            </a:r>
            <a:r>
              <a:rPr lang="zh-CN" altLang="en-US" sz="2400" spc="-15">
                <a:latin typeface="黑体" panose="02010609060101010101" pitchFamily="49" charset="-122"/>
                <a:ea typeface="黑体" panose="02010609060101010101" pitchFamily="49" charset="-122"/>
              </a:rPr>
              <a:t>后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，还</a:t>
            </a:r>
            <a:r>
              <a:rPr lang="zh-CN" altLang="en-US" sz="2400" spc="-15">
                <a:latin typeface="黑体" panose="02010609060101010101" pitchFamily="49" charset="-122"/>
                <a:ea typeface="黑体" panose="02010609060101010101" pitchFamily="49" charset="-122"/>
              </a:rPr>
              <a:t>能</a:t>
            </a: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随心</a:t>
            </a:r>
            <a:r>
              <a:rPr lang="zh-CN" altLang="en-US" sz="2400" spc="-15" smtClean="0">
                <a:latin typeface="黑体" panose="02010609060101010101" pitchFamily="49" charset="-122"/>
                <a:ea typeface="黑体" panose="02010609060101010101" pitchFamily="49" charset="-122"/>
              </a:rPr>
              <a:t>所</a:t>
            </a: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欲</a:t>
            </a:r>
            <a:r>
              <a:rPr lang="zh-CN" altLang="en-US" sz="2400" spc="5" smtClean="0">
                <a:latin typeface="黑体" panose="02010609060101010101" pitchFamily="49" charset="-122"/>
                <a:ea typeface="黑体" panose="02010609060101010101" pitchFamily="49" charset="-122"/>
              </a:rPr>
              <a:t>地</a:t>
            </a:r>
            <a:r>
              <a:rPr lang="zh-CN" altLang="en-US" sz="2400" spc="5">
                <a:latin typeface="黑体" panose="02010609060101010101" pitchFamily="49" charset="-122"/>
                <a:ea typeface="黑体" panose="02010609060101010101" pitchFamily="49" charset="-122"/>
              </a:rPr>
              <a:t>选择自己想要强调的</a:t>
            </a:r>
            <a:r>
              <a:rPr lang="zh-CN" altLang="en-US" sz="2400" spc="-10">
                <a:latin typeface="黑体" panose="02010609060101010101" pitchFamily="49" charset="-122"/>
                <a:ea typeface="黑体" panose="02010609060101010101" pitchFamily="49" charset="-122"/>
              </a:rPr>
              <a:t>焦</a:t>
            </a:r>
            <a:r>
              <a:rPr lang="zh-CN" altLang="en-US" sz="2400" spc="5">
                <a:latin typeface="黑体" panose="02010609060101010101" pitchFamily="49" charset="-122"/>
                <a:ea typeface="黑体" panose="02010609060101010101" pitchFamily="49" charset="-122"/>
              </a:rPr>
              <a:t>距位</a:t>
            </a:r>
            <a:r>
              <a:rPr lang="zh-CN" altLang="en-US" sz="2400" spc="-10">
                <a:latin typeface="黑体" panose="02010609060101010101" pitchFamily="49" charset="-122"/>
                <a:ea typeface="黑体" panose="02010609060101010101" pitchFamily="49" charset="-122"/>
              </a:rPr>
              <a:t>置</a:t>
            </a:r>
            <a:r>
              <a:rPr lang="zh-CN" altLang="en-US" sz="2400" spc="5">
                <a:latin typeface="黑体" panose="02010609060101010101" pitchFamily="49" charset="-122"/>
                <a:ea typeface="黑体" panose="02010609060101010101" pitchFamily="49" charset="-122"/>
              </a:rPr>
              <a:t>？</a:t>
            </a:r>
          </a:p>
          <a:p>
            <a:pPr marL="847725">
              <a:lnSpc>
                <a:spcPct val="130000"/>
              </a:lnSpc>
              <a:spcBef>
                <a:spcPts val="685"/>
              </a:spcBef>
            </a:pPr>
            <a:r>
              <a:rPr lang="en-US" altLang="zh-CN" sz="2400" spc="-10">
                <a:latin typeface="黑体" panose="02010609060101010101" pitchFamily="49" charset="-122"/>
                <a:ea typeface="黑体" panose="02010609060101010101" pitchFamily="49" charset="-122"/>
              </a:rPr>
              <a:t>–</a:t>
            </a:r>
            <a:r>
              <a:rPr lang="zh-CN" altLang="en-US" sz="2400" spc="-5">
                <a:latin typeface="黑体" panose="02010609060101010101" pitchFamily="49" charset="-122"/>
                <a:ea typeface="黑体" panose="02010609060101010101" pitchFamily="49" charset="-122"/>
              </a:rPr>
              <a:t>相当于改善景深与曝</a:t>
            </a:r>
            <a:r>
              <a:rPr lang="zh-CN" altLang="en-US" sz="2400" spc="-25">
                <a:latin typeface="黑体" panose="02010609060101010101" pitchFamily="49" charset="-122"/>
                <a:ea typeface="黑体" panose="02010609060101010101" pitchFamily="49" charset="-122"/>
              </a:rPr>
              <a:t>光</a:t>
            </a:r>
            <a:r>
              <a:rPr lang="zh-CN" altLang="en-US" sz="2400" spc="-5">
                <a:latin typeface="黑体" panose="02010609060101010101" pitchFamily="49" charset="-122"/>
                <a:ea typeface="黑体" panose="02010609060101010101" pitchFamily="49" charset="-122"/>
              </a:rPr>
              <a:t>时间</a:t>
            </a:r>
            <a:r>
              <a:rPr lang="zh-CN" altLang="en-US" sz="2400" spc="-10">
                <a:latin typeface="黑体" panose="02010609060101010101" pitchFamily="49" charset="-122"/>
                <a:ea typeface="黑体" panose="02010609060101010101" pitchFamily="49" charset="-122"/>
              </a:rPr>
              <a:t>的</a:t>
            </a:r>
            <a:r>
              <a:rPr lang="zh-CN" altLang="en-US" sz="2400" spc="-5">
                <a:latin typeface="黑体" panose="02010609060101010101" pitchFamily="49" charset="-122"/>
                <a:ea typeface="黑体" panose="02010609060101010101" pitchFamily="49" charset="-122"/>
              </a:rPr>
              <a:t>冲突</a:t>
            </a:r>
            <a:endParaRPr lang="zh-CN" altLang="en-US" sz="24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847725">
              <a:lnSpc>
                <a:spcPct val="130000"/>
              </a:lnSpc>
              <a:spcBef>
                <a:spcPts val="670"/>
              </a:spcBef>
            </a:pPr>
            <a:r>
              <a:rPr lang="en-US" altLang="zh-CN" sz="2400" spc="-10">
                <a:latin typeface="黑体" panose="02010609060101010101" pitchFamily="49" charset="-122"/>
                <a:ea typeface="黑体" panose="02010609060101010101" pitchFamily="49" charset="-122"/>
              </a:rPr>
              <a:t>–</a:t>
            </a:r>
            <a:r>
              <a:rPr lang="zh-CN" altLang="en-US" sz="2400" spc="-5">
                <a:latin typeface="黑体" panose="02010609060101010101" pitchFamily="49" charset="-122"/>
                <a:ea typeface="黑体" panose="02010609060101010101" pitchFamily="49" charset="-122"/>
              </a:rPr>
              <a:t>同时记录下所有景深的影像</a:t>
            </a:r>
            <a:endParaRPr lang="zh-CN" altLang="en-US" sz="24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847725">
              <a:lnSpc>
                <a:spcPct val="130000"/>
              </a:lnSpc>
              <a:spcBef>
                <a:spcPts val="675"/>
              </a:spcBef>
            </a:pPr>
            <a:r>
              <a:rPr lang="en-US" altLang="zh-CN" sz="2400" spc="-10">
                <a:latin typeface="黑体" panose="02010609060101010101" pitchFamily="49" charset="-122"/>
                <a:ea typeface="黑体" panose="02010609060101010101" pitchFamily="49" charset="-122"/>
              </a:rPr>
              <a:t>–</a:t>
            </a:r>
            <a:r>
              <a:rPr lang="zh-CN" altLang="en-US" sz="2400" spc="-5">
                <a:latin typeface="黑体" panose="02010609060101010101" pitchFamily="49" charset="-122"/>
                <a:ea typeface="黑体" panose="02010609060101010101" pitchFamily="49" charset="-122"/>
              </a:rPr>
              <a:t>但又能够在很短的时间内完成？</a:t>
            </a:r>
            <a:endParaRPr lang="zh-CN" altLang="en-US" sz="24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0242" name="Picture 2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9222" y="3924300"/>
            <a:ext cx="3006477" cy="2581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7676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4.6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相空间光学基础</a:t>
            </a:r>
            <a:r>
              <a:rPr lang="en-US" altLang="zh-CN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-</a:t>
            </a:r>
            <a:r>
              <a:rPr lang="zh-CN" altLang="en-US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回忆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pic>
        <p:nvPicPr>
          <p:cNvPr id="11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10559"/>
            <a:ext cx="9136976" cy="5162550"/>
          </a:xfrm>
          <a:prstGeom prst="rect">
            <a:avLst/>
          </a:prstGeom>
        </p:spPr>
      </p:pic>
      <p:pic>
        <p:nvPicPr>
          <p:cNvPr id="12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683" y="1241061"/>
            <a:ext cx="2133600" cy="241764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683" y="3753869"/>
            <a:ext cx="2133600" cy="241764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14" name="组合 13"/>
          <p:cNvGrpSpPr/>
          <p:nvPr/>
        </p:nvGrpSpPr>
        <p:grpSpPr>
          <a:xfrm>
            <a:off x="2661609" y="2433955"/>
            <a:ext cx="4585444" cy="2978328"/>
            <a:chOff x="2661609" y="2505723"/>
            <a:chExt cx="4585444" cy="2978328"/>
          </a:xfrm>
        </p:grpSpPr>
        <p:sp>
          <p:nvSpPr>
            <p:cNvPr id="15" name="Rectangle 1"/>
            <p:cNvSpPr/>
            <p:nvPr/>
          </p:nvSpPr>
          <p:spPr>
            <a:xfrm>
              <a:off x="2661609" y="2505723"/>
              <a:ext cx="4585444" cy="2978328"/>
            </a:xfrm>
            <a:prstGeom prst="rect">
              <a:avLst/>
            </a:prstGeom>
            <a:solidFill>
              <a:srgbClr val="FFFFF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spcCol="0" rtlCol="0" anchor="ctr"/>
            <a:lstStyle/>
            <a:p>
              <a:pPr algn="ctr"/>
              <a:endParaRPr lang="en-US"/>
            </a:p>
          </p:txBody>
        </p:sp>
        <p:pic>
          <p:nvPicPr>
            <p:cNvPr id="16" name="Picture 43" descr="camera_black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44531" y="2650457"/>
              <a:ext cx="4419600" cy="2762250"/>
            </a:xfrm>
            <a:prstGeom prst="rect">
              <a:avLst/>
            </a:prstGeom>
          </p:spPr>
        </p:pic>
      </p:grpSp>
      <p:sp>
        <p:nvSpPr>
          <p:cNvPr id="17" name="Rectangle 15"/>
          <p:cNvSpPr/>
          <p:nvPr/>
        </p:nvSpPr>
        <p:spPr>
          <a:xfrm>
            <a:off x="3658931" y="4636089"/>
            <a:ext cx="2057400" cy="304800"/>
          </a:xfrm>
          <a:prstGeom prst="rect">
            <a:avLst/>
          </a:prstGeom>
          <a:solidFill>
            <a:srgbClr val="FFFF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4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84420" y="4689605"/>
            <a:ext cx="1978679" cy="240882"/>
          </a:xfrm>
          <a:prstGeom prst="rect">
            <a:avLst/>
          </a:prstGeom>
        </p:spPr>
      </p:pic>
      <p:cxnSp>
        <p:nvCxnSpPr>
          <p:cNvPr id="19" name="Straight Connector 38"/>
          <p:cNvCxnSpPr/>
          <p:nvPr/>
        </p:nvCxnSpPr>
        <p:spPr>
          <a:xfrm>
            <a:off x="4030249" y="3018760"/>
            <a:ext cx="889419" cy="202662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39"/>
          <p:cNvCxnSpPr/>
          <p:nvPr/>
        </p:nvCxnSpPr>
        <p:spPr>
          <a:xfrm flipH="1">
            <a:off x="4764380" y="3018760"/>
            <a:ext cx="730227" cy="202107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40"/>
          <p:cNvCxnSpPr/>
          <p:nvPr/>
        </p:nvCxnSpPr>
        <p:spPr>
          <a:xfrm>
            <a:off x="4745952" y="3011020"/>
            <a:ext cx="101618" cy="202327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5497742" y="1388405"/>
            <a:ext cx="4241258" cy="2116531"/>
            <a:chOff x="5518507" y="4571149"/>
            <a:chExt cx="4241258" cy="2116531"/>
          </a:xfrm>
        </p:grpSpPr>
        <p:pic>
          <p:nvPicPr>
            <p:cNvPr id="24" name="Picture 93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000"/>
            <a:stretch/>
          </p:blipFill>
          <p:spPr bwMode="auto">
            <a:xfrm>
              <a:off x="6354637" y="4571149"/>
              <a:ext cx="2568998" cy="204847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Content Placeholder 2"/>
            <p:cNvSpPr txBox="1">
              <a:spLocks/>
            </p:cNvSpPr>
            <p:nvPr/>
          </p:nvSpPr>
          <p:spPr bwMode="auto">
            <a:xfrm>
              <a:off x="5518507" y="5641738"/>
              <a:ext cx="4241258" cy="10459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normAutofit/>
            </a:bodyPr>
            <a:lstStyle/>
            <a:p>
              <a:pPr marL="342900" indent="-342900" algn="ctr" eaLnBrk="0" hangingPunct="0">
                <a:spcBef>
                  <a:spcPct val="20000"/>
                </a:spcBef>
                <a:defRPr/>
              </a:pPr>
              <a:r>
                <a:rPr lang="en-US" altLang="zh-CN" sz="2400" b="1" dirty="0">
                  <a:solidFill>
                    <a:srgbClr val="F2F2F2"/>
                  </a:solidFill>
                  <a:effectLst>
                    <a:glow rad="228600">
                      <a:schemeClr val="accent6">
                        <a:satMod val="175000"/>
                        <a:alpha val="40000"/>
                      </a:schemeClr>
                    </a:glow>
                  </a:effectLst>
                  <a:latin typeface="+mn-lt"/>
                  <a:cs typeface="+mn-cs"/>
                </a:rPr>
                <a:t>Shack-Hartmann</a:t>
              </a:r>
            </a:p>
            <a:p>
              <a:pPr marL="342900" indent="-342900" algn="ctr" eaLnBrk="0" hangingPunct="0">
                <a:spcBef>
                  <a:spcPct val="20000"/>
                </a:spcBef>
                <a:defRPr/>
              </a:pPr>
              <a:r>
                <a:rPr lang="en-US" altLang="zh-CN" sz="2400" b="1">
                  <a:solidFill>
                    <a:srgbClr val="F2F2F2"/>
                  </a:solidFill>
                  <a:effectLst>
                    <a:glow rad="228600">
                      <a:schemeClr val="accent6">
                        <a:satMod val="175000"/>
                        <a:alpha val="40000"/>
                      </a:schemeClr>
                    </a:glow>
                  </a:effectLst>
                  <a:latin typeface="+mn-lt"/>
                  <a:cs typeface="+mn-cs"/>
                </a:rPr>
                <a:t>wave-front </a:t>
              </a:r>
              <a:r>
                <a:rPr lang="en-US" altLang="zh-CN" sz="2400" b="1" smtClean="0">
                  <a:solidFill>
                    <a:srgbClr val="F2F2F2"/>
                  </a:solidFill>
                  <a:effectLst>
                    <a:glow rad="228600">
                      <a:schemeClr val="accent6">
                        <a:satMod val="175000"/>
                        <a:alpha val="40000"/>
                      </a:schemeClr>
                    </a:glow>
                  </a:effectLst>
                  <a:latin typeface="+mn-lt"/>
                  <a:cs typeface="+mn-cs"/>
                </a:rPr>
                <a:t>sensor</a:t>
              </a:r>
              <a:endParaRPr lang="en-US" altLang="zh-CN" sz="2400" b="1" dirty="0">
                <a:solidFill>
                  <a:srgbClr val="F2F2F2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+mn-lt"/>
                <a:cs typeface="+mn-cs"/>
              </a:endParaRPr>
            </a:p>
            <a:p>
              <a:pPr marL="342900" indent="-342900" algn="ctr" eaLnBrk="0" hangingPunct="0">
                <a:spcBef>
                  <a:spcPct val="20000"/>
                </a:spcBef>
                <a:defRPr/>
              </a:pPr>
              <a:endParaRPr lang="en-US" altLang="zh-CN" sz="2400" b="1" dirty="0"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+mn-lt"/>
                <a:cs typeface="+mn-cs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0" y="6604084"/>
            <a:ext cx="6868735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u="sng">
                <a:solidFill>
                  <a:srgbClr val="0033CC"/>
                </a:solidFill>
                <a:latin typeface="Arial" panose="020B0604020202020204" pitchFamily="34" charset="0"/>
              </a:rPr>
              <a:t>Ng </a:t>
            </a:r>
            <a:r>
              <a:rPr lang="en-US" altLang="zh-CN" sz="1050" u="sng">
                <a:solidFill>
                  <a:srgbClr val="0033CC"/>
                </a:solidFill>
                <a:latin typeface="Arial" panose="020B0604020202020204" pitchFamily="34" charset="0"/>
              </a:rPr>
              <a:t>et.al.</a:t>
            </a:r>
            <a:r>
              <a:rPr lang="zh-CN" altLang="en-US" sz="1050" u="sng">
                <a:solidFill>
                  <a:srgbClr val="0033CC"/>
                </a:solidFill>
                <a:latin typeface="Arial" panose="020B0604020202020204" pitchFamily="34" charset="0"/>
              </a:rPr>
              <a:t> - Light Field Photography with a Hand-held Plenoptic </a:t>
            </a:r>
            <a:r>
              <a:rPr lang="en-US" altLang="zh-CN" sz="1050" u="sng">
                <a:solidFill>
                  <a:srgbClr val="0033CC"/>
                </a:solidFill>
                <a:latin typeface="Arial" panose="020B0604020202020204" pitchFamily="34" charset="0"/>
              </a:rPr>
              <a:t>Camera</a:t>
            </a:r>
            <a:endParaRPr lang="zh-CN" altLang="en-US" sz="1050" u="sng">
              <a:solidFill>
                <a:srgbClr val="0033CC"/>
              </a:solidFill>
              <a:latin typeface="Arial" panose="020B0604020202020204" pitchFamily="34" charset="0"/>
            </a:endParaRPr>
          </a:p>
        </p:txBody>
      </p:sp>
      <p:sp>
        <p:nvSpPr>
          <p:cNvPr id="26" name="Content Placeholder 2"/>
          <p:cNvSpPr txBox="1">
            <a:spLocks/>
          </p:cNvSpPr>
          <p:nvPr/>
        </p:nvSpPr>
        <p:spPr bwMode="auto">
          <a:xfrm>
            <a:off x="2529975" y="5446540"/>
            <a:ext cx="4241258" cy="1045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342900" indent="-342900" algn="ctr" eaLnBrk="0" hangingPunct="0">
              <a:spcBef>
                <a:spcPct val="20000"/>
              </a:spcBef>
              <a:defRPr/>
            </a:pPr>
            <a:endParaRPr lang="en-US" altLang="zh-CN" sz="2400" dirty="0">
              <a:solidFill>
                <a:schemeClr val="bg1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471129" y="4275474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00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不同角度</a:t>
            </a:r>
            <a:r>
              <a:rPr lang="en-US" altLang="zh-CN" sz="200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</a:t>
            </a:r>
            <a:r>
              <a:rPr lang="zh-CN" altLang="en-US" sz="200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不同像素</a:t>
            </a:r>
            <a:endParaRPr lang="en-US" altLang="zh-CN" sz="200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defRPr/>
            </a:pPr>
            <a:endParaRPr lang="en-US" altLang="zh-CN" sz="2800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85537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6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4.6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相空间光学基础</a:t>
            </a:r>
            <a:r>
              <a:rPr lang="en-US" altLang="zh-CN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-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回忆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pic>
        <p:nvPicPr>
          <p:cNvPr id="22" name="Picture 3" descr="jacqui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282" y="1996356"/>
            <a:ext cx="4131754" cy="4131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marshal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282" y="1996356"/>
            <a:ext cx="4131754" cy="4131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5" descr="polly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282" y="1996356"/>
            <a:ext cx="4131754" cy="4131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 descr="matt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282" y="1996356"/>
            <a:ext cx="4131754" cy="4131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7" descr="mark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282" y="1996356"/>
            <a:ext cx="4131754" cy="4131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矩形 30"/>
          <p:cNvSpPr/>
          <p:nvPr/>
        </p:nvSpPr>
        <p:spPr>
          <a:xfrm>
            <a:off x="986132" y="989770"/>
            <a:ext cx="263405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重聚焦：</a:t>
            </a:r>
            <a:endParaRPr lang="en-US" altLang="zh-CN" sz="2400" smtClean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en-US" altLang="zh-CN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Digital </a:t>
            </a:r>
            <a:r>
              <a:rPr lang="en-US" altLang="zh-CN" sz="2400" dirty="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refocusing </a:t>
            </a:r>
            <a:endParaRPr lang="zh-CN" altLang="en-US" sz="24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389804" y="989770"/>
            <a:ext cx="295786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改变视角：</a:t>
            </a:r>
            <a:endParaRPr lang="en-US" altLang="zh-CN" sz="2400" smtClean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en-US" altLang="zh-CN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Shifting </a:t>
            </a:r>
            <a:r>
              <a:rPr lang="en-US" altLang="zh-CN" sz="2400" dirty="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perspective </a:t>
            </a:r>
            <a:endParaRPr lang="zh-CN" altLang="en-US" sz="24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33" name="Picture 2" descr="https://lh3.googleusercontent.com/-fZPKOi7bWDg/Ua93AZ7u_KI/AAAAAAAAgyk/zWXIw_aSk44/s400-no/echeng_animated020.gif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6203" y="1996356"/>
            <a:ext cx="4131754" cy="4131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矩形 11"/>
          <p:cNvSpPr/>
          <p:nvPr/>
        </p:nvSpPr>
        <p:spPr>
          <a:xfrm>
            <a:off x="0" y="6604084"/>
            <a:ext cx="6868735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u="sng">
                <a:solidFill>
                  <a:srgbClr val="0033CC"/>
                </a:solidFill>
                <a:latin typeface="Arial" panose="020B0604020202020204" pitchFamily="34" charset="0"/>
              </a:rPr>
              <a:t>Ng </a:t>
            </a:r>
            <a:r>
              <a:rPr lang="en-US" altLang="zh-CN" sz="1050" u="sng">
                <a:solidFill>
                  <a:srgbClr val="0033CC"/>
                </a:solidFill>
                <a:latin typeface="Arial" panose="020B0604020202020204" pitchFamily="34" charset="0"/>
              </a:rPr>
              <a:t>et.al.</a:t>
            </a:r>
            <a:r>
              <a:rPr lang="zh-CN" altLang="en-US" sz="1050" u="sng">
                <a:solidFill>
                  <a:srgbClr val="0033CC"/>
                </a:solidFill>
                <a:latin typeface="Arial" panose="020B0604020202020204" pitchFamily="34" charset="0"/>
              </a:rPr>
              <a:t> - Light Field Photography with a Hand-held </a:t>
            </a:r>
            <a:r>
              <a:rPr lang="zh-CN" altLang="en-US" sz="1050" u="sng" smtClean="0">
                <a:solidFill>
                  <a:srgbClr val="0033CC"/>
                </a:solidFill>
                <a:latin typeface="Arial" panose="020B0604020202020204" pitchFamily="34" charset="0"/>
              </a:rPr>
              <a:t>Plenoptic </a:t>
            </a:r>
            <a:r>
              <a:rPr lang="en-US" altLang="zh-CN" sz="1050" u="sng" smtClean="0">
                <a:solidFill>
                  <a:srgbClr val="0033CC"/>
                </a:solidFill>
                <a:latin typeface="Arial" panose="020B0604020202020204" pitchFamily="34" charset="0"/>
              </a:rPr>
              <a:t>Camera</a:t>
            </a:r>
            <a:endParaRPr lang="zh-CN" altLang="en-US" sz="1050" u="sng">
              <a:solidFill>
                <a:srgbClr val="0033CC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43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CN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</a:rPr>
              <a:t>6</a:t>
            </a:r>
            <a:r>
              <a:rPr lang="en-US" altLang="zh-TW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</a:rPr>
              <a:t>.2 </a:t>
            </a:r>
            <a:r>
              <a:rPr lang="zh-CN" altLang="en-US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</a:rPr>
              <a:t>照相机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0" y="6442502"/>
            <a:ext cx="6868735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u="sng">
                <a:solidFill>
                  <a:srgbClr val="0033CC"/>
                </a:solidFill>
                <a:latin typeface="Arial" panose="020B0604020202020204" pitchFamily="34" charset="0"/>
              </a:rPr>
              <a:t>Ng </a:t>
            </a:r>
            <a:r>
              <a:rPr lang="en-US" altLang="zh-CN" sz="1050" u="sng">
                <a:solidFill>
                  <a:srgbClr val="0033CC"/>
                </a:solidFill>
                <a:latin typeface="Arial" panose="020B0604020202020204" pitchFamily="34" charset="0"/>
              </a:rPr>
              <a:t>et.al.</a:t>
            </a:r>
            <a:r>
              <a:rPr lang="zh-CN" altLang="en-US" sz="1050" u="sng">
                <a:solidFill>
                  <a:srgbClr val="0033CC"/>
                </a:solidFill>
                <a:latin typeface="Arial" panose="020B0604020202020204" pitchFamily="34" charset="0"/>
              </a:rPr>
              <a:t> - Light Field Photography with a Hand-held </a:t>
            </a:r>
            <a:r>
              <a:rPr lang="zh-CN" altLang="en-US" sz="1050" u="sng" smtClean="0">
                <a:solidFill>
                  <a:srgbClr val="0033CC"/>
                </a:solidFill>
                <a:latin typeface="Arial" panose="020B0604020202020204" pitchFamily="34" charset="0"/>
              </a:rPr>
              <a:t>Plenoptic </a:t>
            </a:r>
            <a:r>
              <a:rPr lang="en-US" altLang="zh-CN" sz="1050" u="sng" smtClean="0">
                <a:solidFill>
                  <a:srgbClr val="0033CC"/>
                </a:solidFill>
                <a:latin typeface="Arial" panose="020B0604020202020204" pitchFamily="34" charset="0"/>
              </a:rPr>
              <a:t>Camera</a:t>
            </a:r>
          </a:p>
          <a:p>
            <a:r>
              <a:rPr lang="en-US" altLang="zh-CN" sz="1050" u="sng">
                <a:solidFill>
                  <a:srgbClr val="0033CC"/>
                </a:solidFill>
                <a:latin typeface="Arial" panose="020B0604020202020204" pitchFamily="34" charset="0"/>
              </a:rPr>
              <a:t>https://www.youtube.com/watch?v=xNJZHFZEkYQ</a:t>
            </a:r>
            <a:endParaRPr lang="zh-CN" altLang="en-US" sz="1050" u="sng">
              <a:solidFill>
                <a:srgbClr val="0033CC"/>
              </a:solidFill>
              <a:latin typeface="Arial" panose="020B0604020202020204" pitchFamily="34" charset="0"/>
            </a:endParaRPr>
          </a:p>
        </p:txBody>
      </p:sp>
      <p:pic>
        <p:nvPicPr>
          <p:cNvPr id="2" name="Lytro Camera Light Field Technology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214" y="950243"/>
            <a:ext cx="7196779" cy="5397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103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51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CN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</a:rPr>
              <a:t>6</a:t>
            </a:r>
            <a:r>
              <a:rPr lang="en-US" altLang="zh-TW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</a:rPr>
              <a:t>.2 </a:t>
            </a:r>
            <a:r>
              <a:rPr lang="zh-CN" altLang="en-US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</a:rPr>
              <a:t>照相机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114300" y="496318"/>
            <a:ext cx="10762631" cy="966253"/>
          </a:xfrm>
          <a:prstGeom prst="rect">
            <a:avLst/>
          </a:prstGeom>
        </p:spPr>
        <p:txBody>
          <a:bodyPr vert="horz" wrap="square" lIns="0" tIns="283808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365885">
              <a:lnSpc>
                <a:spcPts val="5280"/>
              </a:lnSpc>
            </a:pPr>
            <a:r>
              <a:rPr lang="zh-CN" altLang="en-US" sz="240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极端</a:t>
            </a:r>
            <a:r>
              <a:rPr lang="zh-CN" altLang="en-US" sz="24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摄像</a:t>
            </a:r>
            <a:r>
              <a:rPr lang="zh-CN" altLang="en-US" sz="1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：</a:t>
            </a:r>
            <a:r>
              <a:rPr lang="zh-CN" altLang="en-US" sz="1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3" action="ppaction://hlinkfile"/>
              </a:rPr>
              <a:t>更多的新型</a:t>
            </a:r>
            <a:r>
              <a:rPr lang="zh-CN" altLang="en-US" sz="1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3" action="ppaction://hlinkfile"/>
              </a:rPr>
              <a:t>成像方式以“克服传统相机中的矛盾”</a:t>
            </a:r>
            <a:endParaRPr lang="zh-CN" altLang="en-US" sz="14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3" name="图片 2">
            <a:hlinkClick r:id="rId3" action="ppaction://hlinkfile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1626" y="1494654"/>
            <a:ext cx="6270458" cy="47649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15822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30459</TotalTime>
  <Words>2300</Words>
  <Application>Microsoft Office PowerPoint</Application>
  <PresentationFormat>全屏显示(4:3)</PresentationFormat>
  <Paragraphs>492</Paragraphs>
  <Slides>71</Slides>
  <Notes>67</Notes>
  <HiddenSlides>0</HiddenSlides>
  <MMClips>4</MMClips>
  <ScaleCrop>false</ScaleCrop>
  <HeadingPairs>
    <vt:vector size="8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71</vt:i4>
      </vt:variant>
    </vt:vector>
  </HeadingPairs>
  <TitlesOfParts>
    <vt:vector size="92" baseType="lpstr">
      <vt:lpstr>Gill Sans MT</vt:lpstr>
      <vt:lpstr>華康行</vt:lpstr>
      <vt:lpstr>Calibri Light</vt:lpstr>
      <vt:lpstr>方正兰亭粗黑_GBK</vt:lpstr>
      <vt:lpstr>华文楷体</vt:lpstr>
      <vt:lpstr>Calibri</vt:lpstr>
      <vt:lpstr>Helvetica LT</vt:lpstr>
      <vt:lpstr>PMingLiU-ExtB</vt:lpstr>
      <vt:lpstr>黑体</vt:lpstr>
      <vt:lpstr>Arial</vt:lpstr>
      <vt:lpstr>HAKUYOCaoShu3500</vt:lpstr>
      <vt:lpstr>Times New Roman</vt:lpstr>
      <vt:lpstr>华文新魏</vt:lpstr>
      <vt:lpstr>Tahoma</vt:lpstr>
      <vt:lpstr>宋体</vt:lpstr>
      <vt:lpstr>HY견고딕</vt:lpstr>
      <vt:lpstr>楷体</vt:lpstr>
      <vt:lpstr>新細明體</vt:lpstr>
      <vt:lpstr>Symbol</vt:lpstr>
      <vt:lpstr>Office 主题</vt:lpstr>
      <vt:lpstr>Equation</vt:lpstr>
      <vt:lpstr>PowerPoint 演示文稿</vt:lpstr>
      <vt:lpstr>6.典型的光学仪器</vt:lpstr>
      <vt:lpstr>6.1 放大镜</vt:lpstr>
      <vt:lpstr>6.1 放大镜</vt:lpstr>
      <vt:lpstr>6.1 放大镜</vt:lpstr>
      <vt:lpstr>6.1 放大镜</vt:lpstr>
      <vt:lpstr>6.1 放大镜</vt:lpstr>
      <vt:lpstr>6.1 放大镜</vt:lpstr>
      <vt:lpstr>6.1 放大镜</vt:lpstr>
      <vt:lpstr>6.1 放大镜</vt:lpstr>
      <vt:lpstr>6.1 放大镜</vt:lpstr>
      <vt:lpstr>6.1 放大镜</vt:lpstr>
      <vt:lpstr>6.典型的光学仪器</vt:lpstr>
      <vt:lpstr>6.2 照相机</vt:lpstr>
      <vt:lpstr>6.2 照相机</vt:lpstr>
      <vt:lpstr>6.2 照相机</vt:lpstr>
      <vt:lpstr>6.2 照相机</vt:lpstr>
      <vt:lpstr>针孔相机摄影</vt:lpstr>
      <vt:lpstr>针孔相机摄影</vt:lpstr>
      <vt:lpstr>小孔成像的缺陷</vt:lpstr>
      <vt:lpstr>完美的成像，不完美的焦点 – 衍射 (diffraction)</vt:lpstr>
      <vt:lpstr>完美的成像，不完美的焦点 – 衍射 (diffraction)</vt:lpstr>
      <vt:lpstr>眼睛的分辨率（瑞利判据）</vt:lpstr>
      <vt:lpstr>眼睛的分辨率</vt:lpstr>
      <vt:lpstr>6.2 照相机</vt:lpstr>
      <vt:lpstr>6.2 照相机</vt:lpstr>
      <vt:lpstr>6.2 照相机</vt:lpstr>
      <vt:lpstr>6.2 照相机</vt:lpstr>
      <vt:lpstr>6.2 照相机</vt:lpstr>
      <vt:lpstr>6.2 照相机</vt:lpstr>
      <vt:lpstr>6.2 照相机</vt:lpstr>
      <vt:lpstr>6.2 照相机</vt:lpstr>
      <vt:lpstr>6.2 照相机</vt:lpstr>
      <vt:lpstr>6.2 照相机</vt:lpstr>
      <vt:lpstr>6.2 照相机</vt:lpstr>
      <vt:lpstr>6.2 照相机</vt:lpstr>
      <vt:lpstr>6.2 照相机</vt:lpstr>
      <vt:lpstr>6.2 照相机</vt:lpstr>
      <vt:lpstr>6.2 照相机</vt:lpstr>
      <vt:lpstr>6.2 照相机</vt:lpstr>
      <vt:lpstr>6.2 照相机</vt:lpstr>
      <vt:lpstr>6.2 照相机</vt:lpstr>
      <vt:lpstr>6.2 照相机</vt:lpstr>
      <vt:lpstr>6.2 照相机</vt:lpstr>
      <vt:lpstr>6.2 照相机</vt:lpstr>
      <vt:lpstr>6.2 照相机</vt:lpstr>
      <vt:lpstr>6.2 照相机</vt:lpstr>
      <vt:lpstr>6.2 照相机</vt:lpstr>
      <vt:lpstr>6.2 照相机</vt:lpstr>
      <vt:lpstr>6.2 照相机</vt:lpstr>
      <vt:lpstr>6.2 照相机</vt:lpstr>
      <vt:lpstr>6.2 照相机</vt:lpstr>
      <vt:lpstr>6.2 照相机</vt:lpstr>
      <vt:lpstr>6.2 照相机</vt:lpstr>
      <vt:lpstr>6.2 照相机</vt:lpstr>
      <vt:lpstr>6.2 照相机</vt:lpstr>
      <vt:lpstr>6.2 照相机</vt:lpstr>
      <vt:lpstr>6.2 照相机</vt:lpstr>
      <vt:lpstr>6.2 照相机</vt:lpstr>
      <vt:lpstr>6.2 照相机</vt:lpstr>
      <vt:lpstr>6.2 照相机</vt:lpstr>
      <vt:lpstr>6.2 照相机</vt:lpstr>
      <vt:lpstr>6.2 照相机</vt:lpstr>
      <vt:lpstr>6.2 照相机</vt:lpstr>
      <vt:lpstr>6.2 照相机</vt:lpstr>
      <vt:lpstr>6.2 照相机</vt:lpstr>
      <vt:lpstr>6.2 照相机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左超</dc:creator>
  <cp:lastModifiedBy>surpasszuo@163.com</cp:lastModifiedBy>
  <cp:revision>2443</cp:revision>
  <cp:lastPrinted>2018-11-01T13:31:17Z</cp:lastPrinted>
  <dcterms:created xsi:type="dcterms:W3CDTF">2015-10-07T05:57:56Z</dcterms:created>
  <dcterms:modified xsi:type="dcterms:W3CDTF">2018-11-20T13:24:10Z</dcterms:modified>
</cp:coreProperties>
</file>