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192" r:id="rId2"/>
    <p:sldId id="1193" r:id="rId3"/>
    <p:sldId id="1194" r:id="rId4"/>
    <p:sldId id="1195" r:id="rId5"/>
    <p:sldId id="1196" r:id="rId6"/>
    <p:sldId id="1197" r:id="rId7"/>
    <p:sldId id="1198" r:id="rId8"/>
    <p:sldId id="1199" r:id="rId9"/>
    <p:sldId id="1200" r:id="rId10"/>
    <p:sldId id="1201" r:id="rId11"/>
  </p:sldIdLst>
  <p:sldSz cx="9144000" cy="6858000" type="screen4x3"/>
  <p:notesSz cx="6797675" cy="9926638"/>
  <p:embeddedFontLst>
    <p:embeddedFont>
      <p:font typeface="方正兰亭粗黑_GBK" panose="02000000000000000000" pitchFamily="2" charset="-122"/>
      <p:regular r:id="rId14"/>
    </p:embeddedFont>
    <p:embeddedFont>
      <p:font typeface="黑体" panose="02010609060101010101" pitchFamily="49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新細明體" panose="02010600030101010101" charset="-120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3F2F2"/>
    <a:srgbClr val="0033CC"/>
    <a:srgbClr val="FF3300"/>
    <a:srgbClr val="D01818"/>
    <a:srgbClr val="FFFFFF"/>
    <a:srgbClr val="921E73"/>
    <a:srgbClr val="48484A"/>
    <a:srgbClr val="3FC0FF"/>
    <a:srgbClr val="018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79501" autoAdjust="0"/>
  </p:normalViewPr>
  <p:slideViewPr>
    <p:cSldViewPr snapToGrid="0" showGuides="1">
      <p:cViewPr>
        <p:scale>
          <a:sx n="50" d="100"/>
          <a:sy n="50" d="100"/>
        </p:scale>
        <p:origin x="2852" y="484"/>
      </p:cViewPr>
      <p:guideLst>
        <p:guide orient="horz" pos="2228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EA16-AC47-4FCF-9F9A-B0FA137F47E9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7E3-3F0D-4F33-9917-9CA9BD3A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F5C-DA50-43FD-BA8A-69FD12A4D052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DC88-C54C-428E-8776-100832FEC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EEA0E6BC-3AF5-4CEF-9BFF-BB9D61558451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17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9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52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62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159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34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47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742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922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560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320-4DB9-44C0-A8E2-E0BB76EA5D03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544" y="2834640"/>
            <a:ext cx="811987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第一次作业：</a:t>
            </a: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39876" y="1177925"/>
            <a:ext cx="8197850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考虑一个焦距为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的透镜，若将一根</a:t>
            </a: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高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的蜡烛放在此透镜前</a:t>
            </a:r>
            <a:r>
              <a:rPr lang="en-US" altLang="zh-TW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15cm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处，蜡烛底部在光学轴上，且蜡烛垂直光学轴。请问此时成像为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888" y="249901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 algn="just">
              <a:buFontTx/>
              <a:buAutoNum type="arabicPeriod"/>
            </a:pPr>
            <a:r>
              <a:rPr lang="zh-TW" altLang="en-US" sz="27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放大实像</a:t>
            </a:r>
            <a:endParaRPr lang="en-US" altLang="zh-TW" sz="27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algn="just">
              <a:buFontTx/>
              <a:buAutoNum type="arabicPeriod"/>
            </a:pPr>
            <a:r>
              <a:rPr lang="zh-TW" altLang="en-US" sz="27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缩小实像</a:t>
            </a:r>
            <a:endParaRPr lang="en-US" altLang="zh-TW" sz="27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algn="just">
              <a:buFontTx/>
              <a:buAutoNum type="arabicPeriod"/>
            </a:pPr>
            <a:r>
              <a:rPr lang="zh-TW" altLang="en-US" sz="27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放大虚像</a:t>
            </a:r>
            <a:endParaRPr lang="en-US" altLang="zh-TW" sz="27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algn="just">
              <a:buFontTx/>
              <a:buAutoNum type="arabicPeriod"/>
            </a:pPr>
            <a:r>
              <a:rPr lang="zh-TW" altLang="en-US" sz="27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缩小虚像</a:t>
            </a:r>
            <a:endParaRPr lang="en-US" altLang="zh-TW" sz="27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4080" y="4467759"/>
            <a:ext cx="5304557" cy="24159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6355" y="4320874"/>
            <a:ext cx="75648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蜡烛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成像位置</a:t>
            </a:r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离透镜多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远</a:t>
            </a:r>
            <a:r>
              <a:rPr lang="en-US" altLang="zh-TW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蜡烛的像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高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为何？</a:t>
            </a:r>
          </a:p>
          <a:p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327376" y="1187801"/>
            <a:ext cx="8547117" cy="452596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考虑一曲率半径</a:t>
            </a:r>
            <a:r>
              <a:rPr lang="en-US" altLang="zh-TW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的球形接口，内部充满水（折射率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1.33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），请问如何用矩阵描述这个界面的折射？</a:t>
            </a:r>
          </a:p>
        </p:txBody>
      </p:sp>
      <p:pic>
        <p:nvPicPr>
          <p:cNvPr id="16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64" y="4267017"/>
            <a:ext cx="4204436" cy="25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070340" y="2520775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6" name="Equation" r:id="rId5" imgW="1409400" imgH="482400" progId="Equation.DSMT4">
                  <p:embed/>
                </p:oleObj>
              </mc:Choice>
              <mc:Fallback>
                <p:oleObj name="Equation" r:id="rId5" imgW="1409400" imgH="4824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340" y="2520775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9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64" y="4267017"/>
            <a:ext cx="4204436" cy="25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85888" y="1211170"/>
            <a:ext cx="87694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承上题，若是从空气端入射一道垂直球面且平行于光学轴的光束（相当于光源在很远的地方），请问这道平行光聚焦的位置，离球面多远（以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为单位）？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260840" y="2735556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0" name="Equation" r:id="rId5" imgW="1409400" imgH="482400" progId="Equation.DSMT4">
                  <p:embed/>
                </p:oleObj>
              </mc:Choice>
              <mc:Fallback>
                <p:oleObj name="Equation" r:id="rId5" imgW="1409400" imgH="4824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840" y="2735556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9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64" y="4267017"/>
            <a:ext cx="4204436" cy="25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260840" y="2735556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4" name="Equation" r:id="rId5" imgW="1409400" imgH="482400" progId="Equation.DSMT4">
                  <p:embed/>
                </p:oleObj>
              </mc:Choice>
              <mc:Fallback>
                <p:oleObj name="Equation" r:id="rId5" imgW="1409400" imgH="4824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840" y="2735556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85888" y="1110836"/>
            <a:ext cx="8832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再承上题，若有一点光源放在此球面空气端的光学轴上，距离球面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25cm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，请问此点光源在水中成像的位置离球面多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远（以</a:t>
            </a:r>
            <a:r>
              <a:rPr lang="en-US" altLang="zh-TW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为单位） ？</a:t>
            </a:r>
            <a:endParaRPr lang="zh-TW" altLang="en-US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369143" y="2520774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8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143" y="2520774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85888" y="1110836"/>
            <a:ext cx="8832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考虑一个薄双凸透镜，其折射率为</a:t>
            </a:r>
            <a:r>
              <a:rPr lang="en-US" altLang="zh-TW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1.5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，两个界面的曲率半径均为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请问如何用矩阵描述这个透镜的折射？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785" y="4271239"/>
            <a:ext cx="4302087" cy="23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260840" y="2735556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2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840" y="2735556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85888" y="1110836"/>
            <a:ext cx="8832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承上题，若是从空气端入射一道垂直透镜且平行于光学轴的光束（相当于光源在很远的地方），请问这道平行光聚焦的位置，离透镜多远（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米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单位）？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785" y="4271239"/>
            <a:ext cx="4302087" cy="23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260840" y="2735556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6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840" y="2735556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85888" y="1110836"/>
            <a:ext cx="8832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再承上题，若有一点光源放在此透镜的光学轴上，距离透镜表面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请问此点光源成像的位置离透镜多远（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米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单位）？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785" y="4271239"/>
            <a:ext cx="4302087" cy="23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260840" y="2735556"/>
          <a:ext cx="4466473" cy="15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0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840" y="2735556"/>
                        <a:ext cx="4466473" cy="15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45916" y="1096870"/>
            <a:ext cx="8998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承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上题，若此透镜与光源都浸泡在水中（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折射率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1.33</a:t>
            </a: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</a:t>
            </a:r>
            <a:r>
              <a: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此时成像的位置会变成离透镜多远？（成像也在水中）（以公尺为单位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zh-TW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785" y="4271239"/>
            <a:ext cx="4302087" cy="238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2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85888" y="1296603"/>
            <a:ext cx="8742212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zh-TW" altLang="en-US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承上题，若此透镜与光源都浸泡在折射率为</a:t>
            </a:r>
            <a:r>
              <a:rPr lang="en-US" altLang="zh-TW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1.7</a:t>
            </a:r>
            <a:r>
              <a:rPr lang="zh-TW" altLang="en-US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的油中，请问此时会成哪一种像？（成像也在油中）</a:t>
            </a:r>
            <a:endParaRPr lang="en-US" altLang="zh-TW" sz="30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放大实像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缩小实像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放大虚像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缩小虚像</a:t>
            </a:r>
          </a:p>
          <a:p>
            <a:pPr eaLnBrk="1" hangingPunct="1">
              <a:lnSpc>
                <a:spcPct val="100000"/>
              </a:lnSpc>
            </a:pPr>
            <a:endParaRPr lang="zh-TW" altLang="en-US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785" y="4271239"/>
            <a:ext cx="4302087" cy="238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26571" y="4271239"/>
            <a:ext cx="51162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此时</a:t>
            </a:r>
            <a:r>
              <a:rPr lang="zh-TW" altLang="en-US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成像位置</a:t>
            </a:r>
            <a:r>
              <a:rPr lang="zh-TW" altLang="en-US" sz="3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离透镜多远？</a:t>
            </a:r>
            <a:endParaRPr lang="zh-CN" altLang="en-US" sz="3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28326</TotalTime>
  <Words>419</Words>
  <Application>Microsoft Office PowerPoint</Application>
  <PresentationFormat>全屏显示(4:3)</PresentationFormat>
  <Paragraphs>39</Paragraphs>
  <Slides>10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方正兰亭粗黑_GBK</vt:lpstr>
      <vt:lpstr>黑体</vt:lpstr>
      <vt:lpstr>Calibri</vt:lpstr>
      <vt:lpstr>Calibri Light</vt:lpstr>
      <vt:lpstr>新細明體</vt:lpstr>
      <vt:lpstr>Office 主题</vt:lpstr>
      <vt:lpstr>Equation</vt:lpstr>
      <vt:lpstr>第一次作业：几何光学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左超</dc:creator>
  <cp:lastModifiedBy>surpasszuo@163.com</cp:lastModifiedBy>
  <cp:revision>2310</cp:revision>
  <cp:lastPrinted>2018-11-13T05:14:33Z</cp:lastPrinted>
  <dcterms:created xsi:type="dcterms:W3CDTF">2015-10-07T05:57:56Z</dcterms:created>
  <dcterms:modified xsi:type="dcterms:W3CDTF">2018-11-13T09:09:07Z</dcterms:modified>
</cp:coreProperties>
</file>