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1192" r:id="rId2"/>
    <p:sldId id="1193" r:id="rId3"/>
    <p:sldId id="1194" r:id="rId4"/>
    <p:sldId id="1195" r:id="rId5"/>
    <p:sldId id="1196" r:id="rId6"/>
    <p:sldId id="1197" r:id="rId7"/>
    <p:sldId id="1198" r:id="rId8"/>
    <p:sldId id="1199" r:id="rId9"/>
    <p:sldId id="1200" r:id="rId10"/>
    <p:sldId id="1201" r:id="rId11"/>
  </p:sldIdLst>
  <p:sldSz cx="9144000" cy="6858000" type="screen4x3"/>
  <p:notesSz cx="6797675" cy="9926638"/>
  <p:embeddedFontLst>
    <p:embeddedFont>
      <p:font typeface="方正兰亭粗黑_GBK" panose="02000000000000000000" pitchFamily="2" charset="-122"/>
      <p:regular r:id="rId14"/>
    </p:embeddedFont>
    <p:embeddedFont>
      <p:font typeface="黑体" panose="02010609060101010101" pitchFamily="49" charset="-122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新細明體" panose="02010600030101010101" charset="-120"/>
      <p:regular r:id="rId2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3F2F2"/>
    <a:srgbClr val="0033CC"/>
    <a:srgbClr val="FF3300"/>
    <a:srgbClr val="D01818"/>
    <a:srgbClr val="FFFFFF"/>
    <a:srgbClr val="921E73"/>
    <a:srgbClr val="48484A"/>
    <a:srgbClr val="3FC0FF"/>
    <a:srgbClr val="018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79501" autoAdjust="0"/>
  </p:normalViewPr>
  <p:slideViewPr>
    <p:cSldViewPr snapToGrid="0" showGuides="1">
      <p:cViewPr>
        <p:scale>
          <a:sx n="50" d="100"/>
          <a:sy n="50" d="100"/>
        </p:scale>
        <p:origin x="2852" y="484"/>
      </p:cViewPr>
      <p:guideLst>
        <p:guide orient="horz" pos="2228"/>
        <p:guide pos="28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1170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521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9626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1594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76342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2471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37421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29226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5609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793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066544" y="2834640"/>
            <a:ext cx="8119872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第一次作业：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內容版面配置區 2"/>
          <p:cNvSpPr>
            <a:spLocks noGrp="1"/>
          </p:cNvSpPr>
          <p:nvPr>
            <p:ph idx="1"/>
          </p:nvPr>
        </p:nvSpPr>
        <p:spPr>
          <a:xfrm>
            <a:off x="327376" y="1187801"/>
            <a:ext cx="8547117" cy="4525962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考虑一曲率半径</a:t>
            </a:r>
            <a:r>
              <a:rPr lang="en-US" altLang="zh-TW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5cm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的球形接口，内部充满水（折射率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1.33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），请问如何用矩阵描述这个界面的折射？</a:t>
            </a:r>
          </a:p>
        </p:txBody>
      </p:sp>
      <p:pic>
        <p:nvPicPr>
          <p:cNvPr id="16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564" y="4267017"/>
            <a:ext cx="4204436" cy="259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Object 5"/>
          <p:cNvGraphicFramePr>
            <a:graphicFrameLocks noChangeAspect="1"/>
          </p:cNvGraphicFramePr>
          <p:nvPr>
            <p:extLst/>
          </p:nvPr>
        </p:nvGraphicFramePr>
        <p:xfrm>
          <a:off x="2070340" y="2520775"/>
          <a:ext cx="4466473" cy="153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76" name="Equation" r:id="rId5" imgW="1409400" imgH="482400" progId="Equation.DSMT4">
                  <p:embed/>
                </p:oleObj>
              </mc:Choice>
              <mc:Fallback>
                <p:oleObj name="Equation" r:id="rId5" imgW="1409400" imgH="482400" progId="Equation.DSMT4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340" y="2520775"/>
                        <a:ext cx="4466473" cy="15314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19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6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564" y="4267017"/>
            <a:ext cx="4204436" cy="259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185888" y="1211170"/>
            <a:ext cx="876942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承上题，若是从空气端入射一道垂直球面且平行于光学轴的光束（相当于光源在很远的地方），请问这道平行光聚焦的位置，离球面多远（以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为单位）？</a:t>
            </a:r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>
            <p:extLst/>
          </p:nvPr>
        </p:nvGraphicFramePr>
        <p:xfrm>
          <a:off x="2260840" y="2735556"/>
          <a:ext cx="4466473" cy="153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00" name="Equation" r:id="rId5" imgW="1409400" imgH="482400" progId="Equation.DSMT4">
                  <p:embed/>
                </p:oleObj>
              </mc:Choice>
              <mc:Fallback>
                <p:oleObj name="Equation" r:id="rId5" imgW="1409400" imgH="482400" progId="Equation.DSMT4">
                  <p:embed/>
                  <p:pic>
                    <p:nvPicPr>
                      <p:cNvPr id="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840" y="2735556"/>
                        <a:ext cx="4466473" cy="15314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495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6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564" y="4267017"/>
            <a:ext cx="4204436" cy="259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Object 5"/>
          <p:cNvGraphicFramePr>
            <a:graphicFrameLocks noChangeAspect="1"/>
          </p:cNvGraphicFramePr>
          <p:nvPr>
            <p:extLst/>
          </p:nvPr>
        </p:nvGraphicFramePr>
        <p:xfrm>
          <a:off x="2260840" y="2735556"/>
          <a:ext cx="4466473" cy="153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4" name="Equation" r:id="rId5" imgW="1409400" imgH="482400" progId="Equation.DSMT4">
                  <p:embed/>
                </p:oleObj>
              </mc:Choice>
              <mc:Fallback>
                <p:oleObj name="Equation" r:id="rId5" imgW="1409400" imgH="482400" progId="Equation.DSMT4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840" y="2735556"/>
                        <a:ext cx="4466473" cy="15314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內容版面配置區 2"/>
          <p:cNvSpPr txBox="1">
            <a:spLocks/>
          </p:cNvSpPr>
          <p:nvPr/>
        </p:nvSpPr>
        <p:spPr>
          <a:xfrm>
            <a:off x="185888" y="1110836"/>
            <a:ext cx="88329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再承上题，若有一点光源放在此球面空气端的光学轴上，距离球面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25cm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，请问此点光源在水中成像的位置离球面多</a:t>
            </a: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远（以</a:t>
            </a:r>
            <a:r>
              <a:rPr lang="en-US" altLang="zh-TW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为单位） ？</a:t>
            </a:r>
            <a:endParaRPr lang="zh-TW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82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7" name="Object 5"/>
          <p:cNvGraphicFramePr>
            <a:graphicFrameLocks noChangeAspect="1"/>
          </p:cNvGraphicFramePr>
          <p:nvPr>
            <p:extLst/>
          </p:nvPr>
        </p:nvGraphicFramePr>
        <p:xfrm>
          <a:off x="2369143" y="2520774"/>
          <a:ext cx="4466473" cy="153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48" name="Equation" r:id="rId4" imgW="1409400" imgH="482400" progId="Equation.DSMT4">
                  <p:embed/>
                </p:oleObj>
              </mc:Choice>
              <mc:Fallback>
                <p:oleObj name="Equation" r:id="rId4" imgW="1409400" imgH="482400" progId="Equation.DSMT4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9143" y="2520774"/>
                        <a:ext cx="4466473" cy="15314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內容版面配置區 2"/>
          <p:cNvSpPr txBox="1">
            <a:spLocks/>
          </p:cNvSpPr>
          <p:nvPr/>
        </p:nvSpPr>
        <p:spPr>
          <a:xfrm>
            <a:off x="185888" y="1110836"/>
            <a:ext cx="88329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考虑一个薄双凸透镜，其折射率为</a:t>
            </a:r>
            <a:r>
              <a:rPr lang="en-US" altLang="zh-TW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1.5</a:t>
            </a: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，两个界面的曲率半径均为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请问如何用矩阵描述这个透镜的折射？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6785" y="4271239"/>
            <a:ext cx="4302087" cy="238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8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2260840" y="2735556"/>
          <a:ext cx="4466473" cy="153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2" name="Equation" r:id="rId4" imgW="1409400" imgH="482400" progId="Equation.DSMT4">
                  <p:embed/>
                </p:oleObj>
              </mc:Choice>
              <mc:Fallback>
                <p:oleObj name="Equation" r:id="rId4" imgW="1409400" imgH="482400" progId="Equation.DSMT4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840" y="2735556"/>
                        <a:ext cx="4466473" cy="15314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內容版面配置區 2"/>
          <p:cNvSpPr txBox="1">
            <a:spLocks/>
          </p:cNvSpPr>
          <p:nvPr/>
        </p:nvSpPr>
        <p:spPr>
          <a:xfrm>
            <a:off x="185888" y="1110836"/>
            <a:ext cx="88329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承上题，若是从空气端入射一道垂直透镜且平行于光学轴的光束（相当于光源在很远的地方），请问这道平行光聚焦的位置，离透镜多远（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单位）？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6785" y="4271239"/>
            <a:ext cx="4302087" cy="238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6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2260840" y="2735556"/>
          <a:ext cx="4466473" cy="153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396" name="Equation" r:id="rId4" imgW="1409400" imgH="482400" progId="Equation.DSMT4">
                  <p:embed/>
                </p:oleObj>
              </mc:Choice>
              <mc:Fallback>
                <p:oleObj name="Equation" r:id="rId4" imgW="1409400" imgH="482400" progId="Equation.DSMT4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840" y="2735556"/>
                        <a:ext cx="4466473" cy="15314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內容版面配置區 2"/>
          <p:cNvSpPr txBox="1">
            <a:spLocks/>
          </p:cNvSpPr>
          <p:nvPr/>
        </p:nvSpPr>
        <p:spPr>
          <a:xfrm>
            <a:off x="185888" y="1110836"/>
            <a:ext cx="88329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再承上题，若有一点光源放在此透镜的光学轴上，距离透镜表面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25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请问此点光源成像的位置离透镜多远（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单位）？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6785" y="4271239"/>
            <a:ext cx="4302087" cy="238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6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7" name="Object 5"/>
          <p:cNvGraphicFramePr>
            <a:graphicFrameLocks noChangeAspect="1"/>
          </p:cNvGraphicFramePr>
          <p:nvPr/>
        </p:nvGraphicFramePr>
        <p:xfrm>
          <a:off x="2260840" y="2735556"/>
          <a:ext cx="4466473" cy="153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20" name="Equation" r:id="rId4" imgW="1409400" imgH="482400" progId="Equation.DSMT4">
                  <p:embed/>
                </p:oleObj>
              </mc:Choice>
              <mc:Fallback>
                <p:oleObj name="Equation" r:id="rId4" imgW="1409400" imgH="482400" progId="Equation.DSMT4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840" y="2735556"/>
                        <a:ext cx="4466473" cy="15314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內容版面配置區 2"/>
          <p:cNvSpPr txBox="1">
            <a:spLocks/>
          </p:cNvSpPr>
          <p:nvPr/>
        </p:nvSpPr>
        <p:spPr>
          <a:xfrm>
            <a:off x="145916" y="1096870"/>
            <a:ext cx="89980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承</a:t>
            </a: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上题，若此透镜与光源都浸泡在水中（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折射率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1.33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</a:t>
            </a:r>
            <a:r>
              <a: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此时成像的位置会变成离透镜多远？（成像也在水中）（以公尺为单位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zh-TW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6785" y="4271239"/>
            <a:ext cx="4302087" cy="2381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821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185888" y="1296603"/>
            <a:ext cx="8742212" cy="4351338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zh-TW" altLang="en-US" sz="3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承上题，若此透镜与光源都浸泡在折射率为</a:t>
            </a:r>
            <a:r>
              <a:rPr lang="en-US" altLang="zh-TW" sz="3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1.7</a:t>
            </a:r>
            <a:r>
              <a:rPr lang="zh-TW" altLang="en-US" sz="3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的油中，请问此时会成哪一种像？（成像也在油中）</a:t>
            </a:r>
            <a:endParaRPr lang="en-US" altLang="zh-TW" sz="30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放大实像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缩小实像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放大虚像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缩小虚像</a:t>
            </a:r>
          </a:p>
          <a:p>
            <a:pPr eaLnBrk="1" hangingPunct="1">
              <a:lnSpc>
                <a:spcPct val="100000"/>
              </a:lnSpc>
            </a:pPr>
            <a:endParaRPr lang="zh-TW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6785" y="4271239"/>
            <a:ext cx="4302087" cy="2381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 1"/>
          <p:cNvSpPr/>
          <p:nvPr/>
        </p:nvSpPr>
        <p:spPr>
          <a:xfrm>
            <a:off x="326571" y="4271239"/>
            <a:ext cx="51162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此时</a:t>
            </a:r>
            <a:r>
              <a:rPr lang="zh-TW" altLang="en-US" sz="3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成像位置</a:t>
            </a:r>
            <a:r>
              <a:rPr lang="zh-TW" altLang="en-US" sz="3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离透镜多远？</a:t>
            </a:r>
            <a:endParaRPr lang="zh-CN" altLang="en-US" sz="3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72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339876" y="1177925"/>
            <a:ext cx="8197850" cy="435133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考虑一个焦距为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10cm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的透镜，若将一根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5cm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的蜡烛放在此透镜前</a:t>
            </a:r>
            <a:r>
              <a:rPr lang="en-US" altLang="zh-TW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15cm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处，蜡烛底部在光学轴上，且蜡烛垂直光学轴。请问此时成像为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5888" y="2499013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971550" lvl="1" indent="-514350" algn="just">
              <a:buFontTx/>
              <a:buAutoNum type="arabicPeriod"/>
            </a:pPr>
            <a:r>
              <a:rPr lang="zh-TW" altLang="en-US" sz="27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放大实像</a:t>
            </a:r>
            <a:endParaRPr lang="en-US" altLang="zh-TW" sz="2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algn="just">
              <a:buFontTx/>
              <a:buAutoNum type="arabicPeriod"/>
            </a:pPr>
            <a:r>
              <a:rPr lang="zh-TW" altLang="en-US" sz="27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缩小实像</a:t>
            </a:r>
            <a:endParaRPr lang="en-US" altLang="zh-TW" sz="2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algn="just">
              <a:buFontTx/>
              <a:buAutoNum type="arabicPeriod"/>
            </a:pPr>
            <a:r>
              <a:rPr lang="zh-TW" altLang="en-US" sz="27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放大虚像</a:t>
            </a:r>
            <a:endParaRPr lang="en-US" altLang="zh-TW" sz="2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algn="just">
              <a:buFontTx/>
              <a:buAutoNum type="arabicPeriod"/>
            </a:pPr>
            <a:r>
              <a:rPr lang="zh-TW" altLang="en-US" sz="27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缩小虚像</a:t>
            </a:r>
            <a:endParaRPr lang="en-US" altLang="zh-TW" sz="27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4080" y="4467759"/>
            <a:ext cx="5304557" cy="241593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56355" y="4320874"/>
            <a:ext cx="756489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蜡烛</a:t>
            </a: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成像位置</a:t>
            </a:r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离透镜多</a:t>
            </a: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远</a:t>
            </a:r>
            <a:r>
              <a:rPr lang="en-US" altLang="zh-TW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</a:t>
            </a: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蜡烛的像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</a:t>
            </a: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为何？</a:t>
            </a:r>
          </a:p>
          <a:p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81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28326</TotalTime>
  <Words>419</Words>
  <Application>Microsoft Office PowerPoint</Application>
  <PresentationFormat>全屏显示(4:3)</PresentationFormat>
  <Paragraphs>39</Paragraphs>
  <Slides>10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方正兰亭粗黑_GBK</vt:lpstr>
      <vt:lpstr>黑体</vt:lpstr>
      <vt:lpstr>Calibri</vt:lpstr>
      <vt:lpstr>Calibri Light</vt:lpstr>
      <vt:lpstr>新細明體</vt:lpstr>
      <vt:lpstr>Office 主题</vt:lpstr>
      <vt:lpstr>Equation</vt:lpstr>
      <vt:lpstr>第一次作业：几何光学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2310</cp:revision>
  <cp:lastPrinted>2018-11-13T05:14:33Z</cp:lastPrinted>
  <dcterms:created xsi:type="dcterms:W3CDTF">2015-10-07T05:57:56Z</dcterms:created>
  <dcterms:modified xsi:type="dcterms:W3CDTF">2018-11-13T09:09:07Z</dcterms:modified>
</cp:coreProperties>
</file>