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922" r:id="rId2"/>
    <p:sldId id="1192" r:id="rId3"/>
    <p:sldId id="1223" r:id="rId4"/>
    <p:sldId id="1330" r:id="rId5"/>
    <p:sldId id="1331" r:id="rId6"/>
    <p:sldId id="1332" r:id="rId7"/>
    <p:sldId id="1333" r:id="rId8"/>
    <p:sldId id="1334" r:id="rId9"/>
    <p:sldId id="1336" r:id="rId10"/>
    <p:sldId id="1335" r:id="rId11"/>
    <p:sldId id="1222" r:id="rId12"/>
    <p:sldId id="1337" r:id="rId13"/>
    <p:sldId id="1338" r:id="rId14"/>
    <p:sldId id="1348" r:id="rId15"/>
    <p:sldId id="1339" r:id="rId16"/>
    <p:sldId id="1340" r:id="rId17"/>
    <p:sldId id="1364" r:id="rId18"/>
    <p:sldId id="1349" r:id="rId19"/>
    <p:sldId id="1351" r:id="rId20"/>
    <p:sldId id="1352" r:id="rId21"/>
    <p:sldId id="1353" r:id="rId22"/>
    <p:sldId id="1341" r:id="rId23"/>
    <p:sldId id="1354" r:id="rId24"/>
    <p:sldId id="1350" r:id="rId25"/>
    <p:sldId id="1355" r:id="rId26"/>
    <p:sldId id="1357" r:id="rId27"/>
    <p:sldId id="1358" r:id="rId28"/>
    <p:sldId id="1356" r:id="rId29"/>
    <p:sldId id="1360" r:id="rId30"/>
    <p:sldId id="1361" r:id="rId31"/>
    <p:sldId id="1362" r:id="rId32"/>
    <p:sldId id="1363" r:id="rId33"/>
  </p:sldIdLst>
  <p:sldSz cx="9144000" cy="6858000" type="screen4x3"/>
  <p:notesSz cx="6797675" cy="9926638"/>
  <p:embeddedFontLs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Helvetica LT" panose="02000503000000000000" pitchFamily="2" charset="0"/>
      <p:regular r:id="rId40"/>
    </p:embeddedFont>
    <p:embeddedFont>
      <p:font typeface="方正兰亭粗黑_GBK" panose="02000000000000000000" pitchFamily="2" charset="-122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华文楷体" panose="02010600040101010101" pitchFamily="2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黑体" panose="02010609060101010101" pitchFamily="49" charset="-122"/>
      <p:regular r:id="rId49"/>
    </p:embeddedFont>
    <p:embeddedFont>
      <p:font typeface="Cambria Math" panose="02040503050406030204" pitchFamily="18" charset="0"/>
      <p:regular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华文新魏" panose="02010800040101010101" pitchFamily="2" charset="-122"/>
      <p:regular r:id="rId53"/>
    </p:embeddedFont>
    <p:embeddedFont>
      <p:font typeface="新細明體" panose="02010600030101010101" charset="-120"/>
      <p:regular r:id="rId5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C00000"/>
    <a:srgbClr val="F3F2F2"/>
    <a:srgbClr val="FF3300"/>
    <a:srgbClr val="D01818"/>
    <a:srgbClr val="FFFFFF"/>
    <a:srgbClr val="921E73"/>
    <a:srgbClr val="48484A"/>
    <a:srgbClr val="3F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79501" autoAdjust="0"/>
  </p:normalViewPr>
  <p:slideViewPr>
    <p:cSldViewPr snapToGrid="0" showGuides="1">
      <p:cViewPr varScale="1">
        <p:scale>
          <a:sx n="91" d="100"/>
          <a:sy n="91" d="100"/>
        </p:scale>
        <p:origin x="3738" y="90"/>
      </p:cViewPr>
      <p:guideLst>
        <p:guide orient="horz" pos="2228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6.wmf"/><Relationship Id="rId1" Type="http://schemas.openxmlformats.org/officeDocument/2006/relationships/image" Target="../media/image70.wmf"/><Relationship Id="rId6" Type="http://schemas.openxmlformats.org/officeDocument/2006/relationships/image" Target="../media/image69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68.wmf"/><Relationship Id="rId7" Type="http://schemas.openxmlformats.org/officeDocument/2006/relationships/image" Target="../media/image76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66.wmf"/><Relationship Id="rId11" Type="http://schemas.openxmlformats.org/officeDocument/2006/relationships/image" Target="../media/image80.wmf"/><Relationship Id="rId5" Type="http://schemas.openxmlformats.org/officeDocument/2006/relationships/image" Target="../media/image75.wmf"/><Relationship Id="rId10" Type="http://schemas.openxmlformats.org/officeDocument/2006/relationships/image" Target="../media/image79.wmf"/><Relationship Id="rId4" Type="http://schemas.openxmlformats.org/officeDocument/2006/relationships/image" Target="../media/image69.wmf"/><Relationship Id="rId9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68.wmf"/><Relationship Id="rId7" Type="http://schemas.openxmlformats.org/officeDocument/2006/relationships/image" Target="../media/image85.wmf"/><Relationship Id="rId2" Type="http://schemas.openxmlformats.org/officeDocument/2006/relationships/image" Target="../media/image66.wmf"/><Relationship Id="rId1" Type="http://schemas.openxmlformats.org/officeDocument/2006/relationships/image" Target="../media/image81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10" Type="http://schemas.openxmlformats.org/officeDocument/2006/relationships/image" Target="../media/image88.e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90.wmf"/><Relationship Id="rId1" Type="http://schemas.openxmlformats.org/officeDocument/2006/relationships/image" Target="../media/image96.emf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4.wmf"/><Relationship Id="rId7" Type="http://schemas.openxmlformats.org/officeDocument/2006/relationships/image" Target="../media/image23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1.emf"/><Relationship Id="rId7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Relationship Id="rId6" Type="http://schemas.openxmlformats.org/officeDocument/2006/relationships/image" Target="../media/image15.wmf"/><Relationship Id="rId11" Type="http://schemas.openxmlformats.org/officeDocument/2006/relationships/image" Target="../media/image35.wmf"/><Relationship Id="rId5" Type="http://schemas.openxmlformats.org/officeDocument/2006/relationships/image" Target="../media/image14.wmf"/><Relationship Id="rId10" Type="http://schemas.openxmlformats.org/officeDocument/2006/relationships/image" Target="../media/image34.wmf"/><Relationship Id="rId4" Type="http://schemas.openxmlformats.org/officeDocument/2006/relationships/image" Target="../media/image12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49.wmf"/><Relationship Id="rId7" Type="http://schemas.openxmlformats.org/officeDocument/2006/relationships/image" Target="../media/image1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11" Type="http://schemas.openxmlformats.org/officeDocument/2006/relationships/image" Target="../media/image54.emf"/><Relationship Id="rId5" Type="http://schemas.openxmlformats.org/officeDocument/2006/relationships/image" Target="../media/image50.wmf"/><Relationship Id="rId10" Type="http://schemas.openxmlformats.org/officeDocument/2006/relationships/image" Target="../media/image53.emf"/><Relationship Id="rId4" Type="http://schemas.openxmlformats.org/officeDocument/2006/relationships/image" Target="../media/image12.wmf"/><Relationship Id="rId9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EA16-AC47-4FCF-9F9A-B0FA137F47E9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F7E3-3F0D-4F33-9917-9CA9BD3A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F5C-DA50-43FD-BA8A-69FD12A4D052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DC88-C54C-428E-8776-100832FEC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2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8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635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05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643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24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22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6917B253-DDDA-4D77-85A7-1BE0C700F69B}" type="slidenum">
              <a:rPr lang="en-US" altLang="zh-TW"/>
              <a:pPr>
                <a:spcBef>
                  <a:spcPct val="0"/>
                </a:spcBef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4138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323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7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EEA0E6BC-3AF5-4CEF-9BFF-BB9D61558451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170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6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380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334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推导出焦点的表达式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969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247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43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什么叫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wave front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968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59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76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38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6917B253-DDDA-4D77-85A7-1BE0C700F69B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8075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859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636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1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5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0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5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99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63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33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6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0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0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3.wmf"/><Relationship Id="rId4" Type="http://schemas.openxmlformats.org/officeDocument/2006/relationships/hyperlink" Target="Supplementary%20reading%20materials/Lecture_11/1.%20&#30697;&#38453;&#20809;&#23398;-&#39759;&#20809;&#36745;.pdf" TargetMode="External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14.wmf"/><Relationship Id="rId26" Type="http://schemas.openxmlformats.org/officeDocument/2006/relationships/image" Target="../media/image54.e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3.e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55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0.wmf"/><Relationship Id="rId22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7.wmf"/><Relationship Id="rId18" Type="http://schemas.openxmlformats.org/officeDocument/2006/relationships/image" Target="../media/image69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9.bin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7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1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69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3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77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78.bin"/><Relationship Id="rId25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82.bin"/><Relationship Id="rId5" Type="http://schemas.openxmlformats.org/officeDocument/2006/relationships/image" Target="../media/image73.wmf"/><Relationship Id="rId15" Type="http://schemas.openxmlformats.org/officeDocument/2006/relationships/image" Target="../media/image66.wmf"/><Relationship Id="rId23" Type="http://schemas.openxmlformats.org/officeDocument/2006/relationships/image" Target="../media/image78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8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83.wmf"/><Relationship Id="rId18" Type="http://schemas.openxmlformats.org/officeDocument/2006/relationships/image" Target="../media/image85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93.bin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88.bin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2.wmf"/><Relationship Id="rId24" Type="http://schemas.openxmlformats.org/officeDocument/2006/relationships/image" Target="../media/image88.emf"/><Relationship Id="rId5" Type="http://schemas.openxmlformats.org/officeDocument/2006/relationships/image" Target="../media/image81.wmf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2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89.bin"/><Relationship Id="rId22" Type="http://schemas.openxmlformats.org/officeDocument/2006/relationships/image" Target="../media/image8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9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2.emf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png"/><Relationship Id="rId11" Type="http://schemas.openxmlformats.org/officeDocument/2006/relationships/oleObject" Target="../embeddings/oleObject98.bin"/><Relationship Id="rId5" Type="http://schemas.openxmlformats.org/officeDocument/2006/relationships/image" Target="../media/image89.wmf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91.emf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05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6.e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89.wmf"/><Relationship Id="rId4" Type="http://schemas.openxmlformats.org/officeDocument/2006/relationships/image" Target="../media/image98.pn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gif"/><Relationship Id="rId4" Type="http://schemas.openxmlformats.org/officeDocument/2006/relationships/hyperlink" Target="Supplementary%20reading%20materials/Lecture_11/2.%20Abramson%20-%201983%20-%20Light-in-flight%20recording%20high-speed%20holographic%20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5.wmf"/><Relationship Id="rId12" Type="http://schemas.openxmlformats.org/officeDocument/2006/relationships/image" Target="../media/image1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07.wmf"/><Relationship Id="rId5" Type="http://schemas.openxmlformats.org/officeDocument/2006/relationships/image" Target="../media/image109.png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08.emf"/><Relationship Id="rId9" Type="http://schemas.openxmlformats.org/officeDocument/2006/relationships/image" Target="../media/image10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14.emf"/><Relationship Id="rId4" Type="http://schemas.openxmlformats.org/officeDocument/2006/relationships/image" Target="../media/image113.emf"/><Relationship Id="rId9" Type="http://schemas.openxmlformats.org/officeDocument/2006/relationships/image" Target="../media/image1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3.emf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hyperlink" Target="Supplementary%20reading%20materials/Lecture_11/1.%20&#30697;&#38453;&#20809;&#23398;-&#39759;&#20809;&#36745;.pdf" TargetMode="Externa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1/3.%20&#20984;&#36879;&#38236;&#25104;&#20687;&#35268;&#24459;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5.wmf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10" Type="http://schemas.openxmlformats.org/officeDocument/2006/relationships/image" Target="../media/image10.wmf"/><Relationship Id="rId19" Type="http://schemas.openxmlformats.org/officeDocument/2006/relationships/image" Target="../media/image14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4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27.png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3.wmf"/><Relationship Id="rId4" Type="http://schemas.openxmlformats.org/officeDocument/2006/relationships/image" Target="../media/image26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5.wmf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11" Type="http://schemas.openxmlformats.org/officeDocument/2006/relationships/image" Target="../media/image37.png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10" Type="http://schemas.openxmlformats.org/officeDocument/2006/relationships/image" Target="../media/image31.emf"/><Relationship Id="rId19" Type="http://schemas.openxmlformats.org/officeDocument/2006/relationships/image" Target="../media/image32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6024" y="1757226"/>
            <a:ext cx="8267668" cy="1341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6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应用光学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讲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805381" y="4686184"/>
            <a:ext cx="7546517" cy="140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tx1"/>
                </a:solidFill>
                <a:latin typeface="Helvetica LT" panose="02000503040000020004" pitchFamily="2" charset="0"/>
              </a:rPr>
              <a:t>Jiangsu Key Laboratory of Spectral Imaging &amp; Intelligent Sense (SIIS)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Helvetica LT" panose="02000503040000020004" pitchFamily="2" charset="0"/>
              </a:rPr>
              <a:t>Nanjing University of Science and Technology, 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Helvetica LT" panose="02000503040000020004" pitchFamily="2" charset="0"/>
              </a:rPr>
              <a:t>Nanjing, Jiangsu Province 210094, China</a:t>
            </a:r>
            <a:endParaRPr lang="zh-CN" altLang="zh-CN" sz="1600" dirty="0">
              <a:solidFill>
                <a:schemeClr val="tx1"/>
              </a:solidFill>
              <a:latin typeface="Helvetica LT" panose="02000503040000020004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346704" y="3387875"/>
            <a:ext cx="2463872" cy="46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左 超</a:t>
            </a:r>
            <a:r>
              <a:rPr lang="en-US" altLang="zh-CN" sz="3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zh-CN" sz="3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图片 13" descr="图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240334" cy="1099178"/>
          </a:xfrm>
          <a:prstGeom prst="rect">
            <a:avLst/>
          </a:prstGeom>
        </p:spPr>
      </p:pic>
      <p:pic>
        <p:nvPicPr>
          <p:cNvPr id="15" name="图片 14" descr="图片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64" y="95203"/>
            <a:ext cx="3464416" cy="9016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642" y="6156878"/>
            <a:ext cx="4498862" cy="7011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92" y="6165309"/>
            <a:ext cx="4208040" cy="59377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4FCE6B-337D-40CE-BBDE-1EDC302EDF23}"/>
              </a:ext>
            </a:extLst>
          </p:cNvPr>
          <p:cNvSpPr/>
          <p:nvPr/>
        </p:nvSpPr>
        <p:spPr>
          <a:xfrm>
            <a:off x="3397867" y="2653424"/>
            <a:ext cx="2361544" cy="562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Gill Sans MT" panose="020B0502020104020203" pitchFamily="34" charset="0"/>
              </a:rPr>
              <a:t>Applied Optics</a:t>
            </a:r>
            <a:endParaRPr lang="en-US" altLang="zh-CN" sz="2800" dirty="0">
              <a:latin typeface="Gill Sans MT" panose="020B0502020104020203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805383" y="4300262"/>
            <a:ext cx="7546517" cy="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南京理工大学电光学院光电技术系</a:t>
            </a:r>
            <a:endParaRPr lang="zh-CN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47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3"/>
          <a:stretch>
            <a:fillRect/>
          </a:stretch>
        </p:blipFill>
        <p:spPr bwMode="auto">
          <a:xfrm>
            <a:off x="6154737" y="1119423"/>
            <a:ext cx="29892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9830" y="803951"/>
            <a:ext cx="660187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球面折射成像（物在光轴外）</a:t>
            </a:r>
            <a:endParaRPr lang="en-US" altLang="zh-TW" sz="32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72665" y="2155592"/>
            <a:ext cx="8229600" cy="3509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横向距离的放大率</a:t>
            </a:r>
            <a:endParaRPr lang="en-US" altLang="zh-TW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zh-TW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2" indent="0" eaLnBrk="1" hangingPunct="1">
              <a:buFontTx/>
              <a:buNone/>
              <a:defRPr/>
            </a:pPr>
            <a:endParaRPr lang="en-US" altLang="zh-TW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角度</a:t>
            </a:r>
            <a:r>
              <a:rPr lang="zh-TW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的放大率</a:t>
            </a:r>
            <a:endParaRPr lang="en-US" altLang="zh-TW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圓角矩形 26"/>
          <p:cNvSpPr>
            <a:spLocks noChangeArrowheads="1"/>
          </p:cNvSpPr>
          <p:nvPr/>
        </p:nvSpPr>
        <p:spPr bwMode="auto">
          <a:xfrm>
            <a:off x="754458" y="2797921"/>
            <a:ext cx="1598267" cy="990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圓角矩形 27"/>
          <p:cNvSpPr>
            <a:spLocks noChangeArrowheads="1"/>
          </p:cNvSpPr>
          <p:nvPr/>
        </p:nvSpPr>
        <p:spPr bwMode="auto">
          <a:xfrm>
            <a:off x="740172" y="5144060"/>
            <a:ext cx="1733550" cy="10429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18656"/>
              </p:ext>
            </p:extLst>
          </p:nvPr>
        </p:nvGraphicFramePr>
        <p:xfrm>
          <a:off x="741759" y="2718546"/>
          <a:ext cx="59547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9" name="方程式" r:id="rId5" imgW="2540000" imgH="457200" progId="Equation.3">
                  <p:embed/>
                </p:oleObj>
              </mc:Choice>
              <mc:Fallback>
                <p:oleObj name="方程式" r:id="rId5" imgW="2540000" imgH="457200" progId="Equation.3">
                  <p:embed/>
                  <p:pic>
                    <p:nvPicPr>
                      <p:cNvPr id="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59" y="2718546"/>
                        <a:ext cx="595471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40764"/>
              </p:ext>
            </p:extLst>
          </p:nvPr>
        </p:nvGraphicFramePr>
        <p:xfrm>
          <a:off x="739775" y="5060950"/>
          <a:ext cx="74660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0" name="Equation" r:id="rId7" imgW="3086100" imgH="482600" progId="Equation.DSMT4">
                  <p:embed/>
                </p:oleObj>
              </mc:Choice>
              <mc:Fallback>
                <p:oleObj name="Equation" r:id="rId7" imgW="3086100" imgH="482600" progId="Equation.DSMT4">
                  <p:embed/>
                  <p:pic>
                    <p:nvPicPr>
                      <p:cNvPr id="3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060950"/>
                        <a:ext cx="7466013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374493" y="3762896"/>
            <a:ext cx="2229705" cy="1177158"/>
            <a:chOff x="4374493" y="3762896"/>
            <a:chExt cx="2229705" cy="1177158"/>
          </a:xfrm>
        </p:grpSpPr>
        <p:graphicFrame>
          <p:nvGraphicFramePr>
            <p:cNvPr id="1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5194459"/>
                </p:ext>
              </p:extLst>
            </p:nvPr>
          </p:nvGraphicFramePr>
          <p:xfrm>
            <a:off x="4719015" y="3963395"/>
            <a:ext cx="1885183" cy="733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61" name="Equation" r:id="rId9" imgW="1180800" imgH="431640" progId="Equation.DSMT4">
                    <p:embed/>
                  </p:oleObj>
                </mc:Choice>
                <mc:Fallback>
                  <p:oleObj name="Equation" r:id="rId9" imgW="1180800" imgH="431640" progId="Equation.DSMT4">
                    <p:embed/>
                    <p:pic>
                      <p:nvPicPr>
                        <p:cNvPr id="14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015" y="3963395"/>
                          <a:ext cx="1885183" cy="733506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上下箭头 1"/>
            <p:cNvSpPr/>
            <p:nvPr/>
          </p:nvSpPr>
          <p:spPr>
            <a:xfrm>
              <a:off x="4374493" y="3762896"/>
              <a:ext cx="252249" cy="1177158"/>
            </a:xfrm>
            <a:prstGeom prst="upDownArrow">
              <a:avLst>
                <a:gd name="adj1" fmla="val 33333"/>
                <a:gd name="adj2" fmla="val 9583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3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几何光学的概念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444" y="693987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矩阵几何光学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17444" y="1614179"/>
            <a:ext cx="8229600" cy="11334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</a:t>
            </a: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高度和角度的矩阵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来表达方程式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解析光学系统非常方便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337285"/>
              </p:ext>
            </p:extLst>
          </p:nvPr>
        </p:nvGraphicFramePr>
        <p:xfrm>
          <a:off x="808731" y="3065318"/>
          <a:ext cx="237648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6" name="Equation" r:id="rId5" imgW="1066800" imgH="457200" progId="Equation.3">
                  <p:embed/>
                </p:oleObj>
              </mc:Choice>
              <mc:Fallback>
                <p:oleObj name="Equation" r:id="rId5" imgW="1066800" imgH="457200" progId="Equation.3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31" y="3065318"/>
                        <a:ext cx="237648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59496"/>
              </p:ext>
            </p:extLst>
          </p:nvPr>
        </p:nvGraphicFramePr>
        <p:xfrm>
          <a:off x="784474" y="4806876"/>
          <a:ext cx="31972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7" name="Equation" r:id="rId7" imgW="1548728" imgH="660113" progId="Equation.3">
                  <p:embed/>
                </p:oleObj>
              </mc:Choice>
              <mc:Fallback>
                <p:oleObj name="Equation" r:id="rId7" imgW="1548728" imgH="660113" progId="Equation.3">
                  <p:embed/>
                  <p:pic>
                    <p:nvPicPr>
                      <p:cNvPr id="39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74" y="4806876"/>
                        <a:ext cx="3197225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2753" y="2657414"/>
            <a:ext cx="233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光在介质中传播</a:t>
            </a:r>
            <a:endParaRPr lang="en-US" altLang="zh-TW" sz="2400">
              <a:solidFill>
                <a:srgbClr val="C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172256"/>
              </p:ext>
            </p:extLst>
          </p:nvPr>
        </p:nvGraphicFramePr>
        <p:xfrm>
          <a:off x="3273425" y="3119438"/>
          <a:ext cx="45275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8" name="Equation" r:id="rId9" imgW="2031840" imgH="482400" progId="Equation.DSMT4">
                  <p:embed/>
                </p:oleObj>
              </mc:Choice>
              <mc:Fallback>
                <p:oleObj name="Equation" r:id="rId9" imgW="2031840" imgH="482400" progId="Equation.DSMT4">
                  <p:embed/>
                  <p:pic>
                    <p:nvPicPr>
                      <p:cNvPr id="3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3119438"/>
                        <a:ext cx="45275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11170"/>
              </p:ext>
            </p:extLst>
          </p:nvPr>
        </p:nvGraphicFramePr>
        <p:xfrm>
          <a:off x="4027488" y="4706938"/>
          <a:ext cx="48958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9" name="Equation" r:id="rId11" imgW="2197080" imgH="711000" progId="Equation.DSMT4">
                  <p:embed/>
                </p:oleObj>
              </mc:Choice>
              <mc:Fallback>
                <p:oleObj name="Equation" r:id="rId11" imgW="2197080" imgH="711000" progId="Equation.DSMT4">
                  <p:embed/>
                  <p:pic>
                    <p:nvPicPr>
                      <p:cNvPr id="39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4706938"/>
                        <a:ext cx="48958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12753" y="4344913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光在球面折射</a:t>
            </a:r>
            <a:endParaRPr lang="en-US" altLang="zh-TW" sz="2400">
              <a:solidFill>
                <a:srgbClr val="C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797176" y="3226500"/>
            <a:ext cx="5183841" cy="1353772"/>
            <a:chOff x="2797176" y="3226500"/>
            <a:chExt cx="5183841" cy="1353772"/>
          </a:xfrm>
        </p:grpSpPr>
        <p:grpSp>
          <p:nvGrpSpPr>
            <p:cNvPr id="7" name="组合 6"/>
            <p:cNvGrpSpPr/>
            <p:nvPr/>
          </p:nvGrpSpPr>
          <p:grpSpPr>
            <a:xfrm>
              <a:off x="2797176" y="3716617"/>
              <a:ext cx="5183841" cy="863655"/>
              <a:chOff x="2797176" y="3716617"/>
              <a:chExt cx="5183841" cy="863655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797176" y="3716617"/>
                <a:ext cx="4426062" cy="863655"/>
                <a:chOff x="2797176" y="3716617"/>
                <a:chExt cx="4426062" cy="863655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3798134" y="3742724"/>
                  <a:ext cx="367129" cy="451451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6852621" y="3716617"/>
                  <a:ext cx="370617" cy="430306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2797176" y="4210940"/>
                  <a:ext cx="43396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/>
                  <a:r>
                    <a:rPr lang="zh-CN" altLang="en-US" smtClean="0">
                      <a:solidFill>
                        <a:srgbClr val="C00000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</a:rPr>
                    <a:t>在角度前添加折射率以方便折射运算</a:t>
                  </a:r>
                  <a:endParaRPr lang="en-US" altLang="zh-TW">
                    <a:solidFill>
                      <a:srgbClr val="C0000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矩形 16"/>
                  <p:cNvSpPr/>
                  <p:nvPr/>
                </p:nvSpPr>
                <p:spPr>
                  <a:xfrm>
                    <a:off x="6961314" y="4210940"/>
                    <a:ext cx="101970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zh-CN" altLang="en-US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zh-CN" smtClean="0">
                        <a:solidFill>
                          <a:srgbClr val="C00000"/>
                        </a:solidFill>
                      </a:rPr>
                      <a:t>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矩形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1314" y="4210940"/>
                    <a:ext cx="101970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矩形 23"/>
            <p:cNvSpPr/>
            <p:nvPr/>
          </p:nvSpPr>
          <p:spPr>
            <a:xfrm>
              <a:off x="6303981" y="3226500"/>
              <a:ext cx="333487" cy="44134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2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几何光学的概念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827433" y="1112548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屈光力</a:t>
            </a:r>
            <a:endParaRPr lang="zh-TW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156612"/>
              </p:ext>
            </p:extLst>
          </p:nvPr>
        </p:nvGraphicFramePr>
        <p:xfrm>
          <a:off x="2349500" y="2417763"/>
          <a:ext cx="4500563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8" name="Equation" r:id="rId4" imgW="2019240" imgH="711000" progId="Equation.DSMT4">
                  <p:embed/>
                </p:oleObj>
              </mc:Choice>
              <mc:Fallback>
                <p:oleObj name="Equation" r:id="rId4" imgW="2019240" imgH="711000" progId="Equation.DSMT4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417763"/>
                        <a:ext cx="4500563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87224"/>
              </p:ext>
            </p:extLst>
          </p:nvPr>
        </p:nvGraphicFramePr>
        <p:xfrm>
          <a:off x="3570288" y="4170363"/>
          <a:ext cx="25495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9" name="Equation" r:id="rId6" imgW="1143000" imgH="482400" progId="Equation.DSMT4">
                  <p:embed/>
                </p:oleObj>
              </mc:Choice>
              <mc:Fallback>
                <p:oleObj name="Equation" r:id="rId6" imgW="1143000" imgH="482400" progId="Equation.DSMT4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4170363"/>
                        <a:ext cx="25495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476971" y="2888960"/>
            <a:ext cx="2185987" cy="3284537"/>
            <a:chOff x="3659" y="3036"/>
            <a:chExt cx="1377" cy="2069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4015" y="3036"/>
              <a:ext cx="756" cy="62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659" y="4582"/>
              <a:ext cx="13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solidFill>
                    <a:srgbClr val="C000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这就是屈光力 </a:t>
              </a:r>
              <a:endPara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C000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(Power)</a:t>
              </a:r>
            </a:p>
          </p:txBody>
        </p:sp>
      </p:grp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950045" y="4689185"/>
            <a:ext cx="643469" cy="54133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7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几何光学的概念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72182" y="1540977"/>
            <a:ext cx="6153150" cy="1981200"/>
            <a:chOff x="942" y="2063"/>
            <a:chExt cx="3876" cy="1248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2063"/>
              <a:ext cx="38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1018" y="2748"/>
            <a:ext cx="206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5" name="方程式" r:id="rId5" imgW="215806" imgH="228501" progId="Equation.3">
                    <p:embed/>
                  </p:oleObj>
                </mc:Choice>
                <mc:Fallback>
                  <p:oleObj name="方程式" r:id="rId5" imgW="215806" imgH="228501" progId="Equation.3">
                    <p:embed/>
                    <p:pic>
                      <p:nvPicPr>
                        <p:cNvPr id="7374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8" y="2748"/>
                          <a:ext cx="206" cy="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480" y="2611"/>
            <a:ext cx="497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6" name="方程式" r:id="rId7" imgW="520700" imgH="228600" progId="Equation.3">
                    <p:embed/>
                  </p:oleObj>
                </mc:Choice>
                <mc:Fallback>
                  <p:oleObj name="方程式" r:id="rId7" imgW="520700" imgH="228600" progId="Equation.3">
                    <p:embed/>
                    <p:pic>
                      <p:nvPicPr>
                        <p:cNvPr id="7375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" y="2611"/>
                          <a:ext cx="497" cy="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026" y="2611"/>
            <a:ext cx="50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7" name="方程式" r:id="rId9" imgW="533169" imgH="228501" progId="Equation.3">
                    <p:embed/>
                  </p:oleObj>
                </mc:Choice>
                <mc:Fallback>
                  <p:oleObj name="方程式" r:id="rId9" imgW="533169" imgH="228501" progId="Equation.3">
                    <p:embed/>
                    <p:pic>
                      <p:nvPicPr>
                        <p:cNvPr id="7375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6" y="2611"/>
                          <a:ext cx="509" cy="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4282" y="2611"/>
            <a:ext cx="206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8" name="方程式" r:id="rId11" imgW="215806" imgH="228501" progId="Equation.3">
                    <p:embed/>
                  </p:oleObj>
                </mc:Choice>
                <mc:Fallback>
                  <p:oleObj name="方程式" r:id="rId11" imgW="215806" imgH="228501" progId="Equation.3">
                    <p:embed/>
                    <p:pic>
                      <p:nvPicPr>
                        <p:cNvPr id="7375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2" y="2611"/>
                          <a:ext cx="206" cy="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680" y="2296"/>
            <a:ext cx="84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9" name="方程式" r:id="rId13" imgW="889000" imgH="228600" progId="Equation.3">
                    <p:embed/>
                  </p:oleObj>
                </mc:Choice>
                <mc:Fallback>
                  <p:oleObj name="方程式" r:id="rId13" imgW="889000" imgH="228600" progId="Equation.3">
                    <p:embed/>
                    <p:pic>
                      <p:nvPicPr>
                        <p:cNvPr id="7375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96"/>
                          <a:ext cx="849" cy="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1"/>
            <p:cNvGraphicFramePr>
              <a:graphicFrameLocks noChangeAspect="1"/>
            </p:cNvGraphicFramePr>
            <p:nvPr/>
          </p:nvGraphicFramePr>
          <p:xfrm>
            <a:off x="3514" y="2120"/>
            <a:ext cx="84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0" name="方程式" r:id="rId15" imgW="889000" imgH="228600" progId="Equation.3">
                    <p:embed/>
                  </p:oleObj>
                </mc:Choice>
                <mc:Fallback>
                  <p:oleObj name="方程式" r:id="rId15" imgW="889000" imgH="228600" progId="Equation.3">
                    <p:embed/>
                    <p:pic>
                      <p:nvPicPr>
                        <p:cNvPr id="73754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4" y="2120"/>
                          <a:ext cx="849" cy="2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704920"/>
                </p:ext>
              </p:extLst>
            </p:nvPr>
          </p:nvGraphicFramePr>
          <p:xfrm>
            <a:off x="3043" y="2120"/>
            <a:ext cx="18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1" name="方程式" r:id="rId17" imgW="152334" imgH="228501" progId="Equation.3">
                    <p:embed/>
                  </p:oleObj>
                </mc:Choice>
                <mc:Fallback>
                  <p:oleObj name="方程式" r:id="rId17" imgW="152334" imgH="228501" progId="Equation.3">
                    <p:embed/>
                    <p:pic>
                      <p:nvPicPr>
                        <p:cNvPr id="7375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" y="2120"/>
                          <a:ext cx="181" cy="27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2773" y="2120"/>
            <a:ext cx="18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2" name="方程式" r:id="rId19" imgW="152334" imgH="228501" progId="Equation.3">
                    <p:embed/>
                  </p:oleObj>
                </mc:Choice>
                <mc:Fallback>
                  <p:oleObj name="方程式" r:id="rId19" imgW="152334" imgH="228501" progId="Equation.3">
                    <p:embed/>
                    <p:pic>
                      <p:nvPicPr>
                        <p:cNvPr id="7375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3" y="2120"/>
                          <a:ext cx="181" cy="27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957" y="693987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矩阵几何光学</a:t>
            </a: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范例：分析</a:t>
            </a: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球面折射成像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5" name="群組 1"/>
          <p:cNvGrpSpPr>
            <a:grpSpLocks noChangeAspect="1"/>
          </p:cNvGrpSpPr>
          <p:nvPr/>
        </p:nvGrpSpPr>
        <p:grpSpPr bwMode="auto">
          <a:xfrm>
            <a:off x="184732" y="3646002"/>
            <a:ext cx="8785465" cy="2800469"/>
            <a:chOff x="200990" y="3320362"/>
            <a:chExt cx="9043767" cy="2883064"/>
          </a:xfrm>
        </p:grpSpPr>
        <p:graphicFrame>
          <p:nvGraphicFramePr>
            <p:cNvPr id="1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417864"/>
                </p:ext>
              </p:extLst>
            </p:nvPr>
          </p:nvGraphicFramePr>
          <p:xfrm>
            <a:off x="534403" y="4651199"/>
            <a:ext cx="8042474" cy="155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3" name="Equation" r:id="rId21" imgW="3682800" imgH="711000" progId="Equation.DSMT4">
                    <p:embed/>
                  </p:oleObj>
                </mc:Choice>
                <mc:Fallback>
                  <p:oleObj name="Equation" r:id="rId21" imgW="3682800" imgH="711000" progId="Equation.DSMT4">
                    <p:embed/>
                    <p:pic>
                      <p:nvPicPr>
                        <p:cNvPr id="7373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403" y="4651199"/>
                          <a:ext cx="8042474" cy="155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8005743"/>
                </p:ext>
              </p:extLst>
            </p:nvPr>
          </p:nvGraphicFramePr>
          <p:xfrm>
            <a:off x="7955707" y="3383553"/>
            <a:ext cx="12890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4" name="Equation" r:id="rId23" imgW="647700" imgH="571500" progId="Equation.DSMT4">
                    <p:embed/>
                  </p:oleObj>
                </mc:Choice>
                <mc:Fallback>
                  <p:oleObj name="Equation" r:id="rId23" imgW="647700" imgH="571500" progId="Equation.DSMT4">
                    <p:embed/>
                    <p:pic>
                      <p:nvPicPr>
                        <p:cNvPr id="7373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5707" y="3383553"/>
                          <a:ext cx="1289050" cy="1136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200990" y="3320362"/>
            <a:ext cx="1514475" cy="1135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5" name="方程式" r:id="rId25" imgW="762000" imgH="571500" progId="Equation.3">
                    <p:embed/>
                  </p:oleObj>
                </mc:Choice>
                <mc:Fallback>
                  <p:oleObj name="方程式" r:id="rId25" imgW="762000" imgH="571500" progId="Equation.3">
                    <p:embed/>
                    <p:pic>
                      <p:nvPicPr>
                        <p:cNvPr id="73735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990" y="3320362"/>
                          <a:ext cx="1514475" cy="1135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群組 4"/>
            <p:cNvGrpSpPr>
              <a:grpSpLocks/>
            </p:cNvGrpSpPr>
            <p:nvPr/>
          </p:nvGrpSpPr>
          <p:grpSpPr bwMode="auto">
            <a:xfrm>
              <a:off x="5933672" y="3380832"/>
              <a:ext cx="2019143" cy="1008375"/>
              <a:chOff x="5833489" y="3549796"/>
              <a:chExt cx="2020806" cy="1008312"/>
            </a:xfrm>
          </p:grpSpPr>
          <p:sp>
            <p:nvSpPr>
              <p:cNvPr id="28" name="文字方塊 1"/>
              <p:cNvSpPr txBox="1">
                <a:spLocks noChangeArrowheads="1"/>
              </p:cNvSpPr>
              <p:nvPr/>
            </p:nvSpPr>
            <p:spPr bwMode="auto">
              <a:xfrm>
                <a:off x="5925483" y="3610829"/>
                <a:ext cx="1928812" cy="855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ea typeface="黑体" panose="02010609060101010101" pitchFamily="49" charset="-122"/>
                    <a:cs typeface="Arial" panose="020B0604020202020204" pitchFamily="34" charset="0"/>
                  </a:rPr>
                  <a:t>在均匀介质</a:t>
                </a:r>
                <a:r>
                  <a:rPr lang="en-US" altLang="zh-TW" sz="2400">
                    <a:ea typeface="黑体" panose="02010609060101010101" pitchFamily="49" charset="-122"/>
                    <a:cs typeface="Arial" panose="020B0604020202020204" pitchFamily="34" charset="0"/>
                  </a:rPr>
                  <a:t>n</a:t>
                </a:r>
                <a:r>
                  <a:rPr lang="en-US" altLang="zh-TW" sz="2400" baseline="-25000">
                    <a:ea typeface="黑体" panose="02010609060101010101" pitchFamily="49" charset="-122"/>
                    <a:cs typeface="Arial" panose="020B0604020202020204" pitchFamily="34" charset="0"/>
                  </a:rPr>
                  <a:t>i</a:t>
                </a:r>
                <a:r>
                  <a:rPr lang="zh-TW" altLang="en-US" sz="2400">
                    <a:ea typeface="黑体" panose="02010609060101010101" pitchFamily="49" charset="-122"/>
                    <a:cs typeface="Arial" panose="020B0604020202020204" pitchFamily="34" charset="0"/>
                  </a:rPr>
                  <a:t>中传递</a:t>
                </a:r>
                <a:r>
                  <a:rPr lang="en-US" altLang="zh-TW" sz="2400">
                    <a:ea typeface="黑体" panose="02010609060101010101" pitchFamily="49" charset="-122"/>
                    <a:cs typeface="Arial" panose="020B0604020202020204" pitchFamily="34" charset="0"/>
                  </a:rPr>
                  <a:t>D</a:t>
                </a:r>
                <a:r>
                  <a:rPr lang="en-US" altLang="zh-TW" sz="2400" baseline="-25000"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  <a:endParaRPr lang="zh-TW" altLang="en-US" sz="2400" baseline="-25000"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左中括弧 2"/>
              <p:cNvSpPr/>
              <p:nvPr/>
            </p:nvSpPr>
            <p:spPr>
              <a:xfrm>
                <a:off x="5833489" y="3549796"/>
                <a:ext cx="107944" cy="100831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左中括弧 18"/>
              <p:cNvSpPr/>
              <p:nvPr/>
            </p:nvSpPr>
            <p:spPr>
              <a:xfrm flipH="1">
                <a:off x="7653823" y="3549796"/>
                <a:ext cx="107944" cy="100831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群組 5"/>
            <p:cNvGrpSpPr>
              <a:grpSpLocks/>
            </p:cNvGrpSpPr>
            <p:nvPr/>
          </p:nvGrpSpPr>
          <p:grpSpPr bwMode="auto">
            <a:xfrm>
              <a:off x="3899127" y="3324055"/>
              <a:ext cx="2033486" cy="1235731"/>
              <a:chOff x="3799738" y="3493020"/>
              <a:chExt cx="2033485" cy="1235653"/>
            </a:xfrm>
          </p:grpSpPr>
          <p:sp>
            <p:nvSpPr>
              <p:cNvPr id="25" name="文字方塊 20"/>
              <p:cNvSpPr txBox="1">
                <a:spLocks noChangeArrowheads="1"/>
              </p:cNvSpPr>
              <p:nvPr/>
            </p:nvSpPr>
            <p:spPr bwMode="auto">
              <a:xfrm>
                <a:off x="3904411" y="3493020"/>
                <a:ext cx="1928812" cy="1235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ea typeface="黑体" panose="02010609060101010101" pitchFamily="49" charset="-122"/>
                    <a:cs typeface="Arial" panose="020B0604020202020204" pitchFamily="34" charset="0"/>
                  </a:rPr>
                  <a:t>在曲率半径</a:t>
                </a:r>
                <a:r>
                  <a:rPr lang="en-US" altLang="zh-TW" sz="2400">
                    <a:ea typeface="黑体" panose="02010609060101010101" pitchFamily="49" charset="-122"/>
                    <a:cs typeface="Arial" panose="020B0604020202020204" pitchFamily="34" charset="0"/>
                  </a:rPr>
                  <a:t>R</a:t>
                </a:r>
                <a:r>
                  <a:rPr lang="zh-TW" altLang="en-US" sz="2400">
                    <a:ea typeface="黑体" panose="02010609060101010101" pitchFamily="49" charset="-122"/>
                    <a:cs typeface="Arial" panose="020B0604020202020204" pitchFamily="34" charset="0"/>
                  </a:rPr>
                  <a:t>的曲面折射</a:t>
                </a:r>
              </a:p>
            </p:txBody>
          </p:sp>
          <p:sp>
            <p:nvSpPr>
              <p:cNvPr id="26" name="左中括弧 21"/>
              <p:cNvSpPr/>
              <p:nvPr/>
            </p:nvSpPr>
            <p:spPr>
              <a:xfrm>
                <a:off x="3799738" y="3549795"/>
                <a:ext cx="107855" cy="100831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左中括弧 22"/>
              <p:cNvSpPr/>
              <p:nvPr/>
            </p:nvSpPr>
            <p:spPr>
              <a:xfrm flipH="1">
                <a:off x="5621841" y="3549795"/>
                <a:ext cx="107855" cy="100831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群組 6"/>
            <p:cNvGrpSpPr>
              <a:grpSpLocks/>
            </p:cNvGrpSpPr>
            <p:nvPr/>
          </p:nvGrpSpPr>
          <p:grpSpPr bwMode="auto">
            <a:xfrm>
              <a:off x="1911971" y="3380832"/>
              <a:ext cx="2024741" cy="1008375"/>
              <a:chOff x="1812786" y="3549796"/>
              <a:chExt cx="2024740" cy="1008312"/>
            </a:xfrm>
          </p:grpSpPr>
          <p:sp>
            <p:nvSpPr>
              <p:cNvPr id="22" name="文字方塊 23"/>
              <p:cNvSpPr txBox="1">
                <a:spLocks noChangeArrowheads="1"/>
              </p:cNvSpPr>
              <p:nvPr/>
            </p:nvSpPr>
            <p:spPr bwMode="auto">
              <a:xfrm>
                <a:off x="1908714" y="3607710"/>
                <a:ext cx="1928812" cy="855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>
                    <a:ea typeface="黑体" panose="02010609060101010101" pitchFamily="49" charset="-122"/>
                    <a:cs typeface="Arial" panose="020B0604020202020204" pitchFamily="34" charset="0"/>
                  </a:rPr>
                  <a:t>在均匀介质</a:t>
                </a:r>
                <a:r>
                  <a:rPr lang="en-US" altLang="zh-TW" sz="2400">
                    <a:ea typeface="黑体" panose="02010609060101010101" pitchFamily="49" charset="-122"/>
                    <a:cs typeface="Arial" panose="020B0604020202020204" pitchFamily="34" charset="0"/>
                  </a:rPr>
                  <a:t>n</a:t>
                </a:r>
                <a:r>
                  <a:rPr lang="zh-TW" altLang="en-US" sz="2400" baseline="-25000">
                    <a:ea typeface="黑体" panose="02010609060101010101" pitchFamily="49" charset="-122"/>
                    <a:cs typeface="Arial" panose="020B0604020202020204" pitchFamily="34" charset="0"/>
                  </a:rPr>
                  <a:t>t</a:t>
                </a:r>
                <a:r>
                  <a:rPr lang="zh-TW" altLang="en-US" sz="2400">
                    <a:ea typeface="黑体" panose="02010609060101010101" pitchFamily="49" charset="-122"/>
                    <a:cs typeface="Arial" panose="020B0604020202020204" pitchFamily="34" charset="0"/>
                  </a:rPr>
                  <a:t>中传递</a:t>
                </a:r>
                <a:r>
                  <a:rPr lang="en-US" altLang="zh-TW" sz="2400">
                    <a:ea typeface="黑体" panose="02010609060101010101" pitchFamily="49" charset="-122"/>
                    <a:cs typeface="Arial" panose="020B0604020202020204" pitchFamily="34" charset="0"/>
                  </a:rPr>
                  <a:t>D</a:t>
                </a:r>
                <a:r>
                  <a:rPr lang="en-US" altLang="zh-TW" sz="2400" baseline="-25000">
                    <a:ea typeface="黑体" panose="02010609060101010101" pitchFamily="49" charset="-122"/>
                    <a:cs typeface="Arial" panose="020B0604020202020204" pitchFamily="34" charset="0"/>
                  </a:rPr>
                  <a:t>12</a:t>
                </a:r>
                <a:endParaRPr lang="zh-TW" altLang="en-US" sz="2400" baseline="-25000"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左中括弧 24"/>
              <p:cNvSpPr/>
              <p:nvPr/>
            </p:nvSpPr>
            <p:spPr>
              <a:xfrm>
                <a:off x="1812786" y="3549796"/>
                <a:ext cx="107855" cy="100831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左中括弧 25"/>
              <p:cNvSpPr/>
              <p:nvPr/>
            </p:nvSpPr>
            <p:spPr>
              <a:xfrm flipH="1">
                <a:off x="3634889" y="3549796"/>
                <a:ext cx="107855" cy="100831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6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几何光学的概念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957" y="693987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矩阵几何光学</a:t>
            </a: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范例：分析</a:t>
            </a: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球面折射成像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615907" y="5594351"/>
            <a:ext cx="7988386" cy="138112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可用矩阵的组合求得基本光学组件的成像情况！</a:t>
            </a:r>
          </a:p>
        </p:txBody>
      </p: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1612923" y="3384551"/>
            <a:ext cx="7085013" cy="1744662"/>
            <a:chOff x="747" y="2966"/>
            <a:chExt cx="4463" cy="1099"/>
          </a:xfrm>
        </p:grpSpPr>
        <p:graphicFrame>
          <p:nvGraphicFramePr>
            <p:cNvPr id="3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0378714"/>
                </p:ext>
              </p:extLst>
            </p:nvPr>
          </p:nvGraphicFramePr>
          <p:xfrm>
            <a:off x="923" y="2966"/>
            <a:ext cx="4287" cy="1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62" name="Equation" r:id="rId4" imgW="3860640" imgH="990360" progId="Equation.DSMT4">
                    <p:embed/>
                  </p:oleObj>
                </mc:Choice>
                <mc:Fallback>
                  <p:oleObj name="Equation" r:id="rId4" imgW="3860640" imgH="990360" progId="Equation.DSMT4">
                    <p:embed/>
                    <p:pic>
                      <p:nvPicPr>
                        <p:cNvPr id="75783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" y="2966"/>
                          <a:ext cx="4287" cy="10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AutoShape 15"/>
            <p:cNvSpPr>
              <a:spLocks/>
            </p:cNvSpPr>
            <p:nvPr/>
          </p:nvSpPr>
          <p:spPr bwMode="auto">
            <a:xfrm>
              <a:off x="747" y="3108"/>
              <a:ext cx="195" cy="855"/>
            </a:xfrm>
            <a:prstGeom prst="leftBrace">
              <a:avLst>
                <a:gd name="adj1" fmla="val 365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</p:grpSp>
      <p:graphicFrame>
        <p:nvGraphicFramePr>
          <p:cNvPr id="3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68010"/>
              </p:ext>
            </p:extLst>
          </p:nvPr>
        </p:nvGraphicFramePr>
        <p:xfrm>
          <a:off x="952500" y="1733550"/>
          <a:ext cx="73152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3" name="Equation" r:id="rId6" imgW="3682800" imgH="711000" progId="Equation.DSMT4">
                  <p:embed/>
                </p:oleObj>
              </mc:Choice>
              <mc:Fallback>
                <p:oleObj name="Equation" r:id="rId6" imgW="3682800" imgH="711000" progId="Equation.DSMT4">
                  <p:embed/>
                  <p:pic>
                    <p:nvPicPr>
                      <p:cNvPr id="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733550"/>
                        <a:ext cx="73152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96342"/>
              </p:ext>
            </p:extLst>
          </p:nvPr>
        </p:nvGraphicFramePr>
        <p:xfrm>
          <a:off x="727098" y="4194175"/>
          <a:ext cx="73025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4" name="方程式" r:id="rId8" imgW="368300" imgH="114300" progId="Equation.3">
                  <p:embed/>
                </p:oleObj>
              </mc:Choice>
              <mc:Fallback>
                <p:oleObj name="方程式" r:id="rId8" imgW="368300" imgH="114300" progId="Equation.3">
                  <p:embed/>
                  <p:pic>
                    <p:nvPicPr>
                      <p:cNvPr id="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98" y="4194175"/>
                        <a:ext cx="73025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77" y="693987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光线追踪法中的正负号定义</a:t>
            </a:r>
            <a:endParaRPr lang="en-US" altLang="zh-TW" sz="34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535804" y="1544486"/>
            <a:ext cx="8229600" cy="1947863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一般习惯，假设</a:t>
            </a:r>
            <a:r>
              <a:rPr lang="zh-TW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光线由左向右传播</a:t>
            </a:r>
            <a:endParaRPr lang="en-US" altLang="zh-TW" sz="240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则传播距离</a:t>
            </a:r>
            <a:r>
              <a:rPr lang="zh-TW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向右为正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垂直光学轴方向，</a:t>
            </a:r>
            <a:r>
              <a:rPr lang="zh-TW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向上为正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角度定义为由光学轴出发，</a:t>
            </a:r>
            <a:r>
              <a:rPr lang="zh-TW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逆时针旋转为正</a:t>
            </a:r>
            <a:endParaRPr lang="en-US" altLang="zh-TW" sz="240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对于</a:t>
            </a:r>
            <a:r>
              <a:rPr lang="zh-TW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向左突出的曲面，其曲率半径为正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18" y="4082982"/>
            <a:ext cx="75692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橢圓 1"/>
          <p:cNvSpPr>
            <a:spLocks noChangeAspect="1" noChangeArrowheads="1"/>
          </p:cNvSpPr>
          <p:nvPr/>
        </p:nvSpPr>
        <p:spPr bwMode="auto">
          <a:xfrm>
            <a:off x="5040330" y="5076757"/>
            <a:ext cx="884238" cy="4651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橢圓 6"/>
          <p:cNvSpPr>
            <a:spLocks noChangeAspect="1" noChangeArrowheads="1"/>
          </p:cNvSpPr>
          <p:nvPr/>
        </p:nvSpPr>
        <p:spPr bwMode="auto">
          <a:xfrm>
            <a:off x="3346468" y="4743382"/>
            <a:ext cx="528637" cy="79851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橢圓 7"/>
          <p:cNvSpPr>
            <a:spLocks noChangeAspect="1" noChangeArrowheads="1"/>
          </p:cNvSpPr>
          <p:nvPr/>
        </p:nvSpPr>
        <p:spPr bwMode="auto">
          <a:xfrm>
            <a:off x="5221305" y="4344920"/>
            <a:ext cx="530225" cy="798512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橢圓 8"/>
          <p:cNvSpPr>
            <a:spLocks noChangeAspect="1" noChangeArrowheads="1"/>
          </p:cNvSpPr>
          <p:nvPr/>
        </p:nvSpPr>
        <p:spPr bwMode="auto">
          <a:xfrm>
            <a:off x="5481655" y="3803582"/>
            <a:ext cx="1471613" cy="2835275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09399" y="798263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随</a:t>
            </a: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堂测验</a:t>
            </a:r>
            <a:r>
              <a:rPr lang="en-US" altLang="zh-TW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endParaRPr lang="zh-TW" altLang="en-US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09399" y="1975585"/>
            <a:ext cx="7772400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请问在矩阵几何光学中，哪一项代表屈光力？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endParaRPr lang="zh-TW" altLang="en-US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41845"/>
              </p:ext>
            </p:extLst>
          </p:nvPr>
        </p:nvGraphicFramePr>
        <p:xfrm>
          <a:off x="3989906" y="2848963"/>
          <a:ext cx="4506193" cy="146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Equation" r:id="rId4" imgW="1485720" imgH="482400" progId="Equation.DSMT4">
                  <p:embed/>
                </p:oleObj>
              </mc:Choice>
              <mc:Fallback>
                <p:oleObj name="Equation" r:id="rId4" imgW="1485720" imgH="482400" progId="Equation.DSMT4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906" y="2848963"/>
                        <a:ext cx="4506193" cy="1463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72189"/>
              </p:ext>
            </p:extLst>
          </p:nvPr>
        </p:nvGraphicFramePr>
        <p:xfrm>
          <a:off x="4635658" y="4779776"/>
          <a:ext cx="32146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Equation" r:id="rId6" imgW="1257120" imgH="419040" progId="Equation.DSMT4">
                  <p:embed/>
                </p:oleObj>
              </mc:Choice>
              <mc:Fallback>
                <p:oleObj name="Equation" r:id="rId6" imgW="1257120" imgH="419040" progId="Equation.DSMT4">
                  <p:embed/>
                  <p:pic>
                    <p:nvPicPr>
                      <p:cNvPr id="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58" y="4779776"/>
                        <a:ext cx="3214688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4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685" y="1207061"/>
            <a:ext cx="7886700" cy="435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几何光学的概念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光线的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数学描述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以光线追踪法看</a:t>
            </a:r>
            <a:r>
              <a:rPr lang="zh-TW" altLang="en-US" sz="2800" u="sng" smtClean="0">
                <a:latin typeface="黑体" panose="02010609060101010101" pitchFamily="49" charset="-122"/>
                <a:ea typeface="黑体" panose="02010609060101010101" pitchFamily="49" charset="-122"/>
              </a:rPr>
              <a:t>球面成像</a:t>
            </a: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–</a:t>
            </a:r>
            <a:r>
              <a:rPr lang="zh-TW" altLang="en-US" sz="28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矩阵几何光学</a:t>
            </a:r>
            <a:endParaRPr lang="en-US" altLang="zh-TW" sz="280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TW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以矩阵几何光学分析</a:t>
            </a:r>
            <a:r>
              <a:rPr lang="zh-TW" altLang="en-US" sz="2800" u="sng" smtClean="0">
                <a:latin typeface="黑体" panose="02010609060101010101" pitchFamily="49" charset="-122"/>
                <a:ea typeface="黑体" panose="02010609060101010101" pitchFamily="49" charset="-122"/>
              </a:rPr>
              <a:t>薄透镜成像</a:t>
            </a:r>
            <a:endParaRPr lang="en-US" altLang="zh-TW" sz="2800" u="sng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厚透镜与反射镜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</a:rPr>
              <a:t>4.6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相空间光学基础</a:t>
            </a:r>
            <a:endParaRPr lang="en-US" altLang="zh-TW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/>
            <a:endParaRPr lang="en-US" altLang="zh-TW" sz="24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/>
            <a:endParaRPr lang="zh-TW" altLang="en-US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大纲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4" name="AutoShape 2" descr="Image result for ray op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74000"/>
                    </a14:imgEffect>
                  </a14:imgLayer>
                </a14:imgProps>
              </a:ext>
            </a:extLst>
          </a:blip>
          <a:srcRect t="4270" r="1963"/>
          <a:stretch/>
        </p:blipFill>
        <p:spPr>
          <a:xfrm>
            <a:off x="479573" y="4468632"/>
            <a:ext cx="7869298" cy="20128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9685" y="2735249"/>
            <a:ext cx="7283912" cy="524786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0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49" y="60313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完整</a:t>
            </a:r>
            <a:r>
              <a:rPr lang="zh-TW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透镜成像过程分析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TW" sz="32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45801" y="1502829"/>
            <a:ext cx="8460495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由点光源出发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空气传播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＋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折射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＋透镜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内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传播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＋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折射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＋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空气传播</a:t>
            </a: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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焦点</a:t>
            </a:r>
            <a:endParaRPr lang="en-US" altLang="zh-TW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86" y="2554972"/>
            <a:ext cx="6013524" cy="40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3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558784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透镜成像分析：近轴光线追踪法</a:t>
            </a:r>
            <a:endParaRPr lang="en-US" altLang="zh-TW" sz="3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1227"/>
            <a:ext cx="8229600" cy="13319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先针对单一透镜中的光路分析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亦即求出连结入射与出射的矩阵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827109"/>
              </p:ext>
            </p:extLst>
          </p:nvPr>
        </p:nvGraphicFramePr>
        <p:xfrm>
          <a:off x="4755892" y="3505868"/>
          <a:ext cx="283051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8" name="Equation" r:id="rId4" imgW="1269449" imgH="482391" progId="Equation.3">
                  <p:embed/>
                </p:oleObj>
              </mc:Choice>
              <mc:Fallback>
                <p:oleObj name="Equation" r:id="rId4" imgW="1269449" imgH="482391" progId="Equation.3">
                  <p:embed/>
                  <p:pic>
                    <p:nvPicPr>
                      <p:cNvPr id="583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892" y="3505868"/>
                        <a:ext cx="2830513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2"/>
          <p:cNvGrpSpPr>
            <a:grpSpLocks noChangeAspect="1"/>
          </p:cNvGrpSpPr>
          <p:nvPr/>
        </p:nvGrpSpPr>
        <p:grpSpPr bwMode="auto">
          <a:xfrm>
            <a:off x="1136650" y="2800350"/>
            <a:ext cx="3455988" cy="2627313"/>
            <a:chOff x="1136650" y="2800350"/>
            <a:chExt cx="2479675" cy="1885950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987550" y="2803525"/>
              <a:ext cx="792163" cy="18827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165225" y="3741738"/>
              <a:ext cx="2451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987550" y="2803525"/>
              <a:ext cx="0" cy="1882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797175" y="2800350"/>
              <a:ext cx="0" cy="1882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2873375" y="2932113"/>
            <a:ext cx="603250" cy="715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79" name="Equation" r:id="rId6" imgW="406224" imgH="482391" progId="Equation.3">
                    <p:embed/>
                  </p:oleObj>
                </mc:Choice>
                <mc:Fallback>
                  <p:oleObj name="Equation" r:id="rId6" imgW="406224" imgH="482391" progId="Equation.3">
                    <p:embed/>
                    <p:pic>
                      <p:nvPicPr>
                        <p:cNvPr id="8602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3375" y="2932113"/>
                          <a:ext cx="603250" cy="715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742841" y="3055738"/>
              <a:ext cx="108666" cy="1111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935595" y="3054550"/>
              <a:ext cx="109257" cy="1123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5" name="Object 13"/>
            <p:cNvGraphicFramePr>
              <a:graphicFrameLocks noChangeAspect="1"/>
            </p:cNvGraphicFramePr>
            <p:nvPr/>
          </p:nvGraphicFramePr>
          <p:xfrm>
            <a:off x="1381125" y="2932113"/>
            <a:ext cx="528638" cy="715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0" name="Equation" r:id="rId8" imgW="355446" imgH="482391" progId="Equation.3">
                    <p:embed/>
                  </p:oleObj>
                </mc:Choice>
                <mc:Fallback>
                  <p:oleObj name="Equation" r:id="rId8" imgW="355446" imgH="482391" progId="Equation.3">
                    <p:embed/>
                    <p:pic>
                      <p:nvPicPr>
                        <p:cNvPr id="8603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1125" y="2932113"/>
                          <a:ext cx="528638" cy="715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4"/>
            <p:cNvGraphicFramePr>
              <a:graphicFrameLocks noChangeAspect="1"/>
            </p:cNvGraphicFramePr>
            <p:nvPr/>
          </p:nvGraphicFramePr>
          <p:xfrm>
            <a:off x="2063750" y="3051175"/>
            <a:ext cx="26352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1" name="方程式" r:id="rId10" imgW="177569" imgH="215619" progId="Equation.3">
                    <p:embed/>
                  </p:oleObj>
                </mc:Choice>
                <mc:Fallback>
                  <p:oleObj name="方程式" r:id="rId10" imgW="177569" imgH="215619" progId="Equation.3">
                    <p:embed/>
                    <p:pic>
                      <p:nvPicPr>
                        <p:cNvPr id="8603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750" y="3051175"/>
                          <a:ext cx="26352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5"/>
            <p:cNvGraphicFramePr>
              <a:graphicFrameLocks noChangeAspect="1"/>
            </p:cNvGraphicFramePr>
            <p:nvPr/>
          </p:nvGraphicFramePr>
          <p:xfrm>
            <a:off x="2497138" y="3371850"/>
            <a:ext cx="2825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2" name="方程式" r:id="rId12" imgW="190335" imgH="215713" progId="Equation.3">
                    <p:embed/>
                  </p:oleObj>
                </mc:Choice>
                <mc:Fallback>
                  <p:oleObj name="方程式" r:id="rId12" imgW="190335" imgH="215713" progId="Equation.3">
                    <p:embed/>
                    <p:pic>
                      <p:nvPicPr>
                        <p:cNvPr id="86032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138" y="3371850"/>
                          <a:ext cx="28257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6"/>
            <p:cNvGraphicFramePr>
              <a:graphicFrameLocks noChangeAspect="1"/>
            </p:cNvGraphicFramePr>
            <p:nvPr/>
          </p:nvGraphicFramePr>
          <p:xfrm>
            <a:off x="1136650" y="4232275"/>
            <a:ext cx="4889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3" name="方程式" r:id="rId14" imgW="329914" imgH="177646" progId="Equation.3">
                    <p:embed/>
                  </p:oleObj>
                </mc:Choice>
                <mc:Fallback>
                  <p:oleObj name="方程式" r:id="rId14" imgW="329914" imgH="177646" progId="Equation.3">
                    <p:embed/>
                    <p:pic>
                      <p:nvPicPr>
                        <p:cNvPr id="86033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6650" y="4232275"/>
                          <a:ext cx="4889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7"/>
            <p:cNvGraphicFramePr>
              <a:graphicFrameLocks noChangeAspect="1"/>
            </p:cNvGraphicFramePr>
            <p:nvPr/>
          </p:nvGraphicFramePr>
          <p:xfrm>
            <a:off x="3127375" y="4232275"/>
            <a:ext cx="4889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4" name="方程式" r:id="rId16" imgW="329914" imgH="177646" progId="Equation.3">
                    <p:embed/>
                  </p:oleObj>
                </mc:Choice>
                <mc:Fallback>
                  <p:oleObj name="方程式" r:id="rId16" imgW="329914" imgH="177646" progId="Equation.3">
                    <p:embed/>
                    <p:pic>
                      <p:nvPicPr>
                        <p:cNvPr id="8603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375" y="4232275"/>
                          <a:ext cx="4889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8"/>
            <p:cNvGraphicFramePr>
              <a:graphicFrameLocks noChangeAspect="1"/>
            </p:cNvGraphicFramePr>
            <p:nvPr/>
          </p:nvGraphicFramePr>
          <p:xfrm>
            <a:off x="2327275" y="4024313"/>
            <a:ext cx="187325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85" name="方程式" r:id="rId17" imgW="126835" imgH="139518" progId="Equation.3">
                    <p:embed/>
                  </p:oleObj>
                </mc:Choice>
                <mc:Fallback>
                  <p:oleObj name="方程式" r:id="rId17" imgW="126835" imgH="139518" progId="Equation.3">
                    <p:embed/>
                    <p:pic>
                      <p:nvPicPr>
                        <p:cNvPr id="86035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7275" y="4024313"/>
                          <a:ext cx="187325" cy="207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796055" y="5741241"/>
            <a:ext cx="3238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smtClean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注意：</a:t>
            </a:r>
            <a:r>
              <a:rPr lang="zh-TW" altLang="en-US" sz="2400" smtClean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此处</a:t>
            </a:r>
            <a:r>
              <a:rPr lang="en-US" altLang="zh-TW" sz="2400" smtClean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</a:t>
            </a:r>
            <a:r>
              <a:rPr lang="en-US" altLang="zh-TW" sz="2400" baseline="-250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为负值</a:t>
            </a:r>
            <a:endParaRPr lang="en-US" altLang="zh-TW" sz="2400">
              <a:solidFill>
                <a:srgbClr val="C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</a:t>
            </a:r>
            <a:r>
              <a:rPr lang="zh-CN" altLang="en-US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几何光学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18565" y="1143000"/>
            <a:ext cx="8229600" cy="529907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几何光学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Geometric/Ray Optics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的概念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透镜分析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傍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轴近似（</a:t>
            </a:r>
            <a:r>
              <a:rPr lang="en-US" altLang="zh-TW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Paraxial approximation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曲面折射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 eaLnBrk="1" hangingPunct="1"/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lang="zh-TW" altLang="en-US" sz="20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</a:t>
            </a:r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来计算成像条件</a:t>
            </a:r>
            <a:endParaRPr lang="en-US" altLang="zh-TW" sz="20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薄透镜方程式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 eaLnBrk="1" hangingPunct="1"/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lang="zh-TW" altLang="en-US" sz="20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</a:t>
            </a:r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来计算成像条件</a:t>
            </a:r>
            <a:endParaRPr lang="en-US" altLang="zh-TW" sz="20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厚透镜分析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反射镜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平面镜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曲面镜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相空间光学（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optics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）基础</a:t>
            </a:r>
            <a:endParaRPr lang="en-US" altLang="zh-TW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58352"/>
            <a:ext cx="4213412" cy="2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9314" y="4708510"/>
            <a:ext cx="8229600" cy="17653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可忽略透镜中传播距离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只考虑前后</a:t>
            </a: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界面处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的折射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3789889" y="1884347"/>
            <a:ext cx="617538" cy="2563813"/>
            <a:chOff x="1110" y="1825"/>
            <a:chExt cx="389" cy="16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Arc 8"/>
            <p:cNvSpPr>
              <a:spLocks/>
            </p:cNvSpPr>
            <p:nvPr/>
          </p:nvSpPr>
          <p:spPr bwMode="auto">
            <a:xfrm>
              <a:off x="1110" y="1825"/>
              <a:ext cx="389" cy="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Arc 9"/>
            <p:cNvSpPr>
              <a:spLocks/>
            </p:cNvSpPr>
            <p:nvPr/>
          </p:nvSpPr>
          <p:spPr bwMode="auto">
            <a:xfrm flipV="1">
              <a:off x="1110" y="2579"/>
              <a:ext cx="389" cy="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2315102" y="3171810"/>
            <a:ext cx="209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186981"/>
              </p:ext>
            </p:extLst>
          </p:nvPr>
        </p:nvGraphicFramePr>
        <p:xfrm>
          <a:off x="3231089" y="2208197"/>
          <a:ext cx="5286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4" name="Equation" r:id="rId4" imgW="355446" imgH="482391" progId="Equation.3">
                  <p:embed/>
                </p:oleObj>
              </mc:Choice>
              <mc:Fallback>
                <p:oleObj name="Equation" r:id="rId4" imgW="355446" imgH="482391" progId="Equation.3">
                  <p:embed/>
                  <p:pic>
                    <p:nvPicPr>
                      <p:cNvPr id="8807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089" y="2208197"/>
                        <a:ext cx="52863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40234"/>
              </p:ext>
            </p:extLst>
          </p:nvPr>
        </p:nvGraphicFramePr>
        <p:xfrm>
          <a:off x="3913714" y="2327260"/>
          <a:ext cx="2635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5" name="方程式" r:id="rId6" imgW="177569" imgH="215619" progId="Equation.3">
                  <p:embed/>
                </p:oleObj>
              </mc:Choice>
              <mc:Fallback>
                <p:oleObj name="方程式" r:id="rId6" imgW="177569" imgH="215619" progId="Equation.3">
                  <p:embed/>
                  <p:pic>
                    <p:nvPicPr>
                      <p:cNvPr id="8807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714" y="2327260"/>
                        <a:ext cx="2635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08796"/>
              </p:ext>
            </p:extLst>
          </p:nvPr>
        </p:nvGraphicFramePr>
        <p:xfrm>
          <a:off x="2986614" y="3773472"/>
          <a:ext cx="4889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6" name="方程式" r:id="rId8" imgW="329914" imgH="177646" progId="Equation.3">
                  <p:embed/>
                </p:oleObj>
              </mc:Choice>
              <mc:Fallback>
                <p:oleObj name="方程式" r:id="rId8" imgW="329914" imgH="177646" progId="Equation.3">
                  <p:embed/>
                  <p:pic>
                    <p:nvPicPr>
                      <p:cNvPr id="880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614" y="3773472"/>
                        <a:ext cx="4889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3037414" y="1884347"/>
            <a:ext cx="3155950" cy="2563813"/>
            <a:chOff x="1915" y="968"/>
            <a:chExt cx="1985" cy="161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775" y="968"/>
              <a:ext cx="389" cy="1615"/>
              <a:chOff x="1110" y="1825"/>
              <a:chExt cx="389" cy="1615"/>
            </a:xfrm>
            <a:grpFill/>
          </p:grpSpPr>
          <p:sp>
            <p:nvSpPr>
              <p:cNvPr id="19" name="Arc 4"/>
              <p:cNvSpPr>
                <a:spLocks/>
              </p:cNvSpPr>
              <p:nvPr/>
            </p:nvSpPr>
            <p:spPr bwMode="auto">
              <a:xfrm>
                <a:off x="1110" y="1825"/>
                <a:ext cx="389" cy="8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Arc 5"/>
              <p:cNvSpPr>
                <a:spLocks/>
              </p:cNvSpPr>
              <p:nvPr/>
            </p:nvSpPr>
            <p:spPr bwMode="auto">
              <a:xfrm flipV="1">
                <a:off x="1110" y="2579"/>
                <a:ext cx="389" cy="8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915" y="1779"/>
              <a:ext cx="198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5" name="Object 12"/>
            <p:cNvGraphicFramePr>
              <a:graphicFrameLocks noChangeAspect="1"/>
            </p:cNvGraphicFramePr>
            <p:nvPr/>
          </p:nvGraphicFramePr>
          <p:xfrm>
            <a:off x="3164" y="1172"/>
            <a:ext cx="380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97" name="Equation" r:id="rId10" imgW="406224" imgH="482391" progId="Equation.3">
                    <p:embed/>
                  </p:oleObj>
                </mc:Choice>
                <mc:Fallback>
                  <p:oleObj name="Equation" r:id="rId10" imgW="406224" imgH="482391" progId="Equation.3">
                    <p:embed/>
                    <p:pic>
                      <p:nvPicPr>
                        <p:cNvPr id="8807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4" y="1172"/>
                          <a:ext cx="380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783" y="1449"/>
            <a:ext cx="296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98" name="方程式" r:id="rId12" imgW="317087" imgH="215619" progId="Equation.3">
                    <p:embed/>
                  </p:oleObj>
                </mc:Choice>
                <mc:Fallback>
                  <p:oleObj name="方程式" r:id="rId12" imgW="317087" imgH="215619" progId="Equation.3">
                    <p:embed/>
                    <p:pic>
                      <p:nvPicPr>
                        <p:cNvPr id="8807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3" y="1449"/>
                          <a:ext cx="296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7"/>
            <p:cNvGraphicFramePr>
              <a:graphicFrameLocks noChangeAspect="1"/>
            </p:cNvGraphicFramePr>
            <p:nvPr/>
          </p:nvGraphicFramePr>
          <p:xfrm>
            <a:off x="3390" y="2158"/>
            <a:ext cx="30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99" name="方程式" r:id="rId14" imgW="329914" imgH="177646" progId="Equation.3">
                    <p:embed/>
                  </p:oleObj>
                </mc:Choice>
                <mc:Fallback>
                  <p:oleObj name="方程式" r:id="rId14" imgW="329914" imgH="177646" progId="Equation.3">
                    <p:embed/>
                    <p:pic>
                      <p:nvPicPr>
                        <p:cNvPr id="8808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" y="2158"/>
                          <a:ext cx="308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2716" y="2092"/>
            <a:ext cx="118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00" name="方程式" r:id="rId15" imgW="126835" imgH="139518" progId="Equation.3">
                    <p:embed/>
                  </p:oleObj>
                </mc:Choice>
                <mc:Fallback>
                  <p:oleObj name="方程式" r:id="rId15" imgW="126835" imgH="139518" progId="Equation.3">
                    <p:embed/>
                    <p:pic>
                      <p:nvPicPr>
                        <p:cNvPr id="8808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6" y="2092"/>
                          <a:ext cx="118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96345"/>
              </p:ext>
            </p:extLst>
          </p:nvPr>
        </p:nvGraphicFramePr>
        <p:xfrm>
          <a:off x="4313764" y="3668697"/>
          <a:ext cx="1873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01" name="方程式" r:id="rId17" imgW="126835" imgH="139518" progId="Equation.3">
                  <p:embed/>
                </p:oleObj>
              </mc:Choice>
              <mc:Fallback>
                <p:oleObj name="方程式" r:id="rId17" imgW="126835" imgH="139518" progId="Equation.3">
                  <p:embed/>
                  <p:pic>
                    <p:nvPicPr>
                      <p:cNvPr id="8807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64" y="3668697"/>
                        <a:ext cx="1873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599609" y="2430110"/>
            <a:ext cx="8435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+</a:t>
            </a:r>
            <a:endParaRPr lang="zh-CN" altLang="en-US" sz="8800" b="1" kern="10">
              <a:ln w="9525"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558784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透镜成像</a:t>
            </a:r>
            <a:r>
              <a:rPr lang="zh-TW" altLang="en-US" sz="3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  <a:r>
              <a:rPr lang="zh-TW" altLang="en-US" sz="30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0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薄透镜近似</a:t>
            </a:r>
            <a:endParaRPr lang="en-US" altLang="zh-TW" sz="3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9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93 L 0.14705 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4333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薄透镜</a:t>
            </a:r>
            <a:r>
              <a:rPr lang="en-US" altLang="zh-TW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TW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近轴</a:t>
            </a: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光线追踪法</a:t>
            </a:r>
            <a:r>
              <a:rPr lang="zh-CN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727450" y="1532186"/>
            <a:ext cx="3151188" cy="2563813"/>
            <a:chOff x="1915" y="968"/>
            <a:chExt cx="1985" cy="161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775" y="968"/>
              <a:ext cx="389" cy="1615"/>
              <a:chOff x="1110" y="1825"/>
              <a:chExt cx="389" cy="1615"/>
            </a:xfrm>
            <a:grpFill/>
          </p:grpSpPr>
          <p:sp>
            <p:nvSpPr>
              <p:cNvPr id="12" name="Arc 13"/>
              <p:cNvSpPr>
                <a:spLocks/>
              </p:cNvSpPr>
              <p:nvPr/>
            </p:nvSpPr>
            <p:spPr bwMode="auto">
              <a:xfrm>
                <a:off x="1110" y="1825"/>
                <a:ext cx="389" cy="8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Arc 14"/>
              <p:cNvSpPr>
                <a:spLocks/>
              </p:cNvSpPr>
              <p:nvPr/>
            </p:nvSpPr>
            <p:spPr bwMode="auto">
              <a:xfrm flipV="1">
                <a:off x="1110" y="2579"/>
                <a:ext cx="389" cy="8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915" y="1779"/>
              <a:ext cx="198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8" name="Object 16"/>
            <p:cNvGraphicFramePr>
              <a:graphicFrameLocks noChangeAspect="1"/>
            </p:cNvGraphicFramePr>
            <p:nvPr/>
          </p:nvGraphicFramePr>
          <p:xfrm>
            <a:off x="3164" y="1172"/>
            <a:ext cx="380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78" name="Equation" r:id="rId4" imgW="406224" imgH="482391" progId="Equation.3">
                    <p:embed/>
                  </p:oleObj>
                </mc:Choice>
                <mc:Fallback>
                  <p:oleObj name="Equation" r:id="rId4" imgW="406224" imgH="482391" progId="Equation.3">
                    <p:embed/>
                    <p:pic>
                      <p:nvPicPr>
                        <p:cNvPr id="9013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4" y="1172"/>
                          <a:ext cx="380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7"/>
            <p:cNvGraphicFramePr>
              <a:graphicFrameLocks noChangeAspect="1"/>
            </p:cNvGraphicFramePr>
            <p:nvPr/>
          </p:nvGraphicFramePr>
          <p:xfrm>
            <a:off x="2801" y="1449"/>
            <a:ext cx="261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79" name="方程式" r:id="rId6" imgW="279279" imgH="215806" progId="Equation.3">
                    <p:embed/>
                  </p:oleObj>
                </mc:Choice>
                <mc:Fallback>
                  <p:oleObj name="方程式" r:id="rId6" imgW="279279" imgH="215806" progId="Equation.3">
                    <p:embed/>
                    <p:pic>
                      <p:nvPicPr>
                        <p:cNvPr id="9013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1" y="1449"/>
                          <a:ext cx="261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8"/>
            <p:cNvGraphicFramePr>
              <a:graphicFrameLocks noChangeAspect="1"/>
            </p:cNvGraphicFramePr>
            <p:nvPr/>
          </p:nvGraphicFramePr>
          <p:xfrm>
            <a:off x="3390" y="2158"/>
            <a:ext cx="30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0" name="方程式" r:id="rId8" imgW="329914" imgH="177646" progId="Equation.3">
                    <p:embed/>
                  </p:oleObj>
                </mc:Choice>
                <mc:Fallback>
                  <p:oleObj name="方程式" r:id="rId8" imgW="329914" imgH="177646" progId="Equation.3">
                    <p:embed/>
                    <p:pic>
                      <p:nvPicPr>
                        <p:cNvPr id="9013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" y="2158"/>
                          <a:ext cx="308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2716" y="2092"/>
            <a:ext cx="118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1" name="方程式" r:id="rId10" imgW="126835" imgH="139518" progId="Equation.3">
                    <p:embed/>
                  </p:oleObj>
                </mc:Choice>
                <mc:Fallback>
                  <p:oleObj name="方程式" r:id="rId10" imgW="126835" imgH="139518" progId="Equation.3">
                    <p:embed/>
                    <p:pic>
                      <p:nvPicPr>
                        <p:cNvPr id="9013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6" y="2092"/>
                          <a:ext cx="118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1624013" y="1532186"/>
            <a:ext cx="2185987" cy="2563813"/>
            <a:chOff x="1593" y="1104"/>
            <a:chExt cx="1377" cy="161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 flipH="1">
              <a:off x="2522" y="1104"/>
              <a:ext cx="389" cy="1615"/>
              <a:chOff x="1110" y="1825"/>
              <a:chExt cx="389" cy="1615"/>
            </a:xfrm>
            <a:grpFill/>
          </p:grpSpPr>
          <p:sp>
            <p:nvSpPr>
              <p:cNvPr id="21" name="Arc 5"/>
              <p:cNvSpPr>
                <a:spLocks/>
              </p:cNvSpPr>
              <p:nvPr/>
            </p:nvSpPr>
            <p:spPr bwMode="auto">
              <a:xfrm>
                <a:off x="1110" y="1825"/>
                <a:ext cx="389" cy="8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Arc 6"/>
              <p:cNvSpPr>
                <a:spLocks/>
              </p:cNvSpPr>
              <p:nvPr/>
            </p:nvSpPr>
            <p:spPr bwMode="auto">
              <a:xfrm flipV="1">
                <a:off x="1110" y="2579"/>
                <a:ext cx="389" cy="8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1593" y="1915"/>
              <a:ext cx="131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2170" y="1308"/>
            <a:ext cx="333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2" name="Equation" r:id="rId12" imgW="355446" imgH="482391" progId="Equation.3">
                    <p:embed/>
                  </p:oleObj>
                </mc:Choice>
                <mc:Fallback>
                  <p:oleObj name="Equation" r:id="rId12" imgW="355446" imgH="482391" progId="Equation.3">
                    <p:embed/>
                    <p:pic>
                      <p:nvPicPr>
                        <p:cNvPr id="901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" y="1308"/>
                          <a:ext cx="333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2600" y="1383"/>
            <a:ext cx="166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3" name="方程式" r:id="rId14" imgW="177569" imgH="215619" progId="Equation.3">
                    <p:embed/>
                  </p:oleObj>
                </mc:Choice>
                <mc:Fallback>
                  <p:oleObj name="方程式" r:id="rId14" imgW="177569" imgH="215619" progId="Equation.3">
                    <p:embed/>
                    <p:pic>
                      <p:nvPicPr>
                        <p:cNvPr id="9012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" y="1383"/>
                          <a:ext cx="166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0"/>
            <p:cNvGraphicFramePr>
              <a:graphicFrameLocks noChangeAspect="1"/>
            </p:cNvGraphicFramePr>
            <p:nvPr/>
          </p:nvGraphicFramePr>
          <p:xfrm>
            <a:off x="2016" y="2294"/>
            <a:ext cx="30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4" name="方程式" r:id="rId16" imgW="329914" imgH="177646" progId="Equation.3">
                    <p:embed/>
                  </p:oleObj>
                </mc:Choice>
                <mc:Fallback>
                  <p:oleObj name="方程式" r:id="rId16" imgW="329914" imgH="177646" progId="Equation.3">
                    <p:embed/>
                    <p:pic>
                      <p:nvPicPr>
                        <p:cNvPr id="9012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294"/>
                          <a:ext cx="308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0"/>
            <p:cNvGraphicFramePr>
              <a:graphicFrameLocks noChangeAspect="1"/>
            </p:cNvGraphicFramePr>
            <p:nvPr/>
          </p:nvGraphicFramePr>
          <p:xfrm>
            <a:off x="2852" y="2228"/>
            <a:ext cx="118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5" name="方程式" r:id="rId17" imgW="126835" imgH="139518" progId="Equation.3">
                    <p:embed/>
                  </p:oleObj>
                </mc:Choice>
                <mc:Fallback>
                  <p:oleObj name="方程式" r:id="rId17" imgW="126835" imgH="139518" progId="Equation.3">
                    <p:embed/>
                    <p:pic>
                      <p:nvPicPr>
                        <p:cNvPr id="90129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" y="2228"/>
                          <a:ext cx="118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52836"/>
              </p:ext>
            </p:extLst>
          </p:nvPr>
        </p:nvGraphicFramePr>
        <p:xfrm>
          <a:off x="4160838" y="1579811"/>
          <a:ext cx="6032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6" name="Equation" r:id="rId18" imgW="406224" imgH="482391" progId="Equation.3">
                  <p:embed/>
                </p:oleObj>
              </mc:Choice>
              <mc:Fallback>
                <p:oleObj name="Equation" r:id="rId18" imgW="406224" imgH="482391" progId="Equation.3">
                  <p:embed/>
                  <p:pic>
                    <p:nvPicPr>
                      <p:cNvPr id="901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1579811"/>
                        <a:ext cx="6032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群組 1"/>
          <p:cNvGrpSpPr>
            <a:grpSpLocks/>
          </p:cNvGrpSpPr>
          <p:nvPr/>
        </p:nvGrpSpPr>
        <p:grpSpPr bwMode="auto">
          <a:xfrm>
            <a:off x="685800" y="4026149"/>
            <a:ext cx="8001000" cy="2505075"/>
            <a:chOff x="457200" y="3791504"/>
            <a:chExt cx="8377238" cy="2627313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1001713" y="3791504"/>
            <a:ext cx="3032125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7" name="Equation" r:id="rId20" imgW="1612900" imgH="609600" progId="Equation.3">
                    <p:embed/>
                  </p:oleObj>
                </mc:Choice>
                <mc:Fallback>
                  <p:oleObj name="Equation" r:id="rId20" imgW="1612900" imgH="609600" progId="Equation.3">
                    <p:embed/>
                    <p:pic>
                      <p:nvPicPr>
                        <p:cNvPr id="9012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3791504"/>
                          <a:ext cx="3032125" cy="1144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4999038" y="3791504"/>
            <a:ext cx="3127375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8" name="Equation" r:id="rId22" imgW="1663700" imgH="609600" progId="Equation.3">
                    <p:embed/>
                  </p:oleObj>
                </mc:Choice>
                <mc:Fallback>
                  <p:oleObj name="Equation" r:id="rId22" imgW="1663700" imgH="609600" progId="Equation.3">
                    <p:embed/>
                    <p:pic>
                      <p:nvPicPr>
                        <p:cNvPr id="90121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9038" y="3791504"/>
                          <a:ext cx="3127375" cy="1144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457200" y="5201204"/>
            <a:ext cx="4773613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89" name="Equation" r:id="rId24" imgW="2540000" imgH="609600" progId="Equation.3">
                    <p:embed/>
                  </p:oleObj>
                </mc:Choice>
                <mc:Fallback>
                  <p:oleObj name="Equation" r:id="rId24" imgW="2540000" imgH="609600" progId="Equation.3">
                    <p:embed/>
                    <p:pic>
                      <p:nvPicPr>
                        <p:cNvPr id="90122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5201204"/>
                          <a:ext cx="4773613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5230813" y="5225017"/>
            <a:ext cx="3603625" cy="119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90" name="Equation" r:id="rId26" imgW="1916868" imgH="634725" progId="Equation.3">
                    <p:embed/>
                  </p:oleObj>
                </mc:Choice>
                <mc:Fallback>
                  <p:oleObj name="Equation" r:id="rId26" imgW="1916868" imgH="634725" progId="Equation.3">
                    <p:embed/>
                    <p:pic>
                      <p:nvPicPr>
                        <p:cNvPr id="90123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0813" y="5225017"/>
                          <a:ext cx="3603625" cy="1193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矩形 29"/>
          <p:cNvSpPr/>
          <p:nvPr/>
        </p:nvSpPr>
        <p:spPr>
          <a:xfrm>
            <a:off x="3995454" y="2055723"/>
            <a:ext cx="8435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+</a:t>
            </a:r>
            <a:endParaRPr lang="zh-CN" altLang="en-US" sz="8800" b="1" kern="10">
              <a:ln w="9525"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51274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薄透镜</a:t>
            </a: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成像方程式</a:t>
            </a:r>
            <a:r>
              <a:rPr lang="zh-CN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4186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由上一节已知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95126"/>
              </p:ext>
            </p:extLst>
          </p:nvPr>
        </p:nvGraphicFramePr>
        <p:xfrm>
          <a:off x="3505200" y="1566196"/>
          <a:ext cx="29797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78" name="Equation" r:id="rId4" imgW="1435100" imgH="482600" progId="Equation.3">
                  <p:embed/>
                </p:oleObj>
              </mc:Choice>
              <mc:Fallback>
                <p:oleObj name="Equation" r:id="rId4" imgW="1435100" imgH="482600" progId="Equation.3">
                  <p:embed/>
                  <p:pic>
                    <p:nvPicPr>
                      <p:cNvPr id="46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66196"/>
                        <a:ext cx="297973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746125" y="2189836"/>
            <a:ext cx="2465388" cy="1438275"/>
            <a:chOff x="470" y="1465"/>
            <a:chExt cx="1553" cy="906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470" y="1465"/>
              <a:ext cx="557" cy="906"/>
              <a:chOff x="470" y="1465"/>
              <a:chExt cx="557" cy="906"/>
            </a:xfrm>
          </p:grpSpPr>
          <p:grpSp>
            <p:nvGrpSpPr>
              <p:cNvPr id="17" name="Group 18"/>
              <p:cNvGrpSpPr>
                <a:grpSpLocks noChangeAspect="1"/>
              </p:cNvGrpSpPr>
              <p:nvPr/>
            </p:nvGrpSpPr>
            <p:grpSpPr bwMode="auto">
              <a:xfrm flipH="1">
                <a:off x="809" y="1465"/>
                <a:ext cx="218" cy="906"/>
                <a:chOff x="1110" y="1825"/>
                <a:chExt cx="389" cy="1615"/>
              </a:xfrm>
            </p:grpSpPr>
            <p:sp>
              <p:nvSpPr>
                <p:cNvPr id="21" name="Arc 19"/>
                <p:cNvSpPr>
                  <a:spLocks noChangeAspect="1"/>
                </p:cNvSpPr>
                <p:nvPr/>
              </p:nvSpPr>
              <p:spPr bwMode="auto">
                <a:xfrm>
                  <a:off x="1110" y="1825"/>
                  <a:ext cx="389" cy="86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Arc 20"/>
                <p:cNvSpPr>
                  <a:spLocks noChangeAspect="1"/>
                </p:cNvSpPr>
                <p:nvPr/>
              </p:nvSpPr>
              <p:spPr bwMode="auto">
                <a:xfrm flipV="1">
                  <a:off x="1110" y="2579"/>
                  <a:ext cx="389" cy="86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624" y="1920"/>
                <a:ext cx="4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9" name="Object 23"/>
              <p:cNvGraphicFramePr>
                <a:graphicFrameLocks noChangeAspect="1"/>
              </p:cNvGraphicFramePr>
              <p:nvPr/>
            </p:nvGraphicFramePr>
            <p:xfrm>
              <a:off x="861" y="1643"/>
              <a:ext cx="166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79" name="方程式" r:id="rId6" imgW="177569" imgH="215619" progId="Equation.3">
                      <p:embed/>
                    </p:oleObj>
                  </mc:Choice>
                  <mc:Fallback>
                    <p:oleObj name="方程式" r:id="rId6" imgW="177569" imgH="215619" progId="Equation.3">
                      <p:embed/>
                      <p:pic>
                        <p:nvPicPr>
                          <p:cNvPr id="92189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1" y="1643"/>
                            <a:ext cx="166" cy="2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24"/>
              <p:cNvGraphicFramePr>
                <a:graphicFrameLocks noChangeAspect="1"/>
              </p:cNvGraphicFramePr>
              <p:nvPr/>
            </p:nvGraphicFramePr>
            <p:xfrm>
              <a:off x="470" y="2065"/>
              <a:ext cx="308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80" name="方程式" r:id="rId8" imgW="329914" imgH="177646" progId="Equation.3">
                      <p:embed/>
                    </p:oleObj>
                  </mc:Choice>
                  <mc:Fallback>
                    <p:oleObj name="方程式" r:id="rId8" imgW="329914" imgH="177646" progId="Equation.3">
                      <p:embed/>
                      <p:pic>
                        <p:nvPicPr>
                          <p:cNvPr id="9219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" y="2065"/>
                            <a:ext cx="308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1614" y="1465"/>
              <a:ext cx="409" cy="906"/>
              <a:chOff x="1542" y="1467"/>
              <a:chExt cx="409" cy="906"/>
            </a:xfrm>
          </p:grpSpPr>
          <p:grpSp>
            <p:nvGrpSpPr>
              <p:cNvPr id="12" name="Group 27"/>
              <p:cNvGrpSpPr>
                <a:grpSpLocks noChangeAspect="1"/>
              </p:cNvGrpSpPr>
              <p:nvPr/>
            </p:nvGrpSpPr>
            <p:grpSpPr bwMode="auto">
              <a:xfrm>
                <a:off x="1548" y="1467"/>
                <a:ext cx="218" cy="906"/>
                <a:chOff x="1110" y="1825"/>
                <a:chExt cx="389" cy="1615"/>
              </a:xfrm>
            </p:grpSpPr>
            <p:sp>
              <p:nvSpPr>
                <p:cNvPr id="15" name="Arc 28"/>
                <p:cNvSpPr>
                  <a:spLocks noChangeAspect="1"/>
                </p:cNvSpPr>
                <p:nvPr/>
              </p:nvSpPr>
              <p:spPr bwMode="auto">
                <a:xfrm>
                  <a:off x="1110" y="1825"/>
                  <a:ext cx="389" cy="86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Arc 29"/>
                <p:cNvSpPr>
                  <a:spLocks noChangeAspect="1"/>
                </p:cNvSpPr>
                <p:nvPr/>
              </p:nvSpPr>
              <p:spPr bwMode="auto">
                <a:xfrm flipV="1">
                  <a:off x="1110" y="2579"/>
                  <a:ext cx="389" cy="86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Line 30"/>
              <p:cNvSpPr>
                <a:spLocks noChangeAspect="1" noChangeShapeType="1"/>
              </p:cNvSpPr>
              <p:nvPr/>
            </p:nvSpPr>
            <p:spPr bwMode="auto">
              <a:xfrm>
                <a:off x="1548" y="1922"/>
                <a:ext cx="4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4" name="Object 31"/>
              <p:cNvGraphicFramePr>
                <a:graphicFrameLocks noChangeAspect="1"/>
              </p:cNvGraphicFramePr>
              <p:nvPr/>
            </p:nvGraphicFramePr>
            <p:xfrm>
              <a:off x="1542" y="1680"/>
              <a:ext cx="178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81" name="方程式" r:id="rId10" imgW="190335" imgH="215713" progId="Equation.3">
                      <p:embed/>
                    </p:oleObj>
                  </mc:Choice>
                  <mc:Fallback>
                    <p:oleObj name="方程式" r:id="rId10" imgW="190335" imgH="215713" progId="Equation.3">
                      <p:embed/>
                      <p:pic>
                        <p:nvPicPr>
                          <p:cNvPr id="92184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1680"/>
                            <a:ext cx="178" cy="2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40"/>
            <p:cNvGraphicFramePr>
              <a:graphicFrameLocks noChangeAspect="1"/>
            </p:cNvGraphicFramePr>
            <p:nvPr/>
          </p:nvGraphicFramePr>
          <p:xfrm>
            <a:off x="968" y="2083"/>
            <a:ext cx="118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82" name="方程式" r:id="rId12" imgW="126835" imgH="139518" progId="Equation.3">
                    <p:embed/>
                  </p:oleObj>
                </mc:Choice>
                <mc:Fallback>
                  <p:oleObj name="方程式" r:id="rId12" imgW="126835" imgH="139518" progId="Equation.3">
                    <p:embed/>
                    <p:pic>
                      <p:nvPicPr>
                        <p:cNvPr id="9218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2083"/>
                          <a:ext cx="118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1"/>
            <p:cNvGraphicFramePr>
              <a:graphicFrameLocks noChangeAspect="1"/>
            </p:cNvGraphicFramePr>
            <p:nvPr/>
          </p:nvGraphicFramePr>
          <p:xfrm>
            <a:off x="1561" y="2079"/>
            <a:ext cx="118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83" name="方程式" r:id="rId14" imgW="126835" imgH="139518" progId="Equation.3">
                    <p:embed/>
                  </p:oleObj>
                </mc:Choice>
                <mc:Fallback>
                  <p:oleObj name="方程式" r:id="rId14" imgW="126835" imgH="139518" progId="Equation.3">
                    <p:embed/>
                    <p:pic>
                      <p:nvPicPr>
                        <p:cNvPr id="92181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1" y="2079"/>
                          <a:ext cx="118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434473"/>
              </p:ext>
            </p:extLst>
          </p:nvPr>
        </p:nvGraphicFramePr>
        <p:xfrm>
          <a:off x="577850" y="3707486"/>
          <a:ext cx="11461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4" name="方程式" r:id="rId15" imgW="609336" imgH="431613" progId="Equation.3">
                  <p:embed/>
                </p:oleObj>
              </mc:Choice>
              <mc:Fallback>
                <p:oleObj name="方程式" r:id="rId15" imgW="609336" imgH="431613" progId="Equation.3">
                  <p:embed/>
                  <p:pic>
                    <p:nvPicPr>
                      <p:cNvPr id="4612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707486"/>
                        <a:ext cx="114617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569527"/>
              </p:ext>
            </p:extLst>
          </p:nvPr>
        </p:nvGraphicFramePr>
        <p:xfrm>
          <a:off x="2571750" y="3707486"/>
          <a:ext cx="11699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5" name="方程式" r:id="rId17" imgW="622030" imgH="431613" progId="Equation.3">
                  <p:embed/>
                </p:oleObj>
              </mc:Choice>
              <mc:Fallback>
                <p:oleObj name="方程式" r:id="rId17" imgW="622030" imgH="431613" progId="Equation.3">
                  <p:embed/>
                  <p:pic>
                    <p:nvPicPr>
                      <p:cNvPr id="461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707486"/>
                        <a:ext cx="11699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123915"/>
              </p:ext>
            </p:extLst>
          </p:nvPr>
        </p:nvGraphicFramePr>
        <p:xfrm>
          <a:off x="4248150" y="2748636"/>
          <a:ext cx="4462463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6" name="Equation" r:id="rId19" imgW="2374560" imgH="736560" progId="Equation.DSMT4">
                  <p:embed/>
                </p:oleObj>
              </mc:Choice>
              <mc:Fallback>
                <p:oleObj name="Equation" r:id="rId19" imgW="2374560" imgH="736560" progId="Equation.DSMT4">
                  <p:embed/>
                  <p:pic>
                    <p:nvPicPr>
                      <p:cNvPr id="461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748636"/>
                        <a:ext cx="4462463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50"/>
          <p:cNvGrpSpPr>
            <a:grpSpLocks noChangeAspect="1"/>
          </p:cNvGrpSpPr>
          <p:nvPr/>
        </p:nvGrpSpPr>
        <p:grpSpPr bwMode="auto">
          <a:xfrm>
            <a:off x="1743369" y="4499022"/>
            <a:ext cx="5995375" cy="1439862"/>
            <a:chOff x="1761" y="3199"/>
            <a:chExt cx="2910" cy="699"/>
          </a:xfrm>
        </p:grpSpPr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1761" y="3199"/>
              <a:ext cx="2910" cy="699"/>
              <a:chOff x="1761" y="3199"/>
              <a:chExt cx="2910" cy="699"/>
            </a:xfrm>
          </p:grpSpPr>
          <p:sp>
            <p:nvSpPr>
              <p:cNvPr id="29" name="Rectangle 47"/>
              <p:cNvSpPr>
                <a:spLocks noChangeArrowheads="1"/>
              </p:cNvSpPr>
              <p:nvPr/>
            </p:nvSpPr>
            <p:spPr bwMode="auto">
              <a:xfrm>
                <a:off x="1761" y="3379"/>
                <a:ext cx="494" cy="2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48"/>
              <p:cNvSpPr>
                <a:spLocks noChangeArrowheads="1"/>
              </p:cNvSpPr>
              <p:nvPr/>
            </p:nvSpPr>
            <p:spPr bwMode="auto">
              <a:xfrm>
                <a:off x="3077" y="3199"/>
                <a:ext cx="1594" cy="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8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8385919"/>
                </p:ext>
              </p:extLst>
            </p:nvPr>
          </p:nvGraphicFramePr>
          <p:xfrm>
            <a:off x="1773" y="3262"/>
            <a:ext cx="2886" cy="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87" name="Equation" r:id="rId21" imgW="2438280" imgH="482400" progId="Equation.DSMT4">
                    <p:embed/>
                  </p:oleObj>
                </mc:Choice>
                <mc:Fallback>
                  <p:oleObj name="Equation" r:id="rId21" imgW="2438280" imgH="482400" progId="Equation.DSMT4">
                    <p:embed/>
                    <p:pic>
                      <p:nvPicPr>
                        <p:cNvPr id="92175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3" y="3262"/>
                          <a:ext cx="2886" cy="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1611161" y="6092371"/>
            <a:ext cx="7532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薄透镜</a:t>
            </a:r>
            <a:r>
              <a:rPr lang="zh-TW" altLang="en-US" sz="2400" smtClean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方程式</a:t>
            </a:r>
            <a:r>
              <a:rPr lang="zh-CN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（焦距的</a:t>
            </a:r>
            <a:r>
              <a:rPr lang="zh-CN" altLang="en-US" sz="2400" smtClean="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表达式）：屈光力叠加</a:t>
            </a:r>
            <a:endParaRPr lang="en-US" altLang="zh-TW" sz="2400">
              <a:solidFill>
                <a:srgbClr val="C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2" name="群組 2"/>
          <p:cNvGrpSpPr>
            <a:grpSpLocks/>
          </p:cNvGrpSpPr>
          <p:nvPr/>
        </p:nvGrpSpPr>
        <p:grpSpPr bwMode="auto">
          <a:xfrm>
            <a:off x="6605587" y="1661446"/>
            <a:ext cx="1909763" cy="812800"/>
            <a:chOff x="6559475" y="1512888"/>
            <a:chExt cx="1910311" cy="812800"/>
          </a:xfrm>
        </p:grpSpPr>
        <p:graphicFrame>
          <p:nvGraphicFramePr>
            <p:cNvPr id="33" name="Object 7"/>
            <p:cNvGraphicFramePr>
              <a:graphicFrameLocks noChangeAspect="1"/>
            </p:cNvGraphicFramePr>
            <p:nvPr/>
          </p:nvGraphicFramePr>
          <p:xfrm>
            <a:off x="7944324" y="1512888"/>
            <a:ext cx="525462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88" name="方程式" r:id="rId23" imgW="279400" imgH="431800" progId="Equation.3">
                    <p:embed/>
                  </p:oleObj>
                </mc:Choice>
                <mc:Fallback>
                  <p:oleObj name="方程式" r:id="rId23" imgW="279400" imgH="431800" progId="Equation.3">
                    <p:embed/>
                    <p:pic>
                      <p:nvPicPr>
                        <p:cNvPr id="92172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4324" y="1512888"/>
                          <a:ext cx="525462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6559475" y="1655532"/>
              <a:ext cx="1568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ea typeface="黑体" panose="02010609060101010101" pitchFamily="49" charset="-122"/>
                  <a:cs typeface="Arial" panose="020B0604020202020204" pitchFamily="34" charset="0"/>
                </a:rPr>
                <a:t>P</a:t>
              </a:r>
              <a:r>
                <a:rPr lang="en-US" altLang="zh-TW" sz="2400">
                  <a:ea typeface="黑体" panose="02010609060101010101" pitchFamily="49" charset="-122"/>
                  <a:cs typeface="Arial" panose="020B0604020202020204" pitchFamily="34" charset="0"/>
                </a:rPr>
                <a:t>:</a:t>
              </a: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 屈光力 </a:t>
              </a:r>
              <a:endParaRPr lang="en-US" altLang="zh-TW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768475" y="2328407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+</a:t>
            </a:r>
            <a:endParaRPr lang="zh-CN" altLang="en-US" sz="6600" b="1" kern="10">
              <a:ln w="9525"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29838"/>
              </p:ext>
            </p:extLst>
          </p:nvPr>
        </p:nvGraphicFramePr>
        <p:xfrm>
          <a:off x="6080741" y="239962"/>
          <a:ext cx="26971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0" name="Equation" r:id="rId4" imgW="1435100" imgH="482600" progId="Equation.DSMT4">
                  <p:embed/>
                </p:oleObj>
              </mc:Choice>
              <mc:Fallback>
                <p:oleObj name="Equation" r:id="rId4" imgW="1435100" imgH="48260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741" y="239962"/>
                        <a:ext cx="26971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265113" y="1154113"/>
            <a:ext cx="6899275" cy="3081337"/>
            <a:chOff x="265878" y="1154598"/>
            <a:chExt cx="7096279" cy="314801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83"/>
            <a:stretch>
              <a:fillRect/>
            </a:stretch>
          </p:blipFill>
          <p:spPr bwMode="auto">
            <a:xfrm>
              <a:off x="265878" y="1238736"/>
              <a:ext cx="7096125" cy="29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4961897" y="1238934"/>
              <a:ext cx="2400260" cy="77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77166" y="1503848"/>
              <a:ext cx="49530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74353" y="1821348"/>
              <a:ext cx="1114425" cy="38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42491" y="1154598"/>
              <a:ext cx="1862137" cy="860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890141" y="1154598"/>
            <a:ext cx="1647825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61" name="方程式" r:id="rId7" imgW="876300" imgH="457200" progId="Equation.3">
                    <p:embed/>
                  </p:oleObj>
                </mc:Choice>
                <mc:Fallback>
                  <p:oleObj name="方程式" r:id="rId7" imgW="876300" imgH="457200" progId="Equation.3">
                    <p:embed/>
                    <p:pic>
                      <p:nvPicPr>
                        <p:cNvPr id="9422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0141" y="1154598"/>
                          <a:ext cx="1647825" cy="8604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直角三角形 13"/>
            <p:cNvSpPr>
              <a:spLocks noChangeArrowheads="1"/>
            </p:cNvSpPr>
            <p:nvPr/>
          </p:nvSpPr>
          <p:spPr bwMode="auto">
            <a:xfrm>
              <a:off x="3435200" y="1946061"/>
              <a:ext cx="1796113" cy="744429"/>
            </a:xfrm>
            <a:prstGeom prst="rtTriangle">
              <a:avLst/>
            </a:prstGeom>
            <a:gradFill rotWithShape="1">
              <a:gsLst>
                <a:gs pos="0">
                  <a:srgbClr val="AFE0E4">
                    <a:alpha val="40999"/>
                  </a:srgbClr>
                </a:gs>
                <a:gs pos="20000">
                  <a:srgbClr val="AFDEE2">
                    <a:alpha val="40999"/>
                  </a:srgbClr>
                </a:gs>
                <a:gs pos="100000">
                  <a:srgbClr val="85AAAD">
                    <a:alpha val="40999"/>
                  </a:srgbClr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5" name="Object 6"/>
            <p:cNvGraphicFramePr>
              <a:graphicFrameLocks noChangeAspect="1"/>
            </p:cNvGraphicFramePr>
            <p:nvPr/>
          </p:nvGraphicFramePr>
          <p:xfrm>
            <a:off x="4755328" y="2154723"/>
            <a:ext cx="4778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62" name="方程式" r:id="rId9" imgW="254000" imgH="215900" progId="Equation.3">
                    <p:embed/>
                  </p:oleObj>
                </mc:Choice>
                <mc:Fallback>
                  <p:oleObj name="方程式" r:id="rId9" imgW="254000" imgH="215900" progId="Equation.3">
                    <p:embed/>
                    <p:pic>
                      <p:nvPicPr>
                        <p:cNvPr id="942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5328" y="2154723"/>
                          <a:ext cx="47783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3434528" y="2207111"/>
            <a:ext cx="3587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63" name="方程式" r:id="rId11" imgW="190500" imgH="215900" progId="Equation.3">
                    <p:embed/>
                  </p:oleObj>
                </mc:Choice>
                <mc:Fallback>
                  <p:oleObj name="方程式" r:id="rId11" imgW="190500" imgH="215900" progId="Equation.3">
                    <p:embed/>
                    <p:pic>
                      <p:nvPicPr>
                        <p:cNvPr id="9422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528" y="2207111"/>
                          <a:ext cx="358775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手繪多邊形 4"/>
            <p:cNvSpPr>
              <a:spLocks/>
            </p:cNvSpPr>
            <p:nvPr/>
          </p:nvSpPr>
          <p:spPr bwMode="auto">
            <a:xfrm>
              <a:off x="4566752" y="2458567"/>
              <a:ext cx="112665" cy="240034"/>
            </a:xfrm>
            <a:custGeom>
              <a:avLst/>
              <a:gdLst>
                <a:gd name="T0" fmla="*/ 0 w 112529"/>
                <a:gd name="T1" fmla="*/ 241300 h 241143"/>
                <a:gd name="T2" fmla="*/ 20128 w 112529"/>
                <a:gd name="T3" fmla="*/ 120651 h 241143"/>
                <a:gd name="T4" fmla="*/ 52331 w 112529"/>
                <a:gd name="T5" fmla="*/ 64347 h 241143"/>
                <a:gd name="T6" fmla="*/ 112712 w 112529"/>
                <a:gd name="T7" fmla="*/ 0 h 241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529" h="241143">
                  <a:moveTo>
                    <a:pt x="0" y="241143"/>
                  </a:moveTo>
                  <a:cubicBezTo>
                    <a:pt x="5693" y="195594"/>
                    <a:pt x="11387" y="150045"/>
                    <a:pt x="20095" y="120572"/>
                  </a:cubicBezTo>
                  <a:cubicBezTo>
                    <a:pt x="28803" y="91099"/>
                    <a:pt x="36840" y="84400"/>
                    <a:pt x="52246" y="64305"/>
                  </a:cubicBezTo>
                  <a:cubicBezTo>
                    <a:pt x="67652" y="44210"/>
                    <a:pt x="112529" y="0"/>
                    <a:pt x="112529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51226" y="3525745"/>
              <a:ext cx="2400260" cy="776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39684"/>
              </p:ext>
            </p:extLst>
          </p:nvPr>
        </p:nvGraphicFramePr>
        <p:xfrm>
          <a:off x="460632" y="3971670"/>
          <a:ext cx="4082139" cy="584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4" name="Equation" r:id="rId13" imgW="1511300" imgH="215900" progId="Equation.DSMT4">
                  <p:embed/>
                </p:oleObj>
              </mc:Choice>
              <mc:Fallback>
                <p:oleObj name="Equation" r:id="rId13" imgW="1511300" imgH="215900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32" y="3971670"/>
                        <a:ext cx="4082139" cy="5846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27971" y="5641483"/>
            <a:ext cx="82296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焦点：无限远物体（平行光）成像的位置</a:t>
            </a:r>
            <a:endParaRPr lang="en-US" altLang="zh-TW" sz="240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焦距：透镜和焦点间的距离</a:t>
            </a:r>
            <a:endParaRPr lang="en-US" altLang="zh-TW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95220"/>
              </p:ext>
            </p:extLst>
          </p:nvPr>
        </p:nvGraphicFramePr>
        <p:xfrm>
          <a:off x="487794" y="4511165"/>
          <a:ext cx="2913643" cy="111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5" name="方程式" r:id="rId15" imgW="1129810" imgH="431613" progId="Equation.3">
                  <p:embed/>
                </p:oleObj>
              </mc:Choice>
              <mc:Fallback>
                <p:oleObj name="方程式" r:id="rId15" imgW="1129810" imgH="431613" progId="Equation.3">
                  <p:embed/>
                  <p:pic>
                    <p:nvPicPr>
                      <p:cNvPr id="49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94" y="4511165"/>
                        <a:ext cx="2913643" cy="1113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群組 8"/>
          <p:cNvGrpSpPr>
            <a:grpSpLocks/>
          </p:cNvGrpSpPr>
          <p:nvPr/>
        </p:nvGrpSpPr>
        <p:grpSpPr bwMode="auto">
          <a:xfrm>
            <a:off x="3383490" y="3346110"/>
            <a:ext cx="5577927" cy="1946460"/>
            <a:chOff x="3383488" y="3496104"/>
            <a:chExt cx="5577350" cy="1945424"/>
          </a:xfrm>
        </p:grpSpPr>
        <p:sp>
          <p:nvSpPr>
            <p:cNvPr id="25" name="文字方塊 5"/>
            <p:cNvSpPr txBox="1">
              <a:spLocks noChangeArrowheads="1"/>
            </p:cNvSpPr>
            <p:nvPr/>
          </p:nvSpPr>
          <p:spPr bwMode="auto">
            <a:xfrm>
              <a:off x="5390630" y="3496104"/>
              <a:ext cx="3570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实像：光线实际汇聚成像</a:t>
              </a:r>
            </a:p>
          </p:txBody>
        </p:sp>
        <p:sp>
          <p:nvSpPr>
            <p:cNvPr id="26" name="矩形 7"/>
            <p:cNvSpPr>
              <a:spLocks noChangeArrowheads="1"/>
            </p:cNvSpPr>
            <p:nvPr/>
          </p:nvSpPr>
          <p:spPr bwMode="auto">
            <a:xfrm>
              <a:off x="3383488" y="4980109"/>
              <a:ext cx="5214350" cy="46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smtClean="0">
                  <a:ea typeface="黑体" panose="02010609060101010101" pitchFamily="49" charset="-122"/>
                  <a:cs typeface="Arial" panose="020B0604020202020204" pitchFamily="34" charset="0"/>
                </a:rPr>
                <a:t>（          ）</a:t>
              </a:r>
              <a:r>
                <a:rPr lang="en-US" altLang="zh-CN" sz="2400" b="1" i="1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 </a:t>
              </a:r>
              <a:r>
                <a:rPr lang="zh-CN" altLang="en-US" sz="2400" smtClean="0">
                  <a:ea typeface="黑体" panose="02010609060101010101" pitchFamily="49" charset="-122"/>
                  <a:cs typeface="Arial" panose="020B0604020202020204" pitchFamily="34" charset="0"/>
                </a:rPr>
                <a:t>为正，</a:t>
              </a:r>
              <a:r>
                <a:rPr lang="zh-TW" altLang="en-US" sz="2400" smtClean="0">
                  <a:ea typeface="黑体" panose="02010609060101010101" pitchFamily="49" charset="-122"/>
                  <a:cs typeface="Arial" panose="020B0604020202020204" pitchFamily="34" charset="0"/>
                </a:rPr>
                <a:t>成像</a:t>
              </a: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在</a:t>
              </a:r>
              <a:r>
                <a:rPr lang="zh-TW" altLang="en-US" sz="2400" smtClean="0">
                  <a:ea typeface="黑体" panose="02010609060101010101" pitchFamily="49" charset="-122"/>
                  <a:cs typeface="Arial" panose="020B0604020202020204" pitchFamily="34" charset="0"/>
                </a:rPr>
                <a:t>右，</a:t>
              </a: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为实像</a:t>
              </a:r>
            </a:p>
          </p:txBody>
        </p:sp>
      </p:grp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27971" y="528612"/>
            <a:ext cx="58356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聚焦薄透镜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546727" y="1265991"/>
            <a:ext cx="2801324" cy="708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chemeClr val="hlink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光线屈折的角度和光线与光学轴的距离成正比</a:t>
            </a:r>
            <a:endParaRPr lang="en-US" altLang="zh-TW" sz="2000">
              <a:solidFill>
                <a:schemeClr val="hlink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4830576" y="1154112"/>
            <a:ext cx="527853" cy="481702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>
              <a:solidFill>
                <a:schemeClr val="hlink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659998" y="4877071"/>
                <a:ext cx="1119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98" y="4877071"/>
                <a:ext cx="111915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" b="2517"/>
          <a:stretch/>
        </p:blipFill>
        <p:spPr bwMode="auto">
          <a:xfrm>
            <a:off x="711783" y="1166786"/>
            <a:ext cx="5065074" cy="305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96532" y="2293911"/>
            <a:ext cx="312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chemeClr val="hlink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光线屈折的角度和光线仍然与光学轴的距离成正比</a:t>
            </a:r>
            <a:endParaRPr lang="en-US" altLang="zh-TW" sz="2000">
              <a:solidFill>
                <a:schemeClr val="hlink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群組 2"/>
          <p:cNvGrpSpPr>
            <a:grpSpLocks/>
          </p:cNvGrpSpPr>
          <p:nvPr/>
        </p:nvGrpSpPr>
        <p:grpSpPr bwMode="auto">
          <a:xfrm>
            <a:off x="845677" y="4924959"/>
            <a:ext cx="3038724" cy="918368"/>
            <a:chOff x="6093293" y="4229150"/>
            <a:chExt cx="4210267" cy="178300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565900" y="4991100"/>
              <a:ext cx="37465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361301"/>
                </p:ext>
              </p:extLst>
            </p:nvPr>
          </p:nvGraphicFramePr>
          <p:xfrm>
            <a:off x="6093293" y="4229150"/>
            <a:ext cx="2587623" cy="1783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74" name="方程式" r:id="rId5" imgW="901700" imgH="431800" progId="Equation.3">
                    <p:embed/>
                  </p:oleObj>
                </mc:Choice>
                <mc:Fallback>
                  <p:oleObj name="方程式" r:id="rId5" imgW="901700" imgH="431800" progId="Equation.3">
                    <p:embed/>
                    <p:pic>
                      <p:nvPicPr>
                        <p:cNvPr id="9627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3293" y="4229150"/>
                          <a:ext cx="2587623" cy="178300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1"/>
            <p:cNvSpPr txBox="1">
              <a:spLocks noChangeArrowheads="1"/>
            </p:cNvSpPr>
            <p:nvPr/>
          </p:nvSpPr>
          <p:spPr bwMode="auto">
            <a:xfrm>
              <a:off x="8887788" y="4710142"/>
              <a:ext cx="1415772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仍然成立</a:t>
              </a:r>
            </a:p>
          </p:txBody>
        </p:sp>
      </p:grp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4360888" y="5029747"/>
            <a:ext cx="4456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但是</a:t>
            </a: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此时 </a:t>
            </a:r>
            <a:r>
              <a:rPr lang="en-US" altLang="zh-TW" sz="2400" i="1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&lt;</a:t>
            </a: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，所以</a:t>
            </a: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焦距 </a:t>
            </a:r>
            <a:r>
              <a:rPr lang="en-US" altLang="zh-TW" sz="2400" i="1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zh-TW" altLang="en-US" sz="2400" i="1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&lt;</a:t>
            </a:r>
            <a:r>
              <a:rPr lang="zh-TW" altLang="en-US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solidFill>
                  <a:srgbClr val="C0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360888" y="5469485"/>
            <a:ext cx="295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成像在左边，为虚像</a:t>
            </a:r>
          </a:p>
        </p:txBody>
      </p:sp>
      <p:sp>
        <p:nvSpPr>
          <p:cNvPr id="13" name="直角三角形 12"/>
          <p:cNvSpPr>
            <a:spLocks noChangeArrowheads="1"/>
          </p:cNvSpPr>
          <p:nvPr/>
        </p:nvSpPr>
        <p:spPr bwMode="auto">
          <a:xfrm flipH="1">
            <a:off x="2237370" y="1325536"/>
            <a:ext cx="3294062" cy="1387475"/>
          </a:xfrm>
          <a:prstGeom prst="rtTriangle">
            <a:avLst/>
          </a:prstGeom>
          <a:gradFill rotWithShape="1">
            <a:gsLst>
              <a:gs pos="0">
                <a:srgbClr val="AFE0E4">
                  <a:alpha val="40999"/>
                </a:srgbClr>
              </a:gs>
              <a:gs pos="20000">
                <a:srgbClr val="AFDEE2">
                  <a:alpha val="40999"/>
                </a:srgbClr>
              </a:gs>
              <a:gs pos="100000">
                <a:srgbClr val="85AAAD">
                  <a:alpha val="40999"/>
                </a:srgbClr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TW" altLang="en-US" dirty="0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19427"/>
              </p:ext>
            </p:extLst>
          </p:nvPr>
        </p:nvGraphicFramePr>
        <p:xfrm>
          <a:off x="5763208" y="1340407"/>
          <a:ext cx="16478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5" name="方程式" r:id="rId7" imgW="876300" imgH="457200" progId="Equation.3">
                  <p:embed/>
                </p:oleObj>
              </mc:Choice>
              <mc:Fallback>
                <p:oleObj name="方程式" r:id="rId7" imgW="876300" imgH="457200" progId="Equation.3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208" y="1340407"/>
                        <a:ext cx="1647825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51650"/>
              </p:ext>
            </p:extLst>
          </p:nvPr>
        </p:nvGraphicFramePr>
        <p:xfrm>
          <a:off x="6244220" y="282870"/>
          <a:ext cx="26971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6" name="Equation" r:id="rId9" imgW="1435100" imgH="482600" progId="Equation.3">
                  <p:embed/>
                </p:oleObj>
              </mc:Choice>
              <mc:Fallback>
                <p:oleObj name="Equation" r:id="rId9" imgW="1435100" imgH="48260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220" y="282870"/>
                        <a:ext cx="26971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762128"/>
              </p:ext>
            </p:extLst>
          </p:nvPr>
        </p:nvGraphicFramePr>
        <p:xfrm>
          <a:off x="2655832" y="2370645"/>
          <a:ext cx="4778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7" name="方程式" r:id="rId11" imgW="254000" imgH="215900" progId="Equation.3">
                  <p:embed/>
                </p:oleObj>
              </mc:Choice>
              <mc:Fallback>
                <p:oleObj name="方程式" r:id="rId11" imgW="254000" imgH="215900" progId="Equation.3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32" y="2370645"/>
                        <a:ext cx="4778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10057"/>
              </p:ext>
            </p:extLst>
          </p:nvPr>
        </p:nvGraphicFramePr>
        <p:xfrm>
          <a:off x="3627921" y="1634574"/>
          <a:ext cx="358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8" name="方程式" r:id="rId13" imgW="190500" imgH="215900" progId="Equation.3">
                  <p:embed/>
                </p:oleObj>
              </mc:Choice>
              <mc:Fallback>
                <p:oleObj name="方程式" r:id="rId13" imgW="190500" imgH="215900" progId="Equation.3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921" y="1634574"/>
                        <a:ext cx="358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8"/>
          <p:cNvSpPr txBox="1">
            <a:spLocks noChangeArrowheads="1"/>
          </p:cNvSpPr>
          <p:nvPr/>
        </p:nvSpPr>
        <p:spPr bwMode="auto">
          <a:xfrm>
            <a:off x="5696532" y="3880249"/>
            <a:ext cx="27241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虚像：光线的延长线反向汇聚成像</a:t>
            </a:r>
          </a:p>
        </p:txBody>
      </p:sp>
      <p:sp>
        <p:nvSpPr>
          <p:cNvPr id="19" name="矩形 18"/>
          <p:cNvSpPr/>
          <p:nvPr/>
        </p:nvSpPr>
        <p:spPr>
          <a:xfrm>
            <a:off x="353007" y="3400398"/>
            <a:ext cx="1528763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6194" y="626091"/>
            <a:ext cx="5362575" cy="1047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发散薄透镜</a:t>
            </a:r>
            <a:r>
              <a:rPr lang="en-US" altLang="zh-TW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265412"/>
              </p:ext>
            </p:extLst>
          </p:nvPr>
        </p:nvGraphicFramePr>
        <p:xfrm>
          <a:off x="711783" y="4314816"/>
          <a:ext cx="3730202" cy="53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9" name="Equation" r:id="rId15" imgW="1511300" imgH="215900" progId="Equation.DSMT4">
                  <p:embed/>
                </p:oleObj>
              </mc:Choice>
              <mc:Fallback>
                <p:oleObj name="Equation" r:id="rId15" imgW="1511300" imgH="215900" progId="Equation.DSMT4">
                  <p:embed/>
                  <p:pic>
                    <p:nvPicPr>
                      <p:cNvPr id="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83" y="4314816"/>
                        <a:ext cx="3730202" cy="534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64110" y="6170282"/>
            <a:ext cx="695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ea typeface="黑体" panose="02010609060101010101" pitchFamily="49" charset="-122"/>
                <a:cs typeface="Arial" panose="020B0604020202020204" pitchFamily="34" charset="0"/>
              </a:rPr>
              <a:t>眼睛通过大脑处理反向回溯光线（虚拟）聚焦成像</a:t>
            </a:r>
            <a:endParaRPr lang="zh-TW" altLang="en-US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8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700" y="627856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折射面的屈光力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84732" y="1652312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屈光力为正：出射光向内收敛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endParaRPr lang="en-US" altLang="zh-TW" sz="16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屈光力为负：出射光向外发散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endParaRPr lang="zh-TW" altLang="en-US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1" b="50433"/>
          <a:stretch>
            <a:fillRect/>
          </a:stretch>
        </p:blipFill>
        <p:spPr bwMode="auto">
          <a:xfrm>
            <a:off x="219657" y="2136499"/>
            <a:ext cx="72644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59607"/>
          <a:stretch>
            <a:fillRect/>
          </a:stretch>
        </p:blipFill>
        <p:spPr bwMode="auto">
          <a:xfrm>
            <a:off x="1034044" y="4776512"/>
            <a:ext cx="645001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2282"/>
              </p:ext>
            </p:extLst>
          </p:nvPr>
        </p:nvGraphicFramePr>
        <p:xfrm>
          <a:off x="7153858" y="1669774"/>
          <a:ext cx="17256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name="方程式" r:id="rId5" imgW="774700" imgH="419100" progId="Equation.3">
                  <p:embed/>
                </p:oleObj>
              </mc:Choice>
              <mc:Fallback>
                <p:oleObj name="方程式" r:id="rId5" imgW="774700" imgH="419100" progId="Equation.3">
                  <p:embed/>
                  <p:pic>
                    <p:nvPicPr>
                      <p:cNvPr id="983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858" y="1669774"/>
                        <a:ext cx="1725612" cy="933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16" y="58226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光通过透镜折射而聚焦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09862" y="1618030"/>
            <a:ext cx="8481484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以高速影像拍摄光波前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wave front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穿过透镜的改变</a:t>
            </a:r>
          </a:p>
        </p:txBody>
      </p:sp>
      <p:pic>
        <p:nvPicPr>
          <p:cNvPr id="6" name="Picture 4" descr="P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4"/>
          <a:stretch>
            <a:fillRect/>
          </a:stretch>
        </p:blipFill>
        <p:spPr bwMode="auto">
          <a:xfrm>
            <a:off x="881582" y="2019550"/>
            <a:ext cx="7245368" cy="430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4"/>
          <p:cNvSpPr txBox="1">
            <a:spLocks noChangeArrowheads="1"/>
          </p:cNvSpPr>
          <p:nvPr/>
        </p:nvSpPr>
        <p:spPr bwMode="auto">
          <a:xfrm>
            <a:off x="0" y="6396334"/>
            <a:ext cx="383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u="sng" smtClean="0">
                <a:solidFill>
                  <a:srgbClr val="0033CC"/>
                </a:solidFill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N</a:t>
            </a:r>
            <a:r>
              <a:rPr lang="en-US" altLang="zh-TW" sz="1400" u="sng">
                <a:solidFill>
                  <a:srgbClr val="0033CC"/>
                </a:solidFill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. Abramson, </a:t>
            </a:r>
            <a:r>
              <a:rPr lang="en-US" altLang="zh-TW" sz="1400" u="sng" smtClean="0">
                <a:solidFill>
                  <a:srgbClr val="0033CC"/>
                </a:solidFill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Appl</a:t>
            </a:r>
            <a:r>
              <a:rPr lang="en-US" altLang="zh-TW" sz="1400" u="sng">
                <a:solidFill>
                  <a:srgbClr val="0033CC"/>
                </a:solidFill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. Opt. </a:t>
            </a:r>
            <a:r>
              <a:rPr lang="en-US" altLang="zh-TW" sz="1400" b="1" u="sng">
                <a:solidFill>
                  <a:srgbClr val="0033CC"/>
                </a:solidFill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22</a:t>
            </a:r>
            <a:r>
              <a:rPr lang="en-US" altLang="zh-TW" sz="1400" u="sng">
                <a:solidFill>
                  <a:srgbClr val="0033CC"/>
                </a:solidFill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, 215-232 (1983).</a:t>
            </a:r>
            <a:endParaRPr lang="zh-TW" altLang="en-US" sz="1400" u="sng">
              <a:solidFill>
                <a:srgbClr val="0033CC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9986" name="Picture 2" descr="Lens and wavefront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0929" y="192886"/>
            <a:ext cx="4099350" cy="79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550223"/>
            <a:ext cx="3223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400" u="sng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https://en.wikipedia.org/wiki/Wavefront</a:t>
            </a:r>
          </a:p>
        </p:txBody>
      </p:sp>
    </p:spTree>
    <p:extLst>
      <p:ext uri="{BB962C8B-B14F-4D97-AF65-F5344CB8AC3E}">
        <p14:creationId xmlns:p14="http://schemas.microsoft.com/office/powerpoint/2010/main" val="13456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35" y="1467977"/>
            <a:ext cx="5067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248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薄透镜成像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规律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4652" y="4327597"/>
            <a:ext cx="7931903" cy="1355725"/>
          </a:xfrm>
        </p:spPr>
        <p:txBody>
          <a:bodyPr/>
          <a:lstStyle/>
          <a:p>
            <a:pPr eaLnBrk="1" hangingPunct="1"/>
            <a:r>
              <a:rPr lang="zh-TW" altLang="en-US" sz="26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以矩阵法分析：</a:t>
            </a:r>
            <a:endParaRPr lang="en-US" altLang="zh-TW" sz="26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成像的条件即为由物体同一点发出的光，不论角度都应该会聚到同一点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190065"/>
              </p:ext>
            </p:extLst>
          </p:nvPr>
        </p:nvGraphicFramePr>
        <p:xfrm>
          <a:off x="4173394" y="5547165"/>
          <a:ext cx="1253974" cy="102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3" name="方程式" r:id="rId5" imgW="571252" imgH="431613" progId="Equation.3">
                  <p:embed/>
                </p:oleObj>
              </mc:Choice>
              <mc:Fallback>
                <p:oleObj name="方程式" r:id="rId5" imgW="571252" imgH="431613" progId="Equation.3">
                  <p:embed/>
                  <p:pic>
                    <p:nvPicPr>
                      <p:cNvPr id="55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394" y="5547165"/>
                        <a:ext cx="1253974" cy="102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5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3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12"/>
          <a:stretch>
            <a:fillRect/>
          </a:stretch>
        </p:blipFill>
        <p:spPr bwMode="auto">
          <a:xfrm>
            <a:off x="598446" y="3699508"/>
            <a:ext cx="45259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419184" y="1623058"/>
            <a:ext cx="6450012" cy="2112963"/>
            <a:chOff x="414" y="168"/>
            <a:chExt cx="4932" cy="168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168"/>
              <a:ext cx="493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881" y="1008"/>
              <a:ext cx="145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606" y="814"/>
              <a:ext cx="313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1881" y="893"/>
            <a:ext cx="270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02" name="方程式" r:id="rId6" imgW="152334" imgH="228501" progId="Equation.3">
                    <p:embed/>
                  </p:oleObj>
                </mc:Choice>
                <mc:Fallback>
                  <p:oleObj name="方程式" r:id="rId6" imgW="152334" imgH="228501" progId="Equation.3">
                    <p:embed/>
                    <p:pic>
                      <p:nvPicPr>
                        <p:cNvPr id="10446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1" y="893"/>
                          <a:ext cx="270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482" y="611"/>
            <a:ext cx="247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03" name="方程式" r:id="rId8" imgW="139700" imgH="228600" progId="Equation.3">
                    <p:embed/>
                  </p:oleObj>
                </mc:Choice>
                <mc:Fallback>
                  <p:oleObj name="方程式" r:id="rId8" imgW="139700" imgH="228600" progId="Equation.3">
                    <p:embed/>
                    <p:pic>
                      <p:nvPicPr>
                        <p:cNvPr id="10446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2" y="611"/>
                          <a:ext cx="247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6234075" y="3137535"/>
            <a:ext cx="2381251" cy="1395414"/>
            <a:chOff x="3436" y="1583"/>
            <a:chExt cx="1500" cy="879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436" y="1960"/>
              <a:ext cx="1041" cy="502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19798726">
              <a:off x="4157" y="1583"/>
              <a:ext cx="77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66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=</a:t>
              </a:r>
              <a:r>
                <a:rPr lang="en-US" altLang="zh-TW" sz="2400" smtClean="0">
                  <a:solidFill>
                    <a:srgbClr val="FF66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0 </a:t>
              </a:r>
              <a:r>
                <a:rPr lang="zh-CN" altLang="en-US" sz="2400" smtClean="0">
                  <a:solidFill>
                    <a:srgbClr val="FF66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成像</a:t>
              </a:r>
              <a:endParaRPr lang="en-US" altLang="zh-CN" sz="2400" smtClean="0">
                <a:solidFill>
                  <a:srgbClr val="FF6600"/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rgbClr val="FF66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smtClean="0">
                  <a:solidFill>
                    <a:srgbClr val="FF66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    </a:t>
              </a:r>
              <a:r>
                <a:rPr lang="zh-CN" altLang="en-US" sz="2400" smtClean="0">
                  <a:solidFill>
                    <a:srgbClr val="FF6600"/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条件</a:t>
              </a:r>
              <a:endParaRPr lang="en-US" altLang="zh-TW" sz="2400">
                <a:solidFill>
                  <a:srgbClr val="FF6600"/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714334" y="5212396"/>
            <a:ext cx="5287962" cy="1276350"/>
            <a:chOff x="1255" y="2462"/>
            <a:chExt cx="3331" cy="804"/>
          </a:xfrm>
        </p:grpSpPr>
        <p:graphicFrame>
          <p:nvGraphicFramePr>
            <p:cNvPr id="16" name="Object 14"/>
            <p:cNvGraphicFramePr>
              <a:graphicFrameLocks noChangeAspect="1"/>
            </p:cNvGraphicFramePr>
            <p:nvPr/>
          </p:nvGraphicFramePr>
          <p:xfrm>
            <a:off x="1255" y="2462"/>
            <a:ext cx="1725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04" name="方程式" r:id="rId10" imgW="927100" imgH="431800" progId="Equation.3">
                    <p:embed/>
                  </p:oleObj>
                </mc:Choice>
                <mc:Fallback>
                  <p:oleObj name="方程式" r:id="rId10" imgW="927100" imgH="431800" progId="Equation.3">
                    <p:embed/>
                    <p:pic>
                      <p:nvPicPr>
                        <p:cNvPr id="10445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5" y="2462"/>
                          <a:ext cx="1725" cy="80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113" y="2613"/>
              <a:ext cx="147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高斯透镜方程式</a:t>
              </a:r>
              <a:endParaRPr lang="en-US" altLang="zh-TW" sz="2400"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ea typeface="黑体" panose="02010609060101010101" pitchFamily="49" charset="-122"/>
                  <a:cs typeface="Arial" panose="020B0604020202020204" pitchFamily="34" charset="0"/>
                </a:rPr>
                <a:t>(</a:t>
              </a: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透镜成像条件</a:t>
              </a:r>
              <a:r>
                <a:rPr lang="en-US" altLang="zh-TW" sz="2400">
                  <a:ea typeface="黑体" panose="02010609060101010101" pitchFamily="49" charset="-122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08059" y="3466146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传播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＋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透镜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＋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传播</a:t>
            </a:r>
            <a:endParaRPr lang="zh-TW" altLang="en-US" sz="24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967790" y="1421404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传播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＋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透镜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＋</a:t>
            </a:r>
            <a:r>
              <a:rPr lang="en-US" altLang="zh-TW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传播</a:t>
            </a:r>
            <a:endParaRPr lang="zh-TW" altLang="en-US" sz="24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0" name="圖片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1"/>
          <a:stretch>
            <a:fillRect/>
          </a:stretch>
        </p:blipFill>
        <p:spPr bwMode="auto">
          <a:xfrm>
            <a:off x="5054559" y="3704271"/>
            <a:ext cx="345916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248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薄透镜成像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规律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grpSp>
        <p:nvGrpSpPr>
          <p:cNvPr id="28" name="群組 3"/>
          <p:cNvGrpSpPr>
            <a:grpSpLocks noChangeAspect="1"/>
          </p:cNvGrpSpPr>
          <p:nvPr/>
        </p:nvGrpSpPr>
        <p:grpSpPr bwMode="auto">
          <a:xfrm>
            <a:off x="1870868" y="1538345"/>
            <a:ext cx="5707063" cy="2177886"/>
            <a:chOff x="2568575" y="1394183"/>
            <a:chExt cx="4238625" cy="1617306"/>
          </a:xfrm>
        </p:grpSpPr>
        <p:pic>
          <p:nvPicPr>
            <p:cNvPr id="29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52"/>
            <a:stretch>
              <a:fillRect/>
            </a:stretch>
          </p:blipFill>
          <p:spPr bwMode="auto">
            <a:xfrm>
              <a:off x="2568575" y="1417638"/>
              <a:ext cx="779463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圖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3" t="-1877" b="-1"/>
            <a:stretch/>
          </p:blipFill>
          <p:spPr bwMode="auto">
            <a:xfrm>
              <a:off x="3416196" y="1394183"/>
              <a:ext cx="3391004" cy="161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248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薄透镜成像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规律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4582" y="2735703"/>
            <a:ext cx="6561137" cy="3685982"/>
            <a:chOff x="1094582" y="2735703"/>
            <a:chExt cx="6561137" cy="3685982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6919119" y="5402511"/>
              <a:ext cx="736600" cy="9509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598171" y="5570784"/>
              <a:ext cx="736600" cy="5238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1094582" y="5353298"/>
              <a:ext cx="6513513" cy="1068387"/>
              <a:chOff x="340" y="3500"/>
              <a:chExt cx="4103" cy="673"/>
            </a:xfrm>
          </p:grpSpPr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340" y="3637"/>
                <a:ext cx="124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角度放大率</a:t>
                </a:r>
                <a:endParaRPr lang="en-US" altLang="zh-TW" sz="2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33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647463"/>
                  </p:ext>
                </p:extLst>
              </p:nvPr>
            </p:nvGraphicFramePr>
            <p:xfrm>
              <a:off x="1947" y="3500"/>
              <a:ext cx="2496" cy="6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940" name="方程式" r:id="rId6" imgW="1600200" imgH="431800" progId="Equation.3">
                      <p:embed/>
                    </p:oleObj>
                  </mc:Choice>
                  <mc:Fallback>
                    <p:oleObj name="方程式" r:id="rId6" imgW="1600200" imgH="431800" progId="Equation.3">
                      <p:embed/>
                      <p:pic>
                        <p:nvPicPr>
                          <p:cNvPr id="106503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47" y="3500"/>
                            <a:ext cx="2496" cy="6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4967740" y="2735703"/>
              <a:ext cx="1318310" cy="97197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20000"/>
              </a:schemeClr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16794" y="1686663"/>
            <a:ext cx="6561137" cy="3323735"/>
            <a:chOff x="1016794" y="1686663"/>
            <a:chExt cx="6561137" cy="3323735"/>
          </a:xfrm>
        </p:grpSpPr>
        <p:grpSp>
          <p:nvGrpSpPr>
            <p:cNvPr id="2" name="组合 1"/>
            <p:cNvGrpSpPr/>
            <p:nvPr/>
          </p:nvGrpSpPr>
          <p:grpSpPr>
            <a:xfrm>
              <a:off x="1016794" y="3942011"/>
              <a:ext cx="6561137" cy="1068387"/>
              <a:chOff x="1016794" y="3942011"/>
              <a:chExt cx="6561137" cy="1068387"/>
            </a:xfrm>
          </p:grpSpPr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3615531" y="4169023"/>
                <a:ext cx="736600" cy="52387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schemeClr val="lt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" name="矩形 23"/>
              <p:cNvSpPr>
                <a:spLocks noChangeArrowheads="1"/>
              </p:cNvSpPr>
              <p:nvPr/>
            </p:nvSpPr>
            <p:spPr bwMode="auto">
              <a:xfrm>
                <a:off x="6841331" y="4059486"/>
                <a:ext cx="736600" cy="95091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schemeClr val="lt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25" name="Group 22"/>
              <p:cNvGrpSpPr>
                <a:grpSpLocks/>
              </p:cNvGrpSpPr>
              <p:nvPr/>
            </p:nvGrpSpPr>
            <p:grpSpPr bwMode="auto">
              <a:xfrm>
                <a:off x="1016794" y="3942011"/>
                <a:ext cx="6483349" cy="1068387"/>
                <a:chOff x="340" y="3494"/>
                <a:chExt cx="4084" cy="673"/>
              </a:xfrm>
            </p:grpSpPr>
            <p:graphicFrame>
              <p:nvGraphicFramePr>
                <p:cNvPr id="27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5913930"/>
                    </p:ext>
                  </p:extLst>
                </p:nvPr>
              </p:nvGraphicFramePr>
              <p:xfrm>
                <a:off x="2027" y="3494"/>
                <a:ext cx="2397" cy="6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6941" name="方程式" r:id="rId8" imgW="1536700" imgH="431800" progId="Equation.3">
                        <p:embed/>
                      </p:oleObj>
                    </mc:Choice>
                    <mc:Fallback>
                      <p:oleObj name="方程式" r:id="rId8" imgW="1536700" imgH="431800" progId="Equation.3">
                        <p:embed/>
                        <p:pic>
                          <p:nvPicPr>
                            <p:cNvPr id="10651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27" y="3494"/>
                              <a:ext cx="2397" cy="67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0" y="3637"/>
                  <a:ext cx="170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10600030101010101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横向距离放大率</a:t>
                  </a:r>
                  <a:endParaRPr lang="en-US" altLang="zh-TW" sz="280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3424933" y="1686663"/>
              <a:ext cx="927198" cy="936706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687470" y="4789325"/>
            <a:ext cx="12675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负号</a:t>
            </a:r>
            <a:r>
              <a:rPr lang="zh-CN" altLang="en-US" sz="20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代表成倒像！</a:t>
            </a:r>
            <a:endParaRPr lang="en-US" altLang="zh-TW" sz="20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4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685" y="1207061"/>
            <a:ext cx="7886700" cy="435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几何光学的概念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光线的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数学描述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以光线追踪法看</a:t>
            </a:r>
            <a:r>
              <a:rPr lang="zh-TW" altLang="en-US" sz="2800" u="sng" smtClean="0">
                <a:latin typeface="黑体" panose="02010609060101010101" pitchFamily="49" charset="-122"/>
                <a:ea typeface="黑体" panose="02010609060101010101" pitchFamily="49" charset="-122"/>
              </a:rPr>
              <a:t>球面成像</a:t>
            </a: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–</a:t>
            </a:r>
            <a:r>
              <a:rPr lang="zh-TW" altLang="en-US" sz="28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矩阵几何光学</a:t>
            </a:r>
            <a:endParaRPr lang="en-US" altLang="zh-TW" sz="280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TW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以矩阵几何光学分析</a:t>
            </a:r>
            <a:r>
              <a:rPr lang="zh-TW" altLang="en-US" sz="2800" u="sng" smtClean="0">
                <a:latin typeface="黑体" panose="02010609060101010101" pitchFamily="49" charset="-122"/>
                <a:ea typeface="黑体" panose="02010609060101010101" pitchFamily="49" charset="-122"/>
              </a:rPr>
              <a:t>薄透镜成像</a:t>
            </a:r>
            <a:endParaRPr lang="en-US" altLang="zh-TW" sz="2800" u="sng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厚透镜与反射镜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</a:rPr>
              <a:t>4.6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相空间光学基础</a:t>
            </a:r>
            <a:endParaRPr lang="en-US" altLang="zh-TW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/>
            <a:endParaRPr lang="en-US" altLang="zh-TW" sz="24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/>
            <a:endParaRPr lang="zh-TW" altLang="en-US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大纲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4" name="AutoShape 2" descr="Image result for ray op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74000"/>
                    </a14:imgEffect>
                  </a14:imgLayer>
                </a14:imgProps>
              </a:ext>
            </a:extLst>
          </a:blip>
          <a:srcRect t="4270" r="1963"/>
          <a:stretch/>
        </p:blipFill>
        <p:spPr>
          <a:xfrm>
            <a:off x="479573" y="4468632"/>
            <a:ext cx="7869298" cy="20128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9685" y="2186609"/>
            <a:ext cx="7283912" cy="524786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41297" y="839152"/>
            <a:ext cx="537368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随</a:t>
            </a:r>
            <a:r>
              <a:rPr lang="zh-TW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堂测验</a:t>
            </a:r>
            <a:r>
              <a:rPr lang="zh-CN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zh-TW" altLang="en-US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41297" y="1801477"/>
            <a:ext cx="788670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在薄透镜成像的矩阵中共有四项，请问下列哪一个物理意义不正确？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 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相当于横向距离放大率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 =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时可求出成像条件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 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为透镜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焦距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71550" lvl="1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相当于角度放大率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27911"/>
              </p:ext>
            </p:extLst>
          </p:nvPr>
        </p:nvGraphicFramePr>
        <p:xfrm>
          <a:off x="4981902" y="3301865"/>
          <a:ext cx="3509743" cy="120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9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1085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902" y="3301865"/>
                        <a:ext cx="3509743" cy="1202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3"/>
          <p:cNvGrpSpPr>
            <a:grpSpLocks noChangeAspect="1"/>
          </p:cNvGrpSpPr>
          <p:nvPr/>
        </p:nvGrpSpPr>
        <p:grpSpPr bwMode="auto">
          <a:xfrm>
            <a:off x="3628192" y="4596199"/>
            <a:ext cx="4781629" cy="1824729"/>
            <a:chOff x="2568575" y="1394183"/>
            <a:chExt cx="4238625" cy="1617306"/>
          </a:xfrm>
        </p:grpSpPr>
        <p:pic>
          <p:nvPicPr>
            <p:cNvPr id="8" name="圖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52"/>
            <a:stretch>
              <a:fillRect/>
            </a:stretch>
          </p:blipFill>
          <p:spPr bwMode="auto">
            <a:xfrm>
              <a:off x="2568575" y="1417638"/>
              <a:ext cx="779463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3" t="-1877" b="-1"/>
            <a:stretch/>
          </p:blipFill>
          <p:spPr bwMode="auto">
            <a:xfrm>
              <a:off x="3416196" y="1394183"/>
              <a:ext cx="3391004" cy="161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8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345714" y="1009883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ABCD </a:t>
            </a:r>
            <a:r>
              <a:rPr lang="zh-TW" altLang="en-US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矩阵光学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01483"/>
              </p:ext>
            </p:extLst>
          </p:nvPr>
        </p:nvGraphicFramePr>
        <p:xfrm>
          <a:off x="2182887" y="3279720"/>
          <a:ext cx="43354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4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1105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87" y="3279720"/>
                        <a:ext cx="43354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19"/>
          <p:cNvGrpSpPr>
            <a:grpSpLocks/>
          </p:cNvGrpSpPr>
          <p:nvPr/>
        </p:nvGrpSpPr>
        <p:grpSpPr bwMode="auto">
          <a:xfrm>
            <a:off x="2192937" y="2507712"/>
            <a:ext cx="4557712" cy="3073400"/>
            <a:chOff x="2330965" y="2235820"/>
            <a:chExt cx="4557238" cy="3073142"/>
          </a:xfrm>
        </p:grpSpPr>
        <p:sp>
          <p:nvSpPr>
            <p:cNvPr id="7" name="矩形 5"/>
            <p:cNvSpPr>
              <a:spLocks noChangeArrowheads="1"/>
            </p:cNvSpPr>
            <p:nvPr/>
          </p:nvSpPr>
          <p:spPr bwMode="auto">
            <a:xfrm>
              <a:off x="2330965" y="2235820"/>
              <a:ext cx="26981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黑体" panose="02010609060101010101" pitchFamily="49" charset="-122"/>
                  <a:cs typeface="Arial" panose="020B0604020202020204" pitchFamily="34" charset="0"/>
                </a:rPr>
                <a:t>横向距离放大率</a:t>
              </a:r>
              <a:endParaRPr lang="en-US" altLang="zh-TW" sz="28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4908174" y="4785742"/>
              <a:ext cx="19800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黑体" panose="02010609060101010101" pitchFamily="49" charset="-122"/>
                  <a:cs typeface="Arial" panose="020B0604020202020204" pitchFamily="34" charset="0"/>
                </a:rPr>
                <a:t>角度放大率</a:t>
              </a:r>
              <a:endParaRPr lang="en-US" altLang="zh-TW" sz="28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7"/>
            <p:cNvSpPr>
              <a:spLocks noChangeArrowheads="1"/>
            </p:cNvSpPr>
            <p:nvPr/>
          </p:nvSpPr>
          <p:spPr bwMode="auto">
            <a:xfrm>
              <a:off x="3023430" y="4785742"/>
              <a:ext cx="1261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黑体" panose="02010609060101010101" pitchFamily="49" charset="-122"/>
                  <a:cs typeface="Arial" panose="020B0604020202020204" pitchFamily="34" charset="0"/>
                </a:rPr>
                <a:t>屈光力</a:t>
              </a:r>
              <a:endParaRPr lang="en-US" altLang="zh-TW" sz="28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5215951" y="2235820"/>
              <a:ext cx="16209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黑体" panose="02010609060101010101" pitchFamily="49" charset="-122"/>
                  <a:cs typeface="Arial" panose="020B0604020202020204" pitchFamily="34" charset="0"/>
                </a:rPr>
                <a:t>成像条件</a:t>
              </a:r>
              <a:endParaRPr lang="en-US" altLang="zh-TW" sz="28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線箭頭接點 11"/>
            <p:cNvCxnSpPr>
              <a:cxnSpLocks noChangeShapeType="1"/>
            </p:cNvCxnSpPr>
            <p:nvPr/>
          </p:nvCxnSpPr>
          <p:spPr bwMode="auto">
            <a:xfrm flipH="1" flipV="1">
              <a:off x="3680200" y="2759040"/>
              <a:ext cx="604774" cy="441288"/>
            </a:xfrm>
            <a:prstGeom prst="straightConnector1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線箭頭接點 12"/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5273884" y="2759651"/>
              <a:ext cx="752397" cy="441288"/>
            </a:xfrm>
            <a:prstGeom prst="straightConnector1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線箭頭接點 15"/>
            <p:cNvCxnSpPr>
              <a:cxnSpLocks noChangeShapeType="1"/>
              <a:endCxn id="9" idx="0"/>
            </p:cNvCxnSpPr>
            <p:nvPr/>
          </p:nvCxnSpPr>
          <p:spPr bwMode="auto">
            <a:xfrm flipH="1">
              <a:off x="3654802" y="4299397"/>
              <a:ext cx="630171" cy="485734"/>
            </a:xfrm>
            <a:prstGeom prst="straightConnector1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線箭頭接點 17"/>
            <p:cNvCxnSpPr>
              <a:cxnSpLocks noChangeShapeType="1"/>
              <a:endCxn id="8" idx="0"/>
            </p:cNvCxnSpPr>
            <p:nvPr/>
          </p:nvCxnSpPr>
          <p:spPr bwMode="auto">
            <a:xfrm>
              <a:off x="5153246" y="4299397"/>
              <a:ext cx="744460" cy="485734"/>
            </a:xfrm>
            <a:prstGeom prst="straightConnector1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矩形 1"/>
          <p:cNvSpPr/>
          <p:nvPr/>
        </p:nvSpPr>
        <p:spPr>
          <a:xfrm>
            <a:off x="0" y="648866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6" action="ppaction://hlinkfile"/>
              </a:rPr>
              <a:t>矩阵几何光学</a:t>
            </a:r>
            <a:r>
              <a:rPr lang="zh-CN" altLang="en-US" u="sng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：魏光辉</a:t>
            </a:r>
          </a:p>
        </p:txBody>
      </p:sp>
    </p:spTree>
    <p:extLst>
      <p:ext uri="{BB962C8B-B14F-4D97-AF65-F5344CB8AC3E}">
        <p14:creationId xmlns:p14="http://schemas.microsoft.com/office/powerpoint/2010/main" val="34697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4.4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薄透镜成像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505" y="703835"/>
            <a:ext cx="8229600" cy="846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几种薄透镜成像情况</a:t>
            </a:r>
            <a:endParaRPr lang="en-US" altLang="zh-TW" sz="32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 r="50893" b="54076"/>
          <a:stretch>
            <a:fillRect/>
          </a:stretch>
        </p:blipFill>
        <p:spPr bwMode="auto">
          <a:xfrm>
            <a:off x="975942" y="1820171"/>
            <a:ext cx="361473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975942" y="1497908"/>
            <a:ext cx="3819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物在焦点外，成倒立实像</a:t>
            </a:r>
            <a:endParaRPr lang="en-US" altLang="zh-TW" sz="2400">
              <a:ea typeface="黑体" panose="02010609060101010101" pitchFamily="49" charset="-122"/>
              <a:cs typeface="Arial" panose="020B0604020202020204" pitchFamily="34" charset="0"/>
              <a:hlinkClick r:id="rId4" action="ppaction://hlinkfile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2400" i="1" smtClean="0"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M</a:t>
            </a:r>
            <a:r>
              <a:rPr lang="en-US" altLang="zh-TW" sz="2400" i="1" baseline="-25000" smtClean="0"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T</a:t>
            </a:r>
            <a:r>
              <a:rPr lang="zh-TW" altLang="en-US" sz="2400" smtClean="0"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&lt;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  <a:hlinkClick r:id="rId4" action="ppaction://hlinkfile"/>
              </a:rPr>
              <a:t>0</a:t>
            </a:r>
            <a:endParaRPr lang="zh-TW" altLang="en-US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8" t="53432" r="3062" b="8643"/>
          <a:stretch>
            <a:fillRect/>
          </a:stretch>
        </p:blipFill>
        <p:spPr bwMode="auto">
          <a:xfrm>
            <a:off x="5174880" y="4617346"/>
            <a:ext cx="344646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8" t="3606" b="54578"/>
          <a:stretch>
            <a:fillRect/>
          </a:stretch>
        </p:blipFill>
        <p:spPr bwMode="auto">
          <a:xfrm>
            <a:off x="4981205" y="1951934"/>
            <a:ext cx="36322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4981205" y="1497909"/>
            <a:ext cx="4126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物在焦点内，成正立</a:t>
            </a:r>
            <a:r>
              <a:rPr lang="zh-TW" altLang="en-US" sz="2400" smtClean="0">
                <a:ea typeface="黑体" panose="02010609060101010101" pitchFamily="49" charset="-122"/>
                <a:cs typeface="Arial" panose="020B0604020202020204" pitchFamily="34" charset="0"/>
              </a:rPr>
              <a:t>虚像</a:t>
            </a:r>
            <a:endParaRPr lang="en-US" altLang="zh-TW" sz="2400" smtClean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smtClean="0">
                <a:ea typeface="黑体" panose="02010609060101010101" pitchFamily="49" charset="-122"/>
                <a:cs typeface="Arial" panose="020B0604020202020204" pitchFamily="34" charset="0"/>
              </a:rPr>
              <a:t>		    M</a:t>
            </a:r>
            <a:r>
              <a:rPr lang="en-US" altLang="zh-TW" sz="2400" i="1" baseline="-25000" smtClean="0"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zh-TW" altLang="en-US" sz="2400" smtClean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 smtClean="0">
                <a:ea typeface="黑体" panose="02010609060101010101" pitchFamily="49" charset="-122"/>
                <a:cs typeface="Arial" panose="020B0604020202020204" pitchFamily="34" charset="0"/>
              </a:rPr>
              <a:t>&gt;</a:t>
            </a:r>
            <a:r>
              <a:rPr lang="zh-TW" altLang="en-US" sz="2400" smtClean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 smtClean="0"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291769" y="2469459"/>
            <a:ext cx="5539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凸透镜</a:t>
            </a:r>
          </a:p>
        </p:txBody>
      </p:sp>
      <p:sp>
        <p:nvSpPr>
          <p:cNvPr id="11" name="文字方塊 9"/>
          <p:cNvSpPr txBox="1">
            <a:spLocks noChangeArrowheads="1"/>
          </p:cNvSpPr>
          <p:nvPr/>
        </p:nvSpPr>
        <p:spPr bwMode="auto">
          <a:xfrm>
            <a:off x="323519" y="5072959"/>
            <a:ext cx="5539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凹透镜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1" r="51869" b="8525"/>
          <a:stretch>
            <a:fillRect/>
          </a:stretch>
        </p:blipFill>
        <p:spPr bwMode="auto">
          <a:xfrm>
            <a:off x="977530" y="4577659"/>
            <a:ext cx="3810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1"/>
          <p:cNvSpPr txBox="1">
            <a:spLocks noChangeArrowheads="1"/>
          </p:cNvSpPr>
          <p:nvPr/>
        </p:nvSpPr>
        <p:spPr bwMode="auto">
          <a:xfrm>
            <a:off x="877517" y="4015684"/>
            <a:ext cx="3817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物在焦点外，成正立虚像</a:t>
            </a:r>
            <a:endParaRPr lang="en-US" altLang="zh-TW" sz="240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		  </a:t>
            </a:r>
            <a:r>
              <a:rPr lang="en-US" altLang="zh-TW" sz="2400" smtClean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&lt;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 i="1"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en-US" altLang="zh-TW" sz="2400" i="1" baseline="-25000"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&lt;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字方塊 12"/>
          <p:cNvSpPr txBox="1">
            <a:spLocks noChangeArrowheads="1"/>
          </p:cNvSpPr>
          <p:nvPr/>
        </p:nvSpPr>
        <p:spPr bwMode="auto">
          <a:xfrm>
            <a:off x="4981205" y="4002984"/>
            <a:ext cx="4626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物在焦点内，成正立虚像</a:t>
            </a:r>
            <a:endParaRPr lang="en-US" altLang="zh-TW" sz="240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en-US" altLang="zh-TW" sz="2400" smtClean="0">
                <a:ea typeface="黑体" panose="02010609060101010101" pitchFamily="49" charset="-122"/>
                <a:cs typeface="Arial" panose="020B0604020202020204" pitchFamily="34" charset="0"/>
              </a:rPr>
              <a:t> 0</a:t>
            </a:r>
            <a:r>
              <a:rPr lang="zh-TW" altLang="en-US" sz="2400" smtClean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&lt;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 i="1"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en-US" altLang="zh-TW" sz="2400" i="1" baseline="-25000"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&lt;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3"/>
          <a:stretch>
            <a:fillRect/>
          </a:stretch>
        </p:blipFill>
        <p:spPr bwMode="auto">
          <a:xfrm>
            <a:off x="4474723" y="3421105"/>
            <a:ext cx="37147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75714" y="557850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以光线追踪法看球面成像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448540" y="1627079"/>
            <a:ext cx="7941048" cy="47847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上一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节课中介绍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了这么多数学，光线追踪法到底可以告诉我什么？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例如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如果在球面前面有一个点光源，要如何求出这个点光源成像的位置？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zh-TW" altLang="en-US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788383" y="3474124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383" y="3474124"/>
                <a:ext cx="3917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 bwMode="auto">
          <a:xfrm>
            <a:off x="295275" y="1155700"/>
            <a:ext cx="7693745" cy="5315765"/>
            <a:chOff x="-639784" y="1156320"/>
            <a:chExt cx="8355012" cy="5772139"/>
          </a:xfrm>
        </p:grpSpPr>
        <p:graphicFrame>
          <p:nvGraphicFramePr>
            <p:cNvPr id="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3398317"/>
                </p:ext>
              </p:extLst>
            </p:nvPr>
          </p:nvGraphicFramePr>
          <p:xfrm>
            <a:off x="5997553" y="4428855"/>
            <a:ext cx="1717675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93" name="方程式" r:id="rId5" imgW="748975" imgH="431613" progId="Equation.3">
                    <p:embed/>
                  </p:oleObj>
                </mc:Choice>
                <mc:Fallback>
                  <p:oleObj name="方程式" r:id="rId5" imgW="748975" imgH="431613" progId="Equation.3">
                    <p:embed/>
                    <p:pic>
                      <p:nvPicPr>
                        <p:cNvPr id="5734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7553" y="4428855"/>
                          <a:ext cx="1717675" cy="990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5891931"/>
                </p:ext>
              </p:extLst>
            </p:nvPr>
          </p:nvGraphicFramePr>
          <p:xfrm>
            <a:off x="-423162" y="4428855"/>
            <a:ext cx="6244123" cy="1001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94" name="Equation" r:id="rId7" imgW="3162240" imgH="507960" progId="Equation.DSMT4">
                    <p:embed/>
                  </p:oleObj>
                </mc:Choice>
                <mc:Fallback>
                  <p:oleObj name="Equation" r:id="rId7" imgW="3162240" imgH="507960" progId="Equation.DSMT4">
                    <p:embed/>
                    <p:pic>
                      <p:nvPicPr>
                        <p:cNvPr id="5735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23162" y="4428855"/>
                          <a:ext cx="6244123" cy="1001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104548"/>
                </p:ext>
              </p:extLst>
            </p:nvPr>
          </p:nvGraphicFramePr>
          <p:xfrm>
            <a:off x="804286" y="5399350"/>
            <a:ext cx="3144473" cy="991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95" name="Equation" r:id="rId9" imgW="1371600" imgH="431640" progId="Equation.DSMT4">
                    <p:embed/>
                  </p:oleObj>
                </mc:Choice>
                <mc:Fallback>
                  <p:oleObj name="Equation" r:id="rId9" imgW="1371600" imgH="431640" progId="Equation.DSMT4">
                    <p:embed/>
                    <p:pic>
                      <p:nvPicPr>
                        <p:cNvPr id="5735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286" y="5399350"/>
                          <a:ext cx="3144473" cy="99118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-639784" y="1156320"/>
              <a:ext cx="6573837" cy="2228850"/>
              <a:chOff x="776" y="893"/>
              <a:chExt cx="4141" cy="1404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893"/>
                <a:ext cx="4074" cy="1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9" name="Object 7"/>
              <p:cNvGraphicFramePr>
                <a:graphicFrameLocks noChangeAspect="1"/>
              </p:cNvGraphicFramePr>
              <p:nvPr/>
            </p:nvGraphicFramePr>
            <p:xfrm>
              <a:off x="776" y="1576"/>
              <a:ext cx="528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96" name="方程式" r:id="rId12" imgW="444307" imgH="228501" progId="Equation.3">
                      <p:embed/>
                    </p:oleObj>
                  </mc:Choice>
                  <mc:Fallback>
                    <p:oleObj name="方程式" r:id="rId12" imgW="444307" imgH="228501" progId="Equation.3">
                      <p:embed/>
                      <p:pic>
                        <p:nvPicPr>
                          <p:cNvPr id="57363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6" y="1576"/>
                            <a:ext cx="528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0"/>
              <p:cNvGraphicFramePr>
                <a:graphicFrameLocks noChangeAspect="1"/>
              </p:cNvGraphicFramePr>
              <p:nvPr/>
            </p:nvGraphicFramePr>
            <p:xfrm>
              <a:off x="4242" y="1565"/>
              <a:ext cx="256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97" name="方程式" r:id="rId14" imgW="215806" imgH="228501" progId="Equation.3">
                      <p:embed/>
                    </p:oleObj>
                  </mc:Choice>
                  <mc:Fallback>
                    <p:oleObj name="方程式" r:id="rId14" imgW="215806" imgH="228501" progId="Equation.3">
                      <p:embed/>
                      <p:pic>
                        <p:nvPicPr>
                          <p:cNvPr id="57364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2" y="1565"/>
                            <a:ext cx="256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2"/>
              <p:cNvGraphicFramePr>
                <a:graphicFrameLocks noChangeAspect="1"/>
              </p:cNvGraphicFramePr>
              <p:nvPr/>
            </p:nvGraphicFramePr>
            <p:xfrm>
              <a:off x="3562" y="1000"/>
              <a:ext cx="68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98" name="方程式" r:id="rId16" imgW="571252" imgH="228501" progId="Equation.3">
                      <p:embed/>
                    </p:oleObj>
                  </mc:Choice>
                  <mc:Fallback>
                    <p:oleObj name="方程式" r:id="rId16" imgW="571252" imgH="228501" progId="Equation.3">
                      <p:embed/>
                      <p:pic>
                        <p:nvPicPr>
                          <p:cNvPr id="57365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2" y="1000"/>
                            <a:ext cx="680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13"/>
              <p:cNvGraphicFramePr>
                <a:graphicFrameLocks noChangeAspect="1"/>
              </p:cNvGraphicFramePr>
              <p:nvPr/>
            </p:nvGraphicFramePr>
            <p:xfrm>
              <a:off x="3121" y="1001"/>
              <a:ext cx="181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99" name="方程式" r:id="rId18" imgW="152334" imgH="228501" progId="Equation.3">
                      <p:embed/>
                    </p:oleObj>
                  </mc:Choice>
                  <mc:Fallback>
                    <p:oleObj name="方程式" r:id="rId18" imgW="152334" imgH="228501" progId="Equation.3">
                      <p:embed/>
                      <p:pic>
                        <p:nvPicPr>
                          <p:cNvPr id="57366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1" y="1001"/>
                            <a:ext cx="181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14"/>
              <p:cNvGraphicFramePr>
                <a:graphicFrameLocks noChangeAspect="1"/>
              </p:cNvGraphicFramePr>
              <p:nvPr/>
            </p:nvGraphicFramePr>
            <p:xfrm>
              <a:off x="2827" y="1001"/>
              <a:ext cx="181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000" name="方程式" r:id="rId20" imgW="152334" imgH="228501" progId="Equation.3">
                      <p:embed/>
                    </p:oleObj>
                  </mc:Choice>
                  <mc:Fallback>
                    <p:oleObj name="方程式" r:id="rId20" imgW="152334" imgH="228501" progId="Equation.3">
                      <p:embed/>
                      <p:pic>
                        <p:nvPicPr>
                          <p:cNvPr id="57367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7" y="1001"/>
                            <a:ext cx="181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5"/>
              <p:cNvGraphicFramePr>
                <a:graphicFrameLocks noChangeAspect="1"/>
              </p:cNvGraphicFramePr>
              <p:nvPr/>
            </p:nvGraphicFramePr>
            <p:xfrm>
              <a:off x="1762" y="1374"/>
              <a:ext cx="256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001" name="方程式" r:id="rId22" imgW="215806" imgH="228501" progId="Equation.3">
                      <p:embed/>
                    </p:oleObj>
                  </mc:Choice>
                  <mc:Fallback>
                    <p:oleObj name="方程式" r:id="rId22" imgW="215806" imgH="228501" progId="Equation.3">
                      <p:embed/>
                      <p:pic>
                        <p:nvPicPr>
                          <p:cNvPr id="57368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2" y="1374"/>
                            <a:ext cx="256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979716" y="1221407"/>
              <a:ext cx="2289175" cy="2947988"/>
              <a:chOff x="2991" y="1847"/>
              <a:chExt cx="1827" cy="2292"/>
            </a:xfrm>
          </p:grpSpPr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2991" y="1847"/>
                <a:ext cx="229" cy="2292"/>
                <a:chOff x="3651" y="1412"/>
                <a:chExt cx="881" cy="3101"/>
              </a:xfrm>
            </p:grpSpPr>
            <p:sp>
              <p:nvSpPr>
                <p:cNvPr id="16" name="Arc 6"/>
                <p:cNvSpPr>
                  <a:spLocks/>
                </p:cNvSpPr>
                <p:nvPr/>
              </p:nvSpPr>
              <p:spPr bwMode="auto">
                <a:xfrm flipH="1">
                  <a:off x="3651" y="1412"/>
                  <a:ext cx="881" cy="155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Arc 7"/>
                <p:cNvSpPr>
                  <a:spLocks/>
                </p:cNvSpPr>
                <p:nvPr/>
              </p:nvSpPr>
              <p:spPr bwMode="auto">
                <a:xfrm flipH="1" flipV="1">
                  <a:off x="3651" y="2959"/>
                  <a:ext cx="881" cy="155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220" y="1847"/>
                <a:ext cx="1598" cy="2292"/>
              </a:xfrm>
              <a:prstGeom prst="rect">
                <a:avLst/>
              </a:pr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文字方塊 1"/>
            <p:cNvSpPr txBox="1">
              <a:spLocks noChangeArrowheads="1"/>
            </p:cNvSpPr>
            <p:nvPr/>
          </p:nvSpPr>
          <p:spPr bwMode="auto">
            <a:xfrm>
              <a:off x="-430234" y="3775695"/>
              <a:ext cx="1537456" cy="50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由上一节</a:t>
              </a:r>
            </a:p>
          </p:txBody>
        </p:sp>
        <p:sp>
          <p:nvSpPr>
            <p:cNvPr id="11" name="文字方塊 3"/>
            <p:cNvSpPr txBox="1">
              <a:spLocks noChangeArrowheads="1"/>
            </p:cNvSpPr>
            <p:nvPr/>
          </p:nvSpPr>
          <p:spPr bwMode="auto">
            <a:xfrm>
              <a:off x="1890850" y="6425374"/>
              <a:ext cx="868997" cy="50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物距</a:t>
              </a:r>
            </a:p>
          </p:txBody>
        </p:sp>
        <p:sp>
          <p:nvSpPr>
            <p:cNvPr id="12" name="文字方塊 33"/>
            <p:cNvSpPr txBox="1">
              <a:spLocks noChangeArrowheads="1"/>
            </p:cNvSpPr>
            <p:nvPr/>
          </p:nvSpPr>
          <p:spPr bwMode="auto">
            <a:xfrm>
              <a:off x="971889" y="6427159"/>
              <a:ext cx="868997" cy="50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像距</a:t>
              </a:r>
            </a:p>
          </p:txBody>
        </p:sp>
        <p:sp>
          <p:nvSpPr>
            <p:cNvPr id="13" name="文字方塊 34"/>
            <p:cNvSpPr txBox="1">
              <a:spLocks noChangeArrowheads="1"/>
            </p:cNvSpPr>
            <p:nvPr/>
          </p:nvSpPr>
          <p:spPr bwMode="auto">
            <a:xfrm>
              <a:off x="2759847" y="6425374"/>
              <a:ext cx="2205915" cy="50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10600030101010101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>
                  <a:ea typeface="黑体" panose="02010609060101010101" pitchFamily="49" charset="-122"/>
                  <a:cs typeface="Arial" panose="020B0604020202020204" pitchFamily="34" charset="0"/>
                </a:rPr>
                <a:t>球面曲率半径</a:t>
              </a:r>
            </a:p>
          </p:txBody>
        </p:sp>
      </p:grpSp>
      <p:sp>
        <p:nvSpPr>
          <p:cNvPr id="25" name="Rectangle 3"/>
          <p:cNvSpPr>
            <a:spLocks noGrp="1" noChangeArrowheads="1"/>
          </p:cNvSpPr>
          <p:nvPr>
            <p:ph idx="1"/>
          </p:nvPr>
        </p:nvSpPr>
        <p:spPr>
          <a:xfrm>
            <a:off x="5919788" y="1036638"/>
            <a:ext cx="3132137" cy="21859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成像的意义：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19787" y="1610243"/>
            <a:ext cx="2564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所有由</a:t>
            </a:r>
            <a:r>
              <a:rPr lang="en-US" altLang="zh-TW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800" i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</a:t>
            </a:r>
            <a:r>
              <a:rPr lang="en-US" altLang="zh-TW" sz="2800" i="1" baseline="-25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</a:t>
            </a:r>
            <a:r>
              <a:rPr lang="en-US" altLang="zh-TW" sz="2800" baseline="-25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 </a:t>
            </a: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发出</a:t>
            </a:r>
            <a:r>
              <a:rPr lang="zh-TW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来的光线，</a:t>
            </a:r>
            <a:r>
              <a:rPr lang="zh-TW" altLang="en-US" sz="2800" u="sng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不论角度</a:t>
            </a:r>
            <a:r>
              <a:rPr lang="zh-CN" altLang="en-US" sz="2800" u="sng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如</a:t>
            </a:r>
            <a:r>
              <a:rPr lang="zh-TW" altLang="en-US" sz="2800" u="sng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何</a:t>
            </a:r>
            <a:r>
              <a:rPr lang="zh-TW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，都能</a:t>
            </a:r>
            <a:r>
              <a:rPr lang="zh-TW" altLang="en-US" sz="2800" u="sng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会聚在</a:t>
            </a:r>
            <a:r>
              <a:rPr lang="en-US" altLang="zh-TW" sz="2800" u="sng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800" i="1" u="sng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</a:t>
            </a:r>
            <a:r>
              <a:rPr lang="en-US" altLang="zh-TW" sz="2800" i="1" u="sng" baseline="-25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t2</a:t>
            </a:r>
            <a:r>
              <a:rPr lang="en-US" altLang="zh-TW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形成聚焦点。</a:t>
            </a:r>
            <a:endParaRPr lang="en-US" altLang="zh-TW" sz="2800" baseline="-25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04" y="1692915"/>
            <a:ext cx="24923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45566" y="667654"/>
            <a:ext cx="703897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平行光通过球面聚焦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" y="1584965"/>
            <a:ext cx="6896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040676"/>
              </p:ext>
            </p:extLst>
          </p:nvPr>
        </p:nvGraphicFramePr>
        <p:xfrm>
          <a:off x="774191" y="2570803"/>
          <a:ext cx="4079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8" name="方程式" r:id="rId6" imgW="215806" imgH="228501" progId="Equation.3">
                  <p:embed/>
                </p:oleObj>
              </mc:Choice>
              <mc:Fallback>
                <p:oleObj name="方程式" r:id="rId6" imgW="215806" imgH="228501" progId="Equation.3">
                  <p:embed/>
                  <p:pic>
                    <p:nvPicPr>
                      <p:cNvPr id="593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91" y="2570803"/>
                        <a:ext cx="407988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31699"/>
              </p:ext>
            </p:extLst>
          </p:nvPr>
        </p:nvGraphicFramePr>
        <p:xfrm>
          <a:off x="6103484" y="2785909"/>
          <a:ext cx="8604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9" name="方程式" r:id="rId8" imgW="457200" imgH="228600" progId="Equation.3">
                  <p:embed/>
                </p:oleObj>
              </mc:Choice>
              <mc:Fallback>
                <p:oleObj name="方程式" r:id="rId8" imgW="457200" imgH="228600" progId="Equation.3">
                  <p:embed/>
                  <p:pic>
                    <p:nvPicPr>
                      <p:cNvPr id="593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484" y="2785909"/>
                        <a:ext cx="860425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02374"/>
              </p:ext>
            </p:extLst>
          </p:nvPr>
        </p:nvGraphicFramePr>
        <p:xfrm>
          <a:off x="4090479" y="1783403"/>
          <a:ext cx="2873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0" name="方程式" r:id="rId10" imgW="152334" imgH="228501" progId="Equation.3">
                  <p:embed/>
                </p:oleObj>
              </mc:Choice>
              <mc:Fallback>
                <p:oleObj name="方程式" r:id="rId10" imgW="152334" imgH="228501" progId="Equation.3">
                  <p:embed/>
                  <p:pic>
                    <p:nvPicPr>
                      <p:cNvPr id="593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479" y="1783403"/>
                        <a:ext cx="287337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35806"/>
              </p:ext>
            </p:extLst>
          </p:nvPr>
        </p:nvGraphicFramePr>
        <p:xfrm>
          <a:off x="3623754" y="1783403"/>
          <a:ext cx="2873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1" name="方程式" r:id="rId12" imgW="152334" imgH="228501" progId="Equation.3">
                  <p:embed/>
                </p:oleObj>
              </mc:Choice>
              <mc:Fallback>
                <p:oleObj name="方程式" r:id="rId12" imgW="152334" imgH="228501" progId="Equation.3">
                  <p:embed/>
                  <p:pic>
                    <p:nvPicPr>
                      <p:cNvPr id="594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754" y="1783403"/>
                        <a:ext cx="287337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92183"/>
              </p:ext>
            </p:extLst>
          </p:nvPr>
        </p:nvGraphicFramePr>
        <p:xfrm>
          <a:off x="2044192" y="1882795"/>
          <a:ext cx="863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2" name="方程式" r:id="rId14" imgW="457200" imgH="228600" progId="Equation.3">
                  <p:embed/>
                </p:oleObj>
              </mc:Choice>
              <mc:Fallback>
                <p:oleObj name="方程式" r:id="rId14" imgW="457200" imgH="228600" progId="Equation.3">
                  <p:embed/>
                  <p:pic>
                    <p:nvPicPr>
                      <p:cNvPr id="594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192" y="1882795"/>
                        <a:ext cx="863600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033373"/>
              </p:ext>
            </p:extLst>
          </p:nvPr>
        </p:nvGraphicFramePr>
        <p:xfrm>
          <a:off x="4812791" y="1975490"/>
          <a:ext cx="3603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3" name="方程式" r:id="rId16" imgW="228600" imgH="228600" progId="Equation.3">
                  <p:embed/>
                </p:oleObj>
              </mc:Choice>
              <mc:Fallback>
                <p:oleObj name="方程式" r:id="rId16" imgW="228600" imgH="228600" progId="Equation.3">
                  <p:embed/>
                  <p:pic>
                    <p:nvPicPr>
                      <p:cNvPr id="594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791" y="1975490"/>
                        <a:ext cx="360363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5886"/>
              </p:ext>
            </p:extLst>
          </p:nvPr>
        </p:nvGraphicFramePr>
        <p:xfrm>
          <a:off x="3549141" y="2570803"/>
          <a:ext cx="3603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4" name="方程式" r:id="rId18" imgW="190500" imgH="228600" progId="Equation.3">
                  <p:embed/>
                </p:oleObj>
              </mc:Choice>
              <mc:Fallback>
                <p:oleObj name="方程式" r:id="rId18" imgW="190500" imgH="228600" progId="Equation.3">
                  <p:embed/>
                  <p:pic>
                    <p:nvPicPr>
                      <p:cNvPr id="594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141" y="2570803"/>
                        <a:ext cx="360363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22819"/>
              </p:ext>
            </p:extLst>
          </p:nvPr>
        </p:nvGraphicFramePr>
        <p:xfrm>
          <a:off x="1999741" y="4715515"/>
          <a:ext cx="70834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5" name="方程式" r:id="rId20" imgW="3086100" imgH="431800" progId="Equation.3">
                  <p:embed/>
                </p:oleObj>
              </mc:Choice>
              <mc:Fallback>
                <p:oleObj name="方程式" r:id="rId20" imgW="3086100" imgH="431800" progId="Equation.3">
                  <p:embed/>
                  <p:pic>
                    <p:nvPicPr>
                      <p:cNvPr id="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741" y="4715515"/>
                        <a:ext cx="7083425" cy="9921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5692"/>
              </p:ext>
            </p:extLst>
          </p:nvPr>
        </p:nvGraphicFramePr>
        <p:xfrm>
          <a:off x="731329" y="3712215"/>
          <a:ext cx="47164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6" name="方程式" r:id="rId22" imgW="2057400" imgH="431800" progId="Equation.3">
                  <p:embed/>
                </p:oleObj>
              </mc:Choice>
              <mc:Fallback>
                <p:oleObj name="方程式" r:id="rId22" imgW="2057400" imgH="431800" progId="Equation.3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29" y="3712215"/>
                        <a:ext cx="47164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47791" y="3940815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球面的等效焦距</a:t>
            </a:r>
            <a:endParaRPr lang="en-US" altLang="zh-TW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10641" y="4952053"/>
            <a:ext cx="177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屈光力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2400" i="1"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en-US" altLang="zh-TW" sz="240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400">
                <a:ea typeface="黑体" panose="02010609060101010101" pitchFamily="49" charset="-122"/>
                <a:cs typeface="Arial" panose="020B0604020202020204" pitchFamily="34" charset="0"/>
              </a:rPr>
              <a:t>＝</a:t>
            </a:r>
            <a:endParaRPr lang="en-US" altLang="zh-TW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007679" y="5768028"/>
            <a:ext cx="3559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</a:t>
            </a:r>
            <a:r>
              <a:rPr lang="zh-TW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单位</a:t>
            </a:r>
            <a:r>
              <a:rPr lang="en-US" altLang="zh-TW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屈</a:t>
            </a: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</a:t>
            </a:r>
            <a:endParaRPr lang="en-US" altLang="zh-TW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zh-TW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diopter D, 1D =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 m</a:t>
            </a:r>
            <a:r>
              <a:rPr lang="en-US" altLang="zh-TW" baseline="30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-1</a:t>
            </a:r>
            <a:r>
              <a:rPr lang="en-US" altLang="zh-TW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356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28650" y="700666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球面聚焦成像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生活中有看过球面聚焦成像的例子吗？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我们的眼睛就是！！</a:t>
            </a:r>
          </a:p>
        </p:txBody>
      </p:sp>
      <p:grpSp>
        <p:nvGrpSpPr>
          <p:cNvPr id="6" name="群組 16"/>
          <p:cNvGrpSpPr>
            <a:grpSpLocks noChangeAspect="1"/>
          </p:cNvGrpSpPr>
          <p:nvPr/>
        </p:nvGrpSpPr>
        <p:grpSpPr bwMode="auto">
          <a:xfrm>
            <a:off x="2022475" y="3125788"/>
            <a:ext cx="4718050" cy="2559050"/>
            <a:chOff x="5508625" y="3128963"/>
            <a:chExt cx="2005013" cy="1087437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6550025" y="3371850"/>
              <a:ext cx="0" cy="609600"/>
              <a:chOff x="1344" y="1152"/>
              <a:chExt cx="0" cy="384"/>
            </a:xfrm>
          </p:grpSpPr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1344" y="115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1344" y="139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5508625" y="3481388"/>
              <a:ext cx="1981200" cy="390525"/>
            </a:xfrm>
            <a:custGeom>
              <a:avLst/>
              <a:gdLst>
                <a:gd name="T0" fmla="*/ 0 w 1248"/>
                <a:gd name="T1" fmla="*/ 0 h 96"/>
                <a:gd name="T2" fmla="*/ 2147483646 w 1248"/>
                <a:gd name="T3" fmla="*/ 0 h 96"/>
                <a:gd name="T4" fmla="*/ 2147483646 w 1248"/>
                <a:gd name="T5" fmla="*/ 2147483646 h 96"/>
                <a:gd name="T6" fmla="*/ 2147483646 w 1248"/>
                <a:gd name="T7" fmla="*/ 2147483646 h 96"/>
                <a:gd name="T8" fmla="*/ 0 w 1248"/>
                <a:gd name="T9" fmla="*/ 2147483646 h 96"/>
                <a:gd name="T10" fmla="*/ 0 w 1248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8"/>
                <a:gd name="T19" fmla="*/ 0 h 96"/>
                <a:gd name="T20" fmla="*/ 1248 w 1248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8" h="96">
                  <a:moveTo>
                    <a:pt x="0" y="0"/>
                  </a:moveTo>
                  <a:lnTo>
                    <a:pt x="528" y="0"/>
                  </a:lnTo>
                  <a:lnTo>
                    <a:pt x="1248" y="48"/>
                  </a:lnTo>
                  <a:lnTo>
                    <a:pt x="528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96"/>
            <p:cNvGrpSpPr>
              <a:grpSpLocks/>
            </p:cNvGrpSpPr>
            <p:nvPr/>
          </p:nvGrpSpPr>
          <p:grpSpPr bwMode="auto">
            <a:xfrm>
              <a:off x="6370638" y="3128963"/>
              <a:ext cx="1143000" cy="1087437"/>
              <a:chOff x="1786" y="1104"/>
              <a:chExt cx="2821" cy="2682"/>
            </a:xfrm>
          </p:grpSpPr>
          <p:grpSp>
            <p:nvGrpSpPr>
              <p:cNvPr id="10" name="Group 97"/>
              <p:cNvGrpSpPr>
                <a:grpSpLocks/>
              </p:cNvGrpSpPr>
              <p:nvPr/>
            </p:nvGrpSpPr>
            <p:grpSpPr bwMode="auto">
              <a:xfrm>
                <a:off x="2261" y="1104"/>
                <a:ext cx="2346" cy="2682"/>
                <a:chOff x="2932" y="1159"/>
                <a:chExt cx="2346" cy="2682"/>
              </a:xfrm>
            </p:grpSpPr>
            <p:sp>
              <p:nvSpPr>
                <p:cNvPr id="14" name="Freeform 98"/>
                <p:cNvSpPr>
                  <a:spLocks/>
                </p:cNvSpPr>
                <p:nvPr/>
              </p:nvSpPr>
              <p:spPr bwMode="auto">
                <a:xfrm>
                  <a:off x="2932" y="3245"/>
                  <a:ext cx="1060" cy="596"/>
                </a:xfrm>
                <a:custGeom>
                  <a:avLst/>
                  <a:gdLst>
                    <a:gd name="T0" fmla="*/ 1018 w 1060"/>
                    <a:gd name="T1" fmla="*/ 594 h 596"/>
                    <a:gd name="T2" fmla="*/ 940 w 1060"/>
                    <a:gd name="T3" fmla="*/ 588 h 596"/>
                    <a:gd name="T4" fmla="*/ 862 w 1060"/>
                    <a:gd name="T5" fmla="*/ 578 h 596"/>
                    <a:gd name="T6" fmla="*/ 786 w 1060"/>
                    <a:gd name="T7" fmla="*/ 562 h 596"/>
                    <a:gd name="T8" fmla="*/ 711 w 1060"/>
                    <a:gd name="T9" fmla="*/ 543 h 596"/>
                    <a:gd name="T10" fmla="*/ 636 w 1060"/>
                    <a:gd name="T11" fmla="*/ 518 h 596"/>
                    <a:gd name="T12" fmla="*/ 563 w 1060"/>
                    <a:gd name="T13" fmla="*/ 489 h 596"/>
                    <a:gd name="T14" fmla="*/ 492 w 1060"/>
                    <a:gd name="T15" fmla="*/ 455 h 596"/>
                    <a:gd name="T16" fmla="*/ 425 w 1060"/>
                    <a:gd name="T17" fmla="*/ 415 h 596"/>
                    <a:gd name="T18" fmla="*/ 357 w 1060"/>
                    <a:gd name="T19" fmla="*/ 374 h 596"/>
                    <a:gd name="T20" fmla="*/ 294 w 1060"/>
                    <a:gd name="T21" fmla="*/ 328 h 596"/>
                    <a:gd name="T22" fmla="*/ 233 w 1060"/>
                    <a:gd name="T23" fmla="*/ 277 h 596"/>
                    <a:gd name="T24" fmla="*/ 175 w 1060"/>
                    <a:gd name="T25" fmla="*/ 223 h 596"/>
                    <a:gd name="T26" fmla="*/ 120 w 1060"/>
                    <a:gd name="T27" fmla="*/ 165 h 596"/>
                    <a:gd name="T28" fmla="*/ 70 w 1060"/>
                    <a:gd name="T29" fmla="*/ 104 h 596"/>
                    <a:gd name="T30" fmla="*/ 22 w 1060"/>
                    <a:gd name="T31" fmla="*/ 38 h 596"/>
                    <a:gd name="T32" fmla="*/ 8 w 1060"/>
                    <a:gd name="T33" fmla="*/ 0 h 596"/>
                    <a:gd name="T34" fmla="*/ 53 w 1060"/>
                    <a:gd name="T35" fmla="*/ 66 h 596"/>
                    <a:gd name="T36" fmla="*/ 102 w 1060"/>
                    <a:gd name="T37" fmla="*/ 128 h 596"/>
                    <a:gd name="T38" fmla="*/ 154 w 1060"/>
                    <a:gd name="T39" fmla="*/ 187 h 596"/>
                    <a:gd name="T40" fmla="*/ 210 w 1060"/>
                    <a:gd name="T41" fmla="*/ 242 h 596"/>
                    <a:gd name="T42" fmla="*/ 269 w 1060"/>
                    <a:gd name="T43" fmla="*/ 295 h 596"/>
                    <a:gd name="T44" fmla="*/ 331 w 1060"/>
                    <a:gd name="T45" fmla="*/ 342 h 596"/>
                    <a:gd name="T46" fmla="*/ 396 w 1060"/>
                    <a:gd name="T47" fmla="*/ 387 h 596"/>
                    <a:gd name="T48" fmla="*/ 462 w 1060"/>
                    <a:gd name="T49" fmla="*/ 427 h 596"/>
                    <a:gd name="T50" fmla="*/ 531 w 1060"/>
                    <a:gd name="T51" fmla="*/ 463 h 596"/>
                    <a:gd name="T52" fmla="*/ 603 w 1060"/>
                    <a:gd name="T53" fmla="*/ 494 h 596"/>
                    <a:gd name="T54" fmla="*/ 675 w 1060"/>
                    <a:gd name="T55" fmla="*/ 522 h 596"/>
                    <a:gd name="T56" fmla="*/ 749 w 1060"/>
                    <a:gd name="T57" fmla="*/ 544 h 596"/>
                    <a:gd name="T58" fmla="*/ 826 w 1060"/>
                    <a:gd name="T59" fmla="*/ 562 h 596"/>
                    <a:gd name="T60" fmla="*/ 902 w 1060"/>
                    <a:gd name="T61" fmla="*/ 574 h 596"/>
                    <a:gd name="T62" fmla="*/ 980 w 1060"/>
                    <a:gd name="T63" fmla="*/ 582 h 596"/>
                    <a:gd name="T64" fmla="*/ 1059 w 1060"/>
                    <a:gd name="T65" fmla="*/ 585 h 59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60"/>
                    <a:gd name="T100" fmla="*/ 0 h 596"/>
                    <a:gd name="T101" fmla="*/ 1060 w 1060"/>
                    <a:gd name="T102" fmla="*/ 596 h 59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60" h="596">
                      <a:moveTo>
                        <a:pt x="1059" y="595"/>
                      </a:moveTo>
                      <a:lnTo>
                        <a:pt x="1018" y="594"/>
                      </a:lnTo>
                      <a:lnTo>
                        <a:pt x="980" y="592"/>
                      </a:lnTo>
                      <a:lnTo>
                        <a:pt x="940" y="588"/>
                      </a:lnTo>
                      <a:lnTo>
                        <a:pt x="901" y="585"/>
                      </a:lnTo>
                      <a:lnTo>
                        <a:pt x="862" y="578"/>
                      </a:lnTo>
                      <a:lnTo>
                        <a:pt x="824" y="571"/>
                      </a:lnTo>
                      <a:lnTo>
                        <a:pt x="786" y="562"/>
                      </a:lnTo>
                      <a:lnTo>
                        <a:pt x="748" y="553"/>
                      </a:lnTo>
                      <a:lnTo>
                        <a:pt x="711" y="543"/>
                      </a:lnTo>
                      <a:lnTo>
                        <a:pt x="673" y="531"/>
                      </a:lnTo>
                      <a:lnTo>
                        <a:pt x="636" y="518"/>
                      </a:lnTo>
                      <a:lnTo>
                        <a:pt x="600" y="505"/>
                      </a:lnTo>
                      <a:lnTo>
                        <a:pt x="563" y="489"/>
                      </a:lnTo>
                      <a:lnTo>
                        <a:pt x="528" y="473"/>
                      </a:lnTo>
                      <a:lnTo>
                        <a:pt x="492" y="455"/>
                      </a:lnTo>
                      <a:lnTo>
                        <a:pt x="458" y="435"/>
                      </a:lnTo>
                      <a:lnTo>
                        <a:pt x="425" y="415"/>
                      </a:lnTo>
                      <a:lnTo>
                        <a:pt x="390" y="396"/>
                      </a:lnTo>
                      <a:lnTo>
                        <a:pt x="357" y="374"/>
                      </a:lnTo>
                      <a:lnTo>
                        <a:pt x="326" y="351"/>
                      </a:lnTo>
                      <a:lnTo>
                        <a:pt x="294" y="328"/>
                      </a:lnTo>
                      <a:lnTo>
                        <a:pt x="264" y="303"/>
                      </a:lnTo>
                      <a:lnTo>
                        <a:pt x="233" y="277"/>
                      </a:lnTo>
                      <a:lnTo>
                        <a:pt x="204" y="250"/>
                      </a:lnTo>
                      <a:lnTo>
                        <a:pt x="175" y="223"/>
                      </a:lnTo>
                      <a:lnTo>
                        <a:pt x="148" y="194"/>
                      </a:lnTo>
                      <a:lnTo>
                        <a:pt x="120" y="165"/>
                      </a:lnTo>
                      <a:lnTo>
                        <a:pt x="95" y="135"/>
                      </a:lnTo>
                      <a:lnTo>
                        <a:pt x="70" y="104"/>
                      </a:lnTo>
                      <a:lnTo>
                        <a:pt x="45" y="72"/>
                      </a:lnTo>
                      <a:lnTo>
                        <a:pt x="22" y="38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30" y="33"/>
                      </a:lnTo>
                      <a:lnTo>
                        <a:pt x="53" y="66"/>
                      </a:lnTo>
                      <a:lnTo>
                        <a:pt x="76" y="97"/>
                      </a:lnTo>
                      <a:lnTo>
                        <a:pt x="102" y="128"/>
                      </a:lnTo>
                      <a:lnTo>
                        <a:pt x="128" y="159"/>
                      </a:lnTo>
                      <a:lnTo>
                        <a:pt x="154" y="187"/>
                      </a:lnTo>
                      <a:lnTo>
                        <a:pt x="182" y="215"/>
                      </a:lnTo>
                      <a:lnTo>
                        <a:pt x="210" y="242"/>
                      </a:lnTo>
                      <a:lnTo>
                        <a:pt x="239" y="270"/>
                      </a:lnTo>
                      <a:lnTo>
                        <a:pt x="269" y="295"/>
                      </a:lnTo>
                      <a:lnTo>
                        <a:pt x="299" y="320"/>
                      </a:lnTo>
                      <a:lnTo>
                        <a:pt x="331" y="342"/>
                      </a:lnTo>
                      <a:lnTo>
                        <a:pt x="363" y="366"/>
                      </a:lnTo>
                      <a:lnTo>
                        <a:pt x="396" y="387"/>
                      </a:lnTo>
                      <a:lnTo>
                        <a:pt x="429" y="408"/>
                      </a:lnTo>
                      <a:lnTo>
                        <a:pt x="462" y="427"/>
                      </a:lnTo>
                      <a:lnTo>
                        <a:pt x="496" y="446"/>
                      </a:lnTo>
                      <a:lnTo>
                        <a:pt x="531" y="463"/>
                      </a:lnTo>
                      <a:lnTo>
                        <a:pt x="567" y="480"/>
                      </a:lnTo>
                      <a:lnTo>
                        <a:pt x="603" y="494"/>
                      </a:lnTo>
                      <a:lnTo>
                        <a:pt x="638" y="509"/>
                      </a:lnTo>
                      <a:lnTo>
                        <a:pt x="675" y="522"/>
                      </a:lnTo>
                      <a:lnTo>
                        <a:pt x="712" y="533"/>
                      </a:lnTo>
                      <a:lnTo>
                        <a:pt x="749" y="544"/>
                      </a:lnTo>
                      <a:lnTo>
                        <a:pt x="787" y="553"/>
                      </a:lnTo>
                      <a:lnTo>
                        <a:pt x="826" y="562"/>
                      </a:lnTo>
                      <a:lnTo>
                        <a:pt x="864" y="569"/>
                      </a:lnTo>
                      <a:lnTo>
                        <a:pt x="902" y="574"/>
                      </a:lnTo>
                      <a:lnTo>
                        <a:pt x="940" y="579"/>
                      </a:lnTo>
                      <a:lnTo>
                        <a:pt x="980" y="582"/>
                      </a:lnTo>
                      <a:lnTo>
                        <a:pt x="1018" y="585"/>
                      </a:lnTo>
                      <a:lnTo>
                        <a:pt x="1059" y="585"/>
                      </a:lnTo>
                      <a:lnTo>
                        <a:pt x="1059" y="595"/>
                      </a:ln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reeform 99"/>
                <p:cNvSpPr>
                  <a:spLocks/>
                </p:cNvSpPr>
                <p:nvPr/>
              </p:nvSpPr>
              <p:spPr bwMode="auto">
                <a:xfrm>
                  <a:off x="3999" y="2503"/>
                  <a:ext cx="1279" cy="1338"/>
                </a:xfrm>
                <a:custGeom>
                  <a:avLst/>
                  <a:gdLst>
                    <a:gd name="T0" fmla="*/ 1275 w 1279"/>
                    <a:gd name="T1" fmla="*/ 69 h 1338"/>
                    <a:gd name="T2" fmla="*/ 1262 w 1279"/>
                    <a:gd name="T3" fmla="*/ 203 h 1338"/>
                    <a:gd name="T4" fmla="*/ 1237 w 1279"/>
                    <a:gd name="T5" fmla="*/ 334 h 1338"/>
                    <a:gd name="T6" fmla="*/ 1200 w 1279"/>
                    <a:gd name="T7" fmla="*/ 460 h 1338"/>
                    <a:gd name="T8" fmla="*/ 1151 w 1279"/>
                    <a:gd name="T9" fmla="*/ 580 h 1338"/>
                    <a:gd name="T10" fmla="*/ 1092 w 1279"/>
                    <a:gd name="T11" fmla="*/ 694 h 1338"/>
                    <a:gd name="T12" fmla="*/ 1023 w 1279"/>
                    <a:gd name="T13" fmla="*/ 799 h 1338"/>
                    <a:gd name="T14" fmla="*/ 945 w 1279"/>
                    <a:gd name="T15" fmla="*/ 898 h 1338"/>
                    <a:gd name="T16" fmla="*/ 858 w 1279"/>
                    <a:gd name="T17" fmla="*/ 990 h 1338"/>
                    <a:gd name="T18" fmla="*/ 763 w 1279"/>
                    <a:gd name="T19" fmla="*/ 1070 h 1338"/>
                    <a:gd name="T20" fmla="*/ 661 w 1279"/>
                    <a:gd name="T21" fmla="*/ 1143 h 1338"/>
                    <a:gd name="T22" fmla="*/ 552 w 1279"/>
                    <a:gd name="T23" fmla="*/ 1205 h 1338"/>
                    <a:gd name="T24" fmla="*/ 437 w 1279"/>
                    <a:gd name="T25" fmla="*/ 1255 h 1338"/>
                    <a:gd name="T26" fmla="*/ 317 w 1279"/>
                    <a:gd name="T27" fmla="*/ 1295 h 1338"/>
                    <a:gd name="T28" fmla="*/ 193 w 1279"/>
                    <a:gd name="T29" fmla="*/ 1321 h 1338"/>
                    <a:gd name="T30" fmla="*/ 65 w 1279"/>
                    <a:gd name="T31" fmla="*/ 1334 h 1338"/>
                    <a:gd name="T32" fmla="*/ 0 w 1279"/>
                    <a:gd name="T33" fmla="*/ 1326 h 1338"/>
                    <a:gd name="T34" fmla="*/ 128 w 1279"/>
                    <a:gd name="T35" fmla="*/ 1320 h 1338"/>
                    <a:gd name="T36" fmla="*/ 255 w 1279"/>
                    <a:gd name="T37" fmla="*/ 1300 h 1338"/>
                    <a:gd name="T38" fmla="*/ 377 w 1279"/>
                    <a:gd name="T39" fmla="*/ 1267 h 1338"/>
                    <a:gd name="T40" fmla="*/ 492 w 1279"/>
                    <a:gd name="T41" fmla="*/ 1222 h 1338"/>
                    <a:gd name="T42" fmla="*/ 603 w 1279"/>
                    <a:gd name="T43" fmla="*/ 1167 h 1338"/>
                    <a:gd name="T44" fmla="*/ 707 w 1279"/>
                    <a:gd name="T45" fmla="*/ 1101 h 1338"/>
                    <a:gd name="T46" fmla="*/ 805 w 1279"/>
                    <a:gd name="T47" fmla="*/ 1024 h 1338"/>
                    <a:gd name="T48" fmla="*/ 895 w 1279"/>
                    <a:gd name="T49" fmla="*/ 938 h 1338"/>
                    <a:gd name="T50" fmla="*/ 978 w 1279"/>
                    <a:gd name="T51" fmla="*/ 844 h 1338"/>
                    <a:gd name="T52" fmla="*/ 1051 w 1279"/>
                    <a:gd name="T53" fmla="*/ 741 h 1338"/>
                    <a:gd name="T54" fmla="*/ 1114 w 1279"/>
                    <a:gd name="T55" fmla="*/ 633 h 1338"/>
                    <a:gd name="T56" fmla="*/ 1167 w 1279"/>
                    <a:gd name="T57" fmla="*/ 517 h 1338"/>
                    <a:gd name="T58" fmla="*/ 1211 w 1279"/>
                    <a:gd name="T59" fmla="*/ 395 h 1338"/>
                    <a:gd name="T60" fmla="*/ 1242 w 1279"/>
                    <a:gd name="T61" fmla="*/ 268 h 1338"/>
                    <a:gd name="T62" fmla="*/ 1261 w 1279"/>
                    <a:gd name="T63" fmla="*/ 136 h 1338"/>
                    <a:gd name="T64" fmla="*/ 1267 w 1279"/>
                    <a:gd name="T65" fmla="*/ 0 h 13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79"/>
                    <a:gd name="T100" fmla="*/ 0 h 1338"/>
                    <a:gd name="T101" fmla="*/ 1279 w 1279"/>
                    <a:gd name="T102" fmla="*/ 1338 h 13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79" h="1338">
                      <a:moveTo>
                        <a:pt x="1278" y="0"/>
                      </a:moveTo>
                      <a:lnTo>
                        <a:pt x="1275" y="69"/>
                      </a:lnTo>
                      <a:lnTo>
                        <a:pt x="1270" y="136"/>
                      </a:lnTo>
                      <a:lnTo>
                        <a:pt x="1262" y="203"/>
                      </a:lnTo>
                      <a:lnTo>
                        <a:pt x="1250" y="270"/>
                      </a:lnTo>
                      <a:lnTo>
                        <a:pt x="1237" y="334"/>
                      </a:lnTo>
                      <a:lnTo>
                        <a:pt x="1220" y="398"/>
                      </a:lnTo>
                      <a:lnTo>
                        <a:pt x="1200" y="460"/>
                      </a:lnTo>
                      <a:lnTo>
                        <a:pt x="1176" y="521"/>
                      </a:lnTo>
                      <a:lnTo>
                        <a:pt x="1151" y="580"/>
                      </a:lnTo>
                      <a:lnTo>
                        <a:pt x="1122" y="637"/>
                      </a:lnTo>
                      <a:lnTo>
                        <a:pt x="1092" y="694"/>
                      </a:lnTo>
                      <a:lnTo>
                        <a:pt x="1059" y="746"/>
                      </a:lnTo>
                      <a:lnTo>
                        <a:pt x="1023" y="799"/>
                      </a:lnTo>
                      <a:lnTo>
                        <a:pt x="985" y="851"/>
                      </a:lnTo>
                      <a:lnTo>
                        <a:pt x="945" y="898"/>
                      </a:lnTo>
                      <a:lnTo>
                        <a:pt x="903" y="945"/>
                      </a:lnTo>
                      <a:lnTo>
                        <a:pt x="858" y="990"/>
                      </a:lnTo>
                      <a:lnTo>
                        <a:pt x="811" y="1032"/>
                      </a:lnTo>
                      <a:lnTo>
                        <a:pt x="763" y="1070"/>
                      </a:lnTo>
                      <a:lnTo>
                        <a:pt x="712" y="1108"/>
                      </a:lnTo>
                      <a:lnTo>
                        <a:pt x="661" y="1143"/>
                      </a:lnTo>
                      <a:lnTo>
                        <a:pt x="608" y="1174"/>
                      </a:lnTo>
                      <a:lnTo>
                        <a:pt x="552" y="1205"/>
                      </a:lnTo>
                      <a:lnTo>
                        <a:pt x="496" y="1231"/>
                      </a:lnTo>
                      <a:lnTo>
                        <a:pt x="437" y="1255"/>
                      </a:lnTo>
                      <a:lnTo>
                        <a:pt x="378" y="1276"/>
                      </a:lnTo>
                      <a:lnTo>
                        <a:pt x="317" y="1295"/>
                      </a:lnTo>
                      <a:lnTo>
                        <a:pt x="255" y="1309"/>
                      </a:lnTo>
                      <a:lnTo>
                        <a:pt x="193" y="1321"/>
                      </a:lnTo>
                      <a:lnTo>
                        <a:pt x="130" y="1329"/>
                      </a:lnTo>
                      <a:lnTo>
                        <a:pt x="65" y="1334"/>
                      </a:lnTo>
                      <a:lnTo>
                        <a:pt x="0" y="1337"/>
                      </a:lnTo>
                      <a:lnTo>
                        <a:pt x="0" y="1326"/>
                      </a:lnTo>
                      <a:lnTo>
                        <a:pt x="65" y="1325"/>
                      </a:lnTo>
                      <a:lnTo>
                        <a:pt x="128" y="1320"/>
                      </a:lnTo>
                      <a:lnTo>
                        <a:pt x="193" y="1312"/>
                      </a:lnTo>
                      <a:lnTo>
                        <a:pt x="255" y="1300"/>
                      </a:lnTo>
                      <a:lnTo>
                        <a:pt x="316" y="1285"/>
                      </a:lnTo>
                      <a:lnTo>
                        <a:pt x="377" y="1267"/>
                      </a:lnTo>
                      <a:lnTo>
                        <a:pt x="435" y="1246"/>
                      </a:lnTo>
                      <a:lnTo>
                        <a:pt x="492" y="1222"/>
                      </a:lnTo>
                      <a:lnTo>
                        <a:pt x="548" y="1196"/>
                      </a:lnTo>
                      <a:lnTo>
                        <a:pt x="603" y="1167"/>
                      </a:lnTo>
                      <a:lnTo>
                        <a:pt x="656" y="1135"/>
                      </a:lnTo>
                      <a:lnTo>
                        <a:pt x="707" y="1101"/>
                      </a:lnTo>
                      <a:lnTo>
                        <a:pt x="757" y="1064"/>
                      </a:lnTo>
                      <a:lnTo>
                        <a:pt x="805" y="1024"/>
                      </a:lnTo>
                      <a:lnTo>
                        <a:pt x="851" y="982"/>
                      </a:lnTo>
                      <a:lnTo>
                        <a:pt x="895" y="938"/>
                      </a:lnTo>
                      <a:lnTo>
                        <a:pt x="937" y="892"/>
                      </a:lnTo>
                      <a:lnTo>
                        <a:pt x="978" y="844"/>
                      </a:lnTo>
                      <a:lnTo>
                        <a:pt x="1015" y="794"/>
                      </a:lnTo>
                      <a:lnTo>
                        <a:pt x="1051" y="741"/>
                      </a:lnTo>
                      <a:lnTo>
                        <a:pt x="1084" y="688"/>
                      </a:lnTo>
                      <a:lnTo>
                        <a:pt x="1114" y="633"/>
                      </a:lnTo>
                      <a:lnTo>
                        <a:pt x="1142" y="576"/>
                      </a:lnTo>
                      <a:lnTo>
                        <a:pt x="1167" y="517"/>
                      </a:lnTo>
                      <a:lnTo>
                        <a:pt x="1191" y="456"/>
                      </a:lnTo>
                      <a:lnTo>
                        <a:pt x="1211" y="395"/>
                      </a:lnTo>
                      <a:lnTo>
                        <a:pt x="1228" y="332"/>
                      </a:lnTo>
                      <a:lnTo>
                        <a:pt x="1242" y="268"/>
                      </a:lnTo>
                      <a:lnTo>
                        <a:pt x="1253" y="202"/>
                      </a:lnTo>
                      <a:lnTo>
                        <a:pt x="1261" y="136"/>
                      </a:lnTo>
                      <a:lnTo>
                        <a:pt x="1266" y="69"/>
                      </a:lnTo>
                      <a:lnTo>
                        <a:pt x="1267" y="0"/>
                      </a:lnTo>
                      <a:lnTo>
                        <a:pt x="1278" y="0"/>
                      </a:ln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Freeform 100"/>
                <p:cNvSpPr>
                  <a:spLocks/>
                </p:cNvSpPr>
                <p:nvPr/>
              </p:nvSpPr>
              <p:spPr bwMode="auto">
                <a:xfrm>
                  <a:off x="3999" y="1159"/>
                  <a:ext cx="1279" cy="1337"/>
                </a:xfrm>
                <a:custGeom>
                  <a:avLst/>
                  <a:gdLst>
                    <a:gd name="T0" fmla="*/ 65 w 1279"/>
                    <a:gd name="T1" fmla="*/ 1 h 1337"/>
                    <a:gd name="T2" fmla="*/ 193 w 1279"/>
                    <a:gd name="T3" fmla="*/ 16 h 1337"/>
                    <a:gd name="T4" fmla="*/ 317 w 1279"/>
                    <a:gd name="T5" fmla="*/ 42 h 1337"/>
                    <a:gd name="T6" fmla="*/ 437 w 1279"/>
                    <a:gd name="T7" fmla="*/ 81 h 1337"/>
                    <a:gd name="T8" fmla="*/ 552 w 1279"/>
                    <a:gd name="T9" fmla="*/ 132 h 1337"/>
                    <a:gd name="T10" fmla="*/ 661 w 1279"/>
                    <a:gd name="T11" fmla="*/ 193 h 1337"/>
                    <a:gd name="T12" fmla="*/ 763 w 1279"/>
                    <a:gd name="T13" fmla="*/ 266 h 1337"/>
                    <a:gd name="T14" fmla="*/ 858 w 1279"/>
                    <a:gd name="T15" fmla="*/ 348 h 1337"/>
                    <a:gd name="T16" fmla="*/ 945 w 1279"/>
                    <a:gd name="T17" fmla="*/ 437 h 1337"/>
                    <a:gd name="T18" fmla="*/ 1023 w 1279"/>
                    <a:gd name="T19" fmla="*/ 538 h 1337"/>
                    <a:gd name="T20" fmla="*/ 1092 w 1279"/>
                    <a:gd name="T21" fmla="*/ 644 h 1337"/>
                    <a:gd name="T22" fmla="*/ 1151 w 1279"/>
                    <a:gd name="T23" fmla="*/ 757 h 1337"/>
                    <a:gd name="T24" fmla="*/ 1200 w 1279"/>
                    <a:gd name="T25" fmla="*/ 877 h 1337"/>
                    <a:gd name="T26" fmla="*/ 1237 w 1279"/>
                    <a:gd name="T27" fmla="*/ 1003 h 1337"/>
                    <a:gd name="T28" fmla="*/ 1262 w 1279"/>
                    <a:gd name="T29" fmla="*/ 1132 h 1337"/>
                    <a:gd name="T30" fmla="*/ 1275 w 1279"/>
                    <a:gd name="T31" fmla="*/ 1267 h 1337"/>
                    <a:gd name="T32" fmla="*/ 1267 w 1279"/>
                    <a:gd name="T33" fmla="*/ 1336 h 1337"/>
                    <a:gd name="T34" fmla="*/ 1261 w 1279"/>
                    <a:gd name="T35" fmla="*/ 1201 h 1337"/>
                    <a:gd name="T36" fmla="*/ 1242 w 1279"/>
                    <a:gd name="T37" fmla="*/ 1069 h 1337"/>
                    <a:gd name="T38" fmla="*/ 1211 w 1279"/>
                    <a:gd name="T39" fmla="*/ 942 h 1337"/>
                    <a:gd name="T40" fmla="*/ 1167 w 1279"/>
                    <a:gd name="T41" fmla="*/ 819 h 1337"/>
                    <a:gd name="T42" fmla="*/ 1114 w 1279"/>
                    <a:gd name="T43" fmla="*/ 704 h 1337"/>
                    <a:gd name="T44" fmla="*/ 1051 w 1279"/>
                    <a:gd name="T45" fmla="*/ 595 h 1337"/>
                    <a:gd name="T46" fmla="*/ 978 w 1279"/>
                    <a:gd name="T47" fmla="*/ 493 h 1337"/>
                    <a:gd name="T48" fmla="*/ 895 w 1279"/>
                    <a:gd name="T49" fmla="*/ 398 h 1337"/>
                    <a:gd name="T50" fmla="*/ 805 w 1279"/>
                    <a:gd name="T51" fmla="*/ 313 h 1337"/>
                    <a:gd name="T52" fmla="*/ 707 w 1279"/>
                    <a:gd name="T53" fmla="*/ 237 h 1337"/>
                    <a:gd name="T54" fmla="*/ 603 w 1279"/>
                    <a:gd name="T55" fmla="*/ 170 h 1337"/>
                    <a:gd name="T56" fmla="*/ 492 w 1279"/>
                    <a:gd name="T57" fmla="*/ 115 h 1337"/>
                    <a:gd name="T58" fmla="*/ 377 w 1279"/>
                    <a:gd name="T59" fmla="*/ 69 h 1337"/>
                    <a:gd name="T60" fmla="*/ 255 w 1279"/>
                    <a:gd name="T61" fmla="*/ 37 h 1337"/>
                    <a:gd name="T62" fmla="*/ 128 w 1279"/>
                    <a:gd name="T63" fmla="*/ 16 h 1337"/>
                    <a:gd name="T64" fmla="*/ 0 w 1279"/>
                    <a:gd name="T65" fmla="*/ 11 h 13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79"/>
                    <a:gd name="T100" fmla="*/ 0 h 1337"/>
                    <a:gd name="T101" fmla="*/ 1279 w 1279"/>
                    <a:gd name="T102" fmla="*/ 1337 h 13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79" h="1337">
                      <a:moveTo>
                        <a:pt x="0" y="0"/>
                      </a:moveTo>
                      <a:lnTo>
                        <a:pt x="65" y="1"/>
                      </a:lnTo>
                      <a:lnTo>
                        <a:pt x="130" y="7"/>
                      </a:lnTo>
                      <a:lnTo>
                        <a:pt x="193" y="16"/>
                      </a:lnTo>
                      <a:lnTo>
                        <a:pt x="255" y="28"/>
                      </a:lnTo>
                      <a:lnTo>
                        <a:pt x="317" y="42"/>
                      </a:lnTo>
                      <a:lnTo>
                        <a:pt x="378" y="59"/>
                      </a:lnTo>
                      <a:lnTo>
                        <a:pt x="437" y="81"/>
                      </a:lnTo>
                      <a:lnTo>
                        <a:pt x="496" y="104"/>
                      </a:lnTo>
                      <a:lnTo>
                        <a:pt x="552" y="132"/>
                      </a:lnTo>
                      <a:lnTo>
                        <a:pt x="608" y="161"/>
                      </a:lnTo>
                      <a:lnTo>
                        <a:pt x="661" y="193"/>
                      </a:lnTo>
                      <a:lnTo>
                        <a:pt x="712" y="227"/>
                      </a:lnTo>
                      <a:lnTo>
                        <a:pt x="763" y="266"/>
                      </a:lnTo>
                      <a:lnTo>
                        <a:pt x="811" y="305"/>
                      </a:lnTo>
                      <a:lnTo>
                        <a:pt x="858" y="348"/>
                      </a:lnTo>
                      <a:lnTo>
                        <a:pt x="903" y="391"/>
                      </a:lnTo>
                      <a:lnTo>
                        <a:pt x="945" y="437"/>
                      </a:lnTo>
                      <a:lnTo>
                        <a:pt x="985" y="486"/>
                      </a:lnTo>
                      <a:lnTo>
                        <a:pt x="1023" y="538"/>
                      </a:lnTo>
                      <a:lnTo>
                        <a:pt x="1059" y="589"/>
                      </a:lnTo>
                      <a:lnTo>
                        <a:pt x="1092" y="644"/>
                      </a:lnTo>
                      <a:lnTo>
                        <a:pt x="1122" y="700"/>
                      </a:lnTo>
                      <a:lnTo>
                        <a:pt x="1151" y="757"/>
                      </a:lnTo>
                      <a:lnTo>
                        <a:pt x="1176" y="817"/>
                      </a:lnTo>
                      <a:lnTo>
                        <a:pt x="1200" y="877"/>
                      </a:lnTo>
                      <a:lnTo>
                        <a:pt x="1220" y="940"/>
                      </a:lnTo>
                      <a:lnTo>
                        <a:pt x="1237" y="1003"/>
                      </a:lnTo>
                      <a:lnTo>
                        <a:pt x="1250" y="1068"/>
                      </a:lnTo>
                      <a:lnTo>
                        <a:pt x="1262" y="1132"/>
                      </a:lnTo>
                      <a:lnTo>
                        <a:pt x="1270" y="1200"/>
                      </a:lnTo>
                      <a:lnTo>
                        <a:pt x="1275" y="1267"/>
                      </a:lnTo>
                      <a:lnTo>
                        <a:pt x="1278" y="1336"/>
                      </a:lnTo>
                      <a:lnTo>
                        <a:pt x="1267" y="1336"/>
                      </a:lnTo>
                      <a:lnTo>
                        <a:pt x="1266" y="1267"/>
                      </a:lnTo>
                      <a:lnTo>
                        <a:pt x="1261" y="1201"/>
                      </a:lnTo>
                      <a:lnTo>
                        <a:pt x="1253" y="1134"/>
                      </a:lnTo>
                      <a:lnTo>
                        <a:pt x="1242" y="1069"/>
                      </a:lnTo>
                      <a:lnTo>
                        <a:pt x="1228" y="1004"/>
                      </a:lnTo>
                      <a:lnTo>
                        <a:pt x="1211" y="942"/>
                      </a:lnTo>
                      <a:lnTo>
                        <a:pt x="1191" y="880"/>
                      </a:lnTo>
                      <a:lnTo>
                        <a:pt x="1167" y="819"/>
                      </a:lnTo>
                      <a:lnTo>
                        <a:pt x="1142" y="761"/>
                      </a:lnTo>
                      <a:lnTo>
                        <a:pt x="1114" y="704"/>
                      </a:lnTo>
                      <a:lnTo>
                        <a:pt x="1084" y="649"/>
                      </a:lnTo>
                      <a:lnTo>
                        <a:pt x="1051" y="595"/>
                      </a:lnTo>
                      <a:lnTo>
                        <a:pt x="1015" y="543"/>
                      </a:lnTo>
                      <a:lnTo>
                        <a:pt x="978" y="493"/>
                      </a:lnTo>
                      <a:lnTo>
                        <a:pt x="937" y="444"/>
                      </a:lnTo>
                      <a:lnTo>
                        <a:pt x="895" y="398"/>
                      </a:lnTo>
                      <a:lnTo>
                        <a:pt x="851" y="354"/>
                      </a:lnTo>
                      <a:lnTo>
                        <a:pt x="805" y="313"/>
                      </a:lnTo>
                      <a:lnTo>
                        <a:pt x="757" y="274"/>
                      </a:lnTo>
                      <a:lnTo>
                        <a:pt x="707" y="237"/>
                      </a:lnTo>
                      <a:lnTo>
                        <a:pt x="656" y="202"/>
                      </a:lnTo>
                      <a:lnTo>
                        <a:pt x="603" y="170"/>
                      </a:lnTo>
                      <a:lnTo>
                        <a:pt x="548" y="140"/>
                      </a:lnTo>
                      <a:lnTo>
                        <a:pt x="492" y="115"/>
                      </a:lnTo>
                      <a:lnTo>
                        <a:pt x="435" y="90"/>
                      </a:lnTo>
                      <a:lnTo>
                        <a:pt x="377" y="69"/>
                      </a:lnTo>
                      <a:lnTo>
                        <a:pt x="316" y="52"/>
                      </a:lnTo>
                      <a:lnTo>
                        <a:pt x="255" y="37"/>
                      </a:lnTo>
                      <a:lnTo>
                        <a:pt x="193" y="25"/>
                      </a:lnTo>
                      <a:lnTo>
                        <a:pt x="128" y="16"/>
                      </a:lnTo>
                      <a:lnTo>
                        <a:pt x="65" y="1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01"/>
                <p:cNvSpPr>
                  <a:spLocks/>
                </p:cNvSpPr>
                <p:nvPr/>
              </p:nvSpPr>
              <p:spPr bwMode="auto">
                <a:xfrm>
                  <a:off x="2932" y="1159"/>
                  <a:ext cx="1060" cy="596"/>
                </a:xfrm>
                <a:custGeom>
                  <a:avLst/>
                  <a:gdLst>
                    <a:gd name="T0" fmla="*/ 0 w 1060"/>
                    <a:gd name="T1" fmla="*/ 587 h 596"/>
                    <a:gd name="T2" fmla="*/ 45 w 1060"/>
                    <a:gd name="T3" fmla="*/ 520 h 596"/>
                    <a:gd name="T4" fmla="*/ 95 w 1060"/>
                    <a:gd name="T5" fmla="*/ 459 h 596"/>
                    <a:gd name="T6" fmla="*/ 148 w 1060"/>
                    <a:gd name="T7" fmla="*/ 398 h 596"/>
                    <a:gd name="T8" fmla="*/ 204 w 1060"/>
                    <a:gd name="T9" fmla="*/ 343 h 596"/>
                    <a:gd name="T10" fmla="*/ 264 w 1060"/>
                    <a:gd name="T11" fmla="*/ 291 h 596"/>
                    <a:gd name="T12" fmla="*/ 326 w 1060"/>
                    <a:gd name="T13" fmla="*/ 242 h 596"/>
                    <a:gd name="T14" fmla="*/ 390 w 1060"/>
                    <a:gd name="T15" fmla="*/ 199 h 596"/>
                    <a:gd name="T16" fmla="*/ 458 w 1060"/>
                    <a:gd name="T17" fmla="*/ 159 h 596"/>
                    <a:gd name="T18" fmla="*/ 528 w 1060"/>
                    <a:gd name="T19" fmla="*/ 122 h 596"/>
                    <a:gd name="T20" fmla="*/ 600 w 1060"/>
                    <a:gd name="T21" fmla="*/ 90 h 596"/>
                    <a:gd name="T22" fmla="*/ 673 w 1060"/>
                    <a:gd name="T23" fmla="*/ 63 h 596"/>
                    <a:gd name="T24" fmla="*/ 748 w 1060"/>
                    <a:gd name="T25" fmla="*/ 41 h 596"/>
                    <a:gd name="T26" fmla="*/ 824 w 1060"/>
                    <a:gd name="T27" fmla="*/ 24 h 596"/>
                    <a:gd name="T28" fmla="*/ 901 w 1060"/>
                    <a:gd name="T29" fmla="*/ 10 h 596"/>
                    <a:gd name="T30" fmla="*/ 980 w 1060"/>
                    <a:gd name="T31" fmla="*/ 3 h 596"/>
                    <a:gd name="T32" fmla="*/ 1059 w 1060"/>
                    <a:gd name="T33" fmla="*/ 0 h 596"/>
                    <a:gd name="T34" fmla="*/ 1018 w 1060"/>
                    <a:gd name="T35" fmla="*/ 10 h 596"/>
                    <a:gd name="T36" fmla="*/ 940 w 1060"/>
                    <a:gd name="T37" fmla="*/ 16 h 596"/>
                    <a:gd name="T38" fmla="*/ 864 w 1060"/>
                    <a:gd name="T39" fmla="*/ 26 h 596"/>
                    <a:gd name="T40" fmla="*/ 787 w 1060"/>
                    <a:gd name="T41" fmla="*/ 41 h 596"/>
                    <a:gd name="T42" fmla="*/ 712 w 1060"/>
                    <a:gd name="T43" fmla="*/ 62 h 596"/>
                    <a:gd name="T44" fmla="*/ 638 w 1060"/>
                    <a:gd name="T45" fmla="*/ 86 h 596"/>
                    <a:gd name="T46" fmla="*/ 567 w 1060"/>
                    <a:gd name="T47" fmla="*/ 115 h 596"/>
                    <a:gd name="T48" fmla="*/ 496 w 1060"/>
                    <a:gd name="T49" fmla="*/ 148 h 596"/>
                    <a:gd name="T50" fmla="*/ 429 w 1060"/>
                    <a:gd name="T51" fmla="*/ 186 h 596"/>
                    <a:gd name="T52" fmla="*/ 363 w 1060"/>
                    <a:gd name="T53" fmla="*/ 229 h 596"/>
                    <a:gd name="T54" fmla="*/ 299 w 1060"/>
                    <a:gd name="T55" fmla="*/ 275 h 596"/>
                    <a:gd name="T56" fmla="*/ 239 w 1060"/>
                    <a:gd name="T57" fmla="*/ 324 h 596"/>
                    <a:gd name="T58" fmla="*/ 182 w 1060"/>
                    <a:gd name="T59" fmla="*/ 379 h 596"/>
                    <a:gd name="T60" fmla="*/ 128 w 1060"/>
                    <a:gd name="T61" fmla="*/ 435 h 596"/>
                    <a:gd name="T62" fmla="*/ 76 w 1060"/>
                    <a:gd name="T63" fmla="*/ 495 h 596"/>
                    <a:gd name="T64" fmla="*/ 30 w 1060"/>
                    <a:gd name="T65" fmla="*/ 560 h 596"/>
                    <a:gd name="T66" fmla="*/ 5 w 1060"/>
                    <a:gd name="T67" fmla="*/ 595 h 596"/>
                    <a:gd name="T68" fmla="*/ 7 w 1060"/>
                    <a:gd name="T69" fmla="*/ 594 h 596"/>
                    <a:gd name="T70" fmla="*/ 3 w 1060"/>
                    <a:gd name="T71" fmla="*/ 586 h 5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60"/>
                    <a:gd name="T109" fmla="*/ 0 h 596"/>
                    <a:gd name="T110" fmla="*/ 1060 w 1060"/>
                    <a:gd name="T111" fmla="*/ 596 h 59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60" h="596">
                      <a:moveTo>
                        <a:pt x="3" y="586"/>
                      </a:moveTo>
                      <a:lnTo>
                        <a:pt x="0" y="587"/>
                      </a:lnTo>
                      <a:lnTo>
                        <a:pt x="22" y="554"/>
                      </a:lnTo>
                      <a:lnTo>
                        <a:pt x="45" y="520"/>
                      </a:lnTo>
                      <a:lnTo>
                        <a:pt x="70" y="490"/>
                      </a:lnTo>
                      <a:lnTo>
                        <a:pt x="95" y="459"/>
                      </a:lnTo>
                      <a:lnTo>
                        <a:pt x="120" y="429"/>
                      </a:lnTo>
                      <a:lnTo>
                        <a:pt x="148" y="398"/>
                      </a:lnTo>
                      <a:lnTo>
                        <a:pt x="175" y="371"/>
                      </a:lnTo>
                      <a:lnTo>
                        <a:pt x="204" y="343"/>
                      </a:lnTo>
                      <a:lnTo>
                        <a:pt x="233" y="317"/>
                      </a:lnTo>
                      <a:lnTo>
                        <a:pt x="264" y="291"/>
                      </a:lnTo>
                      <a:lnTo>
                        <a:pt x="294" y="266"/>
                      </a:lnTo>
                      <a:lnTo>
                        <a:pt x="326" y="242"/>
                      </a:lnTo>
                      <a:lnTo>
                        <a:pt x="357" y="220"/>
                      </a:lnTo>
                      <a:lnTo>
                        <a:pt x="390" y="199"/>
                      </a:lnTo>
                      <a:lnTo>
                        <a:pt x="425" y="178"/>
                      </a:lnTo>
                      <a:lnTo>
                        <a:pt x="458" y="159"/>
                      </a:lnTo>
                      <a:lnTo>
                        <a:pt x="492" y="140"/>
                      </a:lnTo>
                      <a:lnTo>
                        <a:pt x="528" y="122"/>
                      </a:lnTo>
                      <a:lnTo>
                        <a:pt x="563" y="106"/>
                      </a:lnTo>
                      <a:lnTo>
                        <a:pt x="600" y="90"/>
                      </a:lnTo>
                      <a:lnTo>
                        <a:pt x="636" y="76"/>
                      </a:lnTo>
                      <a:lnTo>
                        <a:pt x="673" y="63"/>
                      </a:lnTo>
                      <a:lnTo>
                        <a:pt x="711" y="51"/>
                      </a:lnTo>
                      <a:lnTo>
                        <a:pt x="748" y="41"/>
                      </a:lnTo>
                      <a:lnTo>
                        <a:pt x="786" y="31"/>
                      </a:lnTo>
                      <a:lnTo>
                        <a:pt x="824" y="24"/>
                      </a:lnTo>
                      <a:lnTo>
                        <a:pt x="862" y="16"/>
                      </a:lnTo>
                      <a:lnTo>
                        <a:pt x="901" y="10"/>
                      </a:lnTo>
                      <a:lnTo>
                        <a:pt x="940" y="5"/>
                      </a:lnTo>
                      <a:lnTo>
                        <a:pt x="980" y="3"/>
                      </a:lnTo>
                      <a:lnTo>
                        <a:pt x="1018" y="0"/>
                      </a:lnTo>
                      <a:lnTo>
                        <a:pt x="1059" y="0"/>
                      </a:lnTo>
                      <a:lnTo>
                        <a:pt x="1059" y="10"/>
                      </a:lnTo>
                      <a:lnTo>
                        <a:pt x="1018" y="10"/>
                      </a:lnTo>
                      <a:lnTo>
                        <a:pt x="980" y="12"/>
                      </a:lnTo>
                      <a:lnTo>
                        <a:pt x="940" y="16"/>
                      </a:lnTo>
                      <a:lnTo>
                        <a:pt x="902" y="20"/>
                      </a:lnTo>
                      <a:lnTo>
                        <a:pt x="864" y="26"/>
                      </a:lnTo>
                      <a:lnTo>
                        <a:pt x="826" y="33"/>
                      </a:lnTo>
                      <a:lnTo>
                        <a:pt x="787" y="41"/>
                      </a:lnTo>
                      <a:lnTo>
                        <a:pt x="749" y="50"/>
                      </a:lnTo>
                      <a:lnTo>
                        <a:pt x="712" y="62"/>
                      </a:lnTo>
                      <a:lnTo>
                        <a:pt x="675" y="73"/>
                      </a:lnTo>
                      <a:lnTo>
                        <a:pt x="638" y="86"/>
                      </a:lnTo>
                      <a:lnTo>
                        <a:pt x="603" y="100"/>
                      </a:lnTo>
                      <a:lnTo>
                        <a:pt x="567" y="115"/>
                      </a:lnTo>
                      <a:lnTo>
                        <a:pt x="531" y="131"/>
                      </a:lnTo>
                      <a:lnTo>
                        <a:pt x="496" y="148"/>
                      </a:lnTo>
                      <a:lnTo>
                        <a:pt x="462" y="166"/>
                      </a:lnTo>
                      <a:lnTo>
                        <a:pt x="429" y="186"/>
                      </a:lnTo>
                      <a:lnTo>
                        <a:pt x="396" y="207"/>
                      </a:lnTo>
                      <a:lnTo>
                        <a:pt x="363" y="229"/>
                      </a:lnTo>
                      <a:lnTo>
                        <a:pt x="331" y="252"/>
                      </a:lnTo>
                      <a:lnTo>
                        <a:pt x="299" y="275"/>
                      </a:lnTo>
                      <a:lnTo>
                        <a:pt x="269" y="299"/>
                      </a:lnTo>
                      <a:lnTo>
                        <a:pt x="239" y="324"/>
                      </a:lnTo>
                      <a:lnTo>
                        <a:pt x="210" y="351"/>
                      </a:lnTo>
                      <a:lnTo>
                        <a:pt x="182" y="379"/>
                      </a:lnTo>
                      <a:lnTo>
                        <a:pt x="154" y="406"/>
                      </a:lnTo>
                      <a:lnTo>
                        <a:pt x="128" y="435"/>
                      </a:lnTo>
                      <a:lnTo>
                        <a:pt x="102" y="465"/>
                      </a:lnTo>
                      <a:lnTo>
                        <a:pt x="76" y="495"/>
                      </a:lnTo>
                      <a:lnTo>
                        <a:pt x="53" y="527"/>
                      </a:lnTo>
                      <a:lnTo>
                        <a:pt x="30" y="560"/>
                      </a:lnTo>
                      <a:lnTo>
                        <a:pt x="8" y="592"/>
                      </a:lnTo>
                      <a:lnTo>
                        <a:pt x="5" y="595"/>
                      </a:lnTo>
                      <a:lnTo>
                        <a:pt x="8" y="592"/>
                      </a:lnTo>
                      <a:lnTo>
                        <a:pt x="7" y="594"/>
                      </a:lnTo>
                      <a:lnTo>
                        <a:pt x="5" y="595"/>
                      </a:lnTo>
                      <a:lnTo>
                        <a:pt x="3" y="586"/>
                      </a:ln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2"/>
              <p:cNvGrpSpPr>
                <a:grpSpLocks/>
              </p:cNvGrpSpPr>
              <p:nvPr/>
            </p:nvGrpSpPr>
            <p:grpSpPr bwMode="auto">
              <a:xfrm>
                <a:off x="1786" y="1699"/>
                <a:ext cx="476" cy="1491"/>
                <a:chOff x="2457" y="1754"/>
                <a:chExt cx="476" cy="1491"/>
              </a:xfrm>
            </p:grpSpPr>
            <p:sp>
              <p:nvSpPr>
                <p:cNvPr id="12" name="Freeform 103"/>
                <p:cNvSpPr>
                  <a:spLocks/>
                </p:cNvSpPr>
                <p:nvPr/>
              </p:nvSpPr>
              <p:spPr bwMode="auto">
                <a:xfrm>
                  <a:off x="2457" y="1754"/>
                  <a:ext cx="473" cy="742"/>
                </a:xfrm>
                <a:custGeom>
                  <a:avLst/>
                  <a:gdLst>
                    <a:gd name="T0" fmla="*/ 1 w 473"/>
                    <a:gd name="T1" fmla="*/ 712 h 742"/>
                    <a:gd name="T2" fmla="*/ 5 w 473"/>
                    <a:gd name="T3" fmla="*/ 652 h 742"/>
                    <a:gd name="T4" fmla="*/ 14 w 473"/>
                    <a:gd name="T5" fmla="*/ 593 h 742"/>
                    <a:gd name="T6" fmla="*/ 26 w 473"/>
                    <a:gd name="T7" fmla="*/ 535 h 742"/>
                    <a:gd name="T8" fmla="*/ 43 w 473"/>
                    <a:gd name="T9" fmla="*/ 478 h 742"/>
                    <a:gd name="T10" fmla="*/ 63 w 473"/>
                    <a:gd name="T11" fmla="*/ 424 h 742"/>
                    <a:gd name="T12" fmla="*/ 88 w 473"/>
                    <a:gd name="T13" fmla="*/ 372 h 742"/>
                    <a:gd name="T14" fmla="*/ 114 w 473"/>
                    <a:gd name="T15" fmla="*/ 319 h 742"/>
                    <a:gd name="T16" fmla="*/ 145 w 473"/>
                    <a:gd name="T17" fmla="*/ 272 h 742"/>
                    <a:gd name="T18" fmla="*/ 179 w 473"/>
                    <a:gd name="T19" fmla="*/ 225 h 742"/>
                    <a:gd name="T20" fmla="*/ 216 w 473"/>
                    <a:gd name="T21" fmla="*/ 181 h 742"/>
                    <a:gd name="T22" fmla="*/ 256 w 473"/>
                    <a:gd name="T23" fmla="*/ 141 h 742"/>
                    <a:gd name="T24" fmla="*/ 299 w 473"/>
                    <a:gd name="T25" fmla="*/ 104 h 742"/>
                    <a:gd name="T26" fmla="*/ 344 w 473"/>
                    <a:gd name="T27" fmla="*/ 68 h 742"/>
                    <a:gd name="T28" fmla="*/ 392 w 473"/>
                    <a:gd name="T29" fmla="*/ 38 h 742"/>
                    <a:gd name="T30" fmla="*/ 443 w 473"/>
                    <a:gd name="T31" fmla="*/ 11 h 742"/>
                    <a:gd name="T32" fmla="*/ 472 w 473"/>
                    <a:gd name="T33" fmla="*/ 9 h 742"/>
                    <a:gd name="T34" fmla="*/ 421 w 473"/>
                    <a:gd name="T35" fmla="*/ 33 h 742"/>
                    <a:gd name="T36" fmla="*/ 373 w 473"/>
                    <a:gd name="T37" fmla="*/ 62 h 742"/>
                    <a:gd name="T38" fmla="*/ 327 w 473"/>
                    <a:gd name="T39" fmla="*/ 93 h 742"/>
                    <a:gd name="T40" fmla="*/ 284 w 473"/>
                    <a:gd name="T41" fmla="*/ 129 h 742"/>
                    <a:gd name="T42" fmla="*/ 242 w 473"/>
                    <a:gd name="T43" fmla="*/ 168 h 742"/>
                    <a:gd name="T44" fmla="*/ 204 w 473"/>
                    <a:gd name="T45" fmla="*/ 209 h 742"/>
                    <a:gd name="T46" fmla="*/ 169 w 473"/>
                    <a:gd name="T47" fmla="*/ 254 h 742"/>
                    <a:gd name="T48" fmla="*/ 137 w 473"/>
                    <a:gd name="T49" fmla="*/ 301 h 742"/>
                    <a:gd name="T50" fmla="*/ 109 w 473"/>
                    <a:gd name="T51" fmla="*/ 349 h 742"/>
                    <a:gd name="T52" fmla="*/ 84 w 473"/>
                    <a:gd name="T53" fmla="*/ 402 h 742"/>
                    <a:gd name="T54" fmla="*/ 61 w 473"/>
                    <a:gd name="T55" fmla="*/ 455 h 742"/>
                    <a:gd name="T56" fmla="*/ 43 w 473"/>
                    <a:gd name="T57" fmla="*/ 510 h 742"/>
                    <a:gd name="T58" fmla="*/ 29 w 473"/>
                    <a:gd name="T59" fmla="*/ 566 h 742"/>
                    <a:gd name="T60" fmla="*/ 18 w 473"/>
                    <a:gd name="T61" fmla="*/ 623 h 742"/>
                    <a:gd name="T62" fmla="*/ 12 w 473"/>
                    <a:gd name="T63" fmla="*/ 682 h 742"/>
                    <a:gd name="T64" fmla="*/ 10 w 473"/>
                    <a:gd name="T65" fmla="*/ 741 h 7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3"/>
                    <a:gd name="T100" fmla="*/ 0 h 742"/>
                    <a:gd name="T101" fmla="*/ 473 w 473"/>
                    <a:gd name="T102" fmla="*/ 742 h 7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3" h="742">
                      <a:moveTo>
                        <a:pt x="0" y="741"/>
                      </a:moveTo>
                      <a:lnTo>
                        <a:pt x="1" y="712"/>
                      </a:lnTo>
                      <a:lnTo>
                        <a:pt x="3" y="682"/>
                      </a:lnTo>
                      <a:lnTo>
                        <a:pt x="5" y="652"/>
                      </a:lnTo>
                      <a:lnTo>
                        <a:pt x="9" y="623"/>
                      </a:lnTo>
                      <a:lnTo>
                        <a:pt x="14" y="593"/>
                      </a:lnTo>
                      <a:lnTo>
                        <a:pt x="20" y="564"/>
                      </a:lnTo>
                      <a:lnTo>
                        <a:pt x="26" y="535"/>
                      </a:lnTo>
                      <a:lnTo>
                        <a:pt x="34" y="507"/>
                      </a:lnTo>
                      <a:lnTo>
                        <a:pt x="43" y="478"/>
                      </a:lnTo>
                      <a:lnTo>
                        <a:pt x="52" y="451"/>
                      </a:lnTo>
                      <a:lnTo>
                        <a:pt x="63" y="424"/>
                      </a:lnTo>
                      <a:lnTo>
                        <a:pt x="75" y="397"/>
                      </a:lnTo>
                      <a:lnTo>
                        <a:pt x="88" y="372"/>
                      </a:lnTo>
                      <a:lnTo>
                        <a:pt x="101" y="346"/>
                      </a:lnTo>
                      <a:lnTo>
                        <a:pt x="114" y="319"/>
                      </a:lnTo>
                      <a:lnTo>
                        <a:pt x="129" y="296"/>
                      </a:lnTo>
                      <a:lnTo>
                        <a:pt x="145" y="272"/>
                      </a:lnTo>
                      <a:lnTo>
                        <a:pt x="162" y="248"/>
                      </a:lnTo>
                      <a:lnTo>
                        <a:pt x="179" y="225"/>
                      </a:lnTo>
                      <a:lnTo>
                        <a:pt x="197" y="202"/>
                      </a:lnTo>
                      <a:lnTo>
                        <a:pt x="216" y="181"/>
                      </a:lnTo>
                      <a:lnTo>
                        <a:pt x="237" y="160"/>
                      </a:lnTo>
                      <a:lnTo>
                        <a:pt x="256" y="141"/>
                      </a:lnTo>
                      <a:lnTo>
                        <a:pt x="277" y="122"/>
                      </a:lnTo>
                      <a:lnTo>
                        <a:pt x="299" y="104"/>
                      </a:lnTo>
                      <a:lnTo>
                        <a:pt x="322" y="85"/>
                      </a:lnTo>
                      <a:lnTo>
                        <a:pt x="344" y="68"/>
                      </a:lnTo>
                      <a:lnTo>
                        <a:pt x="369" y="53"/>
                      </a:lnTo>
                      <a:lnTo>
                        <a:pt x="392" y="38"/>
                      </a:lnTo>
                      <a:lnTo>
                        <a:pt x="417" y="25"/>
                      </a:lnTo>
                      <a:lnTo>
                        <a:pt x="443" y="11"/>
                      </a:lnTo>
                      <a:lnTo>
                        <a:pt x="469" y="0"/>
                      </a:lnTo>
                      <a:lnTo>
                        <a:pt x="472" y="9"/>
                      </a:lnTo>
                      <a:lnTo>
                        <a:pt x="447" y="21"/>
                      </a:lnTo>
                      <a:lnTo>
                        <a:pt x="421" y="33"/>
                      </a:lnTo>
                      <a:lnTo>
                        <a:pt x="396" y="47"/>
                      </a:lnTo>
                      <a:lnTo>
                        <a:pt x="373" y="62"/>
                      </a:lnTo>
                      <a:lnTo>
                        <a:pt x="349" y="78"/>
                      </a:lnTo>
                      <a:lnTo>
                        <a:pt x="327" y="93"/>
                      </a:lnTo>
                      <a:lnTo>
                        <a:pt x="305" y="110"/>
                      </a:lnTo>
                      <a:lnTo>
                        <a:pt x="284" y="129"/>
                      </a:lnTo>
                      <a:lnTo>
                        <a:pt x="263" y="148"/>
                      </a:lnTo>
                      <a:lnTo>
                        <a:pt x="242" y="168"/>
                      </a:lnTo>
                      <a:lnTo>
                        <a:pt x="224" y="188"/>
                      </a:lnTo>
                      <a:lnTo>
                        <a:pt x="204" y="209"/>
                      </a:lnTo>
                      <a:lnTo>
                        <a:pt x="186" y="231"/>
                      </a:lnTo>
                      <a:lnTo>
                        <a:pt x="169" y="254"/>
                      </a:lnTo>
                      <a:lnTo>
                        <a:pt x="153" y="277"/>
                      </a:lnTo>
                      <a:lnTo>
                        <a:pt x="137" y="301"/>
                      </a:lnTo>
                      <a:lnTo>
                        <a:pt x="123" y="325"/>
                      </a:lnTo>
                      <a:lnTo>
                        <a:pt x="109" y="349"/>
                      </a:lnTo>
                      <a:lnTo>
                        <a:pt x="95" y="376"/>
                      </a:lnTo>
                      <a:lnTo>
                        <a:pt x="84" y="402"/>
                      </a:lnTo>
                      <a:lnTo>
                        <a:pt x="72" y="427"/>
                      </a:lnTo>
                      <a:lnTo>
                        <a:pt x="61" y="455"/>
                      </a:lnTo>
                      <a:lnTo>
                        <a:pt x="52" y="482"/>
                      </a:lnTo>
                      <a:lnTo>
                        <a:pt x="43" y="510"/>
                      </a:lnTo>
                      <a:lnTo>
                        <a:pt x="35" y="537"/>
                      </a:lnTo>
                      <a:lnTo>
                        <a:pt x="29" y="566"/>
                      </a:lnTo>
                      <a:lnTo>
                        <a:pt x="24" y="594"/>
                      </a:lnTo>
                      <a:lnTo>
                        <a:pt x="18" y="623"/>
                      </a:lnTo>
                      <a:lnTo>
                        <a:pt x="14" y="653"/>
                      </a:lnTo>
                      <a:lnTo>
                        <a:pt x="12" y="682"/>
                      </a:lnTo>
                      <a:lnTo>
                        <a:pt x="10" y="712"/>
                      </a:lnTo>
                      <a:lnTo>
                        <a:pt x="10" y="741"/>
                      </a:lnTo>
                      <a:lnTo>
                        <a:pt x="0" y="741"/>
                      </a:ln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04"/>
                <p:cNvSpPr>
                  <a:spLocks/>
                </p:cNvSpPr>
                <p:nvPr/>
              </p:nvSpPr>
              <p:spPr bwMode="auto">
                <a:xfrm>
                  <a:off x="2457" y="2503"/>
                  <a:ext cx="476" cy="742"/>
                </a:xfrm>
                <a:custGeom>
                  <a:avLst/>
                  <a:gdLst>
                    <a:gd name="T0" fmla="*/ 470 w 476"/>
                    <a:gd name="T1" fmla="*/ 741 h 742"/>
                    <a:gd name="T2" fmla="*/ 417 w 476"/>
                    <a:gd name="T3" fmla="*/ 716 h 742"/>
                    <a:gd name="T4" fmla="*/ 369 w 476"/>
                    <a:gd name="T5" fmla="*/ 688 h 742"/>
                    <a:gd name="T6" fmla="*/ 322 w 476"/>
                    <a:gd name="T7" fmla="*/ 657 h 742"/>
                    <a:gd name="T8" fmla="*/ 277 w 476"/>
                    <a:gd name="T9" fmla="*/ 620 h 742"/>
                    <a:gd name="T10" fmla="*/ 237 w 476"/>
                    <a:gd name="T11" fmla="*/ 582 h 742"/>
                    <a:gd name="T12" fmla="*/ 198 w 476"/>
                    <a:gd name="T13" fmla="*/ 540 h 742"/>
                    <a:gd name="T14" fmla="*/ 162 w 476"/>
                    <a:gd name="T15" fmla="*/ 495 h 742"/>
                    <a:gd name="T16" fmla="*/ 130 w 476"/>
                    <a:gd name="T17" fmla="*/ 446 h 742"/>
                    <a:gd name="T18" fmla="*/ 101 w 476"/>
                    <a:gd name="T19" fmla="*/ 396 h 742"/>
                    <a:gd name="T20" fmla="*/ 75 w 476"/>
                    <a:gd name="T21" fmla="*/ 345 h 742"/>
                    <a:gd name="T22" fmla="*/ 52 w 476"/>
                    <a:gd name="T23" fmla="*/ 291 h 742"/>
                    <a:gd name="T24" fmla="*/ 34 w 476"/>
                    <a:gd name="T25" fmla="*/ 234 h 742"/>
                    <a:gd name="T26" fmla="*/ 20 w 476"/>
                    <a:gd name="T27" fmla="*/ 178 h 742"/>
                    <a:gd name="T28" fmla="*/ 9 w 476"/>
                    <a:gd name="T29" fmla="*/ 120 h 742"/>
                    <a:gd name="T30" fmla="*/ 3 w 476"/>
                    <a:gd name="T31" fmla="*/ 61 h 742"/>
                    <a:gd name="T32" fmla="*/ 0 w 476"/>
                    <a:gd name="T33" fmla="*/ 0 h 742"/>
                    <a:gd name="T34" fmla="*/ 10 w 476"/>
                    <a:gd name="T35" fmla="*/ 30 h 742"/>
                    <a:gd name="T36" fmla="*/ 14 w 476"/>
                    <a:gd name="T37" fmla="*/ 89 h 742"/>
                    <a:gd name="T38" fmla="*/ 24 w 476"/>
                    <a:gd name="T39" fmla="*/ 147 h 742"/>
                    <a:gd name="T40" fmla="*/ 35 w 476"/>
                    <a:gd name="T41" fmla="*/ 204 h 742"/>
                    <a:gd name="T42" fmla="*/ 52 w 476"/>
                    <a:gd name="T43" fmla="*/ 261 h 742"/>
                    <a:gd name="T44" fmla="*/ 72 w 476"/>
                    <a:gd name="T45" fmla="*/ 315 h 742"/>
                    <a:gd name="T46" fmla="*/ 96 w 476"/>
                    <a:gd name="T47" fmla="*/ 367 h 742"/>
                    <a:gd name="T48" fmla="*/ 123 w 476"/>
                    <a:gd name="T49" fmla="*/ 417 h 742"/>
                    <a:gd name="T50" fmla="*/ 153 w 476"/>
                    <a:gd name="T51" fmla="*/ 466 h 742"/>
                    <a:gd name="T52" fmla="*/ 186 w 476"/>
                    <a:gd name="T53" fmla="*/ 511 h 742"/>
                    <a:gd name="T54" fmla="*/ 224 w 476"/>
                    <a:gd name="T55" fmla="*/ 554 h 742"/>
                    <a:gd name="T56" fmla="*/ 263 w 476"/>
                    <a:gd name="T57" fmla="*/ 594 h 742"/>
                    <a:gd name="T58" fmla="*/ 305 w 476"/>
                    <a:gd name="T59" fmla="*/ 632 h 742"/>
                    <a:gd name="T60" fmla="*/ 349 w 476"/>
                    <a:gd name="T61" fmla="*/ 665 h 742"/>
                    <a:gd name="T62" fmla="*/ 396 w 476"/>
                    <a:gd name="T63" fmla="*/ 695 h 742"/>
                    <a:gd name="T64" fmla="*/ 448 w 476"/>
                    <a:gd name="T65" fmla="*/ 720 h 742"/>
                    <a:gd name="T66" fmla="*/ 475 w 476"/>
                    <a:gd name="T67" fmla="*/ 734 h 742"/>
                    <a:gd name="T68" fmla="*/ 474 w 476"/>
                    <a:gd name="T69" fmla="*/ 733 h 742"/>
                    <a:gd name="T70" fmla="*/ 467 w 476"/>
                    <a:gd name="T71" fmla="*/ 740 h 74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76"/>
                    <a:gd name="T109" fmla="*/ 0 h 742"/>
                    <a:gd name="T110" fmla="*/ 476 w 476"/>
                    <a:gd name="T111" fmla="*/ 742 h 74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76" h="742">
                      <a:moveTo>
                        <a:pt x="467" y="740"/>
                      </a:moveTo>
                      <a:lnTo>
                        <a:pt x="470" y="741"/>
                      </a:lnTo>
                      <a:lnTo>
                        <a:pt x="444" y="730"/>
                      </a:lnTo>
                      <a:lnTo>
                        <a:pt x="417" y="716"/>
                      </a:lnTo>
                      <a:lnTo>
                        <a:pt x="393" y="703"/>
                      </a:lnTo>
                      <a:lnTo>
                        <a:pt x="369" y="688"/>
                      </a:lnTo>
                      <a:lnTo>
                        <a:pt x="344" y="673"/>
                      </a:lnTo>
                      <a:lnTo>
                        <a:pt x="322" y="657"/>
                      </a:lnTo>
                      <a:lnTo>
                        <a:pt x="300" y="638"/>
                      </a:lnTo>
                      <a:lnTo>
                        <a:pt x="277" y="620"/>
                      </a:lnTo>
                      <a:lnTo>
                        <a:pt x="256" y="601"/>
                      </a:lnTo>
                      <a:lnTo>
                        <a:pt x="237" y="582"/>
                      </a:lnTo>
                      <a:lnTo>
                        <a:pt x="216" y="561"/>
                      </a:lnTo>
                      <a:lnTo>
                        <a:pt x="198" y="540"/>
                      </a:lnTo>
                      <a:lnTo>
                        <a:pt x="179" y="517"/>
                      </a:lnTo>
                      <a:lnTo>
                        <a:pt x="162" y="495"/>
                      </a:lnTo>
                      <a:lnTo>
                        <a:pt x="145" y="471"/>
                      </a:lnTo>
                      <a:lnTo>
                        <a:pt x="130" y="446"/>
                      </a:lnTo>
                      <a:lnTo>
                        <a:pt x="114" y="422"/>
                      </a:lnTo>
                      <a:lnTo>
                        <a:pt x="101" y="396"/>
                      </a:lnTo>
                      <a:lnTo>
                        <a:pt x="88" y="371"/>
                      </a:lnTo>
                      <a:lnTo>
                        <a:pt x="75" y="345"/>
                      </a:lnTo>
                      <a:lnTo>
                        <a:pt x="63" y="317"/>
                      </a:lnTo>
                      <a:lnTo>
                        <a:pt x="52" y="291"/>
                      </a:lnTo>
                      <a:lnTo>
                        <a:pt x="43" y="263"/>
                      </a:lnTo>
                      <a:lnTo>
                        <a:pt x="34" y="234"/>
                      </a:lnTo>
                      <a:lnTo>
                        <a:pt x="26" y="207"/>
                      </a:lnTo>
                      <a:lnTo>
                        <a:pt x="20" y="178"/>
                      </a:lnTo>
                      <a:lnTo>
                        <a:pt x="14" y="149"/>
                      </a:lnTo>
                      <a:lnTo>
                        <a:pt x="9" y="120"/>
                      </a:lnTo>
                      <a:lnTo>
                        <a:pt x="5" y="89"/>
                      </a:lnTo>
                      <a:lnTo>
                        <a:pt x="3" y="61"/>
                      </a:lnTo>
                      <a:lnTo>
                        <a:pt x="1" y="3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30"/>
                      </a:lnTo>
                      <a:lnTo>
                        <a:pt x="12" y="61"/>
                      </a:lnTo>
                      <a:lnTo>
                        <a:pt x="14" y="89"/>
                      </a:lnTo>
                      <a:lnTo>
                        <a:pt x="18" y="118"/>
                      </a:lnTo>
                      <a:lnTo>
                        <a:pt x="24" y="147"/>
                      </a:lnTo>
                      <a:lnTo>
                        <a:pt x="29" y="176"/>
                      </a:lnTo>
                      <a:lnTo>
                        <a:pt x="35" y="204"/>
                      </a:lnTo>
                      <a:lnTo>
                        <a:pt x="43" y="233"/>
                      </a:lnTo>
                      <a:lnTo>
                        <a:pt x="52" y="261"/>
                      </a:lnTo>
                      <a:lnTo>
                        <a:pt x="62" y="287"/>
                      </a:lnTo>
                      <a:lnTo>
                        <a:pt x="72" y="315"/>
                      </a:lnTo>
                      <a:lnTo>
                        <a:pt x="84" y="341"/>
                      </a:lnTo>
                      <a:lnTo>
                        <a:pt x="96" y="367"/>
                      </a:lnTo>
                      <a:lnTo>
                        <a:pt x="109" y="392"/>
                      </a:lnTo>
                      <a:lnTo>
                        <a:pt x="123" y="417"/>
                      </a:lnTo>
                      <a:lnTo>
                        <a:pt x="137" y="441"/>
                      </a:lnTo>
                      <a:lnTo>
                        <a:pt x="153" y="466"/>
                      </a:lnTo>
                      <a:lnTo>
                        <a:pt x="169" y="488"/>
                      </a:lnTo>
                      <a:lnTo>
                        <a:pt x="186" y="511"/>
                      </a:lnTo>
                      <a:lnTo>
                        <a:pt x="204" y="533"/>
                      </a:lnTo>
                      <a:lnTo>
                        <a:pt x="224" y="554"/>
                      </a:lnTo>
                      <a:lnTo>
                        <a:pt x="242" y="574"/>
                      </a:lnTo>
                      <a:lnTo>
                        <a:pt x="263" y="594"/>
                      </a:lnTo>
                      <a:lnTo>
                        <a:pt x="284" y="613"/>
                      </a:lnTo>
                      <a:lnTo>
                        <a:pt x="305" y="632"/>
                      </a:lnTo>
                      <a:lnTo>
                        <a:pt x="327" y="648"/>
                      </a:lnTo>
                      <a:lnTo>
                        <a:pt x="349" y="665"/>
                      </a:lnTo>
                      <a:lnTo>
                        <a:pt x="373" y="680"/>
                      </a:lnTo>
                      <a:lnTo>
                        <a:pt x="396" y="695"/>
                      </a:lnTo>
                      <a:lnTo>
                        <a:pt x="421" y="708"/>
                      </a:lnTo>
                      <a:lnTo>
                        <a:pt x="448" y="720"/>
                      </a:lnTo>
                      <a:lnTo>
                        <a:pt x="472" y="732"/>
                      </a:lnTo>
                      <a:lnTo>
                        <a:pt x="475" y="734"/>
                      </a:lnTo>
                      <a:lnTo>
                        <a:pt x="472" y="732"/>
                      </a:lnTo>
                      <a:lnTo>
                        <a:pt x="474" y="733"/>
                      </a:lnTo>
                      <a:lnTo>
                        <a:pt x="475" y="734"/>
                      </a:lnTo>
                      <a:lnTo>
                        <a:pt x="467" y="740"/>
                      </a:ln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473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brightnessContrast bright="10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1681" y="3420094"/>
            <a:ext cx="5712319" cy="3309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28650" y="961474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36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Diopter</a:t>
            </a:r>
            <a:r>
              <a:rPr lang="zh-TW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屈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</a:t>
            </a:r>
            <a:r>
              <a:rPr lang="zh-TW" altLang="en-US"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</a:t>
            </a:r>
            <a:r>
              <a:rPr lang="en-US" altLang="zh-TW" sz="36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 vs.</a:t>
            </a:r>
            <a:r>
              <a:rPr lang="zh-TW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近视度数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28650" y="2094531"/>
            <a:ext cx="788670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近视度数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/100 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屈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近视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100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度意即需要一个焦距</a:t>
            </a:r>
            <a:r>
              <a:rPr lang="en-US" altLang="zh-TW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 m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的透镜来校正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近视眼镜</a:t>
            </a:r>
            <a:r>
              <a:rPr lang="zh-TW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是凸透镜或是凹透镜？</a:t>
            </a:r>
            <a:endParaRPr lang="en-US" altLang="zh-TW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3"/>
          <a:stretch>
            <a:fillRect/>
          </a:stretch>
        </p:blipFill>
        <p:spPr bwMode="auto">
          <a:xfrm>
            <a:off x="6163597" y="1438758"/>
            <a:ext cx="29892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83118" y="3814063"/>
            <a:ext cx="8229600" cy="1244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成像条件同上</a:t>
            </a:r>
            <a:endParaRPr lang="en-US" altLang="zh-TW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zh-TW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由上一节例三的式子，可求出放大率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36178"/>
              </p:ext>
            </p:extLst>
          </p:nvPr>
        </p:nvGraphicFramePr>
        <p:xfrm>
          <a:off x="3110496" y="3497286"/>
          <a:ext cx="1212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49" name="方程式" r:id="rId5" imgW="558800" imgH="431800" progId="Equation.3">
                  <p:embed/>
                </p:oleObj>
              </mc:Choice>
              <mc:Fallback>
                <p:oleObj name="方程式" r:id="rId5" imgW="558800" imgH="431800" progId="Equation.3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6" y="3497286"/>
                        <a:ext cx="12128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3462"/>
              </p:ext>
            </p:extLst>
          </p:nvPr>
        </p:nvGraphicFramePr>
        <p:xfrm>
          <a:off x="4357788" y="3497286"/>
          <a:ext cx="30003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50" name="方程式" r:id="rId7" imgW="1384300" imgH="431800" progId="Equation.3">
                  <p:embed/>
                </p:oleObj>
              </mc:Choice>
              <mc:Fallback>
                <p:oleObj name="方程式" r:id="rId7" imgW="1384300" imgH="431800" progId="Equation.3">
                  <p:embed/>
                  <p:pic>
                    <p:nvPicPr>
                      <p:cNvPr id="655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788" y="3497286"/>
                        <a:ext cx="3000375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4.3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矩阵几何光学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61" y="584063"/>
            <a:ext cx="733583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球面折射成像（物在光轴外）</a:t>
            </a:r>
            <a:endParaRPr lang="en-US" altLang="zh-TW" sz="32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190744"/>
              </p:ext>
            </p:extLst>
          </p:nvPr>
        </p:nvGraphicFramePr>
        <p:xfrm>
          <a:off x="972471" y="5014291"/>
          <a:ext cx="64674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51" name="方程式" r:id="rId9" imgW="3670300" imgH="977900" progId="Equation.3">
                  <p:embed/>
                </p:oleObj>
              </mc:Choice>
              <mc:Fallback>
                <p:oleObj name="方程式" r:id="rId9" imgW="3670300" imgH="977900" progId="Equation.3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71" y="5014291"/>
                        <a:ext cx="646747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6"/>
          <p:cNvSpPr>
            <a:spLocks/>
          </p:cNvSpPr>
          <p:nvPr/>
        </p:nvSpPr>
        <p:spPr bwMode="auto">
          <a:xfrm>
            <a:off x="524796" y="5228603"/>
            <a:ext cx="309562" cy="1357313"/>
          </a:xfrm>
          <a:prstGeom prst="leftBrace">
            <a:avLst>
              <a:gd name="adj1" fmla="val 3653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圓角矩形 1"/>
          <p:cNvSpPr>
            <a:spLocks noChangeArrowheads="1"/>
          </p:cNvSpPr>
          <p:nvPr/>
        </p:nvSpPr>
        <p:spPr bwMode="auto">
          <a:xfrm>
            <a:off x="928021" y="5201616"/>
            <a:ext cx="407987" cy="5699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 dirty="0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圓角矩形 26"/>
          <p:cNvSpPr>
            <a:spLocks noChangeArrowheads="1"/>
          </p:cNvSpPr>
          <p:nvPr/>
        </p:nvSpPr>
        <p:spPr bwMode="auto">
          <a:xfrm>
            <a:off x="3252121" y="5201616"/>
            <a:ext cx="407987" cy="5699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圓角矩形 27"/>
          <p:cNvSpPr>
            <a:spLocks noChangeArrowheads="1"/>
          </p:cNvSpPr>
          <p:nvPr/>
        </p:nvSpPr>
        <p:spPr bwMode="auto">
          <a:xfrm>
            <a:off x="948658" y="6033466"/>
            <a:ext cx="407988" cy="5699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圓角矩形 28"/>
          <p:cNvSpPr>
            <a:spLocks noChangeArrowheads="1"/>
          </p:cNvSpPr>
          <p:nvPr/>
        </p:nvSpPr>
        <p:spPr bwMode="auto">
          <a:xfrm>
            <a:off x="4917408" y="6033466"/>
            <a:ext cx="407988" cy="5699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5" name="群組 3"/>
          <p:cNvGrpSpPr>
            <a:grpSpLocks noChangeAspect="1"/>
          </p:cNvGrpSpPr>
          <p:nvPr/>
        </p:nvGrpSpPr>
        <p:grpSpPr bwMode="auto">
          <a:xfrm>
            <a:off x="267622" y="1318165"/>
            <a:ext cx="5895975" cy="2262187"/>
            <a:chOff x="315913" y="982663"/>
            <a:chExt cx="6515100" cy="2498725"/>
          </a:xfrm>
        </p:grpSpPr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315913" y="982663"/>
              <a:ext cx="6515100" cy="2378075"/>
              <a:chOff x="828" y="844"/>
              <a:chExt cx="4104" cy="1498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" y="896"/>
                <a:ext cx="4104" cy="1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2" name="Object 8"/>
              <p:cNvGraphicFramePr>
                <a:graphicFrameLocks noChangeAspect="1"/>
              </p:cNvGraphicFramePr>
              <p:nvPr/>
            </p:nvGraphicFramePr>
            <p:xfrm>
              <a:off x="4368" y="2059"/>
              <a:ext cx="256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2" name="方程式" r:id="rId12" imgW="215806" imgH="228501" progId="Equation.3">
                      <p:embed/>
                    </p:oleObj>
                  </mc:Choice>
                  <mc:Fallback>
                    <p:oleObj name="方程式" r:id="rId12" imgW="215806" imgH="228501" progId="Equation.3">
                      <p:embed/>
                      <p:pic>
                        <p:nvPicPr>
                          <p:cNvPr id="65556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" y="2059"/>
                            <a:ext cx="256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10"/>
              <p:cNvGraphicFramePr>
                <a:graphicFrameLocks noChangeAspect="1"/>
              </p:cNvGraphicFramePr>
              <p:nvPr/>
            </p:nvGraphicFramePr>
            <p:xfrm>
              <a:off x="3129" y="844"/>
              <a:ext cx="181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3" name="方程式" r:id="rId14" imgW="152334" imgH="228501" progId="Equation.3">
                      <p:embed/>
                    </p:oleObj>
                  </mc:Choice>
                  <mc:Fallback>
                    <p:oleObj name="方程式" r:id="rId14" imgW="152334" imgH="228501" progId="Equation.3">
                      <p:embed/>
                      <p:pic>
                        <p:nvPicPr>
                          <p:cNvPr id="65557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9" y="844"/>
                            <a:ext cx="181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1"/>
              <p:cNvGraphicFramePr>
                <a:graphicFrameLocks noChangeAspect="1"/>
              </p:cNvGraphicFramePr>
              <p:nvPr/>
            </p:nvGraphicFramePr>
            <p:xfrm>
              <a:off x="2835" y="844"/>
              <a:ext cx="181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4" name="方程式" r:id="rId16" imgW="152334" imgH="228501" progId="Equation.3">
                      <p:embed/>
                    </p:oleObj>
                  </mc:Choice>
                  <mc:Fallback>
                    <p:oleObj name="方程式" r:id="rId16" imgW="152334" imgH="228501" progId="Equation.3">
                      <p:embed/>
                      <p:pic>
                        <p:nvPicPr>
                          <p:cNvPr id="65558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5" y="844"/>
                            <a:ext cx="181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12"/>
              <p:cNvGraphicFramePr>
                <a:graphicFrameLocks noChangeAspect="1"/>
              </p:cNvGraphicFramePr>
              <p:nvPr/>
            </p:nvGraphicFramePr>
            <p:xfrm>
              <a:off x="1778" y="1215"/>
              <a:ext cx="213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5" name="方程式" r:id="rId18" imgW="215806" imgH="228501" progId="Equation.3">
                      <p:embed/>
                    </p:oleObj>
                  </mc:Choice>
                  <mc:Fallback>
                    <p:oleObj name="方程式" r:id="rId18" imgW="215806" imgH="228501" progId="Equation.3">
                      <p:embed/>
                      <p:pic>
                        <p:nvPicPr>
                          <p:cNvPr id="65559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8" y="1215"/>
                            <a:ext cx="213" cy="22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13"/>
              <p:cNvGraphicFramePr>
                <a:graphicFrameLocks noChangeAspect="1"/>
              </p:cNvGraphicFramePr>
              <p:nvPr/>
            </p:nvGraphicFramePr>
            <p:xfrm>
              <a:off x="2353" y="1011"/>
              <a:ext cx="325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6" name="方程式" r:id="rId20" imgW="330200" imgH="228600" progId="Equation.3">
                      <p:embed/>
                    </p:oleObj>
                  </mc:Choice>
                  <mc:Fallback>
                    <p:oleObj name="方程式" r:id="rId20" imgW="330200" imgH="228600" progId="Equation.3">
                      <p:embed/>
                      <p:pic>
                        <p:nvPicPr>
                          <p:cNvPr id="6556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3" y="1011"/>
                            <a:ext cx="325" cy="22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Oval 14"/>
              <p:cNvSpPr>
                <a:spLocks noChangeArrowheads="1"/>
              </p:cNvSpPr>
              <p:nvPr/>
            </p:nvSpPr>
            <p:spPr bwMode="auto">
              <a:xfrm>
                <a:off x="3310" y="1171"/>
                <a:ext cx="145" cy="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28" name="Object 9"/>
              <p:cNvGraphicFramePr>
                <a:graphicFrameLocks noChangeAspect="1"/>
              </p:cNvGraphicFramePr>
              <p:nvPr/>
            </p:nvGraphicFramePr>
            <p:xfrm>
              <a:off x="3264" y="1130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7" name="方程式" r:id="rId22" imgW="228600" imgH="228600" progId="Equation.3">
                      <p:embed/>
                    </p:oleObj>
                  </mc:Choice>
                  <mc:Fallback>
                    <p:oleObj name="方程式" r:id="rId22" imgW="228600" imgH="228600" progId="Equation.3">
                      <p:embed/>
                      <p:pic>
                        <p:nvPicPr>
                          <p:cNvPr id="65562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130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4572760"/>
                  </p:ext>
                </p:extLst>
              </p:nvPr>
            </p:nvGraphicFramePr>
            <p:xfrm>
              <a:off x="3614" y="1395"/>
              <a:ext cx="328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8" name="方程式" r:id="rId24" imgW="330200" imgH="228600" progId="Equation.3">
                      <p:embed/>
                    </p:oleObj>
                  </mc:Choice>
                  <mc:Fallback>
                    <p:oleObj name="方程式" r:id="rId24" imgW="330200" imgH="228600" progId="Equation.3">
                      <p:embed/>
                      <p:pic>
                        <p:nvPicPr>
                          <p:cNvPr id="65563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4" y="1395"/>
                            <a:ext cx="328" cy="22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978" y="1441"/>
                <a:ext cx="334" cy="1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10600030101010101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1" name="Object 7"/>
              <p:cNvGraphicFramePr>
                <a:graphicFrameLocks noChangeAspect="1"/>
              </p:cNvGraphicFramePr>
              <p:nvPr/>
            </p:nvGraphicFramePr>
            <p:xfrm>
              <a:off x="1055" y="1368"/>
              <a:ext cx="257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659" name="方程式" r:id="rId26" imgW="215806" imgH="228501" progId="Equation.3">
                      <p:embed/>
                    </p:oleObj>
                  </mc:Choice>
                  <mc:Fallback>
                    <p:oleObj name="方程式" r:id="rId26" imgW="215806" imgH="228501" progId="Equation.3">
                      <p:embed/>
                      <p:pic>
                        <p:nvPicPr>
                          <p:cNvPr id="65565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5" y="1368"/>
                            <a:ext cx="257" cy="27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圓角矩形 29"/>
            <p:cNvSpPr>
              <a:spLocks noChangeArrowheads="1"/>
            </p:cNvSpPr>
            <p:nvPr/>
          </p:nvSpPr>
          <p:spPr bwMode="auto">
            <a:xfrm>
              <a:off x="5950404" y="2911504"/>
              <a:ext cx="406974" cy="569884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圓角矩形 30"/>
            <p:cNvSpPr>
              <a:spLocks noChangeArrowheads="1"/>
            </p:cNvSpPr>
            <p:nvPr/>
          </p:nvSpPr>
          <p:spPr bwMode="auto">
            <a:xfrm>
              <a:off x="675524" y="1848888"/>
              <a:ext cx="408729" cy="569884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9" name="圓角矩形 31"/>
            <p:cNvSpPr>
              <a:spLocks noChangeArrowheads="1"/>
            </p:cNvSpPr>
            <p:nvPr/>
          </p:nvSpPr>
          <p:spPr bwMode="auto">
            <a:xfrm>
              <a:off x="2698117" y="1150998"/>
              <a:ext cx="622741" cy="569884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圓角矩形 32"/>
            <p:cNvSpPr>
              <a:spLocks noChangeArrowheads="1"/>
            </p:cNvSpPr>
            <p:nvPr/>
          </p:nvSpPr>
          <p:spPr bwMode="auto">
            <a:xfrm>
              <a:off x="4668083" y="1720882"/>
              <a:ext cx="620987" cy="56988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chemeClr val="lt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6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28248</TotalTime>
  <Words>1124</Words>
  <Application>Microsoft Office PowerPoint</Application>
  <PresentationFormat>全屏显示(4:3)</PresentationFormat>
  <Paragraphs>240</Paragraphs>
  <Slides>32</Slides>
  <Notes>32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Gill Sans MT</vt:lpstr>
      <vt:lpstr>Helvetica LT</vt:lpstr>
      <vt:lpstr>方正兰亭粗黑_GBK</vt:lpstr>
      <vt:lpstr>Calibri Light</vt:lpstr>
      <vt:lpstr>华文楷体</vt:lpstr>
      <vt:lpstr>Calibri</vt:lpstr>
      <vt:lpstr>Wingdings</vt:lpstr>
      <vt:lpstr>黑体</vt:lpstr>
      <vt:lpstr>Arial</vt:lpstr>
      <vt:lpstr>Cambria Math</vt:lpstr>
      <vt:lpstr>Times New Roman</vt:lpstr>
      <vt:lpstr>Tahoma</vt:lpstr>
      <vt:lpstr>华文新魏</vt:lpstr>
      <vt:lpstr>宋体</vt:lpstr>
      <vt:lpstr>新細明體</vt:lpstr>
      <vt:lpstr>Office 主题</vt:lpstr>
      <vt:lpstr>方程式</vt:lpstr>
      <vt:lpstr>Equation</vt:lpstr>
      <vt:lpstr>PowerPoint 演示文稿</vt:lpstr>
      <vt:lpstr>4.几何光学</vt:lpstr>
      <vt:lpstr>大纲</vt:lpstr>
      <vt:lpstr>以光线追踪法看球面成像</vt:lpstr>
      <vt:lpstr>PowerPoint 演示文稿</vt:lpstr>
      <vt:lpstr>平行光通过球面聚焦</vt:lpstr>
      <vt:lpstr>球面聚焦成像</vt:lpstr>
      <vt:lpstr>Diopter (屈光度) vs. 近视度数</vt:lpstr>
      <vt:lpstr>球面折射成像（物在光轴外）</vt:lpstr>
      <vt:lpstr>球面折射成像（物在光轴外）</vt:lpstr>
      <vt:lpstr>矩阵几何光学</vt:lpstr>
      <vt:lpstr>屈光力</vt:lpstr>
      <vt:lpstr>矩阵几何光学范例：分析球面折射成像</vt:lpstr>
      <vt:lpstr>矩阵几何光学范例：分析球面折射成像</vt:lpstr>
      <vt:lpstr>光线追踪法中的正负号定义</vt:lpstr>
      <vt:lpstr>随堂测验:</vt:lpstr>
      <vt:lpstr>大纲</vt:lpstr>
      <vt:lpstr>完整透镜成像过程分析：</vt:lpstr>
      <vt:lpstr>透镜成像分析：近轴光线追踪法</vt:lpstr>
      <vt:lpstr>透镜成像分析：薄透镜近似</vt:lpstr>
      <vt:lpstr>薄透镜 ＋ 近轴光线追踪法：</vt:lpstr>
      <vt:lpstr>薄透镜成像方程式：</vt:lpstr>
      <vt:lpstr>聚焦薄透镜</vt:lpstr>
      <vt:lpstr>发散薄透镜:</vt:lpstr>
      <vt:lpstr>折射面的屈光力</vt:lpstr>
      <vt:lpstr>光通过透镜折射而聚焦</vt:lpstr>
      <vt:lpstr>薄透镜成像规律</vt:lpstr>
      <vt:lpstr>薄透镜成像规律</vt:lpstr>
      <vt:lpstr>薄透镜成像规律</vt:lpstr>
      <vt:lpstr>随堂测验：</vt:lpstr>
      <vt:lpstr>ABCD 矩阵光学</vt:lpstr>
      <vt:lpstr>几种薄透镜成像情况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左超</dc:creator>
  <cp:lastModifiedBy>surpasszuo@163.com</cp:lastModifiedBy>
  <cp:revision>2299</cp:revision>
  <cp:lastPrinted>2018-11-01T13:31:17Z</cp:lastPrinted>
  <dcterms:created xsi:type="dcterms:W3CDTF">2015-10-07T05:57:56Z</dcterms:created>
  <dcterms:modified xsi:type="dcterms:W3CDTF">2018-11-14T10:04:23Z</dcterms:modified>
</cp:coreProperties>
</file>