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34"/>
  </p:notesMasterIdLst>
  <p:handoutMasterIdLst>
    <p:handoutMasterId r:id="rId35"/>
  </p:handoutMasterIdLst>
  <p:sldIdLst>
    <p:sldId id="922" r:id="rId2"/>
    <p:sldId id="1192" r:id="rId3"/>
    <p:sldId id="1223" r:id="rId4"/>
    <p:sldId id="1330" r:id="rId5"/>
    <p:sldId id="1331" r:id="rId6"/>
    <p:sldId id="1332" r:id="rId7"/>
    <p:sldId id="1333" r:id="rId8"/>
    <p:sldId id="1334" r:id="rId9"/>
    <p:sldId id="1336" r:id="rId10"/>
    <p:sldId id="1335" r:id="rId11"/>
    <p:sldId id="1222" r:id="rId12"/>
    <p:sldId id="1337" r:id="rId13"/>
    <p:sldId id="1338" r:id="rId14"/>
    <p:sldId id="1348" r:id="rId15"/>
    <p:sldId id="1339" r:id="rId16"/>
    <p:sldId id="1340" r:id="rId17"/>
    <p:sldId id="1364" r:id="rId18"/>
    <p:sldId id="1349" r:id="rId19"/>
    <p:sldId id="1351" r:id="rId20"/>
    <p:sldId id="1352" r:id="rId21"/>
    <p:sldId id="1353" r:id="rId22"/>
    <p:sldId id="1341" r:id="rId23"/>
    <p:sldId id="1354" r:id="rId24"/>
    <p:sldId id="1350" r:id="rId25"/>
    <p:sldId id="1355" r:id="rId26"/>
    <p:sldId id="1357" r:id="rId27"/>
    <p:sldId id="1358" r:id="rId28"/>
    <p:sldId id="1356" r:id="rId29"/>
    <p:sldId id="1360" r:id="rId30"/>
    <p:sldId id="1361" r:id="rId31"/>
    <p:sldId id="1362" r:id="rId32"/>
    <p:sldId id="1363" r:id="rId33"/>
  </p:sldIdLst>
  <p:sldSz cx="9144000" cy="6858000" type="screen4x3"/>
  <p:notesSz cx="6797675" cy="9926638"/>
  <p:embeddedFontLst>
    <p:embeddedFont>
      <p:font typeface="Gill Sans MT" panose="020B0502020104020203" pitchFamily="34" charset="0"/>
      <p:regular r:id="rId36"/>
      <p:bold r:id="rId37"/>
      <p:italic r:id="rId38"/>
      <p:boldItalic r:id="rId39"/>
    </p:embeddedFont>
    <p:embeddedFont>
      <p:font typeface="Helvetica LT" panose="02000503000000000000" pitchFamily="2" charset="0"/>
      <p:regular r:id="rId40"/>
    </p:embeddedFont>
    <p:embeddedFont>
      <p:font typeface="方正兰亭粗黑_GBK" panose="02000000000000000000" pitchFamily="2" charset="-122"/>
      <p:regular r:id="rId41"/>
    </p:embeddedFont>
    <p:embeddedFont>
      <p:font typeface="Calibri Light" panose="020F0302020204030204" pitchFamily="34" charset="0"/>
      <p:regular r:id="rId42"/>
      <p:italic r:id="rId43"/>
    </p:embeddedFont>
    <p:embeddedFont>
      <p:font typeface="华文楷体" panose="02010600040101010101" pitchFamily="2" charset="-122"/>
      <p:regular r:id="rId44"/>
    </p:embeddedFont>
    <p:embeddedFont>
      <p:font typeface="Calibri" panose="020F0502020204030204" pitchFamily="34" charset="0"/>
      <p:regular r:id="rId45"/>
      <p:bold r:id="rId46"/>
      <p:italic r:id="rId47"/>
      <p:boldItalic r:id="rId48"/>
    </p:embeddedFont>
    <p:embeddedFont>
      <p:font typeface="黑体" panose="02010609060101010101" pitchFamily="49" charset="-122"/>
      <p:regular r:id="rId49"/>
    </p:embeddedFont>
    <p:embeddedFont>
      <p:font typeface="Cambria Math" panose="02040503050406030204" pitchFamily="18" charset="0"/>
      <p:regular r:id="rId50"/>
    </p:embeddedFont>
    <p:embeddedFont>
      <p:font typeface="Tahoma" panose="020B0604030504040204" pitchFamily="34" charset="0"/>
      <p:regular r:id="rId51"/>
      <p:bold r:id="rId52"/>
    </p:embeddedFont>
    <p:embeddedFont>
      <p:font typeface="华文新魏" panose="02010800040101010101" pitchFamily="2" charset="-122"/>
      <p:regular r:id="rId53"/>
    </p:embeddedFont>
    <p:embeddedFont>
      <p:font typeface="新細明體" panose="02010600030101010101" charset="-120"/>
      <p:regular r:id="rId54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28" userDrawn="1">
          <p15:clr>
            <a:srgbClr val="A4A3A4"/>
          </p15:clr>
        </p15:guide>
        <p15:guide id="2" pos="289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FFFF00"/>
    <a:srgbClr val="C00000"/>
    <a:srgbClr val="F3F2F2"/>
    <a:srgbClr val="FF3300"/>
    <a:srgbClr val="D01818"/>
    <a:srgbClr val="FFFFFF"/>
    <a:srgbClr val="921E73"/>
    <a:srgbClr val="48484A"/>
    <a:srgbClr val="3FC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主题样式 1 - 强调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02" autoAdjust="0"/>
    <p:restoredTop sz="79501" autoAdjust="0"/>
  </p:normalViewPr>
  <p:slideViewPr>
    <p:cSldViewPr snapToGrid="0" showGuides="1">
      <p:cViewPr varScale="1">
        <p:scale>
          <a:sx n="91" d="100"/>
          <a:sy n="91" d="100"/>
        </p:scale>
        <p:origin x="3738" y="90"/>
      </p:cViewPr>
      <p:guideLst>
        <p:guide orient="horz" pos="2228"/>
        <p:guide pos="289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5" d="100"/>
          <a:sy n="85" d="100"/>
        </p:scale>
        <p:origin x="380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42" Type="http://schemas.openxmlformats.org/officeDocument/2006/relationships/font" Target="fonts/font7.fntdata"/><Relationship Id="rId47" Type="http://schemas.openxmlformats.org/officeDocument/2006/relationships/font" Target="fonts/font12.fntdata"/><Relationship Id="rId50" Type="http://schemas.openxmlformats.org/officeDocument/2006/relationships/font" Target="fonts/font15.fntdata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46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6.fntdata"/><Relationship Id="rId54" Type="http://schemas.openxmlformats.org/officeDocument/2006/relationships/font" Target="fonts/font1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font" Target="fonts/font10.fntdata"/><Relationship Id="rId53" Type="http://schemas.openxmlformats.org/officeDocument/2006/relationships/font" Target="fonts/font18.fntdata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49" Type="http://schemas.openxmlformats.org/officeDocument/2006/relationships/font" Target="fonts/font14.fntdata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9.fntdata"/><Relationship Id="rId52" Type="http://schemas.openxmlformats.org/officeDocument/2006/relationships/font" Target="fonts/font1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43" Type="http://schemas.openxmlformats.org/officeDocument/2006/relationships/font" Target="fonts/font8.fntdata"/><Relationship Id="rId48" Type="http://schemas.openxmlformats.org/officeDocument/2006/relationships/font" Target="fonts/font13.fntdata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font" Target="fonts/font16.fntdata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3" Type="http://schemas.openxmlformats.org/officeDocument/2006/relationships/image" Target="../media/image10.wmf"/><Relationship Id="rId7" Type="http://schemas.openxmlformats.org/officeDocument/2006/relationships/image" Target="../media/image14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6" Type="http://schemas.openxmlformats.org/officeDocument/2006/relationships/image" Target="../media/image13.wmf"/><Relationship Id="rId5" Type="http://schemas.openxmlformats.org/officeDocument/2006/relationships/image" Target="../media/image12.wmf"/><Relationship Id="rId4" Type="http://schemas.openxmlformats.org/officeDocument/2006/relationships/image" Target="../media/image11.wmf"/><Relationship Id="rId9" Type="http://schemas.openxmlformats.org/officeDocument/2006/relationships/image" Target="../media/image16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24.emf"/><Relationship Id="rId3" Type="http://schemas.openxmlformats.org/officeDocument/2006/relationships/image" Target="../media/image14.wmf"/><Relationship Id="rId7" Type="http://schemas.openxmlformats.org/officeDocument/2006/relationships/image" Target="../media/image23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Relationship Id="rId6" Type="http://schemas.openxmlformats.org/officeDocument/2006/relationships/image" Target="../media/image22.wmf"/><Relationship Id="rId5" Type="http://schemas.openxmlformats.org/officeDocument/2006/relationships/image" Target="../media/image21.wmf"/><Relationship Id="rId4" Type="http://schemas.openxmlformats.org/officeDocument/2006/relationships/image" Target="../media/image15.wmf"/><Relationship Id="rId9" Type="http://schemas.openxmlformats.org/officeDocument/2006/relationships/image" Target="../media/image25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33.wmf"/><Relationship Id="rId3" Type="http://schemas.openxmlformats.org/officeDocument/2006/relationships/image" Target="../media/image31.emf"/><Relationship Id="rId7" Type="http://schemas.openxmlformats.org/officeDocument/2006/relationships/image" Target="../media/image32.wmf"/><Relationship Id="rId2" Type="http://schemas.openxmlformats.org/officeDocument/2006/relationships/image" Target="../media/image30.wmf"/><Relationship Id="rId1" Type="http://schemas.openxmlformats.org/officeDocument/2006/relationships/image" Target="../media/image29.emf"/><Relationship Id="rId6" Type="http://schemas.openxmlformats.org/officeDocument/2006/relationships/image" Target="../media/image15.wmf"/><Relationship Id="rId11" Type="http://schemas.openxmlformats.org/officeDocument/2006/relationships/image" Target="../media/image35.wmf"/><Relationship Id="rId5" Type="http://schemas.openxmlformats.org/officeDocument/2006/relationships/image" Target="../media/image14.wmf"/><Relationship Id="rId10" Type="http://schemas.openxmlformats.org/officeDocument/2006/relationships/image" Target="../media/image34.wmf"/><Relationship Id="rId4" Type="http://schemas.openxmlformats.org/officeDocument/2006/relationships/image" Target="../media/image12.wmf"/><Relationship Id="rId9" Type="http://schemas.openxmlformats.org/officeDocument/2006/relationships/image" Target="../media/image22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image" Target="../media/image39.emf"/><Relationship Id="rId1" Type="http://schemas.openxmlformats.org/officeDocument/2006/relationships/image" Target="../media/image38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image" Target="../media/image42.wmf"/><Relationship Id="rId1" Type="http://schemas.openxmlformats.org/officeDocument/2006/relationships/image" Target="../media/image41.wmf"/><Relationship Id="rId4" Type="http://schemas.openxmlformats.org/officeDocument/2006/relationships/image" Target="../media/image44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46.wmf"/><Relationship Id="rId1" Type="http://schemas.openxmlformats.org/officeDocument/2006/relationships/image" Target="../media/image45.w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3" Type="http://schemas.openxmlformats.org/officeDocument/2006/relationships/image" Target="../media/image49.wmf"/><Relationship Id="rId7" Type="http://schemas.openxmlformats.org/officeDocument/2006/relationships/image" Target="../media/image14.wmf"/><Relationship Id="rId2" Type="http://schemas.openxmlformats.org/officeDocument/2006/relationships/image" Target="../media/image48.wmf"/><Relationship Id="rId1" Type="http://schemas.openxmlformats.org/officeDocument/2006/relationships/image" Target="../media/image47.wmf"/><Relationship Id="rId6" Type="http://schemas.openxmlformats.org/officeDocument/2006/relationships/image" Target="../media/image51.wmf"/><Relationship Id="rId11" Type="http://schemas.openxmlformats.org/officeDocument/2006/relationships/image" Target="../media/image54.emf"/><Relationship Id="rId5" Type="http://schemas.openxmlformats.org/officeDocument/2006/relationships/image" Target="../media/image50.wmf"/><Relationship Id="rId10" Type="http://schemas.openxmlformats.org/officeDocument/2006/relationships/image" Target="../media/image53.emf"/><Relationship Id="rId4" Type="http://schemas.openxmlformats.org/officeDocument/2006/relationships/image" Target="../media/image12.wmf"/><Relationship Id="rId9" Type="http://schemas.openxmlformats.org/officeDocument/2006/relationships/image" Target="../media/image52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/><Relationship Id="rId2" Type="http://schemas.openxmlformats.org/officeDocument/2006/relationships/image" Target="../media/image57.wmf"/><Relationship Id="rId1" Type="http://schemas.openxmlformats.org/officeDocument/2006/relationships/image" Target="../media/image56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61.wmf"/><Relationship Id="rId1" Type="http://schemas.openxmlformats.org/officeDocument/2006/relationships/image" Target="../media/image60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65.wmf"/><Relationship Id="rId7" Type="http://schemas.openxmlformats.org/officeDocument/2006/relationships/image" Target="../media/image69.wmf"/><Relationship Id="rId2" Type="http://schemas.openxmlformats.org/officeDocument/2006/relationships/image" Target="../media/image64.wmf"/><Relationship Id="rId1" Type="http://schemas.openxmlformats.org/officeDocument/2006/relationships/image" Target="../media/image63.wmf"/><Relationship Id="rId6" Type="http://schemas.openxmlformats.org/officeDocument/2006/relationships/image" Target="../media/image68.wmf"/><Relationship Id="rId5" Type="http://schemas.openxmlformats.org/officeDocument/2006/relationships/image" Target="../media/image67.wmf"/><Relationship Id="rId4" Type="http://schemas.openxmlformats.org/officeDocument/2006/relationships/image" Target="../media/image66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8.wmf"/><Relationship Id="rId2" Type="http://schemas.openxmlformats.org/officeDocument/2006/relationships/image" Target="../media/image66.wmf"/><Relationship Id="rId1" Type="http://schemas.openxmlformats.org/officeDocument/2006/relationships/image" Target="../media/image70.wmf"/><Relationship Id="rId6" Type="http://schemas.openxmlformats.org/officeDocument/2006/relationships/image" Target="../media/image69.wmf"/><Relationship Id="rId5" Type="http://schemas.openxmlformats.org/officeDocument/2006/relationships/image" Target="../media/image72.wmf"/><Relationship Id="rId4" Type="http://schemas.openxmlformats.org/officeDocument/2006/relationships/image" Target="../media/image71.wmf"/></Relationships>
</file>

<file path=ppt/drawings/_rels/vmlDrawing12.vml.rels><?xml version="1.0" encoding="UTF-8" standalone="yes"?>
<Relationships xmlns="http://schemas.openxmlformats.org/package/2006/relationships"><Relationship Id="rId8" Type="http://schemas.openxmlformats.org/officeDocument/2006/relationships/image" Target="../media/image77.wmf"/><Relationship Id="rId3" Type="http://schemas.openxmlformats.org/officeDocument/2006/relationships/image" Target="../media/image68.wmf"/><Relationship Id="rId7" Type="http://schemas.openxmlformats.org/officeDocument/2006/relationships/image" Target="../media/image76.wmf"/><Relationship Id="rId2" Type="http://schemas.openxmlformats.org/officeDocument/2006/relationships/image" Target="../media/image74.wmf"/><Relationship Id="rId1" Type="http://schemas.openxmlformats.org/officeDocument/2006/relationships/image" Target="../media/image73.wmf"/><Relationship Id="rId6" Type="http://schemas.openxmlformats.org/officeDocument/2006/relationships/image" Target="../media/image66.wmf"/><Relationship Id="rId11" Type="http://schemas.openxmlformats.org/officeDocument/2006/relationships/image" Target="../media/image80.wmf"/><Relationship Id="rId5" Type="http://schemas.openxmlformats.org/officeDocument/2006/relationships/image" Target="../media/image75.wmf"/><Relationship Id="rId10" Type="http://schemas.openxmlformats.org/officeDocument/2006/relationships/image" Target="../media/image79.wmf"/><Relationship Id="rId4" Type="http://schemas.openxmlformats.org/officeDocument/2006/relationships/image" Target="../media/image69.wmf"/><Relationship Id="rId9" Type="http://schemas.openxmlformats.org/officeDocument/2006/relationships/image" Target="../media/image78.wmf"/></Relationships>
</file>

<file path=ppt/drawings/_rels/vmlDrawing13.vml.rels><?xml version="1.0" encoding="UTF-8" standalone="yes"?>
<Relationships xmlns="http://schemas.openxmlformats.org/package/2006/relationships"><Relationship Id="rId8" Type="http://schemas.openxmlformats.org/officeDocument/2006/relationships/image" Target="../media/image86.wmf"/><Relationship Id="rId3" Type="http://schemas.openxmlformats.org/officeDocument/2006/relationships/image" Target="../media/image68.wmf"/><Relationship Id="rId7" Type="http://schemas.openxmlformats.org/officeDocument/2006/relationships/image" Target="../media/image85.wmf"/><Relationship Id="rId2" Type="http://schemas.openxmlformats.org/officeDocument/2006/relationships/image" Target="../media/image66.wmf"/><Relationship Id="rId1" Type="http://schemas.openxmlformats.org/officeDocument/2006/relationships/image" Target="../media/image81.wmf"/><Relationship Id="rId6" Type="http://schemas.openxmlformats.org/officeDocument/2006/relationships/image" Target="../media/image84.wmf"/><Relationship Id="rId5" Type="http://schemas.openxmlformats.org/officeDocument/2006/relationships/image" Target="../media/image83.wmf"/><Relationship Id="rId10" Type="http://schemas.openxmlformats.org/officeDocument/2006/relationships/image" Target="../media/image88.emf"/><Relationship Id="rId4" Type="http://schemas.openxmlformats.org/officeDocument/2006/relationships/image" Target="../media/image82.wmf"/><Relationship Id="rId9" Type="http://schemas.openxmlformats.org/officeDocument/2006/relationships/image" Target="../media/image87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91.emf"/><Relationship Id="rId2" Type="http://schemas.openxmlformats.org/officeDocument/2006/relationships/image" Target="../media/image90.wmf"/><Relationship Id="rId1" Type="http://schemas.openxmlformats.org/officeDocument/2006/relationships/image" Target="../media/image89.wmf"/><Relationship Id="rId6" Type="http://schemas.openxmlformats.org/officeDocument/2006/relationships/image" Target="../media/image94.wmf"/><Relationship Id="rId5" Type="http://schemas.openxmlformats.org/officeDocument/2006/relationships/image" Target="../media/image93.emf"/><Relationship Id="rId4" Type="http://schemas.openxmlformats.org/officeDocument/2006/relationships/image" Target="../media/image92.e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89.wmf"/><Relationship Id="rId2" Type="http://schemas.openxmlformats.org/officeDocument/2006/relationships/image" Target="../media/image90.wmf"/><Relationship Id="rId1" Type="http://schemas.openxmlformats.org/officeDocument/2006/relationships/image" Target="../media/image96.emf"/><Relationship Id="rId6" Type="http://schemas.openxmlformats.org/officeDocument/2006/relationships/image" Target="../media/image93.emf"/><Relationship Id="rId5" Type="http://schemas.openxmlformats.org/officeDocument/2006/relationships/image" Target="../media/image92.emf"/><Relationship Id="rId4" Type="http://schemas.openxmlformats.org/officeDocument/2006/relationships/image" Target="../media/image91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9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3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wmf"/><Relationship Id="rId2" Type="http://schemas.openxmlformats.org/officeDocument/2006/relationships/image" Target="../media/image106.wmf"/><Relationship Id="rId1" Type="http://schemas.openxmlformats.org/officeDocument/2006/relationships/image" Target="../media/image105.w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emf"/><Relationship Id="rId1" Type="http://schemas.openxmlformats.org/officeDocument/2006/relationships/image" Target="../media/image111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5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F1EA16-AC47-4FCF-9F9A-B0FA137F47E9}" type="datetimeFigureOut">
              <a:rPr lang="zh-CN" altLang="en-US" smtClean="0"/>
              <a:t>2018/11/14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4BF7E3-3F0D-4F33-9917-9CA9BD3A05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78726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9F8F5C-DA50-43FD-BA8A-69FD12A4D052}" type="datetimeFigureOut">
              <a:rPr lang="zh-CN" altLang="en-US" smtClean="0"/>
              <a:t>2018/11/14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07DC88-C54C-428E-8776-100832FEC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07903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9271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711708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9219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9220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6917B253-DDDA-4D77-85A7-1BE0C700F69B}" type="slidenum">
              <a:rPr lang="en-US" altLang="zh-TW"/>
              <a:pPr>
                <a:spcBef>
                  <a:spcPct val="0"/>
                </a:spcBef>
              </a:pPr>
              <a:t>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780752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96595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4076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49565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59952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86353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3362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32972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05805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16351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60582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56439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72437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57224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9219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9220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6917B253-DDDA-4D77-85A7-1BE0C700F69B}" type="slidenum">
              <a:rPr lang="en-US" altLang="zh-TW"/>
              <a:pPr>
                <a:spcBef>
                  <a:spcPct val="0"/>
                </a:spcBef>
              </a:pPr>
              <a:t>17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73413898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53236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207418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826079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138042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933494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推导出焦点的表达式</a:t>
            </a: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596949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724734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004350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什么叫</a:t>
            </a:r>
            <a:r>
              <a:rPr lang="en-US" altLang="zh-CN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wave front</a:t>
            </a:r>
            <a:r>
              <a:rPr lang="zh-CN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？</a:t>
            </a: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496866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535904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597658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638076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385970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663627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84191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0576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776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2507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2018/11/14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3803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2018/11/14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5322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2018/11/14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5665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2018/11/14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01393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2018/11/14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6778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2018/11/14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0085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3682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5549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0FC320-4DB9-44C0-A8E2-E0BB76EA5D03}" type="datetimeFigureOut">
              <a:rPr lang="zh-CN" altLang="en-US" smtClean="0"/>
              <a:t>2018/11/14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41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13" Type="http://schemas.openxmlformats.org/officeDocument/2006/relationships/image" Target="../media/image11.wmf"/><Relationship Id="rId18" Type="http://schemas.openxmlformats.org/officeDocument/2006/relationships/oleObject" Target="../embeddings/oleObject7.bin"/><Relationship Id="rId3" Type="http://schemas.openxmlformats.org/officeDocument/2006/relationships/notesSlide" Target="../notesSlides/notesSlide5.xml"/><Relationship Id="rId21" Type="http://schemas.openxmlformats.org/officeDocument/2006/relationships/image" Target="../media/image15.wmf"/><Relationship Id="rId7" Type="http://schemas.openxmlformats.org/officeDocument/2006/relationships/oleObject" Target="../embeddings/oleObject2.bin"/><Relationship Id="rId12" Type="http://schemas.openxmlformats.org/officeDocument/2006/relationships/oleObject" Target="../embeddings/oleObject4.bin"/><Relationship Id="rId17" Type="http://schemas.openxmlformats.org/officeDocument/2006/relationships/image" Target="../media/image13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6.bin"/><Relationship Id="rId20" Type="http://schemas.openxmlformats.org/officeDocument/2006/relationships/oleObject" Target="../embeddings/oleObject8.bin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wmf"/><Relationship Id="rId11" Type="http://schemas.openxmlformats.org/officeDocument/2006/relationships/image" Target="../media/image18.png"/><Relationship Id="rId5" Type="http://schemas.openxmlformats.org/officeDocument/2006/relationships/oleObject" Target="../embeddings/oleObject1.bin"/><Relationship Id="rId15" Type="http://schemas.openxmlformats.org/officeDocument/2006/relationships/image" Target="../media/image12.wmf"/><Relationship Id="rId23" Type="http://schemas.openxmlformats.org/officeDocument/2006/relationships/image" Target="../media/image16.wmf"/><Relationship Id="rId10" Type="http://schemas.openxmlformats.org/officeDocument/2006/relationships/image" Target="../media/image10.wmf"/><Relationship Id="rId19" Type="http://schemas.openxmlformats.org/officeDocument/2006/relationships/image" Target="../media/image14.wmf"/><Relationship Id="rId4" Type="http://schemas.openxmlformats.org/officeDocument/2006/relationships/image" Target="../media/image17.png"/><Relationship Id="rId9" Type="http://schemas.openxmlformats.org/officeDocument/2006/relationships/oleObject" Target="../embeddings/oleObject3.bin"/><Relationship Id="rId14" Type="http://schemas.openxmlformats.org/officeDocument/2006/relationships/oleObject" Target="../embeddings/oleObject5.bin"/><Relationship Id="rId22" Type="http://schemas.openxmlformats.org/officeDocument/2006/relationships/oleObject" Target="../embeddings/oleObject9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13" Type="http://schemas.openxmlformats.org/officeDocument/2006/relationships/image" Target="../media/image15.wmf"/><Relationship Id="rId18" Type="http://schemas.openxmlformats.org/officeDocument/2006/relationships/oleObject" Target="../embeddings/oleObject16.bin"/><Relationship Id="rId3" Type="http://schemas.openxmlformats.org/officeDocument/2006/relationships/notesSlide" Target="../notesSlides/notesSlide6.xml"/><Relationship Id="rId21" Type="http://schemas.openxmlformats.org/officeDocument/2006/relationships/image" Target="../media/image24.emf"/><Relationship Id="rId7" Type="http://schemas.openxmlformats.org/officeDocument/2006/relationships/image" Target="../media/image19.wmf"/><Relationship Id="rId12" Type="http://schemas.openxmlformats.org/officeDocument/2006/relationships/oleObject" Target="../embeddings/oleObject13.bin"/><Relationship Id="rId17" Type="http://schemas.openxmlformats.org/officeDocument/2006/relationships/image" Target="../media/image22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5.bin"/><Relationship Id="rId20" Type="http://schemas.openxmlformats.org/officeDocument/2006/relationships/oleObject" Target="../embeddings/oleObject17.bin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0.bin"/><Relationship Id="rId11" Type="http://schemas.openxmlformats.org/officeDocument/2006/relationships/image" Target="../media/image14.wmf"/><Relationship Id="rId5" Type="http://schemas.openxmlformats.org/officeDocument/2006/relationships/image" Target="../media/image27.png"/><Relationship Id="rId15" Type="http://schemas.openxmlformats.org/officeDocument/2006/relationships/image" Target="../media/image21.wmf"/><Relationship Id="rId23" Type="http://schemas.openxmlformats.org/officeDocument/2006/relationships/image" Target="../media/image25.wmf"/><Relationship Id="rId10" Type="http://schemas.openxmlformats.org/officeDocument/2006/relationships/oleObject" Target="../embeddings/oleObject12.bin"/><Relationship Id="rId19" Type="http://schemas.openxmlformats.org/officeDocument/2006/relationships/image" Target="../media/image23.wmf"/><Relationship Id="rId4" Type="http://schemas.openxmlformats.org/officeDocument/2006/relationships/image" Target="../media/image26.png"/><Relationship Id="rId9" Type="http://schemas.openxmlformats.org/officeDocument/2006/relationships/image" Target="../media/image20.wmf"/><Relationship Id="rId14" Type="http://schemas.openxmlformats.org/officeDocument/2006/relationships/oleObject" Target="../embeddings/oleObject14.bin"/><Relationship Id="rId22" Type="http://schemas.openxmlformats.org/officeDocument/2006/relationships/oleObject" Target="../embeddings/oleObject18.bin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wmf"/><Relationship Id="rId13" Type="http://schemas.openxmlformats.org/officeDocument/2006/relationships/image" Target="../media/image12.wmf"/><Relationship Id="rId18" Type="http://schemas.openxmlformats.org/officeDocument/2006/relationships/oleObject" Target="../embeddings/oleObject25.bin"/><Relationship Id="rId26" Type="http://schemas.openxmlformats.org/officeDocument/2006/relationships/oleObject" Target="../embeddings/oleObject29.bin"/><Relationship Id="rId3" Type="http://schemas.openxmlformats.org/officeDocument/2006/relationships/notesSlide" Target="../notesSlides/notesSlide9.xml"/><Relationship Id="rId21" Type="http://schemas.openxmlformats.org/officeDocument/2006/relationships/image" Target="../media/image33.wmf"/><Relationship Id="rId7" Type="http://schemas.openxmlformats.org/officeDocument/2006/relationships/oleObject" Target="../embeddings/oleObject20.bin"/><Relationship Id="rId12" Type="http://schemas.openxmlformats.org/officeDocument/2006/relationships/oleObject" Target="../embeddings/oleObject22.bin"/><Relationship Id="rId17" Type="http://schemas.openxmlformats.org/officeDocument/2006/relationships/image" Target="../media/image15.wmf"/><Relationship Id="rId25" Type="http://schemas.openxmlformats.org/officeDocument/2006/relationships/image" Target="../media/image34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24.bin"/><Relationship Id="rId20" Type="http://schemas.openxmlformats.org/officeDocument/2006/relationships/oleObject" Target="../embeddings/oleObject26.bin"/><Relationship Id="rId1" Type="http://schemas.openxmlformats.org/officeDocument/2006/relationships/vmlDrawing" Target="../drawings/vmlDrawing3.vml"/><Relationship Id="rId6" Type="http://schemas.openxmlformats.org/officeDocument/2006/relationships/image" Target="../media/image29.emf"/><Relationship Id="rId11" Type="http://schemas.openxmlformats.org/officeDocument/2006/relationships/image" Target="../media/image37.png"/><Relationship Id="rId24" Type="http://schemas.openxmlformats.org/officeDocument/2006/relationships/oleObject" Target="../embeddings/oleObject28.bin"/><Relationship Id="rId5" Type="http://schemas.openxmlformats.org/officeDocument/2006/relationships/oleObject" Target="../embeddings/oleObject19.bin"/><Relationship Id="rId15" Type="http://schemas.openxmlformats.org/officeDocument/2006/relationships/image" Target="../media/image14.wmf"/><Relationship Id="rId23" Type="http://schemas.openxmlformats.org/officeDocument/2006/relationships/image" Target="../media/image22.wmf"/><Relationship Id="rId10" Type="http://schemas.openxmlformats.org/officeDocument/2006/relationships/image" Target="../media/image31.emf"/><Relationship Id="rId19" Type="http://schemas.openxmlformats.org/officeDocument/2006/relationships/image" Target="../media/image32.wmf"/><Relationship Id="rId4" Type="http://schemas.openxmlformats.org/officeDocument/2006/relationships/image" Target="../media/image36.png"/><Relationship Id="rId9" Type="http://schemas.openxmlformats.org/officeDocument/2006/relationships/oleObject" Target="../embeddings/oleObject21.bin"/><Relationship Id="rId14" Type="http://schemas.openxmlformats.org/officeDocument/2006/relationships/oleObject" Target="../embeddings/oleObject23.bin"/><Relationship Id="rId22" Type="http://schemas.openxmlformats.org/officeDocument/2006/relationships/oleObject" Target="../embeddings/oleObject27.bin"/><Relationship Id="rId27" Type="http://schemas.openxmlformats.org/officeDocument/2006/relationships/image" Target="../media/image35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emf"/><Relationship Id="rId3" Type="http://schemas.openxmlformats.org/officeDocument/2006/relationships/notesSlide" Target="../notesSlides/notesSlide10.xml"/><Relationship Id="rId7" Type="http://schemas.openxmlformats.org/officeDocument/2006/relationships/oleObject" Target="../embeddings/oleObject3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38.emf"/><Relationship Id="rId5" Type="http://schemas.openxmlformats.org/officeDocument/2006/relationships/oleObject" Target="../embeddings/oleObject30.bin"/><Relationship Id="rId10" Type="http://schemas.openxmlformats.org/officeDocument/2006/relationships/image" Target="../media/image40.wmf"/><Relationship Id="rId4" Type="http://schemas.openxmlformats.org/officeDocument/2006/relationships/image" Target="../media/image36.png"/><Relationship Id="rId9" Type="http://schemas.openxmlformats.org/officeDocument/2006/relationships/oleObject" Target="../embeddings/oleObject32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wmf"/><Relationship Id="rId13" Type="http://schemas.openxmlformats.org/officeDocument/2006/relationships/image" Target="../media/image45.png"/><Relationship Id="rId3" Type="http://schemas.openxmlformats.org/officeDocument/2006/relationships/notesSlide" Target="../notesSlides/notesSlide11.xml"/><Relationship Id="rId7" Type="http://schemas.openxmlformats.org/officeDocument/2006/relationships/oleObject" Target="../embeddings/oleObject34.bin"/><Relationship Id="rId12" Type="http://schemas.openxmlformats.org/officeDocument/2006/relationships/image" Target="../media/image4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41.wmf"/><Relationship Id="rId11" Type="http://schemas.openxmlformats.org/officeDocument/2006/relationships/oleObject" Target="../embeddings/oleObject36.bin"/><Relationship Id="rId5" Type="http://schemas.openxmlformats.org/officeDocument/2006/relationships/oleObject" Target="../embeddings/oleObject33.bin"/><Relationship Id="rId10" Type="http://schemas.openxmlformats.org/officeDocument/2006/relationships/image" Target="../media/image43.wmf"/><Relationship Id="rId4" Type="http://schemas.openxmlformats.org/officeDocument/2006/relationships/hyperlink" Target="Supplementary%20reading%20materials/Lecture_11/1.%20&#30697;&#38453;&#20809;&#23398;-&#39759;&#20809;&#36745;.pdf" TargetMode="External"/><Relationship Id="rId9" Type="http://schemas.openxmlformats.org/officeDocument/2006/relationships/oleObject" Target="../embeddings/oleObject35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4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38.bin"/><Relationship Id="rId5" Type="http://schemas.openxmlformats.org/officeDocument/2006/relationships/image" Target="../media/image45.wmf"/><Relationship Id="rId4" Type="http://schemas.openxmlformats.org/officeDocument/2006/relationships/oleObject" Target="../embeddings/oleObject37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wmf"/><Relationship Id="rId13" Type="http://schemas.openxmlformats.org/officeDocument/2006/relationships/oleObject" Target="../embeddings/oleObject43.bin"/><Relationship Id="rId18" Type="http://schemas.openxmlformats.org/officeDocument/2006/relationships/image" Target="../media/image14.wmf"/><Relationship Id="rId26" Type="http://schemas.openxmlformats.org/officeDocument/2006/relationships/image" Target="../media/image54.emf"/><Relationship Id="rId3" Type="http://schemas.openxmlformats.org/officeDocument/2006/relationships/notesSlide" Target="../notesSlides/notesSlide13.xml"/><Relationship Id="rId21" Type="http://schemas.openxmlformats.org/officeDocument/2006/relationships/oleObject" Target="../embeddings/oleObject47.bin"/><Relationship Id="rId7" Type="http://schemas.openxmlformats.org/officeDocument/2006/relationships/oleObject" Target="../embeddings/oleObject40.bin"/><Relationship Id="rId12" Type="http://schemas.openxmlformats.org/officeDocument/2006/relationships/image" Target="../media/image12.wmf"/><Relationship Id="rId17" Type="http://schemas.openxmlformats.org/officeDocument/2006/relationships/oleObject" Target="../embeddings/oleObject45.bin"/><Relationship Id="rId25" Type="http://schemas.openxmlformats.org/officeDocument/2006/relationships/oleObject" Target="../embeddings/oleObject49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1.wmf"/><Relationship Id="rId20" Type="http://schemas.openxmlformats.org/officeDocument/2006/relationships/image" Target="../media/image15.wmf"/><Relationship Id="rId1" Type="http://schemas.openxmlformats.org/officeDocument/2006/relationships/vmlDrawing" Target="../drawings/vmlDrawing7.vml"/><Relationship Id="rId6" Type="http://schemas.openxmlformats.org/officeDocument/2006/relationships/image" Target="../media/image47.wmf"/><Relationship Id="rId11" Type="http://schemas.openxmlformats.org/officeDocument/2006/relationships/oleObject" Target="../embeddings/oleObject42.bin"/><Relationship Id="rId24" Type="http://schemas.openxmlformats.org/officeDocument/2006/relationships/image" Target="../media/image53.emf"/><Relationship Id="rId5" Type="http://schemas.openxmlformats.org/officeDocument/2006/relationships/oleObject" Target="../embeddings/oleObject39.bin"/><Relationship Id="rId15" Type="http://schemas.openxmlformats.org/officeDocument/2006/relationships/oleObject" Target="../embeddings/oleObject44.bin"/><Relationship Id="rId23" Type="http://schemas.openxmlformats.org/officeDocument/2006/relationships/oleObject" Target="../embeddings/oleObject48.bin"/><Relationship Id="rId10" Type="http://schemas.openxmlformats.org/officeDocument/2006/relationships/image" Target="../media/image49.wmf"/><Relationship Id="rId19" Type="http://schemas.openxmlformats.org/officeDocument/2006/relationships/oleObject" Target="../embeddings/oleObject46.bin"/><Relationship Id="rId4" Type="http://schemas.openxmlformats.org/officeDocument/2006/relationships/image" Target="../media/image55.png"/><Relationship Id="rId9" Type="http://schemas.openxmlformats.org/officeDocument/2006/relationships/oleObject" Target="../embeddings/oleObject41.bin"/><Relationship Id="rId14" Type="http://schemas.openxmlformats.org/officeDocument/2006/relationships/image" Target="../media/image50.wmf"/><Relationship Id="rId22" Type="http://schemas.openxmlformats.org/officeDocument/2006/relationships/image" Target="../media/image52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2.bin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5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51.bin"/><Relationship Id="rId5" Type="http://schemas.openxmlformats.org/officeDocument/2006/relationships/image" Target="../media/image56.wmf"/><Relationship Id="rId4" Type="http://schemas.openxmlformats.org/officeDocument/2006/relationships/oleObject" Target="../embeddings/oleObject50.bin"/><Relationship Id="rId9" Type="http://schemas.openxmlformats.org/officeDocument/2006/relationships/image" Target="../media/image58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6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54.bin"/><Relationship Id="rId5" Type="http://schemas.openxmlformats.org/officeDocument/2006/relationships/image" Target="../media/image60.wmf"/><Relationship Id="rId4" Type="http://schemas.openxmlformats.org/officeDocument/2006/relationships/oleObject" Target="../embeddings/oleObject53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7.bin"/><Relationship Id="rId13" Type="http://schemas.openxmlformats.org/officeDocument/2006/relationships/image" Target="../media/image67.wmf"/><Relationship Id="rId18" Type="http://schemas.openxmlformats.org/officeDocument/2006/relationships/image" Target="../media/image69.wmf"/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64.wmf"/><Relationship Id="rId12" Type="http://schemas.openxmlformats.org/officeDocument/2006/relationships/oleObject" Target="../embeddings/oleObject59.bin"/><Relationship Id="rId17" Type="http://schemas.openxmlformats.org/officeDocument/2006/relationships/oleObject" Target="../embeddings/oleObject62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61.bin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56.bin"/><Relationship Id="rId11" Type="http://schemas.openxmlformats.org/officeDocument/2006/relationships/image" Target="../media/image66.wmf"/><Relationship Id="rId5" Type="http://schemas.openxmlformats.org/officeDocument/2006/relationships/image" Target="../media/image63.wmf"/><Relationship Id="rId15" Type="http://schemas.openxmlformats.org/officeDocument/2006/relationships/image" Target="../media/image68.wmf"/><Relationship Id="rId10" Type="http://schemas.openxmlformats.org/officeDocument/2006/relationships/oleObject" Target="../embeddings/oleObject58.bin"/><Relationship Id="rId4" Type="http://schemas.openxmlformats.org/officeDocument/2006/relationships/oleObject" Target="../embeddings/oleObject55.bin"/><Relationship Id="rId9" Type="http://schemas.openxmlformats.org/officeDocument/2006/relationships/image" Target="../media/image65.wmf"/><Relationship Id="rId14" Type="http://schemas.openxmlformats.org/officeDocument/2006/relationships/oleObject" Target="../embeddings/oleObject60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5.bin"/><Relationship Id="rId13" Type="http://schemas.openxmlformats.org/officeDocument/2006/relationships/image" Target="../media/image72.wmf"/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66.wmf"/><Relationship Id="rId12" Type="http://schemas.openxmlformats.org/officeDocument/2006/relationships/oleObject" Target="../embeddings/oleObject67.bin"/><Relationship Id="rId17" Type="http://schemas.openxmlformats.org/officeDocument/2006/relationships/oleObject" Target="../embeddings/oleObject70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69.wmf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64.bin"/><Relationship Id="rId11" Type="http://schemas.openxmlformats.org/officeDocument/2006/relationships/image" Target="../media/image71.wmf"/><Relationship Id="rId5" Type="http://schemas.openxmlformats.org/officeDocument/2006/relationships/image" Target="../media/image70.wmf"/><Relationship Id="rId15" Type="http://schemas.openxmlformats.org/officeDocument/2006/relationships/oleObject" Target="../embeddings/oleObject69.bin"/><Relationship Id="rId10" Type="http://schemas.openxmlformats.org/officeDocument/2006/relationships/oleObject" Target="../embeddings/oleObject66.bin"/><Relationship Id="rId4" Type="http://schemas.openxmlformats.org/officeDocument/2006/relationships/oleObject" Target="../embeddings/oleObject63.bin"/><Relationship Id="rId9" Type="http://schemas.openxmlformats.org/officeDocument/2006/relationships/image" Target="../media/image68.wmf"/><Relationship Id="rId14" Type="http://schemas.openxmlformats.org/officeDocument/2006/relationships/oleObject" Target="../embeddings/oleObject68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3.bin"/><Relationship Id="rId13" Type="http://schemas.openxmlformats.org/officeDocument/2006/relationships/image" Target="../media/image75.wmf"/><Relationship Id="rId18" Type="http://schemas.openxmlformats.org/officeDocument/2006/relationships/oleObject" Target="../embeddings/oleObject79.bin"/><Relationship Id="rId26" Type="http://schemas.openxmlformats.org/officeDocument/2006/relationships/oleObject" Target="../embeddings/oleObject83.bin"/><Relationship Id="rId3" Type="http://schemas.openxmlformats.org/officeDocument/2006/relationships/notesSlide" Target="../notesSlides/notesSlide21.xml"/><Relationship Id="rId21" Type="http://schemas.openxmlformats.org/officeDocument/2006/relationships/image" Target="../media/image77.wmf"/><Relationship Id="rId7" Type="http://schemas.openxmlformats.org/officeDocument/2006/relationships/image" Target="../media/image74.wmf"/><Relationship Id="rId12" Type="http://schemas.openxmlformats.org/officeDocument/2006/relationships/oleObject" Target="../embeddings/oleObject75.bin"/><Relationship Id="rId17" Type="http://schemas.openxmlformats.org/officeDocument/2006/relationships/oleObject" Target="../embeddings/oleObject78.bin"/><Relationship Id="rId25" Type="http://schemas.openxmlformats.org/officeDocument/2006/relationships/image" Target="../media/image79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77.bin"/><Relationship Id="rId20" Type="http://schemas.openxmlformats.org/officeDocument/2006/relationships/oleObject" Target="../embeddings/oleObject80.bin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72.bin"/><Relationship Id="rId11" Type="http://schemas.openxmlformats.org/officeDocument/2006/relationships/image" Target="../media/image69.wmf"/><Relationship Id="rId24" Type="http://schemas.openxmlformats.org/officeDocument/2006/relationships/oleObject" Target="../embeddings/oleObject82.bin"/><Relationship Id="rId5" Type="http://schemas.openxmlformats.org/officeDocument/2006/relationships/image" Target="../media/image73.wmf"/><Relationship Id="rId15" Type="http://schemas.openxmlformats.org/officeDocument/2006/relationships/image" Target="../media/image66.wmf"/><Relationship Id="rId23" Type="http://schemas.openxmlformats.org/officeDocument/2006/relationships/image" Target="../media/image78.wmf"/><Relationship Id="rId10" Type="http://schemas.openxmlformats.org/officeDocument/2006/relationships/oleObject" Target="../embeddings/oleObject74.bin"/><Relationship Id="rId19" Type="http://schemas.openxmlformats.org/officeDocument/2006/relationships/image" Target="../media/image76.wmf"/><Relationship Id="rId4" Type="http://schemas.openxmlformats.org/officeDocument/2006/relationships/oleObject" Target="../embeddings/oleObject71.bin"/><Relationship Id="rId9" Type="http://schemas.openxmlformats.org/officeDocument/2006/relationships/image" Target="../media/image68.wmf"/><Relationship Id="rId14" Type="http://schemas.openxmlformats.org/officeDocument/2006/relationships/oleObject" Target="../embeddings/oleObject76.bin"/><Relationship Id="rId22" Type="http://schemas.openxmlformats.org/officeDocument/2006/relationships/oleObject" Target="../embeddings/oleObject81.bin"/><Relationship Id="rId27" Type="http://schemas.openxmlformats.org/officeDocument/2006/relationships/image" Target="../media/image80.w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6.bin"/><Relationship Id="rId13" Type="http://schemas.openxmlformats.org/officeDocument/2006/relationships/image" Target="../media/image83.wmf"/><Relationship Id="rId18" Type="http://schemas.openxmlformats.org/officeDocument/2006/relationships/image" Target="../media/image85.wmf"/><Relationship Id="rId3" Type="http://schemas.openxmlformats.org/officeDocument/2006/relationships/notesSlide" Target="../notesSlides/notesSlide22.xml"/><Relationship Id="rId21" Type="http://schemas.openxmlformats.org/officeDocument/2006/relationships/oleObject" Target="../embeddings/oleObject93.bin"/><Relationship Id="rId7" Type="http://schemas.openxmlformats.org/officeDocument/2006/relationships/image" Target="../media/image66.wmf"/><Relationship Id="rId12" Type="http://schemas.openxmlformats.org/officeDocument/2006/relationships/oleObject" Target="../embeddings/oleObject88.bin"/><Relationship Id="rId17" Type="http://schemas.openxmlformats.org/officeDocument/2006/relationships/oleObject" Target="../embeddings/oleObject91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84.wmf"/><Relationship Id="rId20" Type="http://schemas.openxmlformats.org/officeDocument/2006/relationships/image" Target="../media/image86.wmf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85.bin"/><Relationship Id="rId11" Type="http://schemas.openxmlformats.org/officeDocument/2006/relationships/image" Target="../media/image82.wmf"/><Relationship Id="rId24" Type="http://schemas.openxmlformats.org/officeDocument/2006/relationships/image" Target="../media/image88.emf"/><Relationship Id="rId5" Type="http://schemas.openxmlformats.org/officeDocument/2006/relationships/image" Target="../media/image81.wmf"/><Relationship Id="rId15" Type="http://schemas.openxmlformats.org/officeDocument/2006/relationships/oleObject" Target="../embeddings/oleObject90.bin"/><Relationship Id="rId23" Type="http://schemas.openxmlformats.org/officeDocument/2006/relationships/oleObject" Target="../embeddings/oleObject94.bin"/><Relationship Id="rId10" Type="http://schemas.openxmlformats.org/officeDocument/2006/relationships/oleObject" Target="../embeddings/oleObject87.bin"/><Relationship Id="rId19" Type="http://schemas.openxmlformats.org/officeDocument/2006/relationships/oleObject" Target="../embeddings/oleObject92.bin"/><Relationship Id="rId4" Type="http://schemas.openxmlformats.org/officeDocument/2006/relationships/oleObject" Target="../embeddings/oleObject84.bin"/><Relationship Id="rId9" Type="http://schemas.openxmlformats.org/officeDocument/2006/relationships/image" Target="../media/image68.wmf"/><Relationship Id="rId14" Type="http://schemas.openxmlformats.org/officeDocument/2006/relationships/oleObject" Target="../embeddings/oleObject89.bin"/><Relationship Id="rId22" Type="http://schemas.openxmlformats.org/officeDocument/2006/relationships/image" Target="../media/image87.w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wmf"/><Relationship Id="rId13" Type="http://schemas.openxmlformats.org/officeDocument/2006/relationships/oleObject" Target="../embeddings/oleObject99.bin"/><Relationship Id="rId3" Type="http://schemas.openxmlformats.org/officeDocument/2006/relationships/notesSlide" Target="../notesSlides/notesSlide23.xml"/><Relationship Id="rId7" Type="http://schemas.openxmlformats.org/officeDocument/2006/relationships/oleObject" Target="../embeddings/oleObject96.bin"/><Relationship Id="rId12" Type="http://schemas.openxmlformats.org/officeDocument/2006/relationships/image" Target="../media/image92.emf"/><Relationship Id="rId17" Type="http://schemas.openxmlformats.org/officeDocument/2006/relationships/image" Target="../media/image97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94.wmf"/><Relationship Id="rId1" Type="http://schemas.openxmlformats.org/officeDocument/2006/relationships/vmlDrawing" Target="../drawings/vmlDrawing14.vml"/><Relationship Id="rId6" Type="http://schemas.openxmlformats.org/officeDocument/2006/relationships/image" Target="../media/image95.png"/><Relationship Id="rId11" Type="http://schemas.openxmlformats.org/officeDocument/2006/relationships/oleObject" Target="../embeddings/oleObject98.bin"/><Relationship Id="rId5" Type="http://schemas.openxmlformats.org/officeDocument/2006/relationships/image" Target="../media/image89.wmf"/><Relationship Id="rId15" Type="http://schemas.openxmlformats.org/officeDocument/2006/relationships/oleObject" Target="../embeddings/oleObject100.bin"/><Relationship Id="rId10" Type="http://schemas.openxmlformats.org/officeDocument/2006/relationships/image" Target="../media/image91.emf"/><Relationship Id="rId4" Type="http://schemas.openxmlformats.org/officeDocument/2006/relationships/oleObject" Target="../embeddings/oleObject95.bin"/><Relationship Id="rId9" Type="http://schemas.openxmlformats.org/officeDocument/2006/relationships/oleObject" Target="../embeddings/oleObject97.bin"/><Relationship Id="rId14" Type="http://schemas.openxmlformats.org/officeDocument/2006/relationships/image" Target="../media/image93.e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wmf"/><Relationship Id="rId13" Type="http://schemas.openxmlformats.org/officeDocument/2006/relationships/oleObject" Target="../embeddings/oleObject105.bin"/><Relationship Id="rId3" Type="http://schemas.openxmlformats.org/officeDocument/2006/relationships/notesSlide" Target="../notesSlides/notesSlide24.xml"/><Relationship Id="rId7" Type="http://schemas.openxmlformats.org/officeDocument/2006/relationships/oleObject" Target="../embeddings/oleObject102.bin"/><Relationship Id="rId12" Type="http://schemas.openxmlformats.org/officeDocument/2006/relationships/image" Target="../media/image91.e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93.emf"/><Relationship Id="rId1" Type="http://schemas.openxmlformats.org/officeDocument/2006/relationships/vmlDrawing" Target="../drawings/vmlDrawing15.vml"/><Relationship Id="rId6" Type="http://schemas.openxmlformats.org/officeDocument/2006/relationships/image" Target="../media/image96.emf"/><Relationship Id="rId11" Type="http://schemas.openxmlformats.org/officeDocument/2006/relationships/oleObject" Target="../embeddings/oleObject104.bin"/><Relationship Id="rId5" Type="http://schemas.openxmlformats.org/officeDocument/2006/relationships/oleObject" Target="../embeddings/oleObject101.bin"/><Relationship Id="rId15" Type="http://schemas.openxmlformats.org/officeDocument/2006/relationships/oleObject" Target="../embeddings/oleObject106.bin"/><Relationship Id="rId10" Type="http://schemas.openxmlformats.org/officeDocument/2006/relationships/image" Target="../media/image89.wmf"/><Relationship Id="rId4" Type="http://schemas.openxmlformats.org/officeDocument/2006/relationships/image" Target="../media/image98.png"/><Relationship Id="rId9" Type="http://schemas.openxmlformats.org/officeDocument/2006/relationships/oleObject" Target="../embeddings/oleObject103.bin"/><Relationship Id="rId14" Type="http://schemas.openxmlformats.org/officeDocument/2006/relationships/image" Target="../media/image92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99.emf"/><Relationship Id="rId5" Type="http://schemas.openxmlformats.org/officeDocument/2006/relationships/oleObject" Target="../embeddings/oleObject107.bin"/><Relationship Id="rId4" Type="http://schemas.openxmlformats.org/officeDocument/2006/relationships/image" Target="../media/image10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2.gif"/><Relationship Id="rId4" Type="http://schemas.openxmlformats.org/officeDocument/2006/relationships/hyperlink" Target="Supplementary%20reading%20materials/Lecture_11/2.%20Abramson%20-%201983%20-%20Light-in-flight%20recording%20high-speed%20holographic%20.pdf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103.wmf"/><Relationship Id="rId5" Type="http://schemas.openxmlformats.org/officeDocument/2006/relationships/oleObject" Target="../embeddings/oleObject108.bin"/><Relationship Id="rId4" Type="http://schemas.openxmlformats.org/officeDocument/2006/relationships/image" Target="../media/image10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0.bin"/><Relationship Id="rId3" Type="http://schemas.openxmlformats.org/officeDocument/2006/relationships/notesSlide" Target="../notesSlides/notesSlide28.xml"/><Relationship Id="rId7" Type="http://schemas.openxmlformats.org/officeDocument/2006/relationships/image" Target="../media/image105.wmf"/><Relationship Id="rId12" Type="http://schemas.openxmlformats.org/officeDocument/2006/relationships/image" Target="../media/image110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109.bin"/><Relationship Id="rId11" Type="http://schemas.openxmlformats.org/officeDocument/2006/relationships/image" Target="../media/image107.wmf"/><Relationship Id="rId5" Type="http://schemas.openxmlformats.org/officeDocument/2006/relationships/image" Target="../media/image109.png"/><Relationship Id="rId10" Type="http://schemas.openxmlformats.org/officeDocument/2006/relationships/oleObject" Target="../embeddings/oleObject111.bin"/><Relationship Id="rId4" Type="http://schemas.openxmlformats.org/officeDocument/2006/relationships/image" Target="../media/image108.emf"/><Relationship Id="rId9" Type="http://schemas.openxmlformats.org/officeDocument/2006/relationships/image" Target="../media/image106.w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3.bin"/><Relationship Id="rId3" Type="http://schemas.openxmlformats.org/officeDocument/2006/relationships/notesSlide" Target="../notesSlides/notesSlide29.xml"/><Relationship Id="rId7" Type="http://schemas.openxmlformats.org/officeDocument/2006/relationships/image" Target="../media/image111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112.bin"/><Relationship Id="rId5" Type="http://schemas.openxmlformats.org/officeDocument/2006/relationships/image" Target="../media/image114.emf"/><Relationship Id="rId4" Type="http://schemas.openxmlformats.org/officeDocument/2006/relationships/image" Target="../media/image113.emf"/><Relationship Id="rId9" Type="http://schemas.openxmlformats.org/officeDocument/2006/relationships/image" Target="../media/image112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7" Type="http://schemas.openxmlformats.org/officeDocument/2006/relationships/image" Target="../media/image114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113.emf"/><Relationship Id="rId5" Type="http://schemas.openxmlformats.org/officeDocument/2006/relationships/image" Target="../media/image115.wmf"/><Relationship Id="rId4" Type="http://schemas.openxmlformats.org/officeDocument/2006/relationships/oleObject" Target="../embeddings/oleObject114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6" Type="http://schemas.openxmlformats.org/officeDocument/2006/relationships/hyperlink" Target="Supplementary%20reading%20materials/Lecture_11/1.%20&#30697;&#38453;&#20809;&#23398;-&#39759;&#20809;&#36745;.pdf" TargetMode="External"/><Relationship Id="rId5" Type="http://schemas.openxmlformats.org/officeDocument/2006/relationships/image" Target="../media/image116.wmf"/><Relationship Id="rId4" Type="http://schemas.openxmlformats.org/officeDocument/2006/relationships/oleObject" Target="../embeddings/oleObject115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hyperlink" Target="Supplementary%20reading%20materials/Lecture_11/3.%20&#20984;&#36879;&#38236;&#25104;&#20687;&#35268;&#24459;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716024" y="1757226"/>
            <a:ext cx="8267668" cy="13413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000"/>
              </a:lnSpc>
            </a:pPr>
            <a:r>
              <a:rPr lang="zh-CN" altLang="en-US" sz="6600" b="1" dirty="0" smtClean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应用光学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800" b="1" smtClean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(</a:t>
            </a:r>
            <a:r>
              <a:rPr lang="zh-CN" altLang="en-US" sz="2800" b="1" smtClean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第</a:t>
            </a:r>
            <a:r>
              <a:rPr lang="en-US" altLang="zh-CN" sz="2800" b="1" smtClean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11</a:t>
            </a:r>
            <a:r>
              <a:rPr lang="zh-CN" altLang="en-US" sz="2800" b="1" smtClean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讲</a:t>
            </a:r>
            <a:r>
              <a:rPr lang="en-US" altLang="zh-CN" sz="2800" b="1" dirty="0" smtClean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)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2" name="Subtitle 2"/>
          <p:cNvSpPr txBox="1">
            <a:spLocks/>
          </p:cNvSpPr>
          <p:nvPr/>
        </p:nvSpPr>
        <p:spPr bwMode="auto">
          <a:xfrm>
            <a:off x="805381" y="4686184"/>
            <a:ext cx="7546517" cy="1404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dirty="0">
                <a:solidFill>
                  <a:schemeClr val="tx1"/>
                </a:solidFill>
                <a:latin typeface="Helvetica LT" panose="02000503040000020004" pitchFamily="2" charset="0"/>
              </a:rPr>
              <a:t>Jiangsu Key Laboratory of Spectral Imaging &amp; Intelligent Sense (SIIS)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Helvetica LT" panose="02000503040000020004" pitchFamily="2" charset="0"/>
              </a:rPr>
              <a:t>Nanjing University of Science and Technology, 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Helvetica LT" panose="02000503040000020004" pitchFamily="2" charset="0"/>
              </a:rPr>
              <a:t>Nanjing, Jiangsu Province 210094, China</a:t>
            </a:r>
            <a:endParaRPr lang="zh-CN" altLang="zh-CN" sz="1600" dirty="0">
              <a:solidFill>
                <a:schemeClr val="tx1"/>
              </a:solidFill>
              <a:latin typeface="Helvetica LT" panose="02000503040000020004" pitchFamily="2" charset="0"/>
            </a:endParaRPr>
          </a:p>
        </p:txBody>
      </p:sp>
      <p:sp>
        <p:nvSpPr>
          <p:cNvPr id="13" name="Subtitle 2"/>
          <p:cNvSpPr txBox="1">
            <a:spLocks/>
          </p:cNvSpPr>
          <p:nvPr/>
        </p:nvSpPr>
        <p:spPr bwMode="auto">
          <a:xfrm>
            <a:off x="3346704" y="3387875"/>
            <a:ext cx="2463872" cy="461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8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Arial" panose="020B0604020202020204" pitchFamily="34" charset="0"/>
              </a:rPr>
              <a:t>左 超</a:t>
            </a:r>
            <a:r>
              <a:rPr lang="en-US" altLang="zh-CN" sz="3800" b="1" dirty="0" smtClean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endParaRPr lang="zh-CN" altLang="zh-CN" sz="3800" b="1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14" name="图片 13" descr="图片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36512" y="-27384"/>
            <a:ext cx="9240334" cy="1099178"/>
          </a:xfrm>
          <a:prstGeom prst="rect">
            <a:avLst/>
          </a:prstGeom>
        </p:spPr>
      </p:pic>
      <p:pic>
        <p:nvPicPr>
          <p:cNvPr id="15" name="图片 14" descr="图片3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7864" y="95203"/>
            <a:ext cx="3464416" cy="901698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78642" y="6156878"/>
            <a:ext cx="4498862" cy="70112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3092" y="6165309"/>
            <a:ext cx="4208040" cy="593773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B4FCE6B-337D-40CE-BBDE-1EDC302EDF23}"/>
              </a:ext>
            </a:extLst>
          </p:cNvPr>
          <p:cNvSpPr/>
          <p:nvPr/>
        </p:nvSpPr>
        <p:spPr>
          <a:xfrm>
            <a:off x="3397867" y="2653424"/>
            <a:ext cx="2361544" cy="5627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4000"/>
              </a:lnSpc>
            </a:pPr>
            <a:r>
              <a:rPr lang="en-US" altLang="zh-CN" sz="2800" dirty="0" smtClean="0">
                <a:latin typeface="Gill Sans MT" panose="020B0502020104020203" pitchFamily="34" charset="0"/>
              </a:rPr>
              <a:t>Applied Optics</a:t>
            </a:r>
            <a:endParaRPr lang="en-US" altLang="zh-CN" sz="2800" dirty="0">
              <a:latin typeface="Gill Sans MT" panose="020B0502020104020203" pitchFamily="34" charset="0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 bwMode="auto">
          <a:xfrm>
            <a:off x="805383" y="4300262"/>
            <a:ext cx="7546517" cy="44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南京理工大学电光学院光电技术系</a:t>
            </a:r>
            <a:endParaRPr lang="zh-CN" altLang="zh-CN" sz="16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44756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几何光学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18434" name="Rectangle 3"/>
          <p:cNvSpPr>
            <a:spLocks noGrp="1" noChangeArrowheads="1"/>
          </p:cNvSpPr>
          <p:nvPr>
            <p:ph idx="1"/>
          </p:nvPr>
        </p:nvSpPr>
        <p:spPr>
          <a:xfrm>
            <a:off x="618565" y="1143000"/>
            <a:ext cx="8229600" cy="5299075"/>
          </a:xfrm>
        </p:spPr>
        <p:txBody>
          <a:bodyPr>
            <a:normAutofit/>
          </a:bodyPr>
          <a:lstStyle/>
          <a:p>
            <a:pPr eaLnBrk="1" hangingPunct="1"/>
            <a:r>
              <a:rPr lang="zh-TW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几何光学</a:t>
            </a:r>
            <a:r>
              <a:rPr lang="zh-CN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（</a:t>
            </a:r>
            <a:r>
              <a:rPr lang="en-US" altLang="zh-CN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Geometric/Ray Optics</a:t>
            </a:r>
            <a:r>
              <a:rPr lang="zh-CN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）</a:t>
            </a:r>
            <a:r>
              <a:rPr lang="zh-TW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的概念</a:t>
            </a:r>
            <a:endParaRPr lang="en-US" altLang="zh-TW" sz="2800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eaLnBrk="1" hangingPunct="1"/>
            <a:r>
              <a:rPr lang="zh-TW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透镜分析</a:t>
            </a:r>
            <a:endParaRPr lang="en-US" altLang="zh-TW" sz="2800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lvl="1" eaLnBrk="1" hangingPunct="1"/>
            <a:r>
              <a:rPr lang="zh-CN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傍</a:t>
            </a:r>
            <a:r>
              <a:rPr lang="zh-TW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轴近似（</a:t>
            </a:r>
            <a:r>
              <a:rPr lang="en-US" altLang="zh-TW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Paraxial approximation</a:t>
            </a:r>
            <a:r>
              <a:rPr lang="zh-TW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）</a:t>
            </a:r>
            <a:endParaRPr lang="en-US" altLang="zh-TW" sz="2400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lvl="1" eaLnBrk="1" hangingPunct="1"/>
            <a:r>
              <a:rPr lang="zh-TW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曲面折射</a:t>
            </a:r>
            <a:endParaRPr lang="en-US" altLang="zh-TW" sz="2400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lvl="2" eaLnBrk="1" hangingPunct="1"/>
            <a:r>
              <a:rPr lang="zh-TW" altLang="en-US"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用</a:t>
            </a:r>
            <a:r>
              <a:rPr lang="zh-TW" altLang="en-US" sz="2000" b="1" smtClean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矩阵</a:t>
            </a:r>
            <a:r>
              <a:rPr lang="zh-TW" altLang="en-US"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来计算成像条件</a:t>
            </a:r>
            <a:endParaRPr lang="en-US" altLang="zh-TW" sz="2000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lvl="1" eaLnBrk="1" hangingPunct="1"/>
            <a:r>
              <a:rPr lang="zh-TW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薄透镜方程式</a:t>
            </a:r>
            <a:endParaRPr lang="en-US" altLang="zh-TW" sz="2400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lvl="2" eaLnBrk="1" hangingPunct="1"/>
            <a:r>
              <a:rPr lang="zh-TW" altLang="en-US"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用</a:t>
            </a:r>
            <a:r>
              <a:rPr lang="zh-TW" altLang="en-US" sz="2000" b="1" smtClean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矩阵</a:t>
            </a:r>
            <a:r>
              <a:rPr lang="zh-TW" altLang="en-US"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来计算成像条件</a:t>
            </a:r>
            <a:endParaRPr lang="en-US" altLang="zh-TW" sz="2000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lvl="1" eaLnBrk="1" hangingPunct="1"/>
            <a:r>
              <a:rPr lang="zh-TW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厚透镜分析</a:t>
            </a:r>
            <a:endParaRPr lang="en-US" altLang="zh-TW" sz="2400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eaLnBrk="1" hangingPunct="1"/>
            <a:r>
              <a:rPr lang="zh-TW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反射镜</a:t>
            </a:r>
            <a:endParaRPr lang="en-US" altLang="zh-TW" sz="2800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lvl="1" eaLnBrk="1" hangingPunct="1"/>
            <a:r>
              <a:rPr lang="zh-TW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平面镜</a:t>
            </a:r>
            <a:endParaRPr lang="en-US" altLang="zh-TW" sz="2400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lvl="1" eaLnBrk="1" hangingPunct="1"/>
            <a:r>
              <a:rPr lang="zh-TW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曲面镜</a:t>
            </a:r>
            <a:endParaRPr lang="en-US" altLang="zh-TW" sz="2400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r>
              <a:rPr lang="zh-CN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相空间光学（</a:t>
            </a:r>
            <a:r>
              <a:rPr lang="en-US" altLang="zh-CN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phase-space optics</a:t>
            </a:r>
            <a:r>
              <a:rPr lang="zh-CN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）基础</a:t>
            </a:r>
            <a:endParaRPr lang="en-US" altLang="zh-TW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958352"/>
            <a:ext cx="4213412" cy="2465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08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19685" y="1207061"/>
            <a:ext cx="7886700" cy="4351338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zh-TW" sz="2800" smtClean="0">
                <a:latin typeface="黑体" panose="02010609060101010101" pitchFamily="49" charset="-122"/>
                <a:ea typeface="黑体" panose="02010609060101010101" pitchFamily="49" charset="-122"/>
              </a:rPr>
              <a:t>4.1</a:t>
            </a:r>
            <a:r>
              <a:rPr lang="zh-TW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 几何光学的概念</a:t>
            </a:r>
            <a:endParaRPr lang="en-US" altLang="zh-TW" sz="280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indent="0" eaLnBrk="1" hangingPunct="1">
              <a:buFontTx/>
              <a:buNone/>
            </a:pPr>
            <a:r>
              <a:rPr lang="en-US" altLang="zh-TW" sz="2800" smtClean="0">
                <a:latin typeface="黑体" panose="02010609060101010101" pitchFamily="49" charset="-122"/>
                <a:ea typeface="黑体" panose="02010609060101010101" pitchFamily="49" charset="-122"/>
              </a:rPr>
              <a:t>4.2</a:t>
            </a:r>
            <a:r>
              <a:rPr lang="zh-TW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光线的</a:t>
            </a:r>
            <a:r>
              <a:rPr lang="zh-TW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数学描述</a:t>
            </a:r>
            <a:endParaRPr lang="en-US" altLang="zh-TW" sz="280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indent="0" eaLnBrk="1" hangingPunct="1">
              <a:buFontTx/>
              <a:buNone/>
            </a:pPr>
            <a:r>
              <a:rPr lang="en-US" altLang="zh-TW" sz="2800" smtClean="0">
                <a:latin typeface="黑体" panose="02010609060101010101" pitchFamily="49" charset="-122"/>
                <a:ea typeface="黑体" panose="02010609060101010101" pitchFamily="49" charset="-122"/>
              </a:rPr>
              <a:t>4.3</a:t>
            </a:r>
            <a:r>
              <a:rPr lang="zh-TW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 以光线追踪法看</a:t>
            </a:r>
            <a:r>
              <a:rPr lang="zh-TW" altLang="en-US" sz="2800" u="sng" smtClean="0">
                <a:latin typeface="黑体" panose="02010609060101010101" pitchFamily="49" charset="-122"/>
                <a:ea typeface="黑体" panose="02010609060101010101" pitchFamily="49" charset="-122"/>
              </a:rPr>
              <a:t>球面成像</a:t>
            </a:r>
            <a:r>
              <a:rPr lang="en-US" altLang="zh-TW" sz="2800" smtClean="0">
                <a:latin typeface="黑体" panose="02010609060101010101" pitchFamily="49" charset="-122"/>
                <a:ea typeface="黑体" panose="02010609060101010101" pitchFamily="49" charset="-122"/>
              </a:rPr>
              <a:t>–</a:t>
            </a:r>
            <a:r>
              <a:rPr lang="zh-TW" altLang="en-US" sz="280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矩阵几何光学</a:t>
            </a:r>
            <a:endParaRPr lang="en-US" altLang="zh-TW" sz="2800" smtClean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indent="0" eaLnBrk="1" hangingPunct="1">
              <a:buFontTx/>
              <a:buNone/>
            </a:pPr>
            <a:r>
              <a:rPr lang="en-US" altLang="zh-TW" sz="2800" smtClean="0">
                <a:latin typeface="黑体" panose="02010609060101010101" pitchFamily="49" charset="-122"/>
                <a:ea typeface="黑体" panose="02010609060101010101" pitchFamily="49" charset="-122"/>
              </a:rPr>
              <a:t>4</a:t>
            </a:r>
            <a:r>
              <a:rPr lang="en-US" altLang="zh-TW">
                <a:latin typeface="黑体" panose="02010609060101010101" pitchFamily="49" charset="-122"/>
                <a:ea typeface="黑体" panose="02010609060101010101" pitchFamily="49" charset="-122"/>
              </a:rPr>
              <a:t>.</a:t>
            </a:r>
            <a:r>
              <a:rPr lang="en-US" altLang="zh-TW" sz="2800" smtClean="0">
                <a:latin typeface="黑体" panose="02010609060101010101" pitchFamily="49" charset="-122"/>
                <a:ea typeface="黑体" panose="02010609060101010101" pitchFamily="49" charset="-122"/>
              </a:rPr>
              <a:t>4</a:t>
            </a:r>
            <a:r>
              <a:rPr lang="zh-TW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 以矩阵几何光学分析</a:t>
            </a:r>
            <a:r>
              <a:rPr lang="zh-TW" altLang="en-US" sz="2800" u="sng" smtClean="0">
                <a:latin typeface="黑体" panose="02010609060101010101" pitchFamily="49" charset="-122"/>
                <a:ea typeface="黑体" panose="02010609060101010101" pitchFamily="49" charset="-122"/>
              </a:rPr>
              <a:t>薄透镜成像</a:t>
            </a:r>
            <a:endParaRPr lang="en-US" altLang="zh-TW" sz="2800" u="sng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indent="0" eaLnBrk="1" hangingPunct="1">
              <a:buFontTx/>
              <a:buNone/>
            </a:pPr>
            <a:r>
              <a:rPr lang="en-US" altLang="zh-TW" sz="2800" smtClean="0">
                <a:latin typeface="黑体" panose="02010609060101010101" pitchFamily="49" charset="-122"/>
                <a:ea typeface="黑体" panose="02010609060101010101" pitchFamily="49" charset="-122"/>
              </a:rPr>
              <a:t>4.5</a:t>
            </a:r>
            <a:r>
              <a:rPr lang="zh-TW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 厚透镜与反射镜</a:t>
            </a:r>
            <a:endParaRPr lang="en-US" altLang="zh-TW" sz="280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indent="0">
              <a:buNone/>
            </a:pPr>
            <a:r>
              <a:rPr lang="en-US" altLang="zh-TW" smtClean="0">
                <a:latin typeface="黑体" panose="02010609060101010101" pitchFamily="49" charset="-122"/>
                <a:ea typeface="黑体" panose="02010609060101010101" pitchFamily="49" charset="-122"/>
              </a:rPr>
              <a:t>4.6</a:t>
            </a:r>
            <a:r>
              <a:rPr lang="zh-TW" altLang="en-US" smtClean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mtClean="0">
                <a:latin typeface="黑体" panose="02010609060101010101" pitchFamily="49" charset="-122"/>
                <a:ea typeface="黑体" panose="02010609060101010101" pitchFamily="49" charset="-122"/>
              </a:rPr>
              <a:t>相空间光学基础</a:t>
            </a:r>
            <a:endParaRPr lang="en-US" altLang="zh-TW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indent="0" eaLnBrk="1" hangingPunct="1">
              <a:buFontTx/>
              <a:buNone/>
            </a:pPr>
            <a:endParaRPr lang="en-US" altLang="zh-TW" sz="280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indent="0" eaLnBrk="1" hangingPunct="1">
              <a:buFontTx/>
              <a:buNone/>
            </a:pPr>
            <a:endParaRPr lang="en-US" altLang="zh-TW" sz="280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indent="0" eaLnBrk="1" hangingPunct="1"/>
            <a:endParaRPr lang="en-US" altLang="zh-TW" sz="240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indent="0" eaLnBrk="1" hangingPunct="1"/>
            <a:endParaRPr lang="zh-TW" altLang="en-US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zh-TW" altLang="en-US" sz="3600" dirty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大纲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4" name="AutoShape 2" descr="Image result for ray optic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6000" contrast="74000"/>
                    </a14:imgEffect>
                  </a14:imgLayer>
                </a14:imgProps>
              </a:ext>
            </a:extLst>
          </a:blip>
          <a:srcRect t="4270" r="1963"/>
          <a:stretch/>
        </p:blipFill>
        <p:spPr>
          <a:xfrm>
            <a:off x="479573" y="4468632"/>
            <a:ext cx="7869298" cy="2012849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619685" y="2186609"/>
            <a:ext cx="7283912" cy="524786"/>
          </a:xfrm>
          <a:prstGeom prst="rect">
            <a:avLst/>
          </a:prstGeom>
          <a:solidFill>
            <a:srgbClr val="FF0000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0878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4.3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矩阵几何光学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pic>
        <p:nvPicPr>
          <p:cNvPr id="12" name="Picture 2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33"/>
          <a:stretch>
            <a:fillRect/>
          </a:stretch>
        </p:blipFill>
        <p:spPr bwMode="auto">
          <a:xfrm>
            <a:off x="4474723" y="3421105"/>
            <a:ext cx="3714750" cy="307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標題 1"/>
          <p:cNvSpPr>
            <a:spLocks noGrp="1"/>
          </p:cNvSpPr>
          <p:nvPr>
            <p:ph type="title"/>
          </p:nvPr>
        </p:nvSpPr>
        <p:spPr>
          <a:xfrm>
            <a:off x="475714" y="557850"/>
            <a:ext cx="7886700" cy="1325563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zh-TW" altLang="en-US" sz="3200" dirty="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以光线追踪法看球面成像</a:t>
            </a:r>
          </a:p>
        </p:txBody>
      </p:sp>
      <p:sp>
        <p:nvSpPr>
          <p:cNvPr id="14" name="內容版面配置區 2"/>
          <p:cNvSpPr>
            <a:spLocks noGrp="1"/>
          </p:cNvSpPr>
          <p:nvPr>
            <p:ph idx="1"/>
          </p:nvPr>
        </p:nvSpPr>
        <p:spPr>
          <a:xfrm>
            <a:off x="448540" y="1627079"/>
            <a:ext cx="7941048" cy="4784725"/>
          </a:xfrm>
        </p:spPr>
        <p:txBody>
          <a:bodyPr/>
          <a:lstStyle/>
          <a:p>
            <a:pPr eaLnBrk="1" hangingPunct="1">
              <a:lnSpc>
                <a:spcPct val="100000"/>
              </a:lnSpc>
            </a:pPr>
            <a:r>
              <a:rPr lang="zh-CN" altLang="en-US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上一</a:t>
            </a:r>
            <a:r>
              <a:rPr lang="zh-CN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节课中介绍</a:t>
            </a:r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了这么多数学，光线追踪法到底可以告诉我什么？</a:t>
            </a:r>
            <a:endParaRPr lang="en-US" altLang="zh-TW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</a:pPr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例如</a:t>
            </a:r>
            <a:r>
              <a:rPr lang="zh-CN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：</a:t>
            </a:r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如果在球面前面有一个点光源，要如何求出这个点光源成像的位置？</a:t>
            </a:r>
            <a:endParaRPr lang="en-US" altLang="zh-TW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</a:pPr>
            <a:endParaRPr lang="zh-TW" altLang="en-US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7996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6" name="矩形 25"/>
              <p:cNvSpPr/>
              <p:nvPr/>
            </p:nvSpPr>
            <p:spPr>
              <a:xfrm>
                <a:off x="3788383" y="3474124"/>
                <a:ext cx="39177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i="1">
                          <a:latin typeface="Cambria Math" panose="02040503050406030204" pitchFamily="18" charset="0"/>
                        </a:rPr>
                        <m:t>𝑅</m:t>
                      </m:r>
                    </m:oMath>
                  </m:oMathPara>
                </a14:m>
                <a:endParaRPr lang="zh-CN" altLang="en-US"/>
              </a:p>
            </p:txBody>
          </p:sp>
        </mc:Choice>
        <mc:Fallback xmlns="">
          <p:sp>
            <p:nvSpPr>
              <p:cNvPr id="26" name="矩形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8383" y="3474124"/>
                <a:ext cx="391774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4.3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矩阵几何光学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grpSp>
        <p:nvGrpSpPr>
          <p:cNvPr id="3" name="群組 2"/>
          <p:cNvGrpSpPr>
            <a:grpSpLocks noChangeAspect="1"/>
          </p:cNvGrpSpPr>
          <p:nvPr/>
        </p:nvGrpSpPr>
        <p:grpSpPr bwMode="auto">
          <a:xfrm>
            <a:off x="295275" y="1155700"/>
            <a:ext cx="7693745" cy="5315765"/>
            <a:chOff x="-639784" y="1156320"/>
            <a:chExt cx="8355012" cy="5772139"/>
          </a:xfrm>
        </p:grpSpPr>
        <p:graphicFrame>
          <p:nvGraphicFramePr>
            <p:cNvPr id="4" name="Object 1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873398317"/>
                </p:ext>
              </p:extLst>
            </p:nvPr>
          </p:nvGraphicFramePr>
          <p:xfrm>
            <a:off x="5997553" y="4428855"/>
            <a:ext cx="1717675" cy="990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1993" name="方程式" r:id="rId5" imgW="748975" imgH="431613" progId="Equation.3">
                    <p:embed/>
                  </p:oleObj>
                </mc:Choice>
                <mc:Fallback>
                  <p:oleObj name="方程式" r:id="rId5" imgW="748975" imgH="431613" progId="Equation.3">
                    <p:embed/>
                    <p:pic>
                      <p:nvPicPr>
                        <p:cNvPr id="57349" name="Object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997553" y="4428855"/>
                          <a:ext cx="1717675" cy="990600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 w="28575">
                          <a:solidFill>
                            <a:srgbClr val="FF0000"/>
                          </a:solidFill>
                          <a:miter lim="800000"/>
                          <a:headEnd/>
                          <a:tailEnd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" name="Object 1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325891931"/>
                </p:ext>
              </p:extLst>
            </p:nvPr>
          </p:nvGraphicFramePr>
          <p:xfrm>
            <a:off x="-423162" y="4428855"/>
            <a:ext cx="6244123" cy="100152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1994" name="Equation" r:id="rId7" imgW="3162240" imgH="507960" progId="Equation.DSMT4">
                    <p:embed/>
                  </p:oleObj>
                </mc:Choice>
                <mc:Fallback>
                  <p:oleObj name="Equation" r:id="rId7" imgW="3162240" imgH="507960" progId="Equation.DSMT4">
                    <p:embed/>
                    <p:pic>
                      <p:nvPicPr>
                        <p:cNvPr id="57350" name="Object 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-423162" y="4428855"/>
                          <a:ext cx="6244123" cy="100152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" name="Object 2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750104548"/>
                </p:ext>
              </p:extLst>
            </p:nvPr>
          </p:nvGraphicFramePr>
          <p:xfrm>
            <a:off x="804286" y="5399350"/>
            <a:ext cx="3144473" cy="9911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1995" name="Equation" r:id="rId9" imgW="1371600" imgH="431640" progId="Equation.DSMT4">
                    <p:embed/>
                  </p:oleObj>
                </mc:Choice>
                <mc:Fallback>
                  <p:oleObj name="Equation" r:id="rId9" imgW="1371600" imgH="431640" progId="Equation.DSMT4">
                    <p:embed/>
                    <p:pic>
                      <p:nvPicPr>
                        <p:cNvPr id="57351" name="Object 2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04286" y="5399350"/>
                          <a:ext cx="3144473" cy="991180"/>
                        </a:xfrm>
                        <a:prstGeom prst="rect">
                          <a:avLst/>
                        </a:prstGeom>
                        <a:solidFill>
                          <a:srgbClr val="FFFF00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8" name="Group 18"/>
            <p:cNvGrpSpPr>
              <a:grpSpLocks/>
            </p:cNvGrpSpPr>
            <p:nvPr/>
          </p:nvGrpSpPr>
          <p:grpSpPr bwMode="auto">
            <a:xfrm>
              <a:off x="-639784" y="1156320"/>
              <a:ext cx="6573837" cy="2228850"/>
              <a:chOff x="776" y="893"/>
              <a:chExt cx="4141" cy="1404"/>
            </a:xfrm>
          </p:grpSpPr>
          <p:pic>
            <p:nvPicPr>
              <p:cNvPr id="18" name="Picture 4"/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3" y="893"/>
                <a:ext cx="4074" cy="14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aphicFrame>
            <p:nvGraphicFramePr>
              <p:cNvPr id="19" name="Object 7"/>
              <p:cNvGraphicFramePr>
                <a:graphicFrameLocks noChangeAspect="1"/>
              </p:cNvGraphicFramePr>
              <p:nvPr/>
            </p:nvGraphicFramePr>
            <p:xfrm>
              <a:off x="776" y="1576"/>
              <a:ext cx="528" cy="27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21996" name="方程式" r:id="rId12" imgW="444307" imgH="228501" progId="Equation.3">
                      <p:embed/>
                    </p:oleObj>
                  </mc:Choice>
                  <mc:Fallback>
                    <p:oleObj name="方程式" r:id="rId12" imgW="444307" imgH="228501" progId="Equation.3">
                      <p:embed/>
                      <p:pic>
                        <p:nvPicPr>
                          <p:cNvPr id="57363" name="Object 7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776" y="1576"/>
                            <a:ext cx="528" cy="271"/>
                          </a:xfrm>
                          <a:prstGeom prst="rect">
                            <a:avLst/>
                          </a:prstGeom>
                          <a:solidFill>
                            <a:schemeClr val="bg1"/>
                          </a:solidFill>
                          <a:ln>
                            <a:noFill/>
                          </a:ln>
                          <a:effectLst/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>
                                      <a:alpha val="74997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0" name="Object 10"/>
              <p:cNvGraphicFramePr>
                <a:graphicFrameLocks noChangeAspect="1"/>
              </p:cNvGraphicFramePr>
              <p:nvPr/>
            </p:nvGraphicFramePr>
            <p:xfrm>
              <a:off x="4242" y="1565"/>
              <a:ext cx="256" cy="27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21997" name="方程式" r:id="rId14" imgW="215806" imgH="228501" progId="Equation.3">
                      <p:embed/>
                    </p:oleObj>
                  </mc:Choice>
                  <mc:Fallback>
                    <p:oleObj name="方程式" r:id="rId14" imgW="215806" imgH="228501" progId="Equation.3">
                      <p:embed/>
                      <p:pic>
                        <p:nvPicPr>
                          <p:cNvPr id="57364" name="Object 10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242" y="1565"/>
                            <a:ext cx="256" cy="271"/>
                          </a:xfrm>
                          <a:prstGeom prst="rect">
                            <a:avLst/>
                          </a:prstGeom>
                          <a:solidFill>
                            <a:schemeClr val="bg1"/>
                          </a:solidFill>
                          <a:ln>
                            <a:noFill/>
                          </a:ln>
                          <a:effectLst/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>
                                      <a:alpha val="74997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1" name="Object 12"/>
              <p:cNvGraphicFramePr>
                <a:graphicFrameLocks noChangeAspect="1"/>
              </p:cNvGraphicFramePr>
              <p:nvPr/>
            </p:nvGraphicFramePr>
            <p:xfrm>
              <a:off x="3562" y="1000"/>
              <a:ext cx="680" cy="27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21998" name="方程式" r:id="rId16" imgW="571252" imgH="228501" progId="Equation.3">
                      <p:embed/>
                    </p:oleObj>
                  </mc:Choice>
                  <mc:Fallback>
                    <p:oleObj name="方程式" r:id="rId16" imgW="571252" imgH="228501" progId="Equation.3">
                      <p:embed/>
                      <p:pic>
                        <p:nvPicPr>
                          <p:cNvPr id="57365" name="Object 1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562" y="1000"/>
                            <a:ext cx="680" cy="272"/>
                          </a:xfrm>
                          <a:prstGeom prst="rect">
                            <a:avLst/>
                          </a:prstGeom>
                          <a:solidFill>
                            <a:schemeClr val="bg1"/>
                          </a:solidFill>
                          <a:ln>
                            <a:noFill/>
                          </a:ln>
                          <a:effectLst/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>
                                      <a:alpha val="74997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2" name="Object 13"/>
              <p:cNvGraphicFramePr>
                <a:graphicFrameLocks noChangeAspect="1"/>
              </p:cNvGraphicFramePr>
              <p:nvPr/>
            </p:nvGraphicFramePr>
            <p:xfrm>
              <a:off x="3121" y="1001"/>
              <a:ext cx="181" cy="27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21999" name="方程式" r:id="rId18" imgW="152334" imgH="228501" progId="Equation.3">
                      <p:embed/>
                    </p:oleObj>
                  </mc:Choice>
                  <mc:Fallback>
                    <p:oleObj name="方程式" r:id="rId18" imgW="152334" imgH="228501" progId="Equation.3">
                      <p:embed/>
                      <p:pic>
                        <p:nvPicPr>
                          <p:cNvPr id="57366" name="Object 1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121" y="1001"/>
                            <a:ext cx="181" cy="271"/>
                          </a:xfrm>
                          <a:prstGeom prst="rect">
                            <a:avLst/>
                          </a:prstGeom>
                          <a:solidFill>
                            <a:schemeClr val="bg1"/>
                          </a:solidFill>
                          <a:ln>
                            <a:noFill/>
                          </a:ln>
                          <a:effectLst/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>
                                      <a:alpha val="74997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3" name="Object 14"/>
              <p:cNvGraphicFramePr>
                <a:graphicFrameLocks noChangeAspect="1"/>
              </p:cNvGraphicFramePr>
              <p:nvPr/>
            </p:nvGraphicFramePr>
            <p:xfrm>
              <a:off x="2827" y="1001"/>
              <a:ext cx="181" cy="27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22000" name="方程式" r:id="rId20" imgW="152334" imgH="228501" progId="Equation.3">
                      <p:embed/>
                    </p:oleObj>
                  </mc:Choice>
                  <mc:Fallback>
                    <p:oleObj name="方程式" r:id="rId20" imgW="152334" imgH="228501" progId="Equation.3">
                      <p:embed/>
                      <p:pic>
                        <p:nvPicPr>
                          <p:cNvPr id="57367" name="Object 1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827" y="1001"/>
                            <a:ext cx="181" cy="271"/>
                          </a:xfrm>
                          <a:prstGeom prst="rect">
                            <a:avLst/>
                          </a:prstGeom>
                          <a:solidFill>
                            <a:schemeClr val="bg1"/>
                          </a:solidFill>
                          <a:ln>
                            <a:noFill/>
                          </a:ln>
                          <a:effectLst/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>
                                      <a:alpha val="74997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4" name="Object 15"/>
              <p:cNvGraphicFramePr>
                <a:graphicFrameLocks noChangeAspect="1"/>
              </p:cNvGraphicFramePr>
              <p:nvPr/>
            </p:nvGraphicFramePr>
            <p:xfrm>
              <a:off x="1762" y="1374"/>
              <a:ext cx="256" cy="27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22001" name="方程式" r:id="rId22" imgW="215806" imgH="228501" progId="Equation.3">
                      <p:embed/>
                    </p:oleObj>
                  </mc:Choice>
                  <mc:Fallback>
                    <p:oleObj name="方程式" r:id="rId22" imgW="215806" imgH="228501" progId="Equation.3">
                      <p:embed/>
                      <p:pic>
                        <p:nvPicPr>
                          <p:cNvPr id="57368" name="Object 1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762" y="1374"/>
                            <a:ext cx="256" cy="272"/>
                          </a:xfrm>
                          <a:prstGeom prst="rect">
                            <a:avLst/>
                          </a:prstGeom>
                          <a:solidFill>
                            <a:schemeClr val="bg1"/>
                          </a:solidFill>
                          <a:ln>
                            <a:noFill/>
                          </a:ln>
                          <a:effectLst/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>
                                      <a:alpha val="74997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9" name="Group 16"/>
            <p:cNvGrpSpPr>
              <a:grpSpLocks/>
            </p:cNvGrpSpPr>
            <p:nvPr/>
          </p:nvGrpSpPr>
          <p:grpSpPr bwMode="auto">
            <a:xfrm>
              <a:off x="2979716" y="1221407"/>
              <a:ext cx="2289175" cy="2947988"/>
              <a:chOff x="2991" y="1847"/>
              <a:chExt cx="1827" cy="2292"/>
            </a:xfrm>
          </p:grpSpPr>
          <p:grpSp>
            <p:nvGrpSpPr>
              <p:cNvPr id="14" name="Group 9"/>
              <p:cNvGrpSpPr>
                <a:grpSpLocks/>
              </p:cNvGrpSpPr>
              <p:nvPr/>
            </p:nvGrpSpPr>
            <p:grpSpPr bwMode="auto">
              <a:xfrm>
                <a:off x="2991" y="1847"/>
                <a:ext cx="229" cy="2292"/>
                <a:chOff x="3651" y="1412"/>
                <a:chExt cx="881" cy="3101"/>
              </a:xfrm>
            </p:grpSpPr>
            <p:sp>
              <p:nvSpPr>
                <p:cNvPr id="16" name="Arc 6"/>
                <p:cNvSpPr>
                  <a:spLocks/>
                </p:cNvSpPr>
                <p:nvPr/>
              </p:nvSpPr>
              <p:spPr bwMode="auto">
                <a:xfrm flipH="1">
                  <a:off x="3651" y="1412"/>
                  <a:ext cx="881" cy="155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solidFill>
                  <a:schemeClr val="bg2">
                    <a:alpha val="50195"/>
                  </a:schemeClr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>
                    <a:latin typeface="Arial" panose="020B0604020202020204" pitchFamily="34" charset="0"/>
                    <a:ea typeface="黑体" panose="02010609060101010101" pitchFamily="49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" name="Arc 7"/>
                <p:cNvSpPr>
                  <a:spLocks/>
                </p:cNvSpPr>
                <p:nvPr/>
              </p:nvSpPr>
              <p:spPr bwMode="auto">
                <a:xfrm flipH="1" flipV="1">
                  <a:off x="3651" y="2959"/>
                  <a:ext cx="881" cy="155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solidFill>
                  <a:schemeClr val="bg2">
                    <a:alpha val="50195"/>
                  </a:schemeClr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>
                    <a:latin typeface="Arial" panose="020B0604020202020204" pitchFamily="34" charset="0"/>
                    <a:ea typeface="黑体" panose="02010609060101010101" pitchFamily="49" charset="-122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5" name="Rectangle 10"/>
              <p:cNvSpPr>
                <a:spLocks noChangeArrowheads="1"/>
              </p:cNvSpPr>
              <p:nvPr/>
            </p:nvSpPr>
            <p:spPr bwMode="auto">
              <a:xfrm>
                <a:off x="3220" y="1847"/>
                <a:ext cx="1598" cy="2292"/>
              </a:xfrm>
              <a:prstGeom prst="rect">
                <a:avLst/>
              </a:prstGeom>
              <a:solidFill>
                <a:schemeClr val="bg2">
                  <a:alpha val="50195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10600030101010101" charset="-12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10600030101010101" charset="-12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10600030101010101" charset="-12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10600030101010101" charset="-12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10600030101010101" charset="-12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10600030101010101" charset="-12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10600030101010101" charset="-12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10600030101010101" charset="-12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10600030101010101" charset="-12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TW" altLang="en-US" sz="2400">
                  <a:ea typeface="黑体" panose="02010609060101010101" pitchFamily="49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0" name="文字方塊 1"/>
            <p:cNvSpPr txBox="1">
              <a:spLocks noChangeArrowheads="1"/>
            </p:cNvSpPr>
            <p:nvPr/>
          </p:nvSpPr>
          <p:spPr bwMode="auto">
            <a:xfrm>
              <a:off x="-430234" y="3775695"/>
              <a:ext cx="1537456" cy="501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TW" altLang="en-US" sz="2400">
                  <a:ea typeface="黑体" panose="02010609060101010101" pitchFamily="49" charset="-122"/>
                  <a:cs typeface="Arial" panose="020B0604020202020204" pitchFamily="34" charset="0"/>
                </a:rPr>
                <a:t>由上一节</a:t>
              </a:r>
            </a:p>
          </p:txBody>
        </p:sp>
        <p:sp>
          <p:nvSpPr>
            <p:cNvPr id="11" name="文字方塊 3"/>
            <p:cNvSpPr txBox="1">
              <a:spLocks noChangeArrowheads="1"/>
            </p:cNvSpPr>
            <p:nvPr/>
          </p:nvSpPr>
          <p:spPr bwMode="auto">
            <a:xfrm>
              <a:off x="1890850" y="6425374"/>
              <a:ext cx="868997" cy="501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TW" altLang="en-US" sz="2400">
                  <a:ea typeface="黑体" panose="02010609060101010101" pitchFamily="49" charset="-122"/>
                  <a:cs typeface="Arial" panose="020B0604020202020204" pitchFamily="34" charset="0"/>
                </a:rPr>
                <a:t>物距</a:t>
              </a:r>
            </a:p>
          </p:txBody>
        </p:sp>
        <p:sp>
          <p:nvSpPr>
            <p:cNvPr id="12" name="文字方塊 33"/>
            <p:cNvSpPr txBox="1">
              <a:spLocks noChangeArrowheads="1"/>
            </p:cNvSpPr>
            <p:nvPr/>
          </p:nvSpPr>
          <p:spPr bwMode="auto">
            <a:xfrm>
              <a:off x="971889" y="6427159"/>
              <a:ext cx="868997" cy="501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TW" altLang="en-US" sz="2400">
                  <a:ea typeface="黑体" panose="02010609060101010101" pitchFamily="49" charset="-122"/>
                  <a:cs typeface="Arial" panose="020B0604020202020204" pitchFamily="34" charset="0"/>
                </a:rPr>
                <a:t>像距</a:t>
              </a:r>
            </a:p>
          </p:txBody>
        </p:sp>
        <p:sp>
          <p:nvSpPr>
            <p:cNvPr id="13" name="文字方塊 34"/>
            <p:cNvSpPr txBox="1">
              <a:spLocks noChangeArrowheads="1"/>
            </p:cNvSpPr>
            <p:nvPr/>
          </p:nvSpPr>
          <p:spPr bwMode="auto">
            <a:xfrm>
              <a:off x="2759847" y="6425374"/>
              <a:ext cx="2205915" cy="501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TW" altLang="en-US" sz="2400">
                  <a:ea typeface="黑体" panose="02010609060101010101" pitchFamily="49" charset="-122"/>
                  <a:cs typeface="Arial" panose="020B0604020202020204" pitchFamily="34" charset="0"/>
                </a:rPr>
                <a:t>球面曲率半径</a:t>
              </a:r>
            </a:p>
          </p:txBody>
        </p:sp>
      </p:grpSp>
      <p:sp>
        <p:nvSpPr>
          <p:cNvPr id="25" name="Rectangle 3"/>
          <p:cNvSpPr>
            <a:spLocks noGrp="1" noChangeArrowheads="1"/>
          </p:cNvSpPr>
          <p:nvPr>
            <p:ph idx="1"/>
          </p:nvPr>
        </p:nvSpPr>
        <p:spPr>
          <a:xfrm>
            <a:off x="5919788" y="1036638"/>
            <a:ext cx="3132137" cy="2185987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100000"/>
              </a:lnSpc>
              <a:buFontTx/>
              <a:buNone/>
            </a:pPr>
            <a:r>
              <a:rPr lang="zh-TW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成像的意义：</a:t>
            </a:r>
            <a:endParaRPr lang="en-US" altLang="zh-TW" sz="2800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919787" y="1610243"/>
            <a:ext cx="256425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TW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所有由</a:t>
            </a:r>
            <a:r>
              <a:rPr lang="en-US" altLang="zh-TW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TW" sz="2800" i="1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y</a:t>
            </a:r>
            <a:r>
              <a:rPr lang="en-US" altLang="zh-TW" sz="2800" i="1" baseline="-250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</a:t>
            </a:r>
            <a:r>
              <a:rPr lang="en-US" altLang="zh-TW" sz="2800" baseline="-250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0 </a:t>
            </a:r>
            <a:r>
              <a:rPr lang="zh-TW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发出</a:t>
            </a:r>
            <a:r>
              <a:rPr lang="zh-TW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来的光线，</a:t>
            </a:r>
            <a:r>
              <a:rPr lang="zh-TW" altLang="en-US" sz="2800" u="sng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不论角度</a:t>
            </a:r>
            <a:r>
              <a:rPr lang="zh-CN" altLang="en-US" sz="2800" u="sng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如</a:t>
            </a:r>
            <a:r>
              <a:rPr lang="zh-TW" altLang="en-US" sz="2800" u="sng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何</a:t>
            </a:r>
            <a:r>
              <a:rPr lang="zh-TW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，都能</a:t>
            </a:r>
            <a:r>
              <a:rPr lang="zh-TW" altLang="en-US" sz="2800" u="sng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会聚在</a:t>
            </a:r>
            <a:r>
              <a:rPr lang="en-US" altLang="zh-TW" sz="2800" u="sng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TW" sz="2800" i="1" u="sng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y</a:t>
            </a:r>
            <a:r>
              <a:rPr lang="en-US" altLang="zh-TW" sz="2800" i="1" u="sng" baseline="-250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t2</a:t>
            </a:r>
            <a:r>
              <a:rPr lang="en-US" altLang="zh-TW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zh-TW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形成聚焦点。</a:t>
            </a:r>
            <a:endParaRPr lang="en-US" altLang="zh-TW" sz="2800" baseline="-250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8759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4.3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矩阵几何光学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pic>
        <p:nvPicPr>
          <p:cNvPr id="3" name="Picture 2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0004" y="1692915"/>
            <a:ext cx="2492375" cy="17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標題 1"/>
          <p:cNvSpPr>
            <a:spLocks noGrp="1"/>
          </p:cNvSpPr>
          <p:nvPr>
            <p:ph type="title"/>
          </p:nvPr>
        </p:nvSpPr>
        <p:spPr>
          <a:xfrm>
            <a:off x="345566" y="667654"/>
            <a:ext cx="7038975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zh-TW" altLang="en-US" sz="3200" dirty="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平行光通过球面聚焦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566" y="1584965"/>
            <a:ext cx="689610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3040676"/>
              </p:ext>
            </p:extLst>
          </p:nvPr>
        </p:nvGraphicFramePr>
        <p:xfrm>
          <a:off x="774191" y="2570803"/>
          <a:ext cx="407988" cy="430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608" name="方程式" r:id="rId6" imgW="215806" imgH="228501" progId="Equation.3">
                  <p:embed/>
                </p:oleObj>
              </mc:Choice>
              <mc:Fallback>
                <p:oleObj name="方程式" r:id="rId6" imgW="215806" imgH="228501" progId="Equation.3">
                  <p:embed/>
                  <p:pic>
                    <p:nvPicPr>
                      <p:cNvPr id="59397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4191" y="2570803"/>
                        <a:ext cx="407988" cy="43021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6231699"/>
              </p:ext>
            </p:extLst>
          </p:nvPr>
        </p:nvGraphicFramePr>
        <p:xfrm>
          <a:off x="6103484" y="2785909"/>
          <a:ext cx="860425" cy="430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609" name="方程式" r:id="rId8" imgW="457200" imgH="228600" progId="Equation.3">
                  <p:embed/>
                </p:oleObj>
              </mc:Choice>
              <mc:Fallback>
                <p:oleObj name="方程式" r:id="rId8" imgW="457200" imgH="228600" progId="Equation.3">
                  <p:embed/>
                  <p:pic>
                    <p:nvPicPr>
                      <p:cNvPr id="59398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03484" y="2785909"/>
                        <a:ext cx="860425" cy="43021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6302374"/>
              </p:ext>
            </p:extLst>
          </p:nvPr>
        </p:nvGraphicFramePr>
        <p:xfrm>
          <a:off x="4090479" y="1783403"/>
          <a:ext cx="287337" cy="430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610" name="方程式" r:id="rId10" imgW="152334" imgH="228501" progId="Equation.3">
                  <p:embed/>
                </p:oleObj>
              </mc:Choice>
              <mc:Fallback>
                <p:oleObj name="方程式" r:id="rId10" imgW="152334" imgH="228501" progId="Equation.3">
                  <p:embed/>
                  <p:pic>
                    <p:nvPicPr>
                      <p:cNvPr id="59399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90479" y="1783403"/>
                        <a:ext cx="287337" cy="43021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1135806"/>
              </p:ext>
            </p:extLst>
          </p:nvPr>
        </p:nvGraphicFramePr>
        <p:xfrm>
          <a:off x="3623754" y="1783403"/>
          <a:ext cx="287337" cy="430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611" name="方程式" r:id="rId12" imgW="152334" imgH="228501" progId="Equation.3">
                  <p:embed/>
                </p:oleObj>
              </mc:Choice>
              <mc:Fallback>
                <p:oleObj name="方程式" r:id="rId12" imgW="152334" imgH="228501" progId="Equation.3">
                  <p:embed/>
                  <p:pic>
                    <p:nvPicPr>
                      <p:cNvPr id="5940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23754" y="1783403"/>
                        <a:ext cx="287337" cy="43021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6392183"/>
              </p:ext>
            </p:extLst>
          </p:nvPr>
        </p:nvGraphicFramePr>
        <p:xfrm>
          <a:off x="2044192" y="1882795"/>
          <a:ext cx="863600" cy="433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612" name="方程式" r:id="rId14" imgW="457200" imgH="228600" progId="Equation.3">
                  <p:embed/>
                </p:oleObj>
              </mc:Choice>
              <mc:Fallback>
                <p:oleObj name="方程式" r:id="rId14" imgW="457200" imgH="228600" progId="Equation.3">
                  <p:embed/>
                  <p:pic>
                    <p:nvPicPr>
                      <p:cNvPr id="59401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44192" y="1882795"/>
                        <a:ext cx="863600" cy="43338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8033373"/>
              </p:ext>
            </p:extLst>
          </p:nvPr>
        </p:nvGraphicFramePr>
        <p:xfrm>
          <a:off x="4812791" y="1975490"/>
          <a:ext cx="360363" cy="36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613" name="方程式" r:id="rId16" imgW="228600" imgH="228600" progId="Equation.3">
                  <p:embed/>
                </p:oleObj>
              </mc:Choice>
              <mc:Fallback>
                <p:oleObj name="方程式" r:id="rId16" imgW="228600" imgH="228600" progId="Equation.3">
                  <p:embed/>
                  <p:pic>
                    <p:nvPicPr>
                      <p:cNvPr id="59402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12791" y="1975490"/>
                        <a:ext cx="360363" cy="3603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815886"/>
              </p:ext>
            </p:extLst>
          </p:nvPr>
        </p:nvGraphicFramePr>
        <p:xfrm>
          <a:off x="3549141" y="2570803"/>
          <a:ext cx="360363" cy="430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614" name="方程式" r:id="rId18" imgW="190500" imgH="228600" progId="Equation.3">
                  <p:embed/>
                </p:oleObj>
              </mc:Choice>
              <mc:Fallback>
                <p:oleObj name="方程式" r:id="rId18" imgW="190500" imgH="228600" progId="Equation.3">
                  <p:embed/>
                  <p:pic>
                    <p:nvPicPr>
                      <p:cNvPr id="59403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9141" y="2570803"/>
                        <a:ext cx="360363" cy="43021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4222819"/>
              </p:ext>
            </p:extLst>
          </p:nvPr>
        </p:nvGraphicFramePr>
        <p:xfrm>
          <a:off x="1999741" y="4715515"/>
          <a:ext cx="7083425" cy="992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615" name="方程式" r:id="rId20" imgW="3086100" imgH="431800" progId="Equation.3">
                  <p:embed/>
                </p:oleObj>
              </mc:Choice>
              <mc:Fallback>
                <p:oleObj name="方程式" r:id="rId20" imgW="3086100" imgH="431800" progId="Equation.3">
                  <p:embed/>
                  <p:pic>
                    <p:nvPicPr>
                      <p:cNvPr id="14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99741" y="4715515"/>
                        <a:ext cx="7083425" cy="992188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335692"/>
              </p:ext>
            </p:extLst>
          </p:nvPr>
        </p:nvGraphicFramePr>
        <p:xfrm>
          <a:off x="731329" y="3712215"/>
          <a:ext cx="4716462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616" name="方程式" r:id="rId22" imgW="2057400" imgH="431800" progId="Equation.3">
                  <p:embed/>
                </p:oleObj>
              </mc:Choice>
              <mc:Fallback>
                <p:oleObj name="方程式" r:id="rId22" imgW="2057400" imgH="431800" progId="Equation.3">
                  <p:embed/>
                  <p:pic>
                    <p:nvPicPr>
                      <p:cNvPr id="15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1329" y="3712215"/>
                        <a:ext cx="4716462" cy="9906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 Box 12"/>
          <p:cNvSpPr txBox="1">
            <a:spLocks noChangeArrowheads="1"/>
          </p:cNvSpPr>
          <p:nvPr/>
        </p:nvSpPr>
        <p:spPr bwMode="auto">
          <a:xfrm>
            <a:off x="5447791" y="3940815"/>
            <a:ext cx="23383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400">
                <a:ea typeface="黑体" panose="02010609060101010101" pitchFamily="49" charset="-122"/>
                <a:cs typeface="Arial" panose="020B0604020202020204" pitchFamily="34" charset="0"/>
              </a:rPr>
              <a:t>球面的等效焦距</a:t>
            </a:r>
            <a:endParaRPr lang="en-US" altLang="zh-TW" sz="2400"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7" name="Text Box 13"/>
          <p:cNvSpPr txBox="1">
            <a:spLocks noChangeArrowheads="1"/>
          </p:cNvSpPr>
          <p:nvPr/>
        </p:nvSpPr>
        <p:spPr bwMode="auto">
          <a:xfrm>
            <a:off x="310641" y="4952053"/>
            <a:ext cx="1778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400">
                <a:ea typeface="黑体" panose="02010609060101010101" pitchFamily="49" charset="-122"/>
                <a:cs typeface="Arial" panose="020B0604020202020204" pitchFamily="34" charset="0"/>
              </a:rPr>
              <a:t>屈光力</a:t>
            </a:r>
            <a:r>
              <a:rPr lang="en-US" altLang="zh-TW" sz="2400"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TW" sz="2400" i="1">
                <a:ea typeface="黑体" panose="02010609060101010101" pitchFamily="49" charset="-122"/>
                <a:cs typeface="Arial" panose="020B0604020202020204" pitchFamily="34" charset="0"/>
              </a:rPr>
              <a:t>P</a:t>
            </a:r>
            <a:r>
              <a:rPr lang="en-US" altLang="zh-TW" sz="2400"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zh-TW" altLang="en-US" sz="2400">
                <a:ea typeface="黑体" panose="02010609060101010101" pitchFamily="49" charset="-122"/>
                <a:cs typeface="Arial" panose="020B0604020202020204" pitchFamily="34" charset="0"/>
              </a:rPr>
              <a:t>＝</a:t>
            </a:r>
            <a:endParaRPr lang="en-US" altLang="zh-TW" sz="2400"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8" name="Rectangle 26"/>
          <p:cNvSpPr>
            <a:spLocks noChangeArrowheads="1"/>
          </p:cNvSpPr>
          <p:nvPr/>
        </p:nvSpPr>
        <p:spPr bwMode="auto">
          <a:xfrm>
            <a:off x="2007679" y="5768028"/>
            <a:ext cx="355917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[</a:t>
            </a:r>
            <a:r>
              <a:rPr lang="zh-TW" altLang="en-US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单位</a:t>
            </a:r>
            <a:r>
              <a:rPr lang="en-US" altLang="zh-TW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: </a:t>
            </a:r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屈</a:t>
            </a:r>
            <a:r>
              <a:rPr lang="zh-CN" altLang="en-US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光</a:t>
            </a:r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度</a:t>
            </a:r>
            <a:endParaRPr lang="en-US" altLang="zh-TW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eaLnBrk="1" hangingPunct="1">
              <a:defRPr/>
            </a:pPr>
            <a:r>
              <a:rPr lang="en-US" altLang="zh-TW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diopter D, 1D = </a:t>
            </a:r>
            <a:r>
              <a:rPr lang="en-US" altLang="zh-TW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 m</a:t>
            </a:r>
            <a:r>
              <a:rPr lang="en-US" altLang="zh-TW" baseline="30000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-1</a:t>
            </a:r>
            <a:r>
              <a:rPr lang="en-US" altLang="zh-TW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] </a:t>
            </a:r>
          </a:p>
        </p:txBody>
      </p:sp>
    </p:spTree>
    <p:extLst>
      <p:ext uri="{BB962C8B-B14F-4D97-AF65-F5344CB8AC3E}">
        <p14:creationId xmlns:p14="http://schemas.microsoft.com/office/powerpoint/2010/main" val="1435697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4.3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矩阵几何光学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3" name="標題 1"/>
          <p:cNvSpPr>
            <a:spLocks noGrp="1"/>
          </p:cNvSpPr>
          <p:nvPr>
            <p:ph type="title"/>
          </p:nvPr>
        </p:nvSpPr>
        <p:spPr>
          <a:xfrm>
            <a:off x="628650" y="700666"/>
            <a:ext cx="7886700" cy="1325563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zh-TW" altLang="en-US" sz="3600" dirty="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球面聚焦成像</a:t>
            </a:r>
          </a:p>
        </p:txBody>
      </p:sp>
      <p:sp>
        <p:nvSpPr>
          <p:cNvPr id="4" name="內容版面配置區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</p:spPr>
        <p:txBody>
          <a:bodyPr/>
          <a:lstStyle/>
          <a:p>
            <a:pPr eaLnBrk="1" hangingPunct="1"/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生活中有看过球面聚焦成像的例子吗？</a:t>
            </a:r>
            <a:endParaRPr lang="en-US" altLang="zh-TW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eaLnBrk="1" hangingPunct="1"/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我们的眼睛就是！！</a:t>
            </a:r>
          </a:p>
        </p:txBody>
      </p:sp>
      <p:grpSp>
        <p:nvGrpSpPr>
          <p:cNvPr id="6" name="群組 16"/>
          <p:cNvGrpSpPr>
            <a:grpSpLocks noChangeAspect="1"/>
          </p:cNvGrpSpPr>
          <p:nvPr/>
        </p:nvGrpSpPr>
        <p:grpSpPr bwMode="auto">
          <a:xfrm>
            <a:off x="2022475" y="3125788"/>
            <a:ext cx="4718050" cy="2559050"/>
            <a:chOff x="5508625" y="3128963"/>
            <a:chExt cx="2005013" cy="1087437"/>
          </a:xfrm>
        </p:grpSpPr>
        <p:grpSp>
          <p:nvGrpSpPr>
            <p:cNvPr id="7" name="Group 27"/>
            <p:cNvGrpSpPr>
              <a:grpSpLocks/>
            </p:cNvGrpSpPr>
            <p:nvPr/>
          </p:nvGrpSpPr>
          <p:grpSpPr bwMode="auto">
            <a:xfrm>
              <a:off x="6550025" y="3371850"/>
              <a:ext cx="0" cy="609600"/>
              <a:chOff x="1344" y="1152"/>
              <a:chExt cx="0" cy="384"/>
            </a:xfrm>
          </p:grpSpPr>
          <p:sp>
            <p:nvSpPr>
              <p:cNvPr id="18" name="Line 28"/>
              <p:cNvSpPr>
                <a:spLocks noChangeShapeType="1"/>
              </p:cNvSpPr>
              <p:nvPr/>
            </p:nvSpPr>
            <p:spPr bwMode="auto">
              <a:xfrm>
                <a:off x="1344" y="1152"/>
                <a:ext cx="0" cy="1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9" name="Line 29"/>
              <p:cNvSpPr>
                <a:spLocks noChangeShapeType="1"/>
              </p:cNvSpPr>
              <p:nvPr/>
            </p:nvSpPr>
            <p:spPr bwMode="auto">
              <a:xfrm>
                <a:off x="1344" y="1392"/>
                <a:ext cx="0" cy="1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8" name="Freeform 30"/>
            <p:cNvSpPr>
              <a:spLocks/>
            </p:cNvSpPr>
            <p:nvPr/>
          </p:nvSpPr>
          <p:spPr bwMode="auto">
            <a:xfrm>
              <a:off x="5508625" y="3481388"/>
              <a:ext cx="1981200" cy="390525"/>
            </a:xfrm>
            <a:custGeom>
              <a:avLst/>
              <a:gdLst>
                <a:gd name="T0" fmla="*/ 0 w 1248"/>
                <a:gd name="T1" fmla="*/ 0 h 96"/>
                <a:gd name="T2" fmla="*/ 2147483646 w 1248"/>
                <a:gd name="T3" fmla="*/ 0 h 96"/>
                <a:gd name="T4" fmla="*/ 2147483646 w 1248"/>
                <a:gd name="T5" fmla="*/ 2147483646 h 96"/>
                <a:gd name="T6" fmla="*/ 2147483646 w 1248"/>
                <a:gd name="T7" fmla="*/ 2147483646 h 96"/>
                <a:gd name="T8" fmla="*/ 0 w 1248"/>
                <a:gd name="T9" fmla="*/ 2147483646 h 96"/>
                <a:gd name="T10" fmla="*/ 0 w 1248"/>
                <a:gd name="T11" fmla="*/ 0 h 9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248"/>
                <a:gd name="T19" fmla="*/ 0 h 96"/>
                <a:gd name="T20" fmla="*/ 1248 w 1248"/>
                <a:gd name="T21" fmla="*/ 96 h 9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248" h="96">
                  <a:moveTo>
                    <a:pt x="0" y="0"/>
                  </a:moveTo>
                  <a:lnTo>
                    <a:pt x="528" y="0"/>
                  </a:lnTo>
                  <a:lnTo>
                    <a:pt x="1248" y="48"/>
                  </a:lnTo>
                  <a:lnTo>
                    <a:pt x="528" y="96"/>
                  </a:lnTo>
                  <a:lnTo>
                    <a:pt x="0" y="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grpSp>
          <p:nvGrpSpPr>
            <p:cNvPr id="9" name="Group 96"/>
            <p:cNvGrpSpPr>
              <a:grpSpLocks/>
            </p:cNvGrpSpPr>
            <p:nvPr/>
          </p:nvGrpSpPr>
          <p:grpSpPr bwMode="auto">
            <a:xfrm>
              <a:off x="6370638" y="3128963"/>
              <a:ext cx="1143000" cy="1087437"/>
              <a:chOff x="1786" y="1104"/>
              <a:chExt cx="2821" cy="2682"/>
            </a:xfrm>
          </p:grpSpPr>
          <p:grpSp>
            <p:nvGrpSpPr>
              <p:cNvPr id="10" name="Group 97"/>
              <p:cNvGrpSpPr>
                <a:grpSpLocks/>
              </p:cNvGrpSpPr>
              <p:nvPr/>
            </p:nvGrpSpPr>
            <p:grpSpPr bwMode="auto">
              <a:xfrm>
                <a:off x="2261" y="1104"/>
                <a:ext cx="2346" cy="2682"/>
                <a:chOff x="2932" y="1159"/>
                <a:chExt cx="2346" cy="2682"/>
              </a:xfrm>
            </p:grpSpPr>
            <p:sp>
              <p:nvSpPr>
                <p:cNvPr id="14" name="Freeform 98"/>
                <p:cNvSpPr>
                  <a:spLocks/>
                </p:cNvSpPr>
                <p:nvPr/>
              </p:nvSpPr>
              <p:spPr bwMode="auto">
                <a:xfrm>
                  <a:off x="2932" y="3245"/>
                  <a:ext cx="1060" cy="596"/>
                </a:xfrm>
                <a:custGeom>
                  <a:avLst/>
                  <a:gdLst>
                    <a:gd name="T0" fmla="*/ 1018 w 1060"/>
                    <a:gd name="T1" fmla="*/ 594 h 596"/>
                    <a:gd name="T2" fmla="*/ 940 w 1060"/>
                    <a:gd name="T3" fmla="*/ 588 h 596"/>
                    <a:gd name="T4" fmla="*/ 862 w 1060"/>
                    <a:gd name="T5" fmla="*/ 578 h 596"/>
                    <a:gd name="T6" fmla="*/ 786 w 1060"/>
                    <a:gd name="T7" fmla="*/ 562 h 596"/>
                    <a:gd name="T8" fmla="*/ 711 w 1060"/>
                    <a:gd name="T9" fmla="*/ 543 h 596"/>
                    <a:gd name="T10" fmla="*/ 636 w 1060"/>
                    <a:gd name="T11" fmla="*/ 518 h 596"/>
                    <a:gd name="T12" fmla="*/ 563 w 1060"/>
                    <a:gd name="T13" fmla="*/ 489 h 596"/>
                    <a:gd name="T14" fmla="*/ 492 w 1060"/>
                    <a:gd name="T15" fmla="*/ 455 h 596"/>
                    <a:gd name="T16" fmla="*/ 425 w 1060"/>
                    <a:gd name="T17" fmla="*/ 415 h 596"/>
                    <a:gd name="T18" fmla="*/ 357 w 1060"/>
                    <a:gd name="T19" fmla="*/ 374 h 596"/>
                    <a:gd name="T20" fmla="*/ 294 w 1060"/>
                    <a:gd name="T21" fmla="*/ 328 h 596"/>
                    <a:gd name="T22" fmla="*/ 233 w 1060"/>
                    <a:gd name="T23" fmla="*/ 277 h 596"/>
                    <a:gd name="T24" fmla="*/ 175 w 1060"/>
                    <a:gd name="T25" fmla="*/ 223 h 596"/>
                    <a:gd name="T26" fmla="*/ 120 w 1060"/>
                    <a:gd name="T27" fmla="*/ 165 h 596"/>
                    <a:gd name="T28" fmla="*/ 70 w 1060"/>
                    <a:gd name="T29" fmla="*/ 104 h 596"/>
                    <a:gd name="T30" fmla="*/ 22 w 1060"/>
                    <a:gd name="T31" fmla="*/ 38 h 596"/>
                    <a:gd name="T32" fmla="*/ 8 w 1060"/>
                    <a:gd name="T33" fmla="*/ 0 h 596"/>
                    <a:gd name="T34" fmla="*/ 53 w 1060"/>
                    <a:gd name="T35" fmla="*/ 66 h 596"/>
                    <a:gd name="T36" fmla="*/ 102 w 1060"/>
                    <a:gd name="T37" fmla="*/ 128 h 596"/>
                    <a:gd name="T38" fmla="*/ 154 w 1060"/>
                    <a:gd name="T39" fmla="*/ 187 h 596"/>
                    <a:gd name="T40" fmla="*/ 210 w 1060"/>
                    <a:gd name="T41" fmla="*/ 242 h 596"/>
                    <a:gd name="T42" fmla="*/ 269 w 1060"/>
                    <a:gd name="T43" fmla="*/ 295 h 596"/>
                    <a:gd name="T44" fmla="*/ 331 w 1060"/>
                    <a:gd name="T45" fmla="*/ 342 h 596"/>
                    <a:gd name="T46" fmla="*/ 396 w 1060"/>
                    <a:gd name="T47" fmla="*/ 387 h 596"/>
                    <a:gd name="T48" fmla="*/ 462 w 1060"/>
                    <a:gd name="T49" fmla="*/ 427 h 596"/>
                    <a:gd name="T50" fmla="*/ 531 w 1060"/>
                    <a:gd name="T51" fmla="*/ 463 h 596"/>
                    <a:gd name="T52" fmla="*/ 603 w 1060"/>
                    <a:gd name="T53" fmla="*/ 494 h 596"/>
                    <a:gd name="T54" fmla="*/ 675 w 1060"/>
                    <a:gd name="T55" fmla="*/ 522 h 596"/>
                    <a:gd name="T56" fmla="*/ 749 w 1060"/>
                    <a:gd name="T57" fmla="*/ 544 h 596"/>
                    <a:gd name="T58" fmla="*/ 826 w 1060"/>
                    <a:gd name="T59" fmla="*/ 562 h 596"/>
                    <a:gd name="T60" fmla="*/ 902 w 1060"/>
                    <a:gd name="T61" fmla="*/ 574 h 596"/>
                    <a:gd name="T62" fmla="*/ 980 w 1060"/>
                    <a:gd name="T63" fmla="*/ 582 h 596"/>
                    <a:gd name="T64" fmla="*/ 1059 w 1060"/>
                    <a:gd name="T65" fmla="*/ 585 h 59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1060"/>
                    <a:gd name="T100" fmla="*/ 0 h 596"/>
                    <a:gd name="T101" fmla="*/ 1060 w 1060"/>
                    <a:gd name="T102" fmla="*/ 596 h 596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1060" h="596">
                      <a:moveTo>
                        <a:pt x="1059" y="595"/>
                      </a:moveTo>
                      <a:lnTo>
                        <a:pt x="1018" y="594"/>
                      </a:lnTo>
                      <a:lnTo>
                        <a:pt x="980" y="592"/>
                      </a:lnTo>
                      <a:lnTo>
                        <a:pt x="940" y="588"/>
                      </a:lnTo>
                      <a:lnTo>
                        <a:pt x="901" y="585"/>
                      </a:lnTo>
                      <a:lnTo>
                        <a:pt x="862" y="578"/>
                      </a:lnTo>
                      <a:lnTo>
                        <a:pt x="824" y="571"/>
                      </a:lnTo>
                      <a:lnTo>
                        <a:pt x="786" y="562"/>
                      </a:lnTo>
                      <a:lnTo>
                        <a:pt x="748" y="553"/>
                      </a:lnTo>
                      <a:lnTo>
                        <a:pt x="711" y="543"/>
                      </a:lnTo>
                      <a:lnTo>
                        <a:pt x="673" y="531"/>
                      </a:lnTo>
                      <a:lnTo>
                        <a:pt x="636" y="518"/>
                      </a:lnTo>
                      <a:lnTo>
                        <a:pt x="600" y="505"/>
                      </a:lnTo>
                      <a:lnTo>
                        <a:pt x="563" y="489"/>
                      </a:lnTo>
                      <a:lnTo>
                        <a:pt x="528" y="473"/>
                      </a:lnTo>
                      <a:lnTo>
                        <a:pt x="492" y="455"/>
                      </a:lnTo>
                      <a:lnTo>
                        <a:pt x="458" y="435"/>
                      </a:lnTo>
                      <a:lnTo>
                        <a:pt x="425" y="415"/>
                      </a:lnTo>
                      <a:lnTo>
                        <a:pt x="390" y="396"/>
                      </a:lnTo>
                      <a:lnTo>
                        <a:pt x="357" y="374"/>
                      </a:lnTo>
                      <a:lnTo>
                        <a:pt x="326" y="351"/>
                      </a:lnTo>
                      <a:lnTo>
                        <a:pt x="294" y="328"/>
                      </a:lnTo>
                      <a:lnTo>
                        <a:pt x="264" y="303"/>
                      </a:lnTo>
                      <a:lnTo>
                        <a:pt x="233" y="277"/>
                      </a:lnTo>
                      <a:lnTo>
                        <a:pt x="204" y="250"/>
                      </a:lnTo>
                      <a:lnTo>
                        <a:pt x="175" y="223"/>
                      </a:lnTo>
                      <a:lnTo>
                        <a:pt x="148" y="194"/>
                      </a:lnTo>
                      <a:lnTo>
                        <a:pt x="120" y="165"/>
                      </a:lnTo>
                      <a:lnTo>
                        <a:pt x="95" y="135"/>
                      </a:lnTo>
                      <a:lnTo>
                        <a:pt x="70" y="104"/>
                      </a:lnTo>
                      <a:lnTo>
                        <a:pt x="45" y="72"/>
                      </a:lnTo>
                      <a:lnTo>
                        <a:pt x="22" y="38"/>
                      </a:lnTo>
                      <a:lnTo>
                        <a:pt x="0" y="5"/>
                      </a:lnTo>
                      <a:lnTo>
                        <a:pt x="8" y="0"/>
                      </a:lnTo>
                      <a:lnTo>
                        <a:pt x="30" y="33"/>
                      </a:lnTo>
                      <a:lnTo>
                        <a:pt x="53" y="66"/>
                      </a:lnTo>
                      <a:lnTo>
                        <a:pt x="76" y="97"/>
                      </a:lnTo>
                      <a:lnTo>
                        <a:pt x="102" y="128"/>
                      </a:lnTo>
                      <a:lnTo>
                        <a:pt x="128" y="159"/>
                      </a:lnTo>
                      <a:lnTo>
                        <a:pt x="154" y="187"/>
                      </a:lnTo>
                      <a:lnTo>
                        <a:pt x="182" y="215"/>
                      </a:lnTo>
                      <a:lnTo>
                        <a:pt x="210" y="242"/>
                      </a:lnTo>
                      <a:lnTo>
                        <a:pt x="239" y="270"/>
                      </a:lnTo>
                      <a:lnTo>
                        <a:pt x="269" y="295"/>
                      </a:lnTo>
                      <a:lnTo>
                        <a:pt x="299" y="320"/>
                      </a:lnTo>
                      <a:lnTo>
                        <a:pt x="331" y="342"/>
                      </a:lnTo>
                      <a:lnTo>
                        <a:pt x="363" y="366"/>
                      </a:lnTo>
                      <a:lnTo>
                        <a:pt x="396" y="387"/>
                      </a:lnTo>
                      <a:lnTo>
                        <a:pt x="429" y="408"/>
                      </a:lnTo>
                      <a:lnTo>
                        <a:pt x="462" y="427"/>
                      </a:lnTo>
                      <a:lnTo>
                        <a:pt x="496" y="446"/>
                      </a:lnTo>
                      <a:lnTo>
                        <a:pt x="531" y="463"/>
                      </a:lnTo>
                      <a:lnTo>
                        <a:pt x="567" y="480"/>
                      </a:lnTo>
                      <a:lnTo>
                        <a:pt x="603" y="494"/>
                      </a:lnTo>
                      <a:lnTo>
                        <a:pt x="638" y="509"/>
                      </a:lnTo>
                      <a:lnTo>
                        <a:pt x="675" y="522"/>
                      </a:lnTo>
                      <a:lnTo>
                        <a:pt x="712" y="533"/>
                      </a:lnTo>
                      <a:lnTo>
                        <a:pt x="749" y="544"/>
                      </a:lnTo>
                      <a:lnTo>
                        <a:pt x="787" y="553"/>
                      </a:lnTo>
                      <a:lnTo>
                        <a:pt x="826" y="562"/>
                      </a:lnTo>
                      <a:lnTo>
                        <a:pt x="864" y="569"/>
                      </a:lnTo>
                      <a:lnTo>
                        <a:pt x="902" y="574"/>
                      </a:lnTo>
                      <a:lnTo>
                        <a:pt x="940" y="579"/>
                      </a:lnTo>
                      <a:lnTo>
                        <a:pt x="980" y="582"/>
                      </a:lnTo>
                      <a:lnTo>
                        <a:pt x="1018" y="585"/>
                      </a:lnTo>
                      <a:lnTo>
                        <a:pt x="1059" y="585"/>
                      </a:lnTo>
                      <a:lnTo>
                        <a:pt x="1059" y="595"/>
                      </a:lnTo>
                    </a:path>
                  </a:pathLst>
                </a:custGeom>
                <a:noFill/>
                <a:ln w="28575" cap="rnd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Arial" panose="020B0604020202020204" pitchFamily="34" charset="0"/>
                    <a:ea typeface="黑体" panose="02010609060101010101" pitchFamily="49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5" name="Freeform 99"/>
                <p:cNvSpPr>
                  <a:spLocks/>
                </p:cNvSpPr>
                <p:nvPr/>
              </p:nvSpPr>
              <p:spPr bwMode="auto">
                <a:xfrm>
                  <a:off x="3999" y="2503"/>
                  <a:ext cx="1279" cy="1338"/>
                </a:xfrm>
                <a:custGeom>
                  <a:avLst/>
                  <a:gdLst>
                    <a:gd name="T0" fmla="*/ 1275 w 1279"/>
                    <a:gd name="T1" fmla="*/ 69 h 1338"/>
                    <a:gd name="T2" fmla="*/ 1262 w 1279"/>
                    <a:gd name="T3" fmla="*/ 203 h 1338"/>
                    <a:gd name="T4" fmla="*/ 1237 w 1279"/>
                    <a:gd name="T5" fmla="*/ 334 h 1338"/>
                    <a:gd name="T6" fmla="*/ 1200 w 1279"/>
                    <a:gd name="T7" fmla="*/ 460 h 1338"/>
                    <a:gd name="T8" fmla="*/ 1151 w 1279"/>
                    <a:gd name="T9" fmla="*/ 580 h 1338"/>
                    <a:gd name="T10" fmla="*/ 1092 w 1279"/>
                    <a:gd name="T11" fmla="*/ 694 h 1338"/>
                    <a:gd name="T12" fmla="*/ 1023 w 1279"/>
                    <a:gd name="T13" fmla="*/ 799 h 1338"/>
                    <a:gd name="T14" fmla="*/ 945 w 1279"/>
                    <a:gd name="T15" fmla="*/ 898 h 1338"/>
                    <a:gd name="T16" fmla="*/ 858 w 1279"/>
                    <a:gd name="T17" fmla="*/ 990 h 1338"/>
                    <a:gd name="T18" fmla="*/ 763 w 1279"/>
                    <a:gd name="T19" fmla="*/ 1070 h 1338"/>
                    <a:gd name="T20" fmla="*/ 661 w 1279"/>
                    <a:gd name="T21" fmla="*/ 1143 h 1338"/>
                    <a:gd name="T22" fmla="*/ 552 w 1279"/>
                    <a:gd name="T23" fmla="*/ 1205 h 1338"/>
                    <a:gd name="T24" fmla="*/ 437 w 1279"/>
                    <a:gd name="T25" fmla="*/ 1255 h 1338"/>
                    <a:gd name="T26" fmla="*/ 317 w 1279"/>
                    <a:gd name="T27" fmla="*/ 1295 h 1338"/>
                    <a:gd name="T28" fmla="*/ 193 w 1279"/>
                    <a:gd name="T29" fmla="*/ 1321 h 1338"/>
                    <a:gd name="T30" fmla="*/ 65 w 1279"/>
                    <a:gd name="T31" fmla="*/ 1334 h 1338"/>
                    <a:gd name="T32" fmla="*/ 0 w 1279"/>
                    <a:gd name="T33" fmla="*/ 1326 h 1338"/>
                    <a:gd name="T34" fmla="*/ 128 w 1279"/>
                    <a:gd name="T35" fmla="*/ 1320 h 1338"/>
                    <a:gd name="T36" fmla="*/ 255 w 1279"/>
                    <a:gd name="T37" fmla="*/ 1300 h 1338"/>
                    <a:gd name="T38" fmla="*/ 377 w 1279"/>
                    <a:gd name="T39" fmla="*/ 1267 h 1338"/>
                    <a:gd name="T40" fmla="*/ 492 w 1279"/>
                    <a:gd name="T41" fmla="*/ 1222 h 1338"/>
                    <a:gd name="T42" fmla="*/ 603 w 1279"/>
                    <a:gd name="T43" fmla="*/ 1167 h 1338"/>
                    <a:gd name="T44" fmla="*/ 707 w 1279"/>
                    <a:gd name="T45" fmla="*/ 1101 h 1338"/>
                    <a:gd name="T46" fmla="*/ 805 w 1279"/>
                    <a:gd name="T47" fmla="*/ 1024 h 1338"/>
                    <a:gd name="T48" fmla="*/ 895 w 1279"/>
                    <a:gd name="T49" fmla="*/ 938 h 1338"/>
                    <a:gd name="T50" fmla="*/ 978 w 1279"/>
                    <a:gd name="T51" fmla="*/ 844 h 1338"/>
                    <a:gd name="T52" fmla="*/ 1051 w 1279"/>
                    <a:gd name="T53" fmla="*/ 741 h 1338"/>
                    <a:gd name="T54" fmla="*/ 1114 w 1279"/>
                    <a:gd name="T55" fmla="*/ 633 h 1338"/>
                    <a:gd name="T56" fmla="*/ 1167 w 1279"/>
                    <a:gd name="T57" fmla="*/ 517 h 1338"/>
                    <a:gd name="T58" fmla="*/ 1211 w 1279"/>
                    <a:gd name="T59" fmla="*/ 395 h 1338"/>
                    <a:gd name="T60" fmla="*/ 1242 w 1279"/>
                    <a:gd name="T61" fmla="*/ 268 h 1338"/>
                    <a:gd name="T62" fmla="*/ 1261 w 1279"/>
                    <a:gd name="T63" fmla="*/ 136 h 1338"/>
                    <a:gd name="T64" fmla="*/ 1267 w 1279"/>
                    <a:gd name="T65" fmla="*/ 0 h 1338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1279"/>
                    <a:gd name="T100" fmla="*/ 0 h 1338"/>
                    <a:gd name="T101" fmla="*/ 1279 w 1279"/>
                    <a:gd name="T102" fmla="*/ 1338 h 1338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1279" h="1338">
                      <a:moveTo>
                        <a:pt x="1278" y="0"/>
                      </a:moveTo>
                      <a:lnTo>
                        <a:pt x="1275" y="69"/>
                      </a:lnTo>
                      <a:lnTo>
                        <a:pt x="1270" y="136"/>
                      </a:lnTo>
                      <a:lnTo>
                        <a:pt x="1262" y="203"/>
                      </a:lnTo>
                      <a:lnTo>
                        <a:pt x="1250" y="270"/>
                      </a:lnTo>
                      <a:lnTo>
                        <a:pt x="1237" y="334"/>
                      </a:lnTo>
                      <a:lnTo>
                        <a:pt x="1220" y="398"/>
                      </a:lnTo>
                      <a:lnTo>
                        <a:pt x="1200" y="460"/>
                      </a:lnTo>
                      <a:lnTo>
                        <a:pt x="1176" y="521"/>
                      </a:lnTo>
                      <a:lnTo>
                        <a:pt x="1151" y="580"/>
                      </a:lnTo>
                      <a:lnTo>
                        <a:pt x="1122" y="637"/>
                      </a:lnTo>
                      <a:lnTo>
                        <a:pt x="1092" y="694"/>
                      </a:lnTo>
                      <a:lnTo>
                        <a:pt x="1059" y="746"/>
                      </a:lnTo>
                      <a:lnTo>
                        <a:pt x="1023" y="799"/>
                      </a:lnTo>
                      <a:lnTo>
                        <a:pt x="985" y="851"/>
                      </a:lnTo>
                      <a:lnTo>
                        <a:pt x="945" y="898"/>
                      </a:lnTo>
                      <a:lnTo>
                        <a:pt x="903" y="945"/>
                      </a:lnTo>
                      <a:lnTo>
                        <a:pt x="858" y="990"/>
                      </a:lnTo>
                      <a:lnTo>
                        <a:pt x="811" y="1032"/>
                      </a:lnTo>
                      <a:lnTo>
                        <a:pt x="763" y="1070"/>
                      </a:lnTo>
                      <a:lnTo>
                        <a:pt x="712" y="1108"/>
                      </a:lnTo>
                      <a:lnTo>
                        <a:pt x="661" y="1143"/>
                      </a:lnTo>
                      <a:lnTo>
                        <a:pt x="608" y="1174"/>
                      </a:lnTo>
                      <a:lnTo>
                        <a:pt x="552" y="1205"/>
                      </a:lnTo>
                      <a:lnTo>
                        <a:pt x="496" y="1231"/>
                      </a:lnTo>
                      <a:lnTo>
                        <a:pt x="437" y="1255"/>
                      </a:lnTo>
                      <a:lnTo>
                        <a:pt x="378" y="1276"/>
                      </a:lnTo>
                      <a:lnTo>
                        <a:pt x="317" y="1295"/>
                      </a:lnTo>
                      <a:lnTo>
                        <a:pt x="255" y="1309"/>
                      </a:lnTo>
                      <a:lnTo>
                        <a:pt x="193" y="1321"/>
                      </a:lnTo>
                      <a:lnTo>
                        <a:pt x="130" y="1329"/>
                      </a:lnTo>
                      <a:lnTo>
                        <a:pt x="65" y="1334"/>
                      </a:lnTo>
                      <a:lnTo>
                        <a:pt x="0" y="1337"/>
                      </a:lnTo>
                      <a:lnTo>
                        <a:pt x="0" y="1326"/>
                      </a:lnTo>
                      <a:lnTo>
                        <a:pt x="65" y="1325"/>
                      </a:lnTo>
                      <a:lnTo>
                        <a:pt x="128" y="1320"/>
                      </a:lnTo>
                      <a:lnTo>
                        <a:pt x="193" y="1312"/>
                      </a:lnTo>
                      <a:lnTo>
                        <a:pt x="255" y="1300"/>
                      </a:lnTo>
                      <a:lnTo>
                        <a:pt x="316" y="1285"/>
                      </a:lnTo>
                      <a:lnTo>
                        <a:pt x="377" y="1267"/>
                      </a:lnTo>
                      <a:lnTo>
                        <a:pt x="435" y="1246"/>
                      </a:lnTo>
                      <a:lnTo>
                        <a:pt x="492" y="1222"/>
                      </a:lnTo>
                      <a:lnTo>
                        <a:pt x="548" y="1196"/>
                      </a:lnTo>
                      <a:lnTo>
                        <a:pt x="603" y="1167"/>
                      </a:lnTo>
                      <a:lnTo>
                        <a:pt x="656" y="1135"/>
                      </a:lnTo>
                      <a:lnTo>
                        <a:pt x="707" y="1101"/>
                      </a:lnTo>
                      <a:lnTo>
                        <a:pt x="757" y="1064"/>
                      </a:lnTo>
                      <a:lnTo>
                        <a:pt x="805" y="1024"/>
                      </a:lnTo>
                      <a:lnTo>
                        <a:pt x="851" y="982"/>
                      </a:lnTo>
                      <a:lnTo>
                        <a:pt x="895" y="938"/>
                      </a:lnTo>
                      <a:lnTo>
                        <a:pt x="937" y="892"/>
                      </a:lnTo>
                      <a:lnTo>
                        <a:pt x="978" y="844"/>
                      </a:lnTo>
                      <a:lnTo>
                        <a:pt x="1015" y="794"/>
                      </a:lnTo>
                      <a:lnTo>
                        <a:pt x="1051" y="741"/>
                      </a:lnTo>
                      <a:lnTo>
                        <a:pt x="1084" y="688"/>
                      </a:lnTo>
                      <a:lnTo>
                        <a:pt x="1114" y="633"/>
                      </a:lnTo>
                      <a:lnTo>
                        <a:pt x="1142" y="576"/>
                      </a:lnTo>
                      <a:lnTo>
                        <a:pt x="1167" y="517"/>
                      </a:lnTo>
                      <a:lnTo>
                        <a:pt x="1191" y="456"/>
                      </a:lnTo>
                      <a:lnTo>
                        <a:pt x="1211" y="395"/>
                      </a:lnTo>
                      <a:lnTo>
                        <a:pt x="1228" y="332"/>
                      </a:lnTo>
                      <a:lnTo>
                        <a:pt x="1242" y="268"/>
                      </a:lnTo>
                      <a:lnTo>
                        <a:pt x="1253" y="202"/>
                      </a:lnTo>
                      <a:lnTo>
                        <a:pt x="1261" y="136"/>
                      </a:lnTo>
                      <a:lnTo>
                        <a:pt x="1266" y="69"/>
                      </a:lnTo>
                      <a:lnTo>
                        <a:pt x="1267" y="0"/>
                      </a:lnTo>
                      <a:lnTo>
                        <a:pt x="1278" y="0"/>
                      </a:lnTo>
                    </a:path>
                  </a:pathLst>
                </a:custGeom>
                <a:noFill/>
                <a:ln w="28575" cap="rnd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Arial" panose="020B0604020202020204" pitchFamily="34" charset="0"/>
                    <a:ea typeface="黑体" panose="02010609060101010101" pitchFamily="49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" name="Freeform 100"/>
                <p:cNvSpPr>
                  <a:spLocks/>
                </p:cNvSpPr>
                <p:nvPr/>
              </p:nvSpPr>
              <p:spPr bwMode="auto">
                <a:xfrm>
                  <a:off x="3999" y="1159"/>
                  <a:ext cx="1279" cy="1337"/>
                </a:xfrm>
                <a:custGeom>
                  <a:avLst/>
                  <a:gdLst>
                    <a:gd name="T0" fmla="*/ 65 w 1279"/>
                    <a:gd name="T1" fmla="*/ 1 h 1337"/>
                    <a:gd name="T2" fmla="*/ 193 w 1279"/>
                    <a:gd name="T3" fmla="*/ 16 h 1337"/>
                    <a:gd name="T4" fmla="*/ 317 w 1279"/>
                    <a:gd name="T5" fmla="*/ 42 h 1337"/>
                    <a:gd name="T6" fmla="*/ 437 w 1279"/>
                    <a:gd name="T7" fmla="*/ 81 h 1337"/>
                    <a:gd name="T8" fmla="*/ 552 w 1279"/>
                    <a:gd name="T9" fmla="*/ 132 h 1337"/>
                    <a:gd name="T10" fmla="*/ 661 w 1279"/>
                    <a:gd name="T11" fmla="*/ 193 h 1337"/>
                    <a:gd name="T12" fmla="*/ 763 w 1279"/>
                    <a:gd name="T13" fmla="*/ 266 h 1337"/>
                    <a:gd name="T14" fmla="*/ 858 w 1279"/>
                    <a:gd name="T15" fmla="*/ 348 h 1337"/>
                    <a:gd name="T16" fmla="*/ 945 w 1279"/>
                    <a:gd name="T17" fmla="*/ 437 h 1337"/>
                    <a:gd name="T18" fmla="*/ 1023 w 1279"/>
                    <a:gd name="T19" fmla="*/ 538 h 1337"/>
                    <a:gd name="T20" fmla="*/ 1092 w 1279"/>
                    <a:gd name="T21" fmla="*/ 644 h 1337"/>
                    <a:gd name="T22" fmla="*/ 1151 w 1279"/>
                    <a:gd name="T23" fmla="*/ 757 h 1337"/>
                    <a:gd name="T24" fmla="*/ 1200 w 1279"/>
                    <a:gd name="T25" fmla="*/ 877 h 1337"/>
                    <a:gd name="T26" fmla="*/ 1237 w 1279"/>
                    <a:gd name="T27" fmla="*/ 1003 h 1337"/>
                    <a:gd name="T28" fmla="*/ 1262 w 1279"/>
                    <a:gd name="T29" fmla="*/ 1132 h 1337"/>
                    <a:gd name="T30" fmla="*/ 1275 w 1279"/>
                    <a:gd name="T31" fmla="*/ 1267 h 1337"/>
                    <a:gd name="T32" fmla="*/ 1267 w 1279"/>
                    <a:gd name="T33" fmla="*/ 1336 h 1337"/>
                    <a:gd name="T34" fmla="*/ 1261 w 1279"/>
                    <a:gd name="T35" fmla="*/ 1201 h 1337"/>
                    <a:gd name="T36" fmla="*/ 1242 w 1279"/>
                    <a:gd name="T37" fmla="*/ 1069 h 1337"/>
                    <a:gd name="T38" fmla="*/ 1211 w 1279"/>
                    <a:gd name="T39" fmla="*/ 942 h 1337"/>
                    <a:gd name="T40" fmla="*/ 1167 w 1279"/>
                    <a:gd name="T41" fmla="*/ 819 h 1337"/>
                    <a:gd name="T42" fmla="*/ 1114 w 1279"/>
                    <a:gd name="T43" fmla="*/ 704 h 1337"/>
                    <a:gd name="T44" fmla="*/ 1051 w 1279"/>
                    <a:gd name="T45" fmla="*/ 595 h 1337"/>
                    <a:gd name="T46" fmla="*/ 978 w 1279"/>
                    <a:gd name="T47" fmla="*/ 493 h 1337"/>
                    <a:gd name="T48" fmla="*/ 895 w 1279"/>
                    <a:gd name="T49" fmla="*/ 398 h 1337"/>
                    <a:gd name="T50" fmla="*/ 805 w 1279"/>
                    <a:gd name="T51" fmla="*/ 313 h 1337"/>
                    <a:gd name="T52" fmla="*/ 707 w 1279"/>
                    <a:gd name="T53" fmla="*/ 237 h 1337"/>
                    <a:gd name="T54" fmla="*/ 603 w 1279"/>
                    <a:gd name="T55" fmla="*/ 170 h 1337"/>
                    <a:gd name="T56" fmla="*/ 492 w 1279"/>
                    <a:gd name="T57" fmla="*/ 115 h 1337"/>
                    <a:gd name="T58" fmla="*/ 377 w 1279"/>
                    <a:gd name="T59" fmla="*/ 69 h 1337"/>
                    <a:gd name="T60" fmla="*/ 255 w 1279"/>
                    <a:gd name="T61" fmla="*/ 37 h 1337"/>
                    <a:gd name="T62" fmla="*/ 128 w 1279"/>
                    <a:gd name="T63" fmla="*/ 16 h 1337"/>
                    <a:gd name="T64" fmla="*/ 0 w 1279"/>
                    <a:gd name="T65" fmla="*/ 11 h 1337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1279"/>
                    <a:gd name="T100" fmla="*/ 0 h 1337"/>
                    <a:gd name="T101" fmla="*/ 1279 w 1279"/>
                    <a:gd name="T102" fmla="*/ 1337 h 1337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1279" h="1337">
                      <a:moveTo>
                        <a:pt x="0" y="0"/>
                      </a:moveTo>
                      <a:lnTo>
                        <a:pt x="65" y="1"/>
                      </a:lnTo>
                      <a:lnTo>
                        <a:pt x="130" y="7"/>
                      </a:lnTo>
                      <a:lnTo>
                        <a:pt x="193" y="16"/>
                      </a:lnTo>
                      <a:lnTo>
                        <a:pt x="255" y="28"/>
                      </a:lnTo>
                      <a:lnTo>
                        <a:pt x="317" y="42"/>
                      </a:lnTo>
                      <a:lnTo>
                        <a:pt x="378" y="59"/>
                      </a:lnTo>
                      <a:lnTo>
                        <a:pt x="437" y="81"/>
                      </a:lnTo>
                      <a:lnTo>
                        <a:pt x="496" y="104"/>
                      </a:lnTo>
                      <a:lnTo>
                        <a:pt x="552" y="132"/>
                      </a:lnTo>
                      <a:lnTo>
                        <a:pt x="608" y="161"/>
                      </a:lnTo>
                      <a:lnTo>
                        <a:pt x="661" y="193"/>
                      </a:lnTo>
                      <a:lnTo>
                        <a:pt x="712" y="227"/>
                      </a:lnTo>
                      <a:lnTo>
                        <a:pt x="763" y="266"/>
                      </a:lnTo>
                      <a:lnTo>
                        <a:pt x="811" y="305"/>
                      </a:lnTo>
                      <a:lnTo>
                        <a:pt x="858" y="348"/>
                      </a:lnTo>
                      <a:lnTo>
                        <a:pt x="903" y="391"/>
                      </a:lnTo>
                      <a:lnTo>
                        <a:pt x="945" y="437"/>
                      </a:lnTo>
                      <a:lnTo>
                        <a:pt x="985" y="486"/>
                      </a:lnTo>
                      <a:lnTo>
                        <a:pt x="1023" y="538"/>
                      </a:lnTo>
                      <a:lnTo>
                        <a:pt x="1059" y="589"/>
                      </a:lnTo>
                      <a:lnTo>
                        <a:pt x="1092" y="644"/>
                      </a:lnTo>
                      <a:lnTo>
                        <a:pt x="1122" y="700"/>
                      </a:lnTo>
                      <a:lnTo>
                        <a:pt x="1151" y="757"/>
                      </a:lnTo>
                      <a:lnTo>
                        <a:pt x="1176" y="817"/>
                      </a:lnTo>
                      <a:lnTo>
                        <a:pt x="1200" y="877"/>
                      </a:lnTo>
                      <a:lnTo>
                        <a:pt x="1220" y="940"/>
                      </a:lnTo>
                      <a:lnTo>
                        <a:pt x="1237" y="1003"/>
                      </a:lnTo>
                      <a:lnTo>
                        <a:pt x="1250" y="1068"/>
                      </a:lnTo>
                      <a:lnTo>
                        <a:pt x="1262" y="1132"/>
                      </a:lnTo>
                      <a:lnTo>
                        <a:pt x="1270" y="1200"/>
                      </a:lnTo>
                      <a:lnTo>
                        <a:pt x="1275" y="1267"/>
                      </a:lnTo>
                      <a:lnTo>
                        <a:pt x="1278" y="1336"/>
                      </a:lnTo>
                      <a:lnTo>
                        <a:pt x="1267" y="1336"/>
                      </a:lnTo>
                      <a:lnTo>
                        <a:pt x="1266" y="1267"/>
                      </a:lnTo>
                      <a:lnTo>
                        <a:pt x="1261" y="1201"/>
                      </a:lnTo>
                      <a:lnTo>
                        <a:pt x="1253" y="1134"/>
                      </a:lnTo>
                      <a:lnTo>
                        <a:pt x="1242" y="1069"/>
                      </a:lnTo>
                      <a:lnTo>
                        <a:pt x="1228" y="1004"/>
                      </a:lnTo>
                      <a:lnTo>
                        <a:pt x="1211" y="942"/>
                      </a:lnTo>
                      <a:lnTo>
                        <a:pt x="1191" y="880"/>
                      </a:lnTo>
                      <a:lnTo>
                        <a:pt x="1167" y="819"/>
                      </a:lnTo>
                      <a:lnTo>
                        <a:pt x="1142" y="761"/>
                      </a:lnTo>
                      <a:lnTo>
                        <a:pt x="1114" y="704"/>
                      </a:lnTo>
                      <a:lnTo>
                        <a:pt x="1084" y="649"/>
                      </a:lnTo>
                      <a:lnTo>
                        <a:pt x="1051" y="595"/>
                      </a:lnTo>
                      <a:lnTo>
                        <a:pt x="1015" y="543"/>
                      </a:lnTo>
                      <a:lnTo>
                        <a:pt x="978" y="493"/>
                      </a:lnTo>
                      <a:lnTo>
                        <a:pt x="937" y="444"/>
                      </a:lnTo>
                      <a:lnTo>
                        <a:pt x="895" y="398"/>
                      </a:lnTo>
                      <a:lnTo>
                        <a:pt x="851" y="354"/>
                      </a:lnTo>
                      <a:lnTo>
                        <a:pt x="805" y="313"/>
                      </a:lnTo>
                      <a:lnTo>
                        <a:pt x="757" y="274"/>
                      </a:lnTo>
                      <a:lnTo>
                        <a:pt x="707" y="237"/>
                      </a:lnTo>
                      <a:lnTo>
                        <a:pt x="656" y="202"/>
                      </a:lnTo>
                      <a:lnTo>
                        <a:pt x="603" y="170"/>
                      </a:lnTo>
                      <a:lnTo>
                        <a:pt x="548" y="140"/>
                      </a:lnTo>
                      <a:lnTo>
                        <a:pt x="492" y="115"/>
                      </a:lnTo>
                      <a:lnTo>
                        <a:pt x="435" y="90"/>
                      </a:lnTo>
                      <a:lnTo>
                        <a:pt x="377" y="69"/>
                      </a:lnTo>
                      <a:lnTo>
                        <a:pt x="316" y="52"/>
                      </a:lnTo>
                      <a:lnTo>
                        <a:pt x="255" y="37"/>
                      </a:lnTo>
                      <a:lnTo>
                        <a:pt x="193" y="25"/>
                      </a:lnTo>
                      <a:lnTo>
                        <a:pt x="128" y="16"/>
                      </a:lnTo>
                      <a:lnTo>
                        <a:pt x="65" y="11"/>
                      </a:lnTo>
                      <a:lnTo>
                        <a:pt x="0" y="1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28575" cap="rnd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Arial" panose="020B0604020202020204" pitchFamily="34" charset="0"/>
                    <a:ea typeface="黑体" panose="02010609060101010101" pitchFamily="49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" name="Freeform 101"/>
                <p:cNvSpPr>
                  <a:spLocks/>
                </p:cNvSpPr>
                <p:nvPr/>
              </p:nvSpPr>
              <p:spPr bwMode="auto">
                <a:xfrm>
                  <a:off x="2932" y="1159"/>
                  <a:ext cx="1060" cy="596"/>
                </a:xfrm>
                <a:custGeom>
                  <a:avLst/>
                  <a:gdLst>
                    <a:gd name="T0" fmla="*/ 0 w 1060"/>
                    <a:gd name="T1" fmla="*/ 587 h 596"/>
                    <a:gd name="T2" fmla="*/ 45 w 1060"/>
                    <a:gd name="T3" fmla="*/ 520 h 596"/>
                    <a:gd name="T4" fmla="*/ 95 w 1060"/>
                    <a:gd name="T5" fmla="*/ 459 h 596"/>
                    <a:gd name="T6" fmla="*/ 148 w 1060"/>
                    <a:gd name="T7" fmla="*/ 398 h 596"/>
                    <a:gd name="T8" fmla="*/ 204 w 1060"/>
                    <a:gd name="T9" fmla="*/ 343 h 596"/>
                    <a:gd name="T10" fmla="*/ 264 w 1060"/>
                    <a:gd name="T11" fmla="*/ 291 h 596"/>
                    <a:gd name="T12" fmla="*/ 326 w 1060"/>
                    <a:gd name="T13" fmla="*/ 242 h 596"/>
                    <a:gd name="T14" fmla="*/ 390 w 1060"/>
                    <a:gd name="T15" fmla="*/ 199 h 596"/>
                    <a:gd name="T16" fmla="*/ 458 w 1060"/>
                    <a:gd name="T17" fmla="*/ 159 h 596"/>
                    <a:gd name="T18" fmla="*/ 528 w 1060"/>
                    <a:gd name="T19" fmla="*/ 122 h 596"/>
                    <a:gd name="T20" fmla="*/ 600 w 1060"/>
                    <a:gd name="T21" fmla="*/ 90 h 596"/>
                    <a:gd name="T22" fmla="*/ 673 w 1060"/>
                    <a:gd name="T23" fmla="*/ 63 h 596"/>
                    <a:gd name="T24" fmla="*/ 748 w 1060"/>
                    <a:gd name="T25" fmla="*/ 41 h 596"/>
                    <a:gd name="T26" fmla="*/ 824 w 1060"/>
                    <a:gd name="T27" fmla="*/ 24 h 596"/>
                    <a:gd name="T28" fmla="*/ 901 w 1060"/>
                    <a:gd name="T29" fmla="*/ 10 h 596"/>
                    <a:gd name="T30" fmla="*/ 980 w 1060"/>
                    <a:gd name="T31" fmla="*/ 3 h 596"/>
                    <a:gd name="T32" fmla="*/ 1059 w 1060"/>
                    <a:gd name="T33" fmla="*/ 0 h 596"/>
                    <a:gd name="T34" fmla="*/ 1018 w 1060"/>
                    <a:gd name="T35" fmla="*/ 10 h 596"/>
                    <a:gd name="T36" fmla="*/ 940 w 1060"/>
                    <a:gd name="T37" fmla="*/ 16 h 596"/>
                    <a:gd name="T38" fmla="*/ 864 w 1060"/>
                    <a:gd name="T39" fmla="*/ 26 h 596"/>
                    <a:gd name="T40" fmla="*/ 787 w 1060"/>
                    <a:gd name="T41" fmla="*/ 41 h 596"/>
                    <a:gd name="T42" fmla="*/ 712 w 1060"/>
                    <a:gd name="T43" fmla="*/ 62 h 596"/>
                    <a:gd name="T44" fmla="*/ 638 w 1060"/>
                    <a:gd name="T45" fmla="*/ 86 h 596"/>
                    <a:gd name="T46" fmla="*/ 567 w 1060"/>
                    <a:gd name="T47" fmla="*/ 115 h 596"/>
                    <a:gd name="T48" fmla="*/ 496 w 1060"/>
                    <a:gd name="T49" fmla="*/ 148 h 596"/>
                    <a:gd name="T50" fmla="*/ 429 w 1060"/>
                    <a:gd name="T51" fmla="*/ 186 h 596"/>
                    <a:gd name="T52" fmla="*/ 363 w 1060"/>
                    <a:gd name="T53" fmla="*/ 229 h 596"/>
                    <a:gd name="T54" fmla="*/ 299 w 1060"/>
                    <a:gd name="T55" fmla="*/ 275 h 596"/>
                    <a:gd name="T56" fmla="*/ 239 w 1060"/>
                    <a:gd name="T57" fmla="*/ 324 h 596"/>
                    <a:gd name="T58" fmla="*/ 182 w 1060"/>
                    <a:gd name="T59" fmla="*/ 379 h 596"/>
                    <a:gd name="T60" fmla="*/ 128 w 1060"/>
                    <a:gd name="T61" fmla="*/ 435 h 596"/>
                    <a:gd name="T62" fmla="*/ 76 w 1060"/>
                    <a:gd name="T63" fmla="*/ 495 h 596"/>
                    <a:gd name="T64" fmla="*/ 30 w 1060"/>
                    <a:gd name="T65" fmla="*/ 560 h 596"/>
                    <a:gd name="T66" fmla="*/ 5 w 1060"/>
                    <a:gd name="T67" fmla="*/ 595 h 596"/>
                    <a:gd name="T68" fmla="*/ 7 w 1060"/>
                    <a:gd name="T69" fmla="*/ 594 h 596"/>
                    <a:gd name="T70" fmla="*/ 3 w 1060"/>
                    <a:gd name="T71" fmla="*/ 586 h 59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1060"/>
                    <a:gd name="T109" fmla="*/ 0 h 596"/>
                    <a:gd name="T110" fmla="*/ 1060 w 1060"/>
                    <a:gd name="T111" fmla="*/ 596 h 59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1060" h="596">
                      <a:moveTo>
                        <a:pt x="3" y="586"/>
                      </a:moveTo>
                      <a:lnTo>
                        <a:pt x="0" y="587"/>
                      </a:lnTo>
                      <a:lnTo>
                        <a:pt x="22" y="554"/>
                      </a:lnTo>
                      <a:lnTo>
                        <a:pt x="45" y="520"/>
                      </a:lnTo>
                      <a:lnTo>
                        <a:pt x="70" y="490"/>
                      </a:lnTo>
                      <a:lnTo>
                        <a:pt x="95" y="459"/>
                      </a:lnTo>
                      <a:lnTo>
                        <a:pt x="120" y="429"/>
                      </a:lnTo>
                      <a:lnTo>
                        <a:pt x="148" y="398"/>
                      </a:lnTo>
                      <a:lnTo>
                        <a:pt x="175" y="371"/>
                      </a:lnTo>
                      <a:lnTo>
                        <a:pt x="204" y="343"/>
                      </a:lnTo>
                      <a:lnTo>
                        <a:pt x="233" y="317"/>
                      </a:lnTo>
                      <a:lnTo>
                        <a:pt x="264" y="291"/>
                      </a:lnTo>
                      <a:lnTo>
                        <a:pt x="294" y="266"/>
                      </a:lnTo>
                      <a:lnTo>
                        <a:pt x="326" y="242"/>
                      </a:lnTo>
                      <a:lnTo>
                        <a:pt x="357" y="220"/>
                      </a:lnTo>
                      <a:lnTo>
                        <a:pt x="390" y="199"/>
                      </a:lnTo>
                      <a:lnTo>
                        <a:pt x="425" y="178"/>
                      </a:lnTo>
                      <a:lnTo>
                        <a:pt x="458" y="159"/>
                      </a:lnTo>
                      <a:lnTo>
                        <a:pt x="492" y="140"/>
                      </a:lnTo>
                      <a:lnTo>
                        <a:pt x="528" y="122"/>
                      </a:lnTo>
                      <a:lnTo>
                        <a:pt x="563" y="106"/>
                      </a:lnTo>
                      <a:lnTo>
                        <a:pt x="600" y="90"/>
                      </a:lnTo>
                      <a:lnTo>
                        <a:pt x="636" y="76"/>
                      </a:lnTo>
                      <a:lnTo>
                        <a:pt x="673" y="63"/>
                      </a:lnTo>
                      <a:lnTo>
                        <a:pt x="711" y="51"/>
                      </a:lnTo>
                      <a:lnTo>
                        <a:pt x="748" y="41"/>
                      </a:lnTo>
                      <a:lnTo>
                        <a:pt x="786" y="31"/>
                      </a:lnTo>
                      <a:lnTo>
                        <a:pt x="824" y="24"/>
                      </a:lnTo>
                      <a:lnTo>
                        <a:pt x="862" y="16"/>
                      </a:lnTo>
                      <a:lnTo>
                        <a:pt x="901" y="10"/>
                      </a:lnTo>
                      <a:lnTo>
                        <a:pt x="940" y="5"/>
                      </a:lnTo>
                      <a:lnTo>
                        <a:pt x="980" y="3"/>
                      </a:lnTo>
                      <a:lnTo>
                        <a:pt x="1018" y="0"/>
                      </a:lnTo>
                      <a:lnTo>
                        <a:pt x="1059" y="0"/>
                      </a:lnTo>
                      <a:lnTo>
                        <a:pt x="1059" y="10"/>
                      </a:lnTo>
                      <a:lnTo>
                        <a:pt x="1018" y="10"/>
                      </a:lnTo>
                      <a:lnTo>
                        <a:pt x="980" y="12"/>
                      </a:lnTo>
                      <a:lnTo>
                        <a:pt x="940" y="16"/>
                      </a:lnTo>
                      <a:lnTo>
                        <a:pt x="902" y="20"/>
                      </a:lnTo>
                      <a:lnTo>
                        <a:pt x="864" y="26"/>
                      </a:lnTo>
                      <a:lnTo>
                        <a:pt x="826" y="33"/>
                      </a:lnTo>
                      <a:lnTo>
                        <a:pt x="787" y="41"/>
                      </a:lnTo>
                      <a:lnTo>
                        <a:pt x="749" y="50"/>
                      </a:lnTo>
                      <a:lnTo>
                        <a:pt x="712" y="62"/>
                      </a:lnTo>
                      <a:lnTo>
                        <a:pt x="675" y="73"/>
                      </a:lnTo>
                      <a:lnTo>
                        <a:pt x="638" y="86"/>
                      </a:lnTo>
                      <a:lnTo>
                        <a:pt x="603" y="100"/>
                      </a:lnTo>
                      <a:lnTo>
                        <a:pt x="567" y="115"/>
                      </a:lnTo>
                      <a:lnTo>
                        <a:pt x="531" y="131"/>
                      </a:lnTo>
                      <a:lnTo>
                        <a:pt x="496" y="148"/>
                      </a:lnTo>
                      <a:lnTo>
                        <a:pt x="462" y="166"/>
                      </a:lnTo>
                      <a:lnTo>
                        <a:pt x="429" y="186"/>
                      </a:lnTo>
                      <a:lnTo>
                        <a:pt x="396" y="207"/>
                      </a:lnTo>
                      <a:lnTo>
                        <a:pt x="363" y="229"/>
                      </a:lnTo>
                      <a:lnTo>
                        <a:pt x="331" y="252"/>
                      </a:lnTo>
                      <a:lnTo>
                        <a:pt x="299" y="275"/>
                      </a:lnTo>
                      <a:lnTo>
                        <a:pt x="269" y="299"/>
                      </a:lnTo>
                      <a:lnTo>
                        <a:pt x="239" y="324"/>
                      </a:lnTo>
                      <a:lnTo>
                        <a:pt x="210" y="351"/>
                      </a:lnTo>
                      <a:lnTo>
                        <a:pt x="182" y="379"/>
                      </a:lnTo>
                      <a:lnTo>
                        <a:pt x="154" y="406"/>
                      </a:lnTo>
                      <a:lnTo>
                        <a:pt x="128" y="435"/>
                      </a:lnTo>
                      <a:lnTo>
                        <a:pt x="102" y="465"/>
                      </a:lnTo>
                      <a:lnTo>
                        <a:pt x="76" y="495"/>
                      </a:lnTo>
                      <a:lnTo>
                        <a:pt x="53" y="527"/>
                      </a:lnTo>
                      <a:lnTo>
                        <a:pt x="30" y="560"/>
                      </a:lnTo>
                      <a:lnTo>
                        <a:pt x="8" y="592"/>
                      </a:lnTo>
                      <a:lnTo>
                        <a:pt x="5" y="595"/>
                      </a:lnTo>
                      <a:lnTo>
                        <a:pt x="8" y="592"/>
                      </a:lnTo>
                      <a:lnTo>
                        <a:pt x="7" y="594"/>
                      </a:lnTo>
                      <a:lnTo>
                        <a:pt x="5" y="595"/>
                      </a:lnTo>
                      <a:lnTo>
                        <a:pt x="3" y="586"/>
                      </a:lnTo>
                    </a:path>
                  </a:pathLst>
                </a:custGeom>
                <a:noFill/>
                <a:ln w="28575" cap="rnd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Arial" panose="020B0604020202020204" pitchFamily="34" charset="0"/>
                    <a:ea typeface="黑体" panose="02010609060101010101" pitchFamily="49" charset="-122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1" name="Group 102"/>
              <p:cNvGrpSpPr>
                <a:grpSpLocks/>
              </p:cNvGrpSpPr>
              <p:nvPr/>
            </p:nvGrpSpPr>
            <p:grpSpPr bwMode="auto">
              <a:xfrm>
                <a:off x="1786" y="1699"/>
                <a:ext cx="476" cy="1491"/>
                <a:chOff x="2457" y="1754"/>
                <a:chExt cx="476" cy="1491"/>
              </a:xfrm>
            </p:grpSpPr>
            <p:sp>
              <p:nvSpPr>
                <p:cNvPr id="12" name="Freeform 103"/>
                <p:cNvSpPr>
                  <a:spLocks/>
                </p:cNvSpPr>
                <p:nvPr/>
              </p:nvSpPr>
              <p:spPr bwMode="auto">
                <a:xfrm>
                  <a:off x="2457" y="1754"/>
                  <a:ext cx="473" cy="742"/>
                </a:xfrm>
                <a:custGeom>
                  <a:avLst/>
                  <a:gdLst>
                    <a:gd name="T0" fmla="*/ 1 w 473"/>
                    <a:gd name="T1" fmla="*/ 712 h 742"/>
                    <a:gd name="T2" fmla="*/ 5 w 473"/>
                    <a:gd name="T3" fmla="*/ 652 h 742"/>
                    <a:gd name="T4" fmla="*/ 14 w 473"/>
                    <a:gd name="T5" fmla="*/ 593 h 742"/>
                    <a:gd name="T6" fmla="*/ 26 w 473"/>
                    <a:gd name="T7" fmla="*/ 535 h 742"/>
                    <a:gd name="T8" fmla="*/ 43 w 473"/>
                    <a:gd name="T9" fmla="*/ 478 h 742"/>
                    <a:gd name="T10" fmla="*/ 63 w 473"/>
                    <a:gd name="T11" fmla="*/ 424 h 742"/>
                    <a:gd name="T12" fmla="*/ 88 w 473"/>
                    <a:gd name="T13" fmla="*/ 372 h 742"/>
                    <a:gd name="T14" fmla="*/ 114 w 473"/>
                    <a:gd name="T15" fmla="*/ 319 h 742"/>
                    <a:gd name="T16" fmla="*/ 145 w 473"/>
                    <a:gd name="T17" fmla="*/ 272 h 742"/>
                    <a:gd name="T18" fmla="*/ 179 w 473"/>
                    <a:gd name="T19" fmla="*/ 225 h 742"/>
                    <a:gd name="T20" fmla="*/ 216 w 473"/>
                    <a:gd name="T21" fmla="*/ 181 h 742"/>
                    <a:gd name="T22" fmla="*/ 256 w 473"/>
                    <a:gd name="T23" fmla="*/ 141 h 742"/>
                    <a:gd name="T24" fmla="*/ 299 w 473"/>
                    <a:gd name="T25" fmla="*/ 104 h 742"/>
                    <a:gd name="T26" fmla="*/ 344 w 473"/>
                    <a:gd name="T27" fmla="*/ 68 h 742"/>
                    <a:gd name="T28" fmla="*/ 392 w 473"/>
                    <a:gd name="T29" fmla="*/ 38 h 742"/>
                    <a:gd name="T30" fmla="*/ 443 w 473"/>
                    <a:gd name="T31" fmla="*/ 11 h 742"/>
                    <a:gd name="T32" fmla="*/ 472 w 473"/>
                    <a:gd name="T33" fmla="*/ 9 h 742"/>
                    <a:gd name="T34" fmla="*/ 421 w 473"/>
                    <a:gd name="T35" fmla="*/ 33 h 742"/>
                    <a:gd name="T36" fmla="*/ 373 w 473"/>
                    <a:gd name="T37" fmla="*/ 62 h 742"/>
                    <a:gd name="T38" fmla="*/ 327 w 473"/>
                    <a:gd name="T39" fmla="*/ 93 h 742"/>
                    <a:gd name="T40" fmla="*/ 284 w 473"/>
                    <a:gd name="T41" fmla="*/ 129 h 742"/>
                    <a:gd name="T42" fmla="*/ 242 w 473"/>
                    <a:gd name="T43" fmla="*/ 168 h 742"/>
                    <a:gd name="T44" fmla="*/ 204 w 473"/>
                    <a:gd name="T45" fmla="*/ 209 h 742"/>
                    <a:gd name="T46" fmla="*/ 169 w 473"/>
                    <a:gd name="T47" fmla="*/ 254 h 742"/>
                    <a:gd name="T48" fmla="*/ 137 w 473"/>
                    <a:gd name="T49" fmla="*/ 301 h 742"/>
                    <a:gd name="T50" fmla="*/ 109 w 473"/>
                    <a:gd name="T51" fmla="*/ 349 h 742"/>
                    <a:gd name="T52" fmla="*/ 84 w 473"/>
                    <a:gd name="T53" fmla="*/ 402 h 742"/>
                    <a:gd name="T54" fmla="*/ 61 w 473"/>
                    <a:gd name="T55" fmla="*/ 455 h 742"/>
                    <a:gd name="T56" fmla="*/ 43 w 473"/>
                    <a:gd name="T57" fmla="*/ 510 h 742"/>
                    <a:gd name="T58" fmla="*/ 29 w 473"/>
                    <a:gd name="T59" fmla="*/ 566 h 742"/>
                    <a:gd name="T60" fmla="*/ 18 w 473"/>
                    <a:gd name="T61" fmla="*/ 623 h 742"/>
                    <a:gd name="T62" fmla="*/ 12 w 473"/>
                    <a:gd name="T63" fmla="*/ 682 h 742"/>
                    <a:gd name="T64" fmla="*/ 10 w 473"/>
                    <a:gd name="T65" fmla="*/ 741 h 742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473"/>
                    <a:gd name="T100" fmla="*/ 0 h 742"/>
                    <a:gd name="T101" fmla="*/ 473 w 473"/>
                    <a:gd name="T102" fmla="*/ 742 h 742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473" h="742">
                      <a:moveTo>
                        <a:pt x="0" y="741"/>
                      </a:moveTo>
                      <a:lnTo>
                        <a:pt x="1" y="712"/>
                      </a:lnTo>
                      <a:lnTo>
                        <a:pt x="3" y="682"/>
                      </a:lnTo>
                      <a:lnTo>
                        <a:pt x="5" y="652"/>
                      </a:lnTo>
                      <a:lnTo>
                        <a:pt x="9" y="623"/>
                      </a:lnTo>
                      <a:lnTo>
                        <a:pt x="14" y="593"/>
                      </a:lnTo>
                      <a:lnTo>
                        <a:pt x="20" y="564"/>
                      </a:lnTo>
                      <a:lnTo>
                        <a:pt x="26" y="535"/>
                      </a:lnTo>
                      <a:lnTo>
                        <a:pt x="34" y="507"/>
                      </a:lnTo>
                      <a:lnTo>
                        <a:pt x="43" y="478"/>
                      </a:lnTo>
                      <a:lnTo>
                        <a:pt x="52" y="451"/>
                      </a:lnTo>
                      <a:lnTo>
                        <a:pt x="63" y="424"/>
                      </a:lnTo>
                      <a:lnTo>
                        <a:pt x="75" y="397"/>
                      </a:lnTo>
                      <a:lnTo>
                        <a:pt x="88" y="372"/>
                      </a:lnTo>
                      <a:lnTo>
                        <a:pt x="101" y="346"/>
                      </a:lnTo>
                      <a:lnTo>
                        <a:pt x="114" y="319"/>
                      </a:lnTo>
                      <a:lnTo>
                        <a:pt x="129" y="296"/>
                      </a:lnTo>
                      <a:lnTo>
                        <a:pt x="145" y="272"/>
                      </a:lnTo>
                      <a:lnTo>
                        <a:pt x="162" y="248"/>
                      </a:lnTo>
                      <a:lnTo>
                        <a:pt x="179" y="225"/>
                      </a:lnTo>
                      <a:lnTo>
                        <a:pt x="197" y="202"/>
                      </a:lnTo>
                      <a:lnTo>
                        <a:pt x="216" y="181"/>
                      </a:lnTo>
                      <a:lnTo>
                        <a:pt x="237" y="160"/>
                      </a:lnTo>
                      <a:lnTo>
                        <a:pt x="256" y="141"/>
                      </a:lnTo>
                      <a:lnTo>
                        <a:pt x="277" y="122"/>
                      </a:lnTo>
                      <a:lnTo>
                        <a:pt x="299" y="104"/>
                      </a:lnTo>
                      <a:lnTo>
                        <a:pt x="322" y="85"/>
                      </a:lnTo>
                      <a:lnTo>
                        <a:pt x="344" y="68"/>
                      </a:lnTo>
                      <a:lnTo>
                        <a:pt x="369" y="53"/>
                      </a:lnTo>
                      <a:lnTo>
                        <a:pt x="392" y="38"/>
                      </a:lnTo>
                      <a:lnTo>
                        <a:pt x="417" y="25"/>
                      </a:lnTo>
                      <a:lnTo>
                        <a:pt x="443" y="11"/>
                      </a:lnTo>
                      <a:lnTo>
                        <a:pt x="469" y="0"/>
                      </a:lnTo>
                      <a:lnTo>
                        <a:pt x="472" y="9"/>
                      </a:lnTo>
                      <a:lnTo>
                        <a:pt x="447" y="21"/>
                      </a:lnTo>
                      <a:lnTo>
                        <a:pt x="421" y="33"/>
                      </a:lnTo>
                      <a:lnTo>
                        <a:pt x="396" y="47"/>
                      </a:lnTo>
                      <a:lnTo>
                        <a:pt x="373" y="62"/>
                      </a:lnTo>
                      <a:lnTo>
                        <a:pt x="349" y="78"/>
                      </a:lnTo>
                      <a:lnTo>
                        <a:pt x="327" y="93"/>
                      </a:lnTo>
                      <a:lnTo>
                        <a:pt x="305" y="110"/>
                      </a:lnTo>
                      <a:lnTo>
                        <a:pt x="284" y="129"/>
                      </a:lnTo>
                      <a:lnTo>
                        <a:pt x="263" y="148"/>
                      </a:lnTo>
                      <a:lnTo>
                        <a:pt x="242" y="168"/>
                      </a:lnTo>
                      <a:lnTo>
                        <a:pt x="224" y="188"/>
                      </a:lnTo>
                      <a:lnTo>
                        <a:pt x="204" y="209"/>
                      </a:lnTo>
                      <a:lnTo>
                        <a:pt x="186" y="231"/>
                      </a:lnTo>
                      <a:lnTo>
                        <a:pt x="169" y="254"/>
                      </a:lnTo>
                      <a:lnTo>
                        <a:pt x="153" y="277"/>
                      </a:lnTo>
                      <a:lnTo>
                        <a:pt x="137" y="301"/>
                      </a:lnTo>
                      <a:lnTo>
                        <a:pt x="123" y="325"/>
                      </a:lnTo>
                      <a:lnTo>
                        <a:pt x="109" y="349"/>
                      </a:lnTo>
                      <a:lnTo>
                        <a:pt x="95" y="376"/>
                      </a:lnTo>
                      <a:lnTo>
                        <a:pt x="84" y="402"/>
                      </a:lnTo>
                      <a:lnTo>
                        <a:pt x="72" y="427"/>
                      </a:lnTo>
                      <a:lnTo>
                        <a:pt x="61" y="455"/>
                      </a:lnTo>
                      <a:lnTo>
                        <a:pt x="52" y="482"/>
                      </a:lnTo>
                      <a:lnTo>
                        <a:pt x="43" y="510"/>
                      </a:lnTo>
                      <a:lnTo>
                        <a:pt x="35" y="537"/>
                      </a:lnTo>
                      <a:lnTo>
                        <a:pt x="29" y="566"/>
                      </a:lnTo>
                      <a:lnTo>
                        <a:pt x="24" y="594"/>
                      </a:lnTo>
                      <a:lnTo>
                        <a:pt x="18" y="623"/>
                      </a:lnTo>
                      <a:lnTo>
                        <a:pt x="14" y="653"/>
                      </a:lnTo>
                      <a:lnTo>
                        <a:pt x="12" y="682"/>
                      </a:lnTo>
                      <a:lnTo>
                        <a:pt x="10" y="712"/>
                      </a:lnTo>
                      <a:lnTo>
                        <a:pt x="10" y="741"/>
                      </a:lnTo>
                      <a:lnTo>
                        <a:pt x="0" y="741"/>
                      </a:lnTo>
                    </a:path>
                  </a:pathLst>
                </a:custGeom>
                <a:noFill/>
                <a:ln w="28575" cap="rnd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Arial" panose="020B0604020202020204" pitchFamily="34" charset="0"/>
                    <a:ea typeface="黑体" panose="02010609060101010101" pitchFamily="49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" name="Freeform 104"/>
                <p:cNvSpPr>
                  <a:spLocks/>
                </p:cNvSpPr>
                <p:nvPr/>
              </p:nvSpPr>
              <p:spPr bwMode="auto">
                <a:xfrm>
                  <a:off x="2457" y="2503"/>
                  <a:ext cx="476" cy="742"/>
                </a:xfrm>
                <a:custGeom>
                  <a:avLst/>
                  <a:gdLst>
                    <a:gd name="T0" fmla="*/ 470 w 476"/>
                    <a:gd name="T1" fmla="*/ 741 h 742"/>
                    <a:gd name="T2" fmla="*/ 417 w 476"/>
                    <a:gd name="T3" fmla="*/ 716 h 742"/>
                    <a:gd name="T4" fmla="*/ 369 w 476"/>
                    <a:gd name="T5" fmla="*/ 688 h 742"/>
                    <a:gd name="T6" fmla="*/ 322 w 476"/>
                    <a:gd name="T7" fmla="*/ 657 h 742"/>
                    <a:gd name="T8" fmla="*/ 277 w 476"/>
                    <a:gd name="T9" fmla="*/ 620 h 742"/>
                    <a:gd name="T10" fmla="*/ 237 w 476"/>
                    <a:gd name="T11" fmla="*/ 582 h 742"/>
                    <a:gd name="T12" fmla="*/ 198 w 476"/>
                    <a:gd name="T13" fmla="*/ 540 h 742"/>
                    <a:gd name="T14" fmla="*/ 162 w 476"/>
                    <a:gd name="T15" fmla="*/ 495 h 742"/>
                    <a:gd name="T16" fmla="*/ 130 w 476"/>
                    <a:gd name="T17" fmla="*/ 446 h 742"/>
                    <a:gd name="T18" fmla="*/ 101 w 476"/>
                    <a:gd name="T19" fmla="*/ 396 h 742"/>
                    <a:gd name="T20" fmla="*/ 75 w 476"/>
                    <a:gd name="T21" fmla="*/ 345 h 742"/>
                    <a:gd name="T22" fmla="*/ 52 w 476"/>
                    <a:gd name="T23" fmla="*/ 291 h 742"/>
                    <a:gd name="T24" fmla="*/ 34 w 476"/>
                    <a:gd name="T25" fmla="*/ 234 h 742"/>
                    <a:gd name="T26" fmla="*/ 20 w 476"/>
                    <a:gd name="T27" fmla="*/ 178 h 742"/>
                    <a:gd name="T28" fmla="*/ 9 w 476"/>
                    <a:gd name="T29" fmla="*/ 120 h 742"/>
                    <a:gd name="T30" fmla="*/ 3 w 476"/>
                    <a:gd name="T31" fmla="*/ 61 h 742"/>
                    <a:gd name="T32" fmla="*/ 0 w 476"/>
                    <a:gd name="T33" fmla="*/ 0 h 742"/>
                    <a:gd name="T34" fmla="*/ 10 w 476"/>
                    <a:gd name="T35" fmla="*/ 30 h 742"/>
                    <a:gd name="T36" fmla="*/ 14 w 476"/>
                    <a:gd name="T37" fmla="*/ 89 h 742"/>
                    <a:gd name="T38" fmla="*/ 24 w 476"/>
                    <a:gd name="T39" fmla="*/ 147 h 742"/>
                    <a:gd name="T40" fmla="*/ 35 w 476"/>
                    <a:gd name="T41" fmla="*/ 204 h 742"/>
                    <a:gd name="T42" fmla="*/ 52 w 476"/>
                    <a:gd name="T43" fmla="*/ 261 h 742"/>
                    <a:gd name="T44" fmla="*/ 72 w 476"/>
                    <a:gd name="T45" fmla="*/ 315 h 742"/>
                    <a:gd name="T46" fmla="*/ 96 w 476"/>
                    <a:gd name="T47" fmla="*/ 367 h 742"/>
                    <a:gd name="T48" fmla="*/ 123 w 476"/>
                    <a:gd name="T49" fmla="*/ 417 h 742"/>
                    <a:gd name="T50" fmla="*/ 153 w 476"/>
                    <a:gd name="T51" fmla="*/ 466 h 742"/>
                    <a:gd name="T52" fmla="*/ 186 w 476"/>
                    <a:gd name="T53" fmla="*/ 511 h 742"/>
                    <a:gd name="T54" fmla="*/ 224 w 476"/>
                    <a:gd name="T55" fmla="*/ 554 h 742"/>
                    <a:gd name="T56" fmla="*/ 263 w 476"/>
                    <a:gd name="T57" fmla="*/ 594 h 742"/>
                    <a:gd name="T58" fmla="*/ 305 w 476"/>
                    <a:gd name="T59" fmla="*/ 632 h 742"/>
                    <a:gd name="T60" fmla="*/ 349 w 476"/>
                    <a:gd name="T61" fmla="*/ 665 h 742"/>
                    <a:gd name="T62" fmla="*/ 396 w 476"/>
                    <a:gd name="T63" fmla="*/ 695 h 742"/>
                    <a:gd name="T64" fmla="*/ 448 w 476"/>
                    <a:gd name="T65" fmla="*/ 720 h 742"/>
                    <a:gd name="T66" fmla="*/ 475 w 476"/>
                    <a:gd name="T67" fmla="*/ 734 h 742"/>
                    <a:gd name="T68" fmla="*/ 474 w 476"/>
                    <a:gd name="T69" fmla="*/ 733 h 742"/>
                    <a:gd name="T70" fmla="*/ 467 w 476"/>
                    <a:gd name="T71" fmla="*/ 740 h 742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476"/>
                    <a:gd name="T109" fmla="*/ 0 h 742"/>
                    <a:gd name="T110" fmla="*/ 476 w 476"/>
                    <a:gd name="T111" fmla="*/ 742 h 742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476" h="742">
                      <a:moveTo>
                        <a:pt x="467" y="740"/>
                      </a:moveTo>
                      <a:lnTo>
                        <a:pt x="470" y="741"/>
                      </a:lnTo>
                      <a:lnTo>
                        <a:pt x="444" y="730"/>
                      </a:lnTo>
                      <a:lnTo>
                        <a:pt x="417" y="716"/>
                      </a:lnTo>
                      <a:lnTo>
                        <a:pt x="393" y="703"/>
                      </a:lnTo>
                      <a:lnTo>
                        <a:pt x="369" y="688"/>
                      </a:lnTo>
                      <a:lnTo>
                        <a:pt x="344" y="673"/>
                      </a:lnTo>
                      <a:lnTo>
                        <a:pt x="322" y="657"/>
                      </a:lnTo>
                      <a:lnTo>
                        <a:pt x="300" y="638"/>
                      </a:lnTo>
                      <a:lnTo>
                        <a:pt x="277" y="620"/>
                      </a:lnTo>
                      <a:lnTo>
                        <a:pt x="256" y="601"/>
                      </a:lnTo>
                      <a:lnTo>
                        <a:pt x="237" y="582"/>
                      </a:lnTo>
                      <a:lnTo>
                        <a:pt x="216" y="561"/>
                      </a:lnTo>
                      <a:lnTo>
                        <a:pt x="198" y="540"/>
                      </a:lnTo>
                      <a:lnTo>
                        <a:pt x="179" y="517"/>
                      </a:lnTo>
                      <a:lnTo>
                        <a:pt x="162" y="495"/>
                      </a:lnTo>
                      <a:lnTo>
                        <a:pt x="145" y="471"/>
                      </a:lnTo>
                      <a:lnTo>
                        <a:pt x="130" y="446"/>
                      </a:lnTo>
                      <a:lnTo>
                        <a:pt x="114" y="422"/>
                      </a:lnTo>
                      <a:lnTo>
                        <a:pt x="101" y="396"/>
                      </a:lnTo>
                      <a:lnTo>
                        <a:pt x="88" y="371"/>
                      </a:lnTo>
                      <a:lnTo>
                        <a:pt x="75" y="345"/>
                      </a:lnTo>
                      <a:lnTo>
                        <a:pt x="63" y="317"/>
                      </a:lnTo>
                      <a:lnTo>
                        <a:pt x="52" y="291"/>
                      </a:lnTo>
                      <a:lnTo>
                        <a:pt x="43" y="263"/>
                      </a:lnTo>
                      <a:lnTo>
                        <a:pt x="34" y="234"/>
                      </a:lnTo>
                      <a:lnTo>
                        <a:pt x="26" y="207"/>
                      </a:lnTo>
                      <a:lnTo>
                        <a:pt x="20" y="178"/>
                      </a:lnTo>
                      <a:lnTo>
                        <a:pt x="14" y="149"/>
                      </a:lnTo>
                      <a:lnTo>
                        <a:pt x="9" y="120"/>
                      </a:lnTo>
                      <a:lnTo>
                        <a:pt x="5" y="89"/>
                      </a:lnTo>
                      <a:lnTo>
                        <a:pt x="3" y="61"/>
                      </a:lnTo>
                      <a:lnTo>
                        <a:pt x="1" y="30"/>
                      </a:lnTo>
                      <a:lnTo>
                        <a:pt x="0" y="0"/>
                      </a:lnTo>
                      <a:lnTo>
                        <a:pt x="10" y="0"/>
                      </a:lnTo>
                      <a:lnTo>
                        <a:pt x="10" y="30"/>
                      </a:lnTo>
                      <a:lnTo>
                        <a:pt x="12" y="61"/>
                      </a:lnTo>
                      <a:lnTo>
                        <a:pt x="14" y="89"/>
                      </a:lnTo>
                      <a:lnTo>
                        <a:pt x="18" y="118"/>
                      </a:lnTo>
                      <a:lnTo>
                        <a:pt x="24" y="147"/>
                      </a:lnTo>
                      <a:lnTo>
                        <a:pt x="29" y="176"/>
                      </a:lnTo>
                      <a:lnTo>
                        <a:pt x="35" y="204"/>
                      </a:lnTo>
                      <a:lnTo>
                        <a:pt x="43" y="233"/>
                      </a:lnTo>
                      <a:lnTo>
                        <a:pt x="52" y="261"/>
                      </a:lnTo>
                      <a:lnTo>
                        <a:pt x="62" y="287"/>
                      </a:lnTo>
                      <a:lnTo>
                        <a:pt x="72" y="315"/>
                      </a:lnTo>
                      <a:lnTo>
                        <a:pt x="84" y="341"/>
                      </a:lnTo>
                      <a:lnTo>
                        <a:pt x="96" y="367"/>
                      </a:lnTo>
                      <a:lnTo>
                        <a:pt x="109" y="392"/>
                      </a:lnTo>
                      <a:lnTo>
                        <a:pt x="123" y="417"/>
                      </a:lnTo>
                      <a:lnTo>
                        <a:pt x="137" y="441"/>
                      </a:lnTo>
                      <a:lnTo>
                        <a:pt x="153" y="466"/>
                      </a:lnTo>
                      <a:lnTo>
                        <a:pt x="169" y="488"/>
                      </a:lnTo>
                      <a:lnTo>
                        <a:pt x="186" y="511"/>
                      </a:lnTo>
                      <a:lnTo>
                        <a:pt x="204" y="533"/>
                      </a:lnTo>
                      <a:lnTo>
                        <a:pt x="224" y="554"/>
                      </a:lnTo>
                      <a:lnTo>
                        <a:pt x="242" y="574"/>
                      </a:lnTo>
                      <a:lnTo>
                        <a:pt x="263" y="594"/>
                      </a:lnTo>
                      <a:lnTo>
                        <a:pt x="284" y="613"/>
                      </a:lnTo>
                      <a:lnTo>
                        <a:pt x="305" y="632"/>
                      </a:lnTo>
                      <a:lnTo>
                        <a:pt x="327" y="648"/>
                      </a:lnTo>
                      <a:lnTo>
                        <a:pt x="349" y="665"/>
                      </a:lnTo>
                      <a:lnTo>
                        <a:pt x="373" y="680"/>
                      </a:lnTo>
                      <a:lnTo>
                        <a:pt x="396" y="695"/>
                      </a:lnTo>
                      <a:lnTo>
                        <a:pt x="421" y="708"/>
                      </a:lnTo>
                      <a:lnTo>
                        <a:pt x="448" y="720"/>
                      </a:lnTo>
                      <a:lnTo>
                        <a:pt x="472" y="732"/>
                      </a:lnTo>
                      <a:lnTo>
                        <a:pt x="475" y="734"/>
                      </a:lnTo>
                      <a:lnTo>
                        <a:pt x="472" y="732"/>
                      </a:lnTo>
                      <a:lnTo>
                        <a:pt x="474" y="733"/>
                      </a:lnTo>
                      <a:lnTo>
                        <a:pt x="475" y="734"/>
                      </a:lnTo>
                      <a:lnTo>
                        <a:pt x="467" y="740"/>
                      </a:lnTo>
                    </a:path>
                  </a:pathLst>
                </a:custGeom>
                <a:noFill/>
                <a:ln w="28575" cap="rnd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Arial" panose="020B0604020202020204" pitchFamily="34" charset="0"/>
                    <a:ea typeface="黑体" panose="02010609060101010101" pitchFamily="49" charset="-122"/>
                    <a:cs typeface="Arial" panose="020B060402020202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4247361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41000"/>
                    </a14:imgEffect>
                    <a14:imgEffect>
                      <a14:brightnessContrast bright="10000" contrast="-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31681" y="3420094"/>
            <a:ext cx="5712319" cy="3309999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4.3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矩阵几何光学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3" name="標題 1"/>
          <p:cNvSpPr>
            <a:spLocks noGrp="1"/>
          </p:cNvSpPr>
          <p:nvPr>
            <p:ph type="title"/>
          </p:nvPr>
        </p:nvSpPr>
        <p:spPr>
          <a:xfrm>
            <a:off x="628650" y="961474"/>
            <a:ext cx="7886700" cy="1325563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TW" sz="3600" dirty="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Diopter</a:t>
            </a:r>
            <a:r>
              <a:rPr lang="zh-TW" altLang="en-US" sz="3600" dirty="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TW" sz="36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</a:t>
            </a:r>
            <a:r>
              <a:rPr lang="zh-TW" altLang="en-US" sz="36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屈</a:t>
            </a:r>
            <a:r>
              <a:rPr lang="zh-CN" altLang="en-US" sz="360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光</a:t>
            </a:r>
            <a:r>
              <a:rPr lang="zh-TW" altLang="en-US" sz="36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度</a:t>
            </a:r>
            <a:r>
              <a:rPr lang="en-US" altLang="zh-TW" sz="3600" dirty="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) vs.</a:t>
            </a:r>
            <a:r>
              <a:rPr lang="zh-TW" altLang="en-US" sz="3600" dirty="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近视度数</a:t>
            </a:r>
          </a:p>
        </p:txBody>
      </p:sp>
      <p:sp>
        <p:nvSpPr>
          <p:cNvPr id="4" name="內容版面配置區 2"/>
          <p:cNvSpPr>
            <a:spLocks noGrp="1"/>
          </p:cNvSpPr>
          <p:nvPr>
            <p:ph idx="1"/>
          </p:nvPr>
        </p:nvSpPr>
        <p:spPr>
          <a:xfrm>
            <a:off x="628650" y="2094531"/>
            <a:ext cx="7886700" cy="4351338"/>
          </a:xfrm>
        </p:spPr>
        <p:txBody>
          <a:bodyPr/>
          <a:lstStyle/>
          <a:p>
            <a:pPr eaLnBrk="1" hangingPunct="1">
              <a:lnSpc>
                <a:spcPct val="100000"/>
              </a:lnSpc>
            </a:pPr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近视度数</a:t>
            </a:r>
            <a:r>
              <a:rPr lang="en-US" altLang="zh-TW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/100 </a:t>
            </a:r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＝</a:t>
            </a:r>
            <a:r>
              <a:rPr lang="en-US" altLang="zh-TW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屈</a:t>
            </a:r>
            <a:r>
              <a:rPr lang="zh-CN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光</a:t>
            </a:r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度</a:t>
            </a:r>
            <a:endParaRPr lang="en-US" altLang="zh-TW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</a:pPr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近视</a:t>
            </a:r>
            <a:r>
              <a:rPr lang="en-US" altLang="zh-TW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100</a:t>
            </a:r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度意即需要一个焦距</a:t>
            </a:r>
            <a:r>
              <a:rPr lang="en-US" altLang="zh-TW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 m</a:t>
            </a:r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的透镜来校正</a:t>
            </a:r>
            <a:endParaRPr lang="en-US" altLang="zh-TW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lvl="1" eaLnBrk="1" hangingPunct="1">
              <a:lnSpc>
                <a:spcPct val="100000"/>
              </a:lnSpc>
            </a:pPr>
            <a:r>
              <a:rPr lang="zh-CN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近视眼镜</a:t>
            </a:r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是凸透镜或是凹透镜？</a:t>
            </a:r>
            <a:endParaRPr lang="en-US" altLang="zh-TW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375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823"/>
          <a:stretch>
            <a:fillRect/>
          </a:stretch>
        </p:blipFill>
        <p:spPr bwMode="auto">
          <a:xfrm>
            <a:off x="6163597" y="1438758"/>
            <a:ext cx="2989262" cy="2379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483118" y="3814063"/>
            <a:ext cx="8229600" cy="1244600"/>
          </a:xfrm>
        </p:spPr>
        <p:txBody>
          <a:bodyPr>
            <a:normAutofit fontScale="92500" lnSpcReduction="20000"/>
          </a:bodyPr>
          <a:lstStyle/>
          <a:p>
            <a:pPr eaLnBrk="1" hangingPunct="1"/>
            <a:r>
              <a:rPr lang="zh-TW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成像条件同上</a:t>
            </a:r>
            <a:endParaRPr lang="en-US" altLang="zh-TW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0" indent="0" eaLnBrk="1" hangingPunct="1">
              <a:buNone/>
            </a:pPr>
            <a:r>
              <a:rPr lang="en-US" altLang="zh-TW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</a:p>
          <a:p>
            <a:pPr eaLnBrk="1" hangingPunct="1"/>
            <a:r>
              <a:rPr lang="zh-TW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由上一节例三的式子，可求出放大率</a:t>
            </a:r>
            <a:endParaRPr lang="en-US" altLang="zh-TW" sz="2800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graphicFrame>
        <p:nvGraphicFramePr>
          <p:cNvPr id="6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1936178"/>
              </p:ext>
            </p:extLst>
          </p:nvPr>
        </p:nvGraphicFramePr>
        <p:xfrm>
          <a:off x="3110496" y="3497286"/>
          <a:ext cx="1212850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649" name="方程式" r:id="rId5" imgW="558800" imgH="431800" progId="Equation.3">
                  <p:embed/>
                </p:oleObj>
              </mc:Choice>
              <mc:Fallback>
                <p:oleObj name="方程式" r:id="rId5" imgW="558800" imgH="431800" progId="Equation.3">
                  <p:embed/>
                  <p:pic>
                    <p:nvPicPr>
                      <p:cNvPr id="22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10496" y="3497286"/>
                        <a:ext cx="1212850" cy="936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263462"/>
              </p:ext>
            </p:extLst>
          </p:nvPr>
        </p:nvGraphicFramePr>
        <p:xfrm>
          <a:off x="4357788" y="3497286"/>
          <a:ext cx="3000375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650" name="方程式" r:id="rId7" imgW="1384300" imgH="431800" progId="Equation.3">
                  <p:embed/>
                </p:oleObj>
              </mc:Choice>
              <mc:Fallback>
                <p:oleObj name="方程式" r:id="rId7" imgW="1384300" imgH="431800" progId="Equation.3">
                  <p:embed/>
                  <p:pic>
                    <p:nvPicPr>
                      <p:cNvPr id="6554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7788" y="3497286"/>
                        <a:ext cx="3000375" cy="936625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4.3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矩阵几何光学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253561" y="584063"/>
            <a:ext cx="7335838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zh-TW" altLang="en-US" sz="3200" dirty="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球面折射成像（物在光轴外）</a:t>
            </a:r>
            <a:endParaRPr lang="en-US" altLang="zh-TW" sz="3200" dirty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graphicFrame>
        <p:nvGraphicFramePr>
          <p:cNvPr id="7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3190744"/>
              </p:ext>
            </p:extLst>
          </p:nvPr>
        </p:nvGraphicFramePr>
        <p:xfrm>
          <a:off x="972471" y="5014291"/>
          <a:ext cx="6467475" cy="1724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651" name="方程式" r:id="rId9" imgW="3670300" imgH="977900" progId="Equation.3">
                  <p:embed/>
                </p:oleObj>
              </mc:Choice>
              <mc:Fallback>
                <p:oleObj name="方程式" r:id="rId9" imgW="3670300" imgH="977900" progId="Equation.3">
                  <p:embed/>
                  <p:pic>
                    <p:nvPicPr>
                      <p:cNvPr id="24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2471" y="5014291"/>
                        <a:ext cx="6467475" cy="1724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AutoShape 16"/>
          <p:cNvSpPr>
            <a:spLocks/>
          </p:cNvSpPr>
          <p:nvPr/>
        </p:nvSpPr>
        <p:spPr bwMode="auto">
          <a:xfrm>
            <a:off x="524796" y="5228603"/>
            <a:ext cx="309562" cy="1357313"/>
          </a:xfrm>
          <a:prstGeom prst="leftBrace">
            <a:avLst>
              <a:gd name="adj1" fmla="val 36539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2400"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" name="圓角矩形 1"/>
          <p:cNvSpPr>
            <a:spLocks noChangeArrowheads="1"/>
          </p:cNvSpPr>
          <p:nvPr/>
        </p:nvSpPr>
        <p:spPr bwMode="auto">
          <a:xfrm>
            <a:off x="928021" y="5201616"/>
            <a:ext cx="407987" cy="569912"/>
          </a:xfrm>
          <a:prstGeom prst="roundRect">
            <a:avLst>
              <a:gd name="adj" fmla="val 16667"/>
            </a:avLst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eaLnBrk="1" hangingPunct="1">
              <a:defRPr/>
            </a:pPr>
            <a:endParaRPr lang="zh-TW" altLang="en-US" dirty="0">
              <a:solidFill>
                <a:schemeClr val="lt1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0" name="圓角矩形 26"/>
          <p:cNvSpPr>
            <a:spLocks noChangeArrowheads="1"/>
          </p:cNvSpPr>
          <p:nvPr/>
        </p:nvSpPr>
        <p:spPr bwMode="auto">
          <a:xfrm>
            <a:off x="3252121" y="5201616"/>
            <a:ext cx="407987" cy="569912"/>
          </a:xfrm>
          <a:prstGeom prst="roundRect">
            <a:avLst>
              <a:gd name="adj" fmla="val 16667"/>
            </a:avLst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eaLnBrk="1" hangingPunct="1">
              <a:defRPr/>
            </a:pPr>
            <a:endParaRPr lang="zh-TW" altLang="en-US">
              <a:solidFill>
                <a:schemeClr val="lt1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1" name="圓角矩形 27"/>
          <p:cNvSpPr>
            <a:spLocks noChangeArrowheads="1"/>
          </p:cNvSpPr>
          <p:nvPr/>
        </p:nvSpPr>
        <p:spPr bwMode="auto">
          <a:xfrm>
            <a:off x="948658" y="6033466"/>
            <a:ext cx="407988" cy="569912"/>
          </a:xfrm>
          <a:prstGeom prst="roundRect">
            <a:avLst>
              <a:gd name="adj" fmla="val 16667"/>
            </a:avLst>
          </a:prstGeom>
          <a:noFill/>
          <a:ln w="57150">
            <a:solidFill>
              <a:srgbClr val="00FF00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eaLnBrk="1" hangingPunct="1">
              <a:defRPr/>
            </a:pPr>
            <a:endParaRPr lang="zh-TW" altLang="en-US">
              <a:solidFill>
                <a:schemeClr val="lt1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2" name="圓角矩形 28"/>
          <p:cNvSpPr>
            <a:spLocks noChangeArrowheads="1"/>
          </p:cNvSpPr>
          <p:nvPr/>
        </p:nvSpPr>
        <p:spPr bwMode="auto">
          <a:xfrm>
            <a:off x="4917408" y="6033466"/>
            <a:ext cx="407988" cy="569912"/>
          </a:xfrm>
          <a:prstGeom prst="roundRect">
            <a:avLst>
              <a:gd name="adj" fmla="val 16667"/>
            </a:avLst>
          </a:prstGeom>
          <a:noFill/>
          <a:ln w="57150">
            <a:solidFill>
              <a:srgbClr val="00FF00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eaLnBrk="1" hangingPunct="1">
              <a:defRPr/>
            </a:pPr>
            <a:endParaRPr lang="zh-TW" altLang="en-US">
              <a:solidFill>
                <a:schemeClr val="lt1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grpSp>
        <p:nvGrpSpPr>
          <p:cNvPr id="15" name="群組 3"/>
          <p:cNvGrpSpPr>
            <a:grpSpLocks noChangeAspect="1"/>
          </p:cNvGrpSpPr>
          <p:nvPr/>
        </p:nvGrpSpPr>
        <p:grpSpPr bwMode="auto">
          <a:xfrm>
            <a:off x="267622" y="1318165"/>
            <a:ext cx="5895975" cy="2262187"/>
            <a:chOff x="315913" y="982663"/>
            <a:chExt cx="6515100" cy="2498725"/>
          </a:xfrm>
        </p:grpSpPr>
        <p:grpSp>
          <p:nvGrpSpPr>
            <p:cNvPr id="16" name="Group 24"/>
            <p:cNvGrpSpPr>
              <a:grpSpLocks/>
            </p:cNvGrpSpPr>
            <p:nvPr/>
          </p:nvGrpSpPr>
          <p:grpSpPr bwMode="auto">
            <a:xfrm>
              <a:off x="315913" y="982663"/>
              <a:ext cx="6515100" cy="2378075"/>
              <a:chOff x="828" y="844"/>
              <a:chExt cx="4104" cy="1498"/>
            </a:xfrm>
          </p:grpSpPr>
          <p:pic>
            <p:nvPicPr>
              <p:cNvPr id="21" name="Picture 4"/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8" y="896"/>
                <a:ext cx="4104" cy="14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aphicFrame>
            <p:nvGraphicFramePr>
              <p:cNvPr id="22" name="Object 8"/>
              <p:cNvGraphicFramePr>
                <a:graphicFrameLocks noChangeAspect="1"/>
              </p:cNvGraphicFramePr>
              <p:nvPr/>
            </p:nvGraphicFramePr>
            <p:xfrm>
              <a:off x="4368" y="2059"/>
              <a:ext cx="256" cy="27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9652" name="方程式" r:id="rId12" imgW="215806" imgH="228501" progId="Equation.3">
                      <p:embed/>
                    </p:oleObj>
                  </mc:Choice>
                  <mc:Fallback>
                    <p:oleObj name="方程式" r:id="rId12" imgW="215806" imgH="228501" progId="Equation.3">
                      <p:embed/>
                      <p:pic>
                        <p:nvPicPr>
                          <p:cNvPr id="65556" name="Object 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368" y="2059"/>
                            <a:ext cx="256" cy="271"/>
                          </a:xfrm>
                          <a:prstGeom prst="rect">
                            <a:avLst/>
                          </a:prstGeom>
                          <a:solidFill>
                            <a:schemeClr val="bg1"/>
                          </a:solidFill>
                          <a:ln>
                            <a:noFill/>
                          </a:ln>
                          <a:effectLst/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>
                                      <a:alpha val="74997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3" name="Object 10"/>
              <p:cNvGraphicFramePr>
                <a:graphicFrameLocks noChangeAspect="1"/>
              </p:cNvGraphicFramePr>
              <p:nvPr/>
            </p:nvGraphicFramePr>
            <p:xfrm>
              <a:off x="3129" y="844"/>
              <a:ext cx="181" cy="27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9653" name="方程式" r:id="rId14" imgW="152334" imgH="228501" progId="Equation.3">
                      <p:embed/>
                    </p:oleObj>
                  </mc:Choice>
                  <mc:Fallback>
                    <p:oleObj name="方程式" r:id="rId14" imgW="152334" imgH="228501" progId="Equation.3">
                      <p:embed/>
                      <p:pic>
                        <p:nvPicPr>
                          <p:cNvPr id="65557" name="Object 10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129" y="844"/>
                            <a:ext cx="181" cy="271"/>
                          </a:xfrm>
                          <a:prstGeom prst="rect">
                            <a:avLst/>
                          </a:prstGeom>
                          <a:solidFill>
                            <a:schemeClr val="bg1"/>
                          </a:solidFill>
                          <a:ln>
                            <a:noFill/>
                          </a:ln>
                          <a:effectLst/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>
                                      <a:alpha val="74997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4" name="Object 11"/>
              <p:cNvGraphicFramePr>
                <a:graphicFrameLocks noChangeAspect="1"/>
              </p:cNvGraphicFramePr>
              <p:nvPr/>
            </p:nvGraphicFramePr>
            <p:xfrm>
              <a:off x="2835" y="844"/>
              <a:ext cx="181" cy="27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9654" name="方程式" r:id="rId16" imgW="152334" imgH="228501" progId="Equation.3">
                      <p:embed/>
                    </p:oleObj>
                  </mc:Choice>
                  <mc:Fallback>
                    <p:oleObj name="方程式" r:id="rId16" imgW="152334" imgH="228501" progId="Equation.3">
                      <p:embed/>
                      <p:pic>
                        <p:nvPicPr>
                          <p:cNvPr id="65558" name="Object 1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835" y="844"/>
                            <a:ext cx="181" cy="271"/>
                          </a:xfrm>
                          <a:prstGeom prst="rect">
                            <a:avLst/>
                          </a:prstGeom>
                          <a:solidFill>
                            <a:schemeClr val="bg1"/>
                          </a:solidFill>
                          <a:ln>
                            <a:noFill/>
                          </a:ln>
                          <a:effectLst/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>
                                      <a:alpha val="74997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5" name="Object 12"/>
              <p:cNvGraphicFramePr>
                <a:graphicFrameLocks noChangeAspect="1"/>
              </p:cNvGraphicFramePr>
              <p:nvPr/>
            </p:nvGraphicFramePr>
            <p:xfrm>
              <a:off x="1778" y="1215"/>
              <a:ext cx="213" cy="22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9655" name="方程式" r:id="rId18" imgW="215806" imgH="228501" progId="Equation.3">
                      <p:embed/>
                    </p:oleObj>
                  </mc:Choice>
                  <mc:Fallback>
                    <p:oleObj name="方程式" r:id="rId18" imgW="215806" imgH="228501" progId="Equation.3">
                      <p:embed/>
                      <p:pic>
                        <p:nvPicPr>
                          <p:cNvPr id="65559" name="Object 1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778" y="1215"/>
                            <a:ext cx="213" cy="226"/>
                          </a:xfrm>
                          <a:prstGeom prst="rect">
                            <a:avLst/>
                          </a:prstGeom>
                          <a:solidFill>
                            <a:schemeClr val="bg1"/>
                          </a:solidFill>
                          <a:ln>
                            <a:noFill/>
                          </a:ln>
                          <a:effectLst/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>
                                      <a:alpha val="74997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6" name="Object 13"/>
              <p:cNvGraphicFramePr>
                <a:graphicFrameLocks noChangeAspect="1"/>
              </p:cNvGraphicFramePr>
              <p:nvPr/>
            </p:nvGraphicFramePr>
            <p:xfrm>
              <a:off x="2353" y="1011"/>
              <a:ext cx="325" cy="22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9656" name="方程式" r:id="rId20" imgW="330200" imgH="228600" progId="Equation.3">
                      <p:embed/>
                    </p:oleObj>
                  </mc:Choice>
                  <mc:Fallback>
                    <p:oleObj name="方程式" r:id="rId20" imgW="330200" imgH="228600" progId="Equation.3">
                      <p:embed/>
                      <p:pic>
                        <p:nvPicPr>
                          <p:cNvPr id="65560" name="Object 1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353" y="1011"/>
                            <a:ext cx="325" cy="226"/>
                          </a:xfrm>
                          <a:prstGeom prst="rect">
                            <a:avLst/>
                          </a:prstGeom>
                          <a:solidFill>
                            <a:schemeClr val="bg1"/>
                          </a:solidFill>
                          <a:ln>
                            <a:noFill/>
                          </a:ln>
                          <a:effectLst/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>
                                      <a:alpha val="74997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7" name="Oval 14"/>
              <p:cNvSpPr>
                <a:spLocks noChangeArrowheads="1"/>
              </p:cNvSpPr>
              <p:nvPr/>
            </p:nvSpPr>
            <p:spPr bwMode="auto">
              <a:xfrm>
                <a:off x="3310" y="1171"/>
                <a:ext cx="145" cy="17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10600030101010101" charset="-12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10600030101010101" charset="-12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10600030101010101" charset="-12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10600030101010101" charset="-12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10600030101010101" charset="-12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10600030101010101" charset="-12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10600030101010101" charset="-12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10600030101010101" charset="-12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10600030101010101" charset="-12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TW" altLang="en-US" sz="2400">
                  <a:ea typeface="黑体" panose="02010609060101010101" pitchFamily="49" charset="-122"/>
                  <a:cs typeface="Arial" panose="020B0604020202020204" pitchFamily="34" charset="0"/>
                </a:endParaRPr>
              </a:p>
            </p:txBody>
          </p:sp>
          <p:graphicFrame>
            <p:nvGraphicFramePr>
              <p:cNvPr id="28" name="Object 9"/>
              <p:cNvGraphicFramePr>
                <a:graphicFrameLocks noChangeAspect="1"/>
              </p:cNvGraphicFramePr>
              <p:nvPr/>
            </p:nvGraphicFramePr>
            <p:xfrm>
              <a:off x="3264" y="1130"/>
              <a:ext cx="227" cy="22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9657" name="方程式" r:id="rId22" imgW="228600" imgH="228600" progId="Equation.3">
                      <p:embed/>
                    </p:oleObj>
                  </mc:Choice>
                  <mc:Fallback>
                    <p:oleObj name="方程式" r:id="rId22" imgW="228600" imgH="228600" progId="Equation.3">
                      <p:embed/>
                      <p:pic>
                        <p:nvPicPr>
                          <p:cNvPr id="65562" name="Object 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264" y="1130"/>
                            <a:ext cx="227" cy="227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bg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>
                                      <a:alpha val="74997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9" name="Object 15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134572760"/>
                  </p:ext>
                </p:extLst>
              </p:nvPr>
            </p:nvGraphicFramePr>
            <p:xfrm>
              <a:off x="3614" y="1395"/>
              <a:ext cx="328" cy="22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9658" name="方程式" r:id="rId24" imgW="330200" imgH="228600" progId="Equation.3">
                      <p:embed/>
                    </p:oleObj>
                  </mc:Choice>
                  <mc:Fallback>
                    <p:oleObj name="方程式" r:id="rId24" imgW="330200" imgH="228600" progId="Equation.3">
                      <p:embed/>
                      <p:pic>
                        <p:nvPicPr>
                          <p:cNvPr id="65563" name="Object 1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614" y="1395"/>
                            <a:ext cx="328" cy="227"/>
                          </a:xfrm>
                          <a:prstGeom prst="rect">
                            <a:avLst/>
                          </a:prstGeom>
                          <a:solidFill>
                            <a:schemeClr val="bg1"/>
                          </a:solidFill>
                          <a:ln>
                            <a:noFill/>
                          </a:ln>
                          <a:effectLst/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>
                                      <a:alpha val="74997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30" name="Rectangle 23"/>
              <p:cNvSpPr>
                <a:spLocks noChangeArrowheads="1"/>
              </p:cNvSpPr>
              <p:nvPr/>
            </p:nvSpPr>
            <p:spPr bwMode="auto">
              <a:xfrm>
                <a:off x="978" y="1441"/>
                <a:ext cx="334" cy="19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10600030101010101" charset="-12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10600030101010101" charset="-12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10600030101010101" charset="-12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10600030101010101" charset="-12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10600030101010101" charset="-12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10600030101010101" charset="-12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10600030101010101" charset="-12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10600030101010101" charset="-12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10600030101010101" charset="-12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TW" altLang="en-US" sz="2400">
                  <a:ea typeface="黑体" panose="02010609060101010101" pitchFamily="49" charset="-122"/>
                  <a:cs typeface="Arial" panose="020B0604020202020204" pitchFamily="34" charset="0"/>
                </a:endParaRPr>
              </a:p>
            </p:txBody>
          </p:sp>
          <p:graphicFrame>
            <p:nvGraphicFramePr>
              <p:cNvPr id="31" name="Object 7"/>
              <p:cNvGraphicFramePr>
                <a:graphicFrameLocks noChangeAspect="1"/>
              </p:cNvGraphicFramePr>
              <p:nvPr/>
            </p:nvGraphicFramePr>
            <p:xfrm>
              <a:off x="1055" y="1368"/>
              <a:ext cx="257" cy="27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9659" name="方程式" r:id="rId26" imgW="215806" imgH="228501" progId="Equation.3">
                      <p:embed/>
                    </p:oleObj>
                  </mc:Choice>
                  <mc:Fallback>
                    <p:oleObj name="方程式" r:id="rId26" imgW="215806" imgH="228501" progId="Equation.3">
                      <p:embed/>
                      <p:pic>
                        <p:nvPicPr>
                          <p:cNvPr id="65565" name="Object 7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055" y="1368"/>
                            <a:ext cx="257" cy="271"/>
                          </a:xfrm>
                          <a:prstGeom prst="rect">
                            <a:avLst/>
                          </a:prstGeom>
                          <a:solidFill>
                            <a:schemeClr val="bg1"/>
                          </a:solidFill>
                          <a:ln>
                            <a:noFill/>
                          </a:ln>
                          <a:effectLst/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>
                                      <a:alpha val="74997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17" name="圓角矩形 29"/>
            <p:cNvSpPr>
              <a:spLocks noChangeArrowheads="1"/>
            </p:cNvSpPr>
            <p:nvPr/>
          </p:nvSpPr>
          <p:spPr bwMode="auto">
            <a:xfrm>
              <a:off x="5950404" y="2911504"/>
              <a:ext cx="406974" cy="569884"/>
            </a:xfrm>
            <a:prstGeom prst="roundRect">
              <a:avLst>
                <a:gd name="adj" fmla="val 16667"/>
              </a:avLst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 eaLnBrk="1" hangingPunct="1">
                <a:defRPr/>
              </a:pPr>
              <a:endParaRPr lang="zh-TW" altLang="en-US">
                <a:solidFill>
                  <a:schemeClr val="lt1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18" name="圓角矩形 30"/>
            <p:cNvSpPr>
              <a:spLocks noChangeArrowheads="1"/>
            </p:cNvSpPr>
            <p:nvPr/>
          </p:nvSpPr>
          <p:spPr bwMode="auto">
            <a:xfrm>
              <a:off x="675524" y="1848888"/>
              <a:ext cx="408729" cy="569884"/>
            </a:xfrm>
            <a:prstGeom prst="roundRect">
              <a:avLst>
                <a:gd name="adj" fmla="val 16667"/>
              </a:avLst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 eaLnBrk="1" hangingPunct="1">
                <a:defRPr/>
              </a:pPr>
              <a:endParaRPr lang="zh-TW" altLang="en-US">
                <a:solidFill>
                  <a:schemeClr val="lt1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19" name="圓角矩形 31"/>
            <p:cNvSpPr>
              <a:spLocks noChangeArrowheads="1"/>
            </p:cNvSpPr>
            <p:nvPr/>
          </p:nvSpPr>
          <p:spPr bwMode="auto">
            <a:xfrm>
              <a:off x="2698117" y="1150998"/>
              <a:ext cx="622741" cy="569884"/>
            </a:xfrm>
            <a:prstGeom prst="roundRect">
              <a:avLst>
                <a:gd name="adj" fmla="val 16667"/>
              </a:avLst>
            </a:prstGeom>
            <a:noFill/>
            <a:ln w="57150">
              <a:solidFill>
                <a:srgbClr val="00FF00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 eaLnBrk="1" hangingPunct="1">
                <a:defRPr/>
              </a:pPr>
              <a:endParaRPr lang="zh-TW" altLang="en-US">
                <a:solidFill>
                  <a:schemeClr val="lt1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20" name="圓角矩形 32"/>
            <p:cNvSpPr>
              <a:spLocks noChangeArrowheads="1"/>
            </p:cNvSpPr>
            <p:nvPr/>
          </p:nvSpPr>
          <p:spPr bwMode="auto">
            <a:xfrm>
              <a:off x="4668083" y="1720882"/>
              <a:ext cx="620987" cy="569885"/>
            </a:xfrm>
            <a:prstGeom prst="roundRect">
              <a:avLst>
                <a:gd name="adj" fmla="val 16667"/>
              </a:avLst>
            </a:prstGeom>
            <a:noFill/>
            <a:ln w="57150">
              <a:solidFill>
                <a:srgbClr val="00FF00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 eaLnBrk="1" hangingPunct="1">
                <a:defRPr/>
              </a:pPr>
              <a:endParaRPr lang="zh-TW" altLang="en-US">
                <a:solidFill>
                  <a:schemeClr val="lt1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18631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4.3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矩阵几何光学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pic>
        <p:nvPicPr>
          <p:cNvPr id="3" name="Picture 2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823"/>
          <a:stretch>
            <a:fillRect/>
          </a:stretch>
        </p:blipFill>
        <p:spPr bwMode="auto">
          <a:xfrm>
            <a:off x="6154737" y="1119423"/>
            <a:ext cx="2989263" cy="2379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489830" y="803951"/>
            <a:ext cx="6601874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zh-TW" altLang="en-US" sz="3200" dirty="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球面折射成像（物在光轴外）</a:t>
            </a:r>
            <a:endParaRPr lang="en-US" altLang="zh-TW" sz="3200" dirty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372665" y="2155592"/>
            <a:ext cx="8229600" cy="3509962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dirty="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横向距离的放大率</a:t>
            </a:r>
            <a:endParaRPr lang="en-US" altLang="zh-TW" dirty="0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eaLnBrk="1" hangingPunct="1">
              <a:defRPr/>
            </a:pPr>
            <a:endParaRPr lang="en-US" altLang="zh-TW" dirty="0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0" indent="0" eaLnBrk="1" hangingPunct="1">
              <a:buFontTx/>
              <a:buNone/>
              <a:defRPr/>
            </a:pPr>
            <a:endParaRPr lang="en-US" altLang="zh-TW" dirty="0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800100" lvl="2" indent="0" eaLnBrk="1" hangingPunct="1">
              <a:buFontTx/>
              <a:buNone/>
              <a:defRPr/>
            </a:pPr>
            <a:endParaRPr lang="en-US" altLang="zh-TW" dirty="0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eaLnBrk="1" hangingPunct="1">
              <a:defRPr/>
            </a:pPr>
            <a:endParaRPr lang="en-US" altLang="zh-TW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eaLnBrk="1" hangingPunct="1">
              <a:defRPr/>
            </a:pPr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角度</a:t>
            </a:r>
            <a:r>
              <a:rPr lang="zh-TW" altLang="en-US" dirty="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的放大率</a:t>
            </a:r>
            <a:endParaRPr lang="en-US" altLang="zh-TW" dirty="0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" name="圓角矩形 26"/>
          <p:cNvSpPr>
            <a:spLocks noChangeArrowheads="1"/>
          </p:cNvSpPr>
          <p:nvPr/>
        </p:nvSpPr>
        <p:spPr bwMode="auto">
          <a:xfrm>
            <a:off x="754458" y="2797921"/>
            <a:ext cx="1598267" cy="990600"/>
          </a:xfrm>
          <a:prstGeom prst="roundRect">
            <a:avLst>
              <a:gd name="adj" fmla="val 16667"/>
            </a:avLst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eaLnBrk="1" hangingPunct="1">
              <a:defRPr/>
            </a:pPr>
            <a:endParaRPr lang="zh-TW" altLang="en-US">
              <a:solidFill>
                <a:schemeClr val="lt1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圓角矩形 27"/>
          <p:cNvSpPr>
            <a:spLocks noChangeArrowheads="1"/>
          </p:cNvSpPr>
          <p:nvPr/>
        </p:nvSpPr>
        <p:spPr bwMode="auto">
          <a:xfrm>
            <a:off x="740172" y="5144060"/>
            <a:ext cx="1733550" cy="1042988"/>
          </a:xfrm>
          <a:prstGeom prst="roundRect">
            <a:avLst>
              <a:gd name="adj" fmla="val 16667"/>
            </a:avLst>
          </a:prstGeom>
          <a:noFill/>
          <a:ln w="57150">
            <a:solidFill>
              <a:srgbClr val="00FF00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eaLnBrk="1" hangingPunct="1">
              <a:defRPr/>
            </a:pPr>
            <a:endParaRPr lang="zh-TW" altLang="en-US">
              <a:solidFill>
                <a:schemeClr val="lt1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graphicFrame>
        <p:nvGraphicFramePr>
          <p:cNvPr id="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3718656"/>
              </p:ext>
            </p:extLst>
          </p:nvPr>
        </p:nvGraphicFramePr>
        <p:xfrm>
          <a:off x="741759" y="2718546"/>
          <a:ext cx="5954713" cy="1069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559" name="方程式" r:id="rId5" imgW="2540000" imgH="457200" progId="Equation.3">
                  <p:embed/>
                </p:oleObj>
              </mc:Choice>
              <mc:Fallback>
                <p:oleObj name="方程式" r:id="rId5" imgW="2540000" imgH="457200" progId="Equation.3">
                  <p:embed/>
                  <p:pic>
                    <p:nvPicPr>
                      <p:cNvPr id="26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1759" y="2718546"/>
                        <a:ext cx="5954713" cy="1069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9640764"/>
              </p:ext>
            </p:extLst>
          </p:nvPr>
        </p:nvGraphicFramePr>
        <p:xfrm>
          <a:off x="739775" y="5060950"/>
          <a:ext cx="7466013" cy="1166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560" name="Equation" r:id="rId7" imgW="3086100" imgH="482600" progId="Equation.DSMT4">
                  <p:embed/>
                </p:oleObj>
              </mc:Choice>
              <mc:Fallback>
                <p:oleObj name="Equation" r:id="rId7" imgW="3086100" imgH="482600" progId="Equation.DSMT4">
                  <p:embed/>
                  <p:pic>
                    <p:nvPicPr>
                      <p:cNvPr id="3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9775" y="5060950"/>
                        <a:ext cx="7466013" cy="1166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2" name="组合 11"/>
          <p:cNvGrpSpPr/>
          <p:nvPr/>
        </p:nvGrpSpPr>
        <p:grpSpPr>
          <a:xfrm>
            <a:off x="4374493" y="3762896"/>
            <a:ext cx="2229705" cy="1177158"/>
            <a:chOff x="4374493" y="3762896"/>
            <a:chExt cx="2229705" cy="1177158"/>
          </a:xfrm>
        </p:grpSpPr>
        <p:graphicFrame>
          <p:nvGraphicFramePr>
            <p:cNvPr id="11" name="Object 2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745194459"/>
                </p:ext>
              </p:extLst>
            </p:nvPr>
          </p:nvGraphicFramePr>
          <p:xfrm>
            <a:off x="4719015" y="3963395"/>
            <a:ext cx="1885183" cy="73350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0561" name="Equation" r:id="rId9" imgW="1180800" imgH="431640" progId="Equation.DSMT4">
                    <p:embed/>
                  </p:oleObj>
                </mc:Choice>
                <mc:Fallback>
                  <p:oleObj name="Equation" r:id="rId9" imgW="1180800" imgH="431640" progId="Equation.DSMT4">
                    <p:embed/>
                    <p:pic>
                      <p:nvPicPr>
                        <p:cNvPr id="14" name="Object 2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19015" y="3963395"/>
                          <a:ext cx="1885183" cy="733506"/>
                        </a:xfrm>
                        <a:prstGeom prst="rect">
                          <a:avLst/>
                        </a:prstGeom>
                        <a:solidFill>
                          <a:srgbClr val="FFFF00"/>
                        </a:solidFill>
                        <a:ln>
                          <a:noFill/>
                        </a:ln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" name="上下箭头 1"/>
            <p:cNvSpPr/>
            <p:nvPr/>
          </p:nvSpPr>
          <p:spPr>
            <a:xfrm>
              <a:off x="4374493" y="3762896"/>
              <a:ext cx="252249" cy="1177158"/>
            </a:xfrm>
            <a:prstGeom prst="upDownArrow">
              <a:avLst>
                <a:gd name="adj1" fmla="val 33333"/>
                <a:gd name="adj2" fmla="val 95833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308321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4.3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几何光学的概念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417444" y="693987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zh-TW" altLang="en-US" sz="3200" dirty="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4" action="ppaction://hlinkfile"/>
              </a:rPr>
              <a:t>矩阵几何光学</a:t>
            </a:r>
            <a:endParaRPr lang="en-US" altLang="zh-TW" sz="3200" dirty="0" smtClean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" name="Rectangle 3"/>
          <p:cNvSpPr>
            <a:spLocks noGrp="1" noChangeArrowheads="1"/>
          </p:cNvSpPr>
          <p:nvPr>
            <p:ph idx="1"/>
          </p:nvPr>
        </p:nvSpPr>
        <p:spPr>
          <a:xfrm>
            <a:off x="417444" y="1614179"/>
            <a:ext cx="8229600" cy="1133475"/>
          </a:xfrm>
        </p:spPr>
        <p:txBody>
          <a:bodyPr/>
          <a:lstStyle/>
          <a:p>
            <a:pPr eaLnBrk="1" hangingPunct="1">
              <a:lnSpc>
                <a:spcPct val="100000"/>
              </a:lnSpc>
            </a:pPr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以</a:t>
            </a:r>
            <a:r>
              <a:rPr lang="zh-TW" altLang="en-US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高度和角度的矩阵</a:t>
            </a:r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来表达方程式</a:t>
            </a:r>
            <a:endParaRPr lang="en-US" altLang="zh-TW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lvl="1" eaLnBrk="1" hangingPunct="1"/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解析光学系统非常方便</a:t>
            </a:r>
            <a:endParaRPr lang="en-US" altLang="zh-TW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graphicFrame>
        <p:nvGraphicFramePr>
          <p:cNvPr id="1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6337285"/>
              </p:ext>
            </p:extLst>
          </p:nvPr>
        </p:nvGraphicFramePr>
        <p:xfrm>
          <a:off x="808731" y="3065318"/>
          <a:ext cx="2376488" cy="1017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626" name="Equation" r:id="rId5" imgW="1066800" imgH="457200" progId="Equation.3">
                  <p:embed/>
                </p:oleObj>
              </mc:Choice>
              <mc:Fallback>
                <p:oleObj name="Equation" r:id="rId5" imgW="1066800" imgH="457200" progId="Equation.3">
                  <p:embed/>
                  <p:pic>
                    <p:nvPicPr>
                      <p:cNvPr id="3994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8731" y="3065318"/>
                        <a:ext cx="2376488" cy="1017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8759496"/>
              </p:ext>
            </p:extLst>
          </p:nvPr>
        </p:nvGraphicFramePr>
        <p:xfrm>
          <a:off x="784474" y="4806876"/>
          <a:ext cx="3197225" cy="1362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627" name="Equation" r:id="rId7" imgW="1548728" imgH="660113" progId="Equation.3">
                  <p:embed/>
                </p:oleObj>
              </mc:Choice>
              <mc:Fallback>
                <p:oleObj name="Equation" r:id="rId7" imgW="1548728" imgH="660113" progId="Equation.3">
                  <p:embed/>
                  <p:pic>
                    <p:nvPicPr>
                      <p:cNvPr id="39943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4474" y="4806876"/>
                        <a:ext cx="3197225" cy="1362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712753" y="2657414"/>
            <a:ext cx="23383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400">
                <a:solidFill>
                  <a:srgbClr val="C00000"/>
                </a:solidFill>
                <a:ea typeface="黑体" panose="02010609060101010101" pitchFamily="49" charset="-122"/>
                <a:cs typeface="Arial" panose="020B0604020202020204" pitchFamily="34" charset="0"/>
              </a:rPr>
              <a:t>光在介质中传播</a:t>
            </a:r>
            <a:endParaRPr lang="en-US" altLang="zh-TW" sz="2400">
              <a:solidFill>
                <a:srgbClr val="C00000"/>
              </a:solidFill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graphicFrame>
        <p:nvGraphicFramePr>
          <p:cNvPr id="13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5172256"/>
              </p:ext>
            </p:extLst>
          </p:nvPr>
        </p:nvGraphicFramePr>
        <p:xfrm>
          <a:off x="3273425" y="3119438"/>
          <a:ext cx="4527550" cy="1074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628" name="Equation" r:id="rId9" imgW="2031840" imgH="482400" progId="Equation.DSMT4">
                  <p:embed/>
                </p:oleObj>
              </mc:Choice>
              <mc:Fallback>
                <p:oleObj name="Equation" r:id="rId9" imgW="2031840" imgH="482400" progId="Equation.DSMT4">
                  <p:embed/>
                  <p:pic>
                    <p:nvPicPr>
                      <p:cNvPr id="39945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3425" y="3119438"/>
                        <a:ext cx="4527550" cy="1074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5211170"/>
              </p:ext>
            </p:extLst>
          </p:nvPr>
        </p:nvGraphicFramePr>
        <p:xfrm>
          <a:off x="4027488" y="4706938"/>
          <a:ext cx="4895850" cy="158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629" name="Equation" r:id="rId11" imgW="2197080" imgH="711000" progId="Equation.DSMT4">
                  <p:embed/>
                </p:oleObj>
              </mc:Choice>
              <mc:Fallback>
                <p:oleObj name="Equation" r:id="rId11" imgW="2197080" imgH="711000" progId="Equation.DSMT4">
                  <p:embed/>
                  <p:pic>
                    <p:nvPicPr>
                      <p:cNvPr id="39946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27488" y="4706938"/>
                        <a:ext cx="4895850" cy="1584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 Box 11"/>
          <p:cNvSpPr txBox="1">
            <a:spLocks noChangeArrowheads="1"/>
          </p:cNvSpPr>
          <p:nvPr/>
        </p:nvSpPr>
        <p:spPr bwMode="auto">
          <a:xfrm>
            <a:off x="712753" y="4344913"/>
            <a:ext cx="2032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400">
                <a:solidFill>
                  <a:srgbClr val="C00000"/>
                </a:solidFill>
                <a:ea typeface="黑体" panose="02010609060101010101" pitchFamily="49" charset="-122"/>
                <a:cs typeface="Arial" panose="020B0604020202020204" pitchFamily="34" charset="0"/>
              </a:rPr>
              <a:t>光在球面折射</a:t>
            </a:r>
            <a:endParaRPr lang="en-US" altLang="zh-TW" sz="2400">
              <a:solidFill>
                <a:srgbClr val="C00000"/>
              </a:solidFill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2797176" y="3226500"/>
            <a:ext cx="5183841" cy="1353772"/>
            <a:chOff x="2797176" y="3226500"/>
            <a:chExt cx="5183841" cy="1353772"/>
          </a:xfrm>
        </p:grpSpPr>
        <p:grpSp>
          <p:nvGrpSpPr>
            <p:cNvPr id="7" name="组合 6"/>
            <p:cNvGrpSpPr/>
            <p:nvPr/>
          </p:nvGrpSpPr>
          <p:grpSpPr>
            <a:xfrm>
              <a:off x="2797176" y="3716617"/>
              <a:ext cx="5183841" cy="863655"/>
              <a:chOff x="2797176" y="3716617"/>
              <a:chExt cx="5183841" cy="863655"/>
            </a:xfrm>
          </p:grpSpPr>
          <p:grpSp>
            <p:nvGrpSpPr>
              <p:cNvPr id="4" name="组合 3"/>
              <p:cNvGrpSpPr/>
              <p:nvPr/>
            </p:nvGrpSpPr>
            <p:grpSpPr>
              <a:xfrm>
                <a:off x="2797176" y="3716617"/>
                <a:ext cx="4426062" cy="863655"/>
                <a:chOff x="2797176" y="3716617"/>
                <a:chExt cx="4426062" cy="863655"/>
              </a:xfrm>
            </p:grpSpPr>
            <p:sp>
              <p:nvSpPr>
                <p:cNvPr id="2" name="矩形 1"/>
                <p:cNvSpPr/>
                <p:nvPr/>
              </p:nvSpPr>
              <p:spPr>
                <a:xfrm>
                  <a:off x="3798134" y="3742724"/>
                  <a:ext cx="367129" cy="451451"/>
                </a:xfrm>
                <a:prstGeom prst="rect">
                  <a:avLst/>
                </a:prstGeom>
                <a:noFill/>
                <a:ln w="38100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6" name="矩形 15"/>
                <p:cNvSpPr/>
                <p:nvPr/>
              </p:nvSpPr>
              <p:spPr>
                <a:xfrm>
                  <a:off x="6852621" y="3716617"/>
                  <a:ext cx="370617" cy="430306"/>
                </a:xfrm>
                <a:prstGeom prst="rect">
                  <a:avLst/>
                </a:prstGeom>
                <a:noFill/>
                <a:ln w="38100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" name="矩形 2"/>
                <p:cNvSpPr/>
                <p:nvPr/>
              </p:nvSpPr>
              <p:spPr>
                <a:xfrm>
                  <a:off x="2797176" y="4210940"/>
                  <a:ext cx="4339650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1"/>
                  <a:r>
                    <a:rPr lang="zh-CN" altLang="en-US" smtClean="0">
                      <a:solidFill>
                        <a:srgbClr val="C00000"/>
                      </a:solidFill>
                      <a:latin typeface="Arial" panose="020B0604020202020204" pitchFamily="34" charset="0"/>
                      <a:ea typeface="黑体" panose="02010609060101010101" pitchFamily="49" charset="-122"/>
                      <a:cs typeface="Arial" panose="020B0604020202020204" pitchFamily="34" charset="0"/>
                    </a:rPr>
                    <a:t>在角度前添加折射率以方便折射运算</a:t>
                  </a:r>
                  <a:endParaRPr lang="en-US" altLang="zh-TW">
                    <a:solidFill>
                      <a:srgbClr val="C00000"/>
                    </a:solidFill>
                    <a:latin typeface="Arial" panose="020B0604020202020204" pitchFamily="34" charset="0"/>
                    <a:ea typeface="黑体" panose="02010609060101010101" pitchFamily="49" charset="-122"/>
                    <a:cs typeface="Arial" panose="020B0604020202020204" pitchFamily="34" charset="0"/>
                  </a:endParaRPr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" name="矩形 16"/>
                  <p:cNvSpPr/>
                  <p:nvPr/>
                </p:nvSpPr>
                <p:spPr>
                  <a:xfrm>
                    <a:off x="6961314" y="4210940"/>
                    <a:ext cx="1019703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zh-CN" altLang="en-US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zh-CN" altLang="en-US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zh-CN" altLang="en-US" i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a14:m>
                    <a:r>
                      <a:rPr lang="zh-CN" altLang="en-US" smtClean="0">
                        <a:solidFill>
                          <a:srgbClr val="C00000"/>
                        </a:solidFill>
                      </a:rPr>
                      <a:t> </a:t>
                    </a:r>
                    <a:r>
                      <a:rPr lang="en-US" altLang="zh-CN" smtClean="0">
                        <a:solidFill>
                          <a:srgbClr val="C00000"/>
                        </a:solidFill>
                      </a:rPr>
                      <a:t>= 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zh-CN" altLang="en-US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altLang="zh-CN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zh-CN" altLang="en-US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a14:m>
                    <a:endParaRPr lang="zh-CN" altLang="en-US">
                      <a:solidFill>
                        <a:srgbClr val="C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7" name="矩形 1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961314" y="4210940"/>
                    <a:ext cx="1019703" cy="369332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 t="-10000" b="-26667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24" name="矩形 23"/>
            <p:cNvSpPr/>
            <p:nvPr/>
          </p:nvSpPr>
          <p:spPr>
            <a:xfrm>
              <a:off x="6303981" y="3226500"/>
              <a:ext cx="333487" cy="441346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350262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4.3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几何光学的概念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3" name="標題 1"/>
          <p:cNvSpPr>
            <a:spLocks noGrp="1"/>
          </p:cNvSpPr>
          <p:nvPr>
            <p:ph type="title"/>
          </p:nvPr>
        </p:nvSpPr>
        <p:spPr>
          <a:xfrm>
            <a:off x="827433" y="1112548"/>
            <a:ext cx="7886700" cy="1325563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sz="4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屈光力</a:t>
            </a:r>
            <a:endParaRPr lang="zh-TW" altLang="en-US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4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1156612"/>
              </p:ext>
            </p:extLst>
          </p:nvPr>
        </p:nvGraphicFramePr>
        <p:xfrm>
          <a:off x="2349500" y="2417763"/>
          <a:ext cx="4500563" cy="1582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608" name="Equation" r:id="rId4" imgW="2019240" imgH="711000" progId="Equation.DSMT4">
                  <p:embed/>
                </p:oleObj>
              </mc:Choice>
              <mc:Fallback>
                <p:oleObj name="Equation" r:id="rId4" imgW="2019240" imgH="711000" progId="Equation.DSMT4">
                  <p:embed/>
                  <p:pic>
                    <p:nvPicPr>
                      <p:cNvPr id="4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49500" y="2417763"/>
                        <a:ext cx="4500563" cy="1582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1187224"/>
              </p:ext>
            </p:extLst>
          </p:nvPr>
        </p:nvGraphicFramePr>
        <p:xfrm>
          <a:off x="3570288" y="4170363"/>
          <a:ext cx="2549525" cy="107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609" name="Equation" r:id="rId6" imgW="1143000" imgH="482400" progId="Equation.DSMT4">
                  <p:embed/>
                </p:oleObj>
              </mc:Choice>
              <mc:Fallback>
                <p:oleObj name="Equation" r:id="rId6" imgW="1143000" imgH="482400" progId="Equation.DSMT4">
                  <p:embed/>
                  <p:pic>
                    <p:nvPicPr>
                      <p:cNvPr id="5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0288" y="4170363"/>
                        <a:ext cx="2549525" cy="1073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" name="Group 15"/>
          <p:cNvGrpSpPr>
            <a:grpSpLocks/>
          </p:cNvGrpSpPr>
          <p:nvPr/>
        </p:nvGrpSpPr>
        <p:grpSpPr bwMode="auto">
          <a:xfrm>
            <a:off x="3476971" y="2888960"/>
            <a:ext cx="2185987" cy="3284537"/>
            <a:chOff x="3659" y="3036"/>
            <a:chExt cx="1377" cy="2069"/>
          </a:xfrm>
        </p:grpSpPr>
        <p:sp>
          <p:nvSpPr>
            <p:cNvPr id="8" name="Oval 12"/>
            <p:cNvSpPr>
              <a:spLocks noChangeArrowheads="1"/>
            </p:cNvSpPr>
            <p:nvPr/>
          </p:nvSpPr>
          <p:spPr bwMode="auto">
            <a:xfrm>
              <a:off x="4015" y="3036"/>
              <a:ext cx="756" cy="629"/>
            </a:xfrm>
            <a:prstGeom prst="ellipse">
              <a:avLst/>
            </a:prstGeom>
            <a:noFill/>
            <a:ln w="3810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sz="240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9" name="Text Box 14"/>
            <p:cNvSpPr txBox="1">
              <a:spLocks noChangeArrowheads="1"/>
            </p:cNvSpPr>
            <p:nvPr/>
          </p:nvSpPr>
          <p:spPr bwMode="auto">
            <a:xfrm>
              <a:off x="3659" y="4582"/>
              <a:ext cx="1377" cy="5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TW" altLang="en-US" sz="2400">
                  <a:solidFill>
                    <a:srgbClr val="C00000"/>
                  </a:solidFill>
                  <a:ea typeface="黑体" panose="02010609060101010101" pitchFamily="49" charset="-122"/>
                  <a:cs typeface="Arial" panose="020B0604020202020204" pitchFamily="34" charset="0"/>
                </a:rPr>
                <a:t>这就是屈光力 </a:t>
              </a:r>
              <a:endParaRPr lang="en-US" altLang="zh-TW" sz="2400">
                <a:solidFill>
                  <a:srgbClr val="C00000"/>
                </a:solidFill>
                <a:ea typeface="黑体" panose="02010609060101010101" pitchFamily="49" charset="-122"/>
                <a:cs typeface="Arial" panose="020B0604020202020204" pitchFamily="34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TW" sz="2400">
                  <a:solidFill>
                    <a:srgbClr val="C00000"/>
                  </a:solidFill>
                  <a:ea typeface="黑体" panose="02010609060101010101" pitchFamily="49" charset="-122"/>
                  <a:cs typeface="Arial" panose="020B0604020202020204" pitchFamily="34" charset="0"/>
                </a:rPr>
                <a:t>(Power)</a:t>
              </a:r>
            </a:p>
          </p:txBody>
        </p:sp>
      </p:grpSp>
      <p:sp>
        <p:nvSpPr>
          <p:cNvPr id="10" name="Oval 12"/>
          <p:cNvSpPr>
            <a:spLocks noChangeArrowheads="1"/>
          </p:cNvSpPr>
          <p:nvPr/>
        </p:nvSpPr>
        <p:spPr bwMode="auto">
          <a:xfrm>
            <a:off x="3950045" y="4689185"/>
            <a:ext cx="643469" cy="541337"/>
          </a:xfrm>
          <a:prstGeom prst="ellipse">
            <a:avLst/>
          </a:prstGeom>
          <a:noFill/>
          <a:ln w="38100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240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57791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4.3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几何光学的概念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grpSp>
        <p:nvGrpSpPr>
          <p:cNvPr id="3" name="Group 4"/>
          <p:cNvGrpSpPr>
            <a:grpSpLocks/>
          </p:cNvGrpSpPr>
          <p:nvPr/>
        </p:nvGrpSpPr>
        <p:grpSpPr bwMode="auto">
          <a:xfrm>
            <a:off x="1372182" y="1540977"/>
            <a:ext cx="6153150" cy="1981200"/>
            <a:chOff x="942" y="2063"/>
            <a:chExt cx="3876" cy="1248"/>
          </a:xfrm>
        </p:grpSpPr>
        <p:pic>
          <p:nvPicPr>
            <p:cNvPr id="4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2" y="2063"/>
              <a:ext cx="3876" cy="1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aphicFrame>
          <p:nvGraphicFramePr>
            <p:cNvPr id="6" name="Object 6"/>
            <p:cNvGraphicFramePr>
              <a:graphicFrameLocks noChangeAspect="1"/>
            </p:cNvGraphicFramePr>
            <p:nvPr/>
          </p:nvGraphicFramePr>
          <p:xfrm>
            <a:off x="1018" y="2748"/>
            <a:ext cx="206" cy="2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3745" name="方程式" r:id="rId5" imgW="215806" imgH="228501" progId="Equation.3">
                    <p:embed/>
                  </p:oleObj>
                </mc:Choice>
                <mc:Fallback>
                  <p:oleObj name="方程式" r:id="rId5" imgW="215806" imgH="228501" progId="Equation.3">
                    <p:embed/>
                    <p:pic>
                      <p:nvPicPr>
                        <p:cNvPr id="73749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18" y="2748"/>
                          <a:ext cx="206" cy="218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" name="Object 7"/>
            <p:cNvGraphicFramePr>
              <a:graphicFrameLocks noChangeAspect="1"/>
            </p:cNvGraphicFramePr>
            <p:nvPr/>
          </p:nvGraphicFramePr>
          <p:xfrm>
            <a:off x="2480" y="2611"/>
            <a:ext cx="497" cy="2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3746" name="方程式" r:id="rId7" imgW="520700" imgH="228600" progId="Equation.3">
                    <p:embed/>
                  </p:oleObj>
                </mc:Choice>
                <mc:Fallback>
                  <p:oleObj name="方程式" r:id="rId7" imgW="520700" imgH="228600" progId="Equation.3">
                    <p:embed/>
                    <p:pic>
                      <p:nvPicPr>
                        <p:cNvPr id="73750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80" y="2611"/>
                          <a:ext cx="497" cy="218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" name="Object 8"/>
            <p:cNvGraphicFramePr>
              <a:graphicFrameLocks noChangeAspect="1"/>
            </p:cNvGraphicFramePr>
            <p:nvPr/>
          </p:nvGraphicFramePr>
          <p:xfrm>
            <a:off x="3026" y="2611"/>
            <a:ext cx="509" cy="2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3747" name="方程式" r:id="rId9" imgW="533169" imgH="228501" progId="Equation.3">
                    <p:embed/>
                  </p:oleObj>
                </mc:Choice>
                <mc:Fallback>
                  <p:oleObj name="方程式" r:id="rId9" imgW="533169" imgH="228501" progId="Equation.3">
                    <p:embed/>
                    <p:pic>
                      <p:nvPicPr>
                        <p:cNvPr id="73751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26" y="2611"/>
                          <a:ext cx="509" cy="218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" name="Object 9"/>
            <p:cNvGraphicFramePr>
              <a:graphicFrameLocks noChangeAspect="1"/>
            </p:cNvGraphicFramePr>
            <p:nvPr/>
          </p:nvGraphicFramePr>
          <p:xfrm>
            <a:off x="4282" y="2611"/>
            <a:ext cx="206" cy="2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3748" name="方程式" r:id="rId11" imgW="215806" imgH="228501" progId="Equation.3">
                    <p:embed/>
                  </p:oleObj>
                </mc:Choice>
                <mc:Fallback>
                  <p:oleObj name="方程式" r:id="rId11" imgW="215806" imgH="228501" progId="Equation.3">
                    <p:embed/>
                    <p:pic>
                      <p:nvPicPr>
                        <p:cNvPr id="73752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82" y="2611"/>
                          <a:ext cx="206" cy="218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" name="Object 10"/>
            <p:cNvGraphicFramePr>
              <a:graphicFrameLocks noChangeAspect="1"/>
            </p:cNvGraphicFramePr>
            <p:nvPr/>
          </p:nvGraphicFramePr>
          <p:xfrm>
            <a:off x="1680" y="2296"/>
            <a:ext cx="849" cy="2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3749" name="方程式" r:id="rId13" imgW="889000" imgH="228600" progId="Equation.3">
                    <p:embed/>
                  </p:oleObj>
                </mc:Choice>
                <mc:Fallback>
                  <p:oleObj name="方程式" r:id="rId13" imgW="889000" imgH="228600" progId="Equation.3">
                    <p:embed/>
                    <p:pic>
                      <p:nvPicPr>
                        <p:cNvPr id="73753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80" y="2296"/>
                          <a:ext cx="849" cy="218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" name="Object 11"/>
            <p:cNvGraphicFramePr>
              <a:graphicFrameLocks noChangeAspect="1"/>
            </p:cNvGraphicFramePr>
            <p:nvPr/>
          </p:nvGraphicFramePr>
          <p:xfrm>
            <a:off x="3514" y="2120"/>
            <a:ext cx="849" cy="2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3750" name="方程式" r:id="rId15" imgW="889000" imgH="228600" progId="Equation.3">
                    <p:embed/>
                  </p:oleObj>
                </mc:Choice>
                <mc:Fallback>
                  <p:oleObj name="方程式" r:id="rId15" imgW="889000" imgH="228600" progId="Equation.3">
                    <p:embed/>
                    <p:pic>
                      <p:nvPicPr>
                        <p:cNvPr id="73754" name="Objec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14" y="2120"/>
                          <a:ext cx="849" cy="218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" name="Object 1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747704920"/>
                </p:ext>
              </p:extLst>
            </p:nvPr>
          </p:nvGraphicFramePr>
          <p:xfrm>
            <a:off x="3043" y="2120"/>
            <a:ext cx="181" cy="27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3751" name="方程式" r:id="rId17" imgW="152334" imgH="228501" progId="Equation.3">
                    <p:embed/>
                  </p:oleObj>
                </mc:Choice>
                <mc:Fallback>
                  <p:oleObj name="方程式" r:id="rId17" imgW="152334" imgH="228501" progId="Equation.3">
                    <p:embed/>
                    <p:pic>
                      <p:nvPicPr>
                        <p:cNvPr id="73755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43" y="2120"/>
                          <a:ext cx="181" cy="271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" name="Object 13"/>
            <p:cNvGraphicFramePr>
              <a:graphicFrameLocks noChangeAspect="1"/>
            </p:cNvGraphicFramePr>
            <p:nvPr/>
          </p:nvGraphicFramePr>
          <p:xfrm>
            <a:off x="2773" y="2120"/>
            <a:ext cx="181" cy="27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3752" name="方程式" r:id="rId19" imgW="152334" imgH="228501" progId="Equation.3">
                    <p:embed/>
                  </p:oleObj>
                </mc:Choice>
                <mc:Fallback>
                  <p:oleObj name="方程式" r:id="rId19" imgW="152334" imgH="228501" progId="Equation.3">
                    <p:embed/>
                    <p:pic>
                      <p:nvPicPr>
                        <p:cNvPr id="73756" name="Object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73" y="2120"/>
                          <a:ext cx="181" cy="271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4" name="Rectangle 2"/>
          <p:cNvSpPr>
            <a:spLocks noGrp="1" noChangeArrowheads="1"/>
          </p:cNvSpPr>
          <p:nvPr>
            <p:ph type="title"/>
          </p:nvPr>
        </p:nvSpPr>
        <p:spPr>
          <a:xfrm>
            <a:off x="333957" y="693987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zh-TW" altLang="en-US" sz="3200" dirty="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矩阵几何光学</a:t>
            </a:r>
            <a:r>
              <a:rPr lang="zh-TW" altLang="en-US" sz="32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范例：分析</a:t>
            </a:r>
            <a:r>
              <a:rPr lang="zh-TW" altLang="en-US" sz="3200" dirty="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球面折射成像</a:t>
            </a:r>
            <a:endParaRPr lang="en-US" altLang="zh-TW" sz="3200" dirty="0" smtClean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grpSp>
        <p:nvGrpSpPr>
          <p:cNvPr id="15" name="群組 1"/>
          <p:cNvGrpSpPr>
            <a:grpSpLocks noChangeAspect="1"/>
          </p:cNvGrpSpPr>
          <p:nvPr/>
        </p:nvGrpSpPr>
        <p:grpSpPr bwMode="auto">
          <a:xfrm>
            <a:off x="184732" y="3646002"/>
            <a:ext cx="8785465" cy="2800469"/>
            <a:chOff x="200990" y="3320362"/>
            <a:chExt cx="9043767" cy="2883064"/>
          </a:xfrm>
        </p:grpSpPr>
        <p:graphicFrame>
          <p:nvGraphicFramePr>
            <p:cNvPr id="16" name="Object 1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753417864"/>
                </p:ext>
              </p:extLst>
            </p:nvPr>
          </p:nvGraphicFramePr>
          <p:xfrm>
            <a:off x="534403" y="4651199"/>
            <a:ext cx="8042474" cy="155222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3753" name="Equation" r:id="rId21" imgW="3682800" imgH="711000" progId="Equation.DSMT4">
                    <p:embed/>
                  </p:oleObj>
                </mc:Choice>
                <mc:Fallback>
                  <p:oleObj name="Equation" r:id="rId21" imgW="3682800" imgH="711000" progId="Equation.DSMT4">
                    <p:embed/>
                    <p:pic>
                      <p:nvPicPr>
                        <p:cNvPr id="73733" name="Object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4403" y="4651199"/>
                          <a:ext cx="8042474" cy="155222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" name="Object 1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688005743"/>
                </p:ext>
              </p:extLst>
            </p:nvPr>
          </p:nvGraphicFramePr>
          <p:xfrm>
            <a:off x="7955707" y="3383553"/>
            <a:ext cx="1289050" cy="11366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3754" name="Equation" r:id="rId23" imgW="647700" imgH="571500" progId="Equation.DSMT4">
                    <p:embed/>
                  </p:oleObj>
                </mc:Choice>
                <mc:Fallback>
                  <p:oleObj name="Equation" r:id="rId23" imgW="647700" imgH="571500" progId="Equation.DSMT4">
                    <p:embed/>
                    <p:pic>
                      <p:nvPicPr>
                        <p:cNvPr id="73734" name="Object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955707" y="3383553"/>
                          <a:ext cx="1289050" cy="11366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8" name="Object 18"/>
            <p:cNvGraphicFramePr>
              <a:graphicFrameLocks noChangeAspect="1"/>
            </p:cNvGraphicFramePr>
            <p:nvPr/>
          </p:nvGraphicFramePr>
          <p:xfrm>
            <a:off x="200990" y="3320362"/>
            <a:ext cx="1514475" cy="11350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3755" name="方程式" r:id="rId25" imgW="762000" imgH="571500" progId="Equation.3">
                    <p:embed/>
                  </p:oleObj>
                </mc:Choice>
                <mc:Fallback>
                  <p:oleObj name="方程式" r:id="rId25" imgW="762000" imgH="571500" progId="Equation.3">
                    <p:embed/>
                    <p:pic>
                      <p:nvPicPr>
                        <p:cNvPr id="73735" name="Object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0990" y="3320362"/>
                          <a:ext cx="1514475" cy="11350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9" name="群組 4"/>
            <p:cNvGrpSpPr>
              <a:grpSpLocks/>
            </p:cNvGrpSpPr>
            <p:nvPr/>
          </p:nvGrpSpPr>
          <p:grpSpPr bwMode="auto">
            <a:xfrm>
              <a:off x="5933672" y="3380832"/>
              <a:ext cx="2019143" cy="1008375"/>
              <a:chOff x="5833489" y="3549796"/>
              <a:chExt cx="2020806" cy="1008312"/>
            </a:xfrm>
          </p:grpSpPr>
          <p:sp>
            <p:nvSpPr>
              <p:cNvPr id="28" name="文字方塊 1"/>
              <p:cNvSpPr txBox="1">
                <a:spLocks noChangeArrowheads="1"/>
              </p:cNvSpPr>
              <p:nvPr/>
            </p:nvSpPr>
            <p:spPr bwMode="auto">
              <a:xfrm>
                <a:off x="5925483" y="3610829"/>
                <a:ext cx="1928812" cy="8554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10600030101010101" charset="-12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10600030101010101" charset="-12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10600030101010101" charset="-12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10600030101010101" charset="-12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10600030101010101" charset="-12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10600030101010101" charset="-12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10600030101010101" charset="-12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10600030101010101" charset="-12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10600030101010101" charset="-12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TW" altLang="en-US" sz="2400">
                    <a:ea typeface="黑体" panose="02010609060101010101" pitchFamily="49" charset="-122"/>
                    <a:cs typeface="Arial" panose="020B0604020202020204" pitchFamily="34" charset="0"/>
                  </a:rPr>
                  <a:t>在均匀介质</a:t>
                </a:r>
                <a:r>
                  <a:rPr lang="en-US" altLang="zh-TW" sz="2400">
                    <a:ea typeface="黑体" panose="02010609060101010101" pitchFamily="49" charset="-122"/>
                    <a:cs typeface="Arial" panose="020B0604020202020204" pitchFamily="34" charset="0"/>
                  </a:rPr>
                  <a:t>n</a:t>
                </a:r>
                <a:r>
                  <a:rPr lang="en-US" altLang="zh-TW" sz="2400" baseline="-25000">
                    <a:ea typeface="黑体" panose="02010609060101010101" pitchFamily="49" charset="-122"/>
                    <a:cs typeface="Arial" panose="020B0604020202020204" pitchFamily="34" charset="0"/>
                  </a:rPr>
                  <a:t>i</a:t>
                </a:r>
                <a:r>
                  <a:rPr lang="zh-TW" altLang="en-US" sz="2400">
                    <a:ea typeface="黑体" panose="02010609060101010101" pitchFamily="49" charset="-122"/>
                    <a:cs typeface="Arial" panose="020B0604020202020204" pitchFamily="34" charset="0"/>
                  </a:rPr>
                  <a:t>中传递</a:t>
                </a:r>
                <a:r>
                  <a:rPr lang="en-US" altLang="zh-TW" sz="2400">
                    <a:ea typeface="黑体" panose="02010609060101010101" pitchFamily="49" charset="-122"/>
                    <a:cs typeface="Arial" panose="020B0604020202020204" pitchFamily="34" charset="0"/>
                  </a:rPr>
                  <a:t>D</a:t>
                </a:r>
                <a:r>
                  <a:rPr lang="en-US" altLang="zh-TW" sz="2400" baseline="-25000">
                    <a:ea typeface="黑体" panose="02010609060101010101" pitchFamily="49" charset="-122"/>
                    <a:cs typeface="Arial" panose="020B0604020202020204" pitchFamily="34" charset="0"/>
                  </a:rPr>
                  <a:t>01</a:t>
                </a:r>
                <a:endParaRPr lang="zh-TW" altLang="en-US" sz="2400" baseline="-25000">
                  <a:ea typeface="黑体" panose="02010609060101010101" pitchFamily="49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9" name="左中括弧 2"/>
              <p:cNvSpPr/>
              <p:nvPr/>
            </p:nvSpPr>
            <p:spPr>
              <a:xfrm>
                <a:off x="5833489" y="3549796"/>
                <a:ext cx="107944" cy="1008312"/>
              </a:xfrm>
              <a:prstGeom prst="leftBracket">
                <a:avLst/>
              </a:prstGeom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zh-TW" altLang="en-US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0" name="左中括弧 18"/>
              <p:cNvSpPr/>
              <p:nvPr/>
            </p:nvSpPr>
            <p:spPr>
              <a:xfrm flipH="1">
                <a:off x="7653823" y="3549796"/>
                <a:ext cx="107944" cy="1008312"/>
              </a:xfrm>
              <a:prstGeom prst="leftBracket">
                <a:avLst/>
              </a:prstGeom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zh-TW" altLang="en-US" dirty="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0" name="群組 5"/>
            <p:cNvGrpSpPr>
              <a:grpSpLocks/>
            </p:cNvGrpSpPr>
            <p:nvPr/>
          </p:nvGrpSpPr>
          <p:grpSpPr bwMode="auto">
            <a:xfrm>
              <a:off x="3899127" y="3324055"/>
              <a:ext cx="2033486" cy="1235731"/>
              <a:chOff x="3799738" y="3493020"/>
              <a:chExt cx="2033485" cy="1235653"/>
            </a:xfrm>
          </p:grpSpPr>
          <p:sp>
            <p:nvSpPr>
              <p:cNvPr id="25" name="文字方塊 20"/>
              <p:cNvSpPr txBox="1">
                <a:spLocks noChangeArrowheads="1"/>
              </p:cNvSpPr>
              <p:nvPr/>
            </p:nvSpPr>
            <p:spPr bwMode="auto">
              <a:xfrm>
                <a:off x="3904411" y="3493020"/>
                <a:ext cx="1928812" cy="12356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10600030101010101" charset="-12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10600030101010101" charset="-12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10600030101010101" charset="-12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10600030101010101" charset="-12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10600030101010101" charset="-12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10600030101010101" charset="-12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10600030101010101" charset="-12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10600030101010101" charset="-12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10600030101010101" charset="-12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TW" altLang="en-US" sz="2400">
                    <a:ea typeface="黑体" panose="02010609060101010101" pitchFamily="49" charset="-122"/>
                    <a:cs typeface="Arial" panose="020B0604020202020204" pitchFamily="34" charset="0"/>
                  </a:rPr>
                  <a:t>在曲率半径</a:t>
                </a:r>
                <a:r>
                  <a:rPr lang="en-US" altLang="zh-TW" sz="2400">
                    <a:ea typeface="黑体" panose="02010609060101010101" pitchFamily="49" charset="-122"/>
                    <a:cs typeface="Arial" panose="020B0604020202020204" pitchFamily="34" charset="0"/>
                  </a:rPr>
                  <a:t>R</a:t>
                </a:r>
                <a:r>
                  <a:rPr lang="zh-TW" altLang="en-US" sz="2400">
                    <a:ea typeface="黑体" panose="02010609060101010101" pitchFamily="49" charset="-122"/>
                    <a:cs typeface="Arial" panose="020B0604020202020204" pitchFamily="34" charset="0"/>
                  </a:rPr>
                  <a:t>的曲面折射</a:t>
                </a:r>
              </a:p>
            </p:txBody>
          </p:sp>
          <p:sp>
            <p:nvSpPr>
              <p:cNvPr id="26" name="左中括弧 21"/>
              <p:cNvSpPr/>
              <p:nvPr/>
            </p:nvSpPr>
            <p:spPr>
              <a:xfrm>
                <a:off x="3799738" y="3549795"/>
                <a:ext cx="107855" cy="1008312"/>
              </a:xfrm>
              <a:prstGeom prst="leftBracket">
                <a:avLst/>
              </a:prstGeom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zh-TW" altLang="en-US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7" name="左中括弧 22"/>
              <p:cNvSpPr/>
              <p:nvPr/>
            </p:nvSpPr>
            <p:spPr>
              <a:xfrm flipH="1">
                <a:off x="5621841" y="3549795"/>
                <a:ext cx="107855" cy="1008312"/>
              </a:xfrm>
              <a:prstGeom prst="leftBracket">
                <a:avLst/>
              </a:prstGeom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zh-TW" altLang="en-US" dirty="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1" name="群組 6"/>
            <p:cNvGrpSpPr>
              <a:grpSpLocks/>
            </p:cNvGrpSpPr>
            <p:nvPr/>
          </p:nvGrpSpPr>
          <p:grpSpPr bwMode="auto">
            <a:xfrm>
              <a:off x="1911971" y="3380832"/>
              <a:ext cx="2024741" cy="1008375"/>
              <a:chOff x="1812786" y="3549796"/>
              <a:chExt cx="2024740" cy="1008312"/>
            </a:xfrm>
          </p:grpSpPr>
          <p:sp>
            <p:nvSpPr>
              <p:cNvPr id="22" name="文字方塊 23"/>
              <p:cNvSpPr txBox="1">
                <a:spLocks noChangeArrowheads="1"/>
              </p:cNvSpPr>
              <p:nvPr/>
            </p:nvSpPr>
            <p:spPr bwMode="auto">
              <a:xfrm>
                <a:off x="1908714" y="3607710"/>
                <a:ext cx="1928812" cy="8554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10600030101010101" charset="-12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10600030101010101" charset="-12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10600030101010101" charset="-12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10600030101010101" charset="-12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10600030101010101" charset="-12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10600030101010101" charset="-12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10600030101010101" charset="-12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10600030101010101" charset="-12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10600030101010101" charset="-12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TW" altLang="en-US" sz="2400">
                    <a:ea typeface="黑体" panose="02010609060101010101" pitchFamily="49" charset="-122"/>
                    <a:cs typeface="Arial" panose="020B0604020202020204" pitchFamily="34" charset="0"/>
                  </a:rPr>
                  <a:t>在均匀介质</a:t>
                </a:r>
                <a:r>
                  <a:rPr lang="en-US" altLang="zh-TW" sz="2400">
                    <a:ea typeface="黑体" panose="02010609060101010101" pitchFamily="49" charset="-122"/>
                    <a:cs typeface="Arial" panose="020B0604020202020204" pitchFamily="34" charset="0"/>
                  </a:rPr>
                  <a:t>n</a:t>
                </a:r>
                <a:r>
                  <a:rPr lang="zh-TW" altLang="en-US" sz="2400" baseline="-25000">
                    <a:ea typeface="黑体" panose="02010609060101010101" pitchFamily="49" charset="-122"/>
                    <a:cs typeface="Arial" panose="020B0604020202020204" pitchFamily="34" charset="0"/>
                  </a:rPr>
                  <a:t>t</a:t>
                </a:r>
                <a:r>
                  <a:rPr lang="zh-TW" altLang="en-US" sz="2400">
                    <a:ea typeface="黑体" panose="02010609060101010101" pitchFamily="49" charset="-122"/>
                    <a:cs typeface="Arial" panose="020B0604020202020204" pitchFamily="34" charset="0"/>
                  </a:rPr>
                  <a:t>中传递</a:t>
                </a:r>
                <a:r>
                  <a:rPr lang="en-US" altLang="zh-TW" sz="2400">
                    <a:ea typeface="黑体" panose="02010609060101010101" pitchFamily="49" charset="-122"/>
                    <a:cs typeface="Arial" panose="020B0604020202020204" pitchFamily="34" charset="0"/>
                  </a:rPr>
                  <a:t>D</a:t>
                </a:r>
                <a:r>
                  <a:rPr lang="en-US" altLang="zh-TW" sz="2400" baseline="-25000">
                    <a:ea typeface="黑体" panose="02010609060101010101" pitchFamily="49" charset="-122"/>
                    <a:cs typeface="Arial" panose="020B0604020202020204" pitchFamily="34" charset="0"/>
                  </a:rPr>
                  <a:t>12</a:t>
                </a:r>
                <a:endParaRPr lang="zh-TW" altLang="en-US" sz="2400" baseline="-25000">
                  <a:ea typeface="黑体" panose="02010609060101010101" pitchFamily="49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3" name="左中括弧 24"/>
              <p:cNvSpPr/>
              <p:nvPr/>
            </p:nvSpPr>
            <p:spPr>
              <a:xfrm>
                <a:off x="1812786" y="3549796"/>
                <a:ext cx="107855" cy="1008312"/>
              </a:xfrm>
              <a:prstGeom prst="leftBracket">
                <a:avLst/>
              </a:prstGeom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zh-TW" altLang="en-US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4" name="左中括弧 25"/>
              <p:cNvSpPr/>
              <p:nvPr/>
            </p:nvSpPr>
            <p:spPr>
              <a:xfrm flipH="1">
                <a:off x="3634889" y="3549796"/>
                <a:ext cx="107855" cy="1008312"/>
              </a:xfrm>
              <a:prstGeom prst="leftBracket">
                <a:avLst/>
              </a:prstGeom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zh-TW" altLang="en-US" dirty="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19608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4.3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几何光学的概念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14" name="Rectangle 2"/>
          <p:cNvSpPr>
            <a:spLocks noGrp="1" noChangeArrowheads="1"/>
          </p:cNvSpPr>
          <p:nvPr>
            <p:ph type="title"/>
          </p:nvPr>
        </p:nvSpPr>
        <p:spPr>
          <a:xfrm>
            <a:off x="333957" y="693987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zh-TW" altLang="en-US" sz="3200" dirty="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矩阵几何光学</a:t>
            </a:r>
            <a:r>
              <a:rPr lang="zh-TW" altLang="en-US" sz="32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范例：分析</a:t>
            </a:r>
            <a:r>
              <a:rPr lang="zh-TW" altLang="en-US" sz="3200" dirty="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球面折射成像</a:t>
            </a:r>
            <a:endParaRPr lang="en-US" altLang="zh-TW" sz="3200" dirty="0" smtClean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2" name="Rectangle 3"/>
          <p:cNvSpPr>
            <a:spLocks noGrp="1" noChangeArrowheads="1"/>
          </p:cNvSpPr>
          <p:nvPr>
            <p:ph idx="1"/>
          </p:nvPr>
        </p:nvSpPr>
        <p:spPr>
          <a:xfrm>
            <a:off x="615907" y="5594351"/>
            <a:ext cx="7988386" cy="1381125"/>
          </a:xfrm>
        </p:spPr>
        <p:txBody>
          <a:bodyPr/>
          <a:lstStyle/>
          <a:p>
            <a:pPr eaLnBrk="1" hangingPunct="1"/>
            <a:r>
              <a:rPr lang="zh-TW" altLang="en-US" smtClean="0">
                <a:latin typeface="黑体" panose="02010609060101010101" pitchFamily="49" charset="-122"/>
                <a:ea typeface="黑体" panose="02010609060101010101" pitchFamily="49" charset="-122"/>
              </a:rPr>
              <a:t>可用矩阵的组合求得基本光学组件的成像情况！</a:t>
            </a:r>
          </a:p>
        </p:txBody>
      </p:sp>
      <p:grpSp>
        <p:nvGrpSpPr>
          <p:cNvPr id="33" name="Group 20"/>
          <p:cNvGrpSpPr>
            <a:grpSpLocks/>
          </p:cNvGrpSpPr>
          <p:nvPr/>
        </p:nvGrpSpPr>
        <p:grpSpPr bwMode="auto">
          <a:xfrm>
            <a:off x="1612923" y="3384551"/>
            <a:ext cx="7085013" cy="1744662"/>
            <a:chOff x="747" y="2966"/>
            <a:chExt cx="4463" cy="1099"/>
          </a:xfrm>
        </p:grpSpPr>
        <p:graphicFrame>
          <p:nvGraphicFramePr>
            <p:cNvPr id="34" name="Object 1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470378714"/>
                </p:ext>
              </p:extLst>
            </p:nvPr>
          </p:nvGraphicFramePr>
          <p:xfrm>
            <a:off x="923" y="2966"/>
            <a:ext cx="4287" cy="10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4662" name="Equation" r:id="rId4" imgW="3860640" imgH="990360" progId="Equation.DSMT4">
                    <p:embed/>
                  </p:oleObj>
                </mc:Choice>
                <mc:Fallback>
                  <p:oleObj name="Equation" r:id="rId4" imgW="3860640" imgH="990360" progId="Equation.DSMT4">
                    <p:embed/>
                    <p:pic>
                      <p:nvPicPr>
                        <p:cNvPr id="75783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23" y="2966"/>
                          <a:ext cx="4287" cy="109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5" name="AutoShape 15"/>
            <p:cNvSpPr>
              <a:spLocks/>
            </p:cNvSpPr>
            <p:nvPr/>
          </p:nvSpPr>
          <p:spPr bwMode="auto">
            <a:xfrm>
              <a:off x="747" y="3108"/>
              <a:ext cx="195" cy="855"/>
            </a:xfrm>
            <a:prstGeom prst="leftBrace">
              <a:avLst>
                <a:gd name="adj1" fmla="val 36538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sz="2400"/>
            </a:p>
          </p:txBody>
        </p:sp>
      </p:grpSp>
      <p:graphicFrame>
        <p:nvGraphicFramePr>
          <p:cNvPr id="36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7068010"/>
              </p:ext>
            </p:extLst>
          </p:nvPr>
        </p:nvGraphicFramePr>
        <p:xfrm>
          <a:off x="952500" y="1733550"/>
          <a:ext cx="7315200" cy="1411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663" name="Equation" r:id="rId6" imgW="3682800" imgH="711000" progId="Equation.DSMT4">
                  <p:embed/>
                </p:oleObj>
              </mc:Choice>
              <mc:Fallback>
                <p:oleObj name="Equation" r:id="rId6" imgW="3682800" imgH="711000" progId="Equation.DSMT4">
                  <p:embed/>
                  <p:pic>
                    <p:nvPicPr>
                      <p:cNvPr id="8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2500" y="1733550"/>
                        <a:ext cx="7315200" cy="1411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1196342"/>
              </p:ext>
            </p:extLst>
          </p:nvPr>
        </p:nvGraphicFramePr>
        <p:xfrm>
          <a:off x="727098" y="4194175"/>
          <a:ext cx="730250" cy="227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664" name="方程式" r:id="rId8" imgW="368300" imgH="114300" progId="Equation.3">
                  <p:embed/>
                </p:oleObj>
              </mc:Choice>
              <mc:Fallback>
                <p:oleObj name="方程式" r:id="rId8" imgW="368300" imgH="114300" progId="Equation.3">
                  <p:embed/>
                  <p:pic>
                    <p:nvPicPr>
                      <p:cNvPr id="9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098" y="4194175"/>
                        <a:ext cx="730250" cy="227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40552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4.3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矩阵几何光学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21" name="Rectangle 2"/>
          <p:cNvSpPr>
            <a:spLocks noGrp="1" noChangeArrowheads="1"/>
          </p:cNvSpPr>
          <p:nvPr>
            <p:ph type="title"/>
          </p:nvPr>
        </p:nvSpPr>
        <p:spPr>
          <a:xfrm>
            <a:off x="524577" y="693987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zh-TW" altLang="en-US" sz="3400" dirty="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光线追踪法中的正负号定义</a:t>
            </a:r>
            <a:endParaRPr lang="en-US" altLang="zh-TW" sz="3400" dirty="0" smtClean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2" name="Rectangle 3"/>
          <p:cNvSpPr>
            <a:spLocks noGrp="1" noChangeArrowheads="1"/>
          </p:cNvSpPr>
          <p:nvPr>
            <p:ph idx="1"/>
          </p:nvPr>
        </p:nvSpPr>
        <p:spPr>
          <a:xfrm>
            <a:off x="535804" y="1544486"/>
            <a:ext cx="8229600" cy="1947863"/>
          </a:xfrm>
        </p:spPr>
        <p:txBody>
          <a:bodyPr>
            <a:noAutofit/>
          </a:bodyPr>
          <a:lstStyle/>
          <a:p>
            <a:pPr eaLnBrk="1" hangingPunct="1">
              <a:lnSpc>
                <a:spcPct val="120000"/>
              </a:lnSpc>
              <a:spcBef>
                <a:spcPts val="0"/>
              </a:spcBef>
            </a:pPr>
            <a:r>
              <a:rPr lang="zh-TW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一般习惯，假设</a:t>
            </a:r>
            <a:r>
              <a:rPr lang="zh-TW" altLang="en-US" sz="24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光线由左向右传播</a:t>
            </a:r>
            <a:endParaRPr lang="en-US" altLang="zh-TW" sz="2400" smtClean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ts val="0"/>
              </a:spcBef>
            </a:pPr>
            <a:r>
              <a:rPr lang="zh-TW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则传播距离</a:t>
            </a:r>
            <a:r>
              <a:rPr lang="zh-TW" altLang="en-US" sz="24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向右为正</a:t>
            </a:r>
            <a:r>
              <a:rPr lang="zh-TW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。</a:t>
            </a:r>
            <a:endParaRPr lang="en-US" altLang="zh-TW" sz="2400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ts val="0"/>
              </a:spcBef>
            </a:pPr>
            <a:r>
              <a:rPr lang="zh-TW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垂直光学轴方向，</a:t>
            </a:r>
            <a:r>
              <a:rPr lang="zh-TW" altLang="en-US" sz="24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向上为正</a:t>
            </a:r>
            <a:r>
              <a:rPr lang="zh-TW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。</a:t>
            </a:r>
            <a:endParaRPr lang="en-US" altLang="zh-TW" sz="2400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ts val="0"/>
              </a:spcBef>
            </a:pPr>
            <a:r>
              <a:rPr lang="zh-TW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角度定义为由光学轴出发，</a:t>
            </a:r>
            <a:r>
              <a:rPr lang="zh-TW" altLang="en-US" sz="24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逆时针旋转为正</a:t>
            </a:r>
            <a:endParaRPr lang="en-US" altLang="zh-TW" sz="2400" smtClean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ts val="0"/>
              </a:spcBef>
            </a:pPr>
            <a:r>
              <a:rPr lang="zh-TW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对于</a:t>
            </a:r>
            <a:r>
              <a:rPr lang="zh-TW" altLang="en-US" sz="24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向左突出的曲面，其曲率半径为正</a:t>
            </a:r>
            <a:r>
              <a:rPr lang="zh-TW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。</a:t>
            </a:r>
            <a:endParaRPr lang="en-US" altLang="zh-TW" sz="2400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ts val="0"/>
              </a:spcBef>
            </a:pPr>
            <a:endParaRPr lang="en-US" altLang="zh-TW" sz="2400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23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18" y="4082982"/>
            <a:ext cx="7569200" cy="2455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橢圓 1"/>
          <p:cNvSpPr>
            <a:spLocks noChangeAspect="1" noChangeArrowheads="1"/>
          </p:cNvSpPr>
          <p:nvPr/>
        </p:nvSpPr>
        <p:spPr bwMode="auto">
          <a:xfrm>
            <a:off x="5040330" y="5076757"/>
            <a:ext cx="884238" cy="465138"/>
          </a:xfrm>
          <a:prstGeom prst="ellips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eaLnBrk="1" hangingPunct="1">
              <a:defRPr/>
            </a:pPr>
            <a:endParaRPr lang="zh-TW" altLang="en-US">
              <a:solidFill>
                <a:schemeClr val="lt1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5" name="橢圓 6"/>
          <p:cNvSpPr>
            <a:spLocks noChangeAspect="1" noChangeArrowheads="1"/>
          </p:cNvSpPr>
          <p:nvPr/>
        </p:nvSpPr>
        <p:spPr bwMode="auto">
          <a:xfrm>
            <a:off x="3346468" y="4743382"/>
            <a:ext cx="528637" cy="798513"/>
          </a:xfrm>
          <a:prstGeom prst="ellips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eaLnBrk="1" hangingPunct="1">
              <a:defRPr/>
            </a:pPr>
            <a:endParaRPr lang="zh-TW" altLang="en-US">
              <a:solidFill>
                <a:schemeClr val="lt1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6" name="橢圓 7"/>
          <p:cNvSpPr>
            <a:spLocks noChangeAspect="1" noChangeArrowheads="1"/>
          </p:cNvSpPr>
          <p:nvPr/>
        </p:nvSpPr>
        <p:spPr bwMode="auto">
          <a:xfrm>
            <a:off x="5221305" y="4344920"/>
            <a:ext cx="530225" cy="798512"/>
          </a:xfrm>
          <a:prstGeom prst="ellipse">
            <a:avLst/>
          </a:prstGeom>
          <a:noFill/>
          <a:ln w="38100">
            <a:solidFill>
              <a:schemeClr val="accent6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eaLnBrk="1" hangingPunct="1">
              <a:defRPr/>
            </a:pPr>
            <a:endParaRPr lang="zh-TW" altLang="en-US">
              <a:solidFill>
                <a:schemeClr val="lt1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7" name="橢圓 8"/>
          <p:cNvSpPr>
            <a:spLocks noChangeAspect="1" noChangeArrowheads="1"/>
          </p:cNvSpPr>
          <p:nvPr/>
        </p:nvSpPr>
        <p:spPr bwMode="auto">
          <a:xfrm>
            <a:off x="5481655" y="3803582"/>
            <a:ext cx="1471613" cy="2835275"/>
          </a:xfrm>
          <a:prstGeom prst="ellipse">
            <a:avLst/>
          </a:prstGeom>
          <a:noFill/>
          <a:ln w="38100">
            <a:solidFill>
              <a:schemeClr val="accent6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eaLnBrk="1" hangingPunct="1">
              <a:defRPr/>
            </a:pPr>
            <a:endParaRPr lang="zh-TW" altLang="en-US">
              <a:solidFill>
                <a:schemeClr val="lt1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3998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uiExpand="1" build="p"/>
      <p:bldP spid="24" grpId="0" animBg="1"/>
      <p:bldP spid="25" grpId="0" animBg="1"/>
      <p:bldP spid="26" grpId="0" animBg="1"/>
      <p:bldP spid="2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4.3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矩阵几何光学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3" name="標題 1"/>
          <p:cNvSpPr>
            <a:spLocks noGrp="1"/>
          </p:cNvSpPr>
          <p:nvPr>
            <p:ph type="title"/>
          </p:nvPr>
        </p:nvSpPr>
        <p:spPr>
          <a:xfrm>
            <a:off x="609399" y="798263"/>
            <a:ext cx="7886700" cy="1325563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zh-TW" altLang="en-US" sz="3200" dirty="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随</a:t>
            </a:r>
            <a:r>
              <a:rPr lang="zh-TW" altLang="en-US" sz="32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堂测验</a:t>
            </a:r>
            <a:r>
              <a:rPr lang="en-US" altLang="zh-TW" sz="32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:</a:t>
            </a:r>
            <a:endParaRPr lang="zh-TW" altLang="en-US" sz="3200" dirty="0" smtClean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內容版面配置區 2"/>
          <p:cNvSpPr>
            <a:spLocks noGrp="1"/>
          </p:cNvSpPr>
          <p:nvPr>
            <p:ph idx="1"/>
          </p:nvPr>
        </p:nvSpPr>
        <p:spPr>
          <a:xfrm>
            <a:off x="609399" y="1975585"/>
            <a:ext cx="7772400" cy="4525963"/>
          </a:xfrm>
        </p:spPr>
        <p:txBody>
          <a:bodyPr/>
          <a:lstStyle/>
          <a:p>
            <a:pPr eaLnBrk="1" hangingPunct="1">
              <a:lnSpc>
                <a:spcPct val="100000"/>
              </a:lnSpc>
            </a:pPr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请问在矩阵几何光学中，哪一项代表屈光力？</a:t>
            </a:r>
            <a:endParaRPr lang="en-US" altLang="zh-TW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971550" lvl="1" indent="-514350" eaLnBrk="1" hangingPunct="1">
              <a:lnSpc>
                <a:spcPct val="100000"/>
              </a:lnSpc>
              <a:buFontTx/>
              <a:buAutoNum type="arabicPeriod"/>
            </a:pPr>
            <a:r>
              <a:rPr lang="en-US" altLang="zh-TW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</a:t>
            </a:r>
          </a:p>
          <a:p>
            <a:pPr marL="971550" lvl="1" indent="-514350" eaLnBrk="1" hangingPunct="1">
              <a:lnSpc>
                <a:spcPct val="100000"/>
              </a:lnSpc>
              <a:buFontTx/>
              <a:buAutoNum type="arabicPeriod"/>
            </a:pPr>
            <a:r>
              <a:rPr lang="en-US" altLang="zh-TW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B</a:t>
            </a:r>
          </a:p>
          <a:p>
            <a:pPr marL="971550" lvl="1" indent="-514350" eaLnBrk="1" hangingPunct="1">
              <a:lnSpc>
                <a:spcPct val="100000"/>
              </a:lnSpc>
              <a:buFontTx/>
              <a:buAutoNum type="arabicPeriod"/>
            </a:pPr>
            <a:r>
              <a:rPr lang="en-US" altLang="zh-TW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</a:t>
            </a:r>
          </a:p>
          <a:p>
            <a:pPr marL="971550" lvl="1" indent="-514350" eaLnBrk="1" hangingPunct="1">
              <a:lnSpc>
                <a:spcPct val="100000"/>
              </a:lnSpc>
              <a:buFontTx/>
              <a:buAutoNum type="arabicPeriod"/>
            </a:pPr>
            <a:r>
              <a:rPr lang="en-US" altLang="zh-TW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D</a:t>
            </a:r>
            <a:endParaRPr lang="zh-TW" altLang="en-US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graphicFrame>
        <p:nvGraphicFramePr>
          <p:cNvPr id="6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0841845"/>
              </p:ext>
            </p:extLst>
          </p:nvPr>
        </p:nvGraphicFramePr>
        <p:xfrm>
          <a:off x="3989906" y="2848963"/>
          <a:ext cx="4506193" cy="14637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667" name="Equation" r:id="rId4" imgW="1485720" imgH="482400" progId="Equation.DSMT4">
                  <p:embed/>
                </p:oleObj>
              </mc:Choice>
              <mc:Fallback>
                <p:oleObj name="Equation" r:id="rId4" imgW="1485720" imgH="482400" progId="Equation.DSMT4">
                  <p:embed/>
                  <p:pic>
                    <p:nvPicPr>
                      <p:cNvPr id="5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89906" y="2848963"/>
                        <a:ext cx="4506193" cy="146372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0672189"/>
              </p:ext>
            </p:extLst>
          </p:nvPr>
        </p:nvGraphicFramePr>
        <p:xfrm>
          <a:off x="4635658" y="4779776"/>
          <a:ext cx="3214688" cy="107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668" name="Equation" r:id="rId6" imgW="1257120" imgH="419040" progId="Equation.DSMT4">
                  <p:embed/>
                </p:oleObj>
              </mc:Choice>
              <mc:Fallback>
                <p:oleObj name="Equation" r:id="rId6" imgW="1257120" imgH="419040" progId="Equation.DSMT4">
                  <p:embed/>
                  <p:pic>
                    <p:nvPicPr>
                      <p:cNvPr id="14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5658" y="4779776"/>
                        <a:ext cx="3214688" cy="10731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38100">
                        <a:solidFill>
                          <a:srgbClr val="FF0000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18498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19685" y="1207061"/>
            <a:ext cx="7886700" cy="4351338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zh-TW" sz="2800" smtClean="0">
                <a:latin typeface="黑体" panose="02010609060101010101" pitchFamily="49" charset="-122"/>
                <a:ea typeface="黑体" panose="02010609060101010101" pitchFamily="49" charset="-122"/>
              </a:rPr>
              <a:t>4.1</a:t>
            </a:r>
            <a:r>
              <a:rPr lang="zh-TW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 几何光学的概念</a:t>
            </a:r>
            <a:endParaRPr lang="en-US" altLang="zh-TW" sz="280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indent="0" eaLnBrk="1" hangingPunct="1">
              <a:buFontTx/>
              <a:buNone/>
            </a:pPr>
            <a:r>
              <a:rPr lang="en-US" altLang="zh-TW" sz="2800" smtClean="0">
                <a:latin typeface="黑体" panose="02010609060101010101" pitchFamily="49" charset="-122"/>
                <a:ea typeface="黑体" panose="02010609060101010101" pitchFamily="49" charset="-122"/>
              </a:rPr>
              <a:t>4.2</a:t>
            </a:r>
            <a:r>
              <a:rPr lang="zh-TW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光线的</a:t>
            </a:r>
            <a:r>
              <a:rPr lang="zh-TW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数学描述</a:t>
            </a:r>
            <a:endParaRPr lang="en-US" altLang="zh-TW" sz="280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indent="0" eaLnBrk="1" hangingPunct="1">
              <a:buFontTx/>
              <a:buNone/>
            </a:pPr>
            <a:r>
              <a:rPr lang="en-US" altLang="zh-TW" sz="2800" smtClean="0">
                <a:latin typeface="黑体" panose="02010609060101010101" pitchFamily="49" charset="-122"/>
                <a:ea typeface="黑体" panose="02010609060101010101" pitchFamily="49" charset="-122"/>
              </a:rPr>
              <a:t>4.3</a:t>
            </a:r>
            <a:r>
              <a:rPr lang="zh-TW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 以光线追踪法看</a:t>
            </a:r>
            <a:r>
              <a:rPr lang="zh-TW" altLang="en-US" sz="2800" u="sng" smtClean="0">
                <a:latin typeface="黑体" panose="02010609060101010101" pitchFamily="49" charset="-122"/>
                <a:ea typeface="黑体" panose="02010609060101010101" pitchFamily="49" charset="-122"/>
              </a:rPr>
              <a:t>球面成像</a:t>
            </a:r>
            <a:r>
              <a:rPr lang="en-US" altLang="zh-TW" sz="2800" smtClean="0">
                <a:latin typeface="黑体" panose="02010609060101010101" pitchFamily="49" charset="-122"/>
                <a:ea typeface="黑体" panose="02010609060101010101" pitchFamily="49" charset="-122"/>
              </a:rPr>
              <a:t>–</a:t>
            </a:r>
            <a:r>
              <a:rPr lang="zh-TW" altLang="en-US" sz="280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矩阵几何光学</a:t>
            </a:r>
            <a:endParaRPr lang="en-US" altLang="zh-TW" sz="2800" smtClean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indent="0" eaLnBrk="1" hangingPunct="1">
              <a:buFontTx/>
              <a:buNone/>
            </a:pPr>
            <a:r>
              <a:rPr lang="en-US" altLang="zh-TW" sz="2800" smtClean="0">
                <a:latin typeface="黑体" panose="02010609060101010101" pitchFamily="49" charset="-122"/>
                <a:ea typeface="黑体" panose="02010609060101010101" pitchFamily="49" charset="-122"/>
              </a:rPr>
              <a:t>4</a:t>
            </a:r>
            <a:r>
              <a:rPr lang="en-US" altLang="zh-TW">
                <a:latin typeface="黑体" panose="02010609060101010101" pitchFamily="49" charset="-122"/>
                <a:ea typeface="黑体" panose="02010609060101010101" pitchFamily="49" charset="-122"/>
              </a:rPr>
              <a:t>.</a:t>
            </a:r>
            <a:r>
              <a:rPr lang="en-US" altLang="zh-TW" sz="2800" smtClean="0">
                <a:latin typeface="黑体" panose="02010609060101010101" pitchFamily="49" charset="-122"/>
                <a:ea typeface="黑体" panose="02010609060101010101" pitchFamily="49" charset="-122"/>
              </a:rPr>
              <a:t>4</a:t>
            </a:r>
            <a:r>
              <a:rPr lang="zh-TW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 以矩阵几何光学分析</a:t>
            </a:r>
            <a:r>
              <a:rPr lang="zh-TW" altLang="en-US" sz="2800" u="sng" smtClean="0">
                <a:latin typeface="黑体" panose="02010609060101010101" pitchFamily="49" charset="-122"/>
                <a:ea typeface="黑体" panose="02010609060101010101" pitchFamily="49" charset="-122"/>
              </a:rPr>
              <a:t>薄透镜成像</a:t>
            </a:r>
            <a:endParaRPr lang="en-US" altLang="zh-TW" sz="2800" u="sng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indent="0" eaLnBrk="1" hangingPunct="1">
              <a:buFontTx/>
              <a:buNone/>
            </a:pPr>
            <a:r>
              <a:rPr lang="en-US" altLang="zh-TW" sz="2800" smtClean="0">
                <a:latin typeface="黑体" panose="02010609060101010101" pitchFamily="49" charset="-122"/>
                <a:ea typeface="黑体" panose="02010609060101010101" pitchFamily="49" charset="-122"/>
              </a:rPr>
              <a:t>4.5</a:t>
            </a:r>
            <a:r>
              <a:rPr lang="zh-TW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 厚透镜与反射镜</a:t>
            </a:r>
            <a:endParaRPr lang="en-US" altLang="zh-TW" sz="280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indent="0">
              <a:buNone/>
            </a:pPr>
            <a:r>
              <a:rPr lang="en-US" altLang="zh-TW" smtClean="0">
                <a:latin typeface="黑体" panose="02010609060101010101" pitchFamily="49" charset="-122"/>
                <a:ea typeface="黑体" panose="02010609060101010101" pitchFamily="49" charset="-122"/>
              </a:rPr>
              <a:t>4.6</a:t>
            </a:r>
            <a:r>
              <a:rPr lang="zh-TW" altLang="en-US" smtClean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mtClean="0">
                <a:latin typeface="黑体" panose="02010609060101010101" pitchFamily="49" charset="-122"/>
                <a:ea typeface="黑体" panose="02010609060101010101" pitchFamily="49" charset="-122"/>
              </a:rPr>
              <a:t>相空间光学基础</a:t>
            </a:r>
            <a:endParaRPr lang="en-US" altLang="zh-TW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indent="0" eaLnBrk="1" hangingPunct="1">
              <a:buFontTx/>
              <a:buNone/>
            </a:pPr>
            <a:endParaRPr lang="en-US" altLang="zh-TW" sz="280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indent="0" eaLnBrk="1" hangingPunct="1">
              <a:buFontTx/>
              <a:buNone/>
            </a:pPr>
            <a:endParaRPr lang="en-US" altLang="zh-TW" sz="280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indent="0" eaLnBrk="1" hangingPunct="1"/>
            <a:endParaRPr lang="en-US" altLang="zh-TW" sz="240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indent="0" eaLnBrk="1" hangingPunct="1"/>
            <a:endParaRPr lang="zh-TW" altLang="en-US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zh-TW" altLang="en-US" sz="3600" dirty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大纲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4" name="AutoShape 2" descr="Image result for ray optic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6000" contrast="74000"/>
                    </a14:imgEffect>
                  </a14:imgLayer>
                </a14:imgProps>
              </a:ext>
            </a:extLst>
          </a:blip>
          <a:srcRect t="4270" r="1963"/>
          <a:stretch/>
        </p:blipFill>
        <p:spPr>
          <a:xfrm>
            <a:off x="479573" y="4468632"/>
            <a:ext cx="7869298" cy="2012849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619685" y="2735249"/>
            <a:ext cx="7283912" cy="524786"/>
          </a:xfrm>
          <a:prstGeom prst="rect">
            <a:avLst/>
          </a:prstGeom>
          <a:solidFill>
            <a:srgbClr val="FF0000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1015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4.4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薄透镜成像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461249" y="60313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zh-CN" altLang="en-US" sz="32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完整</a:t>
            </a:r>
            <a:r>
              <a:rPr lang="zh-TW" altLang="en-US" sz="32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透镜成像过程分析</a:t>
            </a:r>
            <a:r>
              <a:rPr lang="zh-CN" altLang="en-US" sz="32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endParaRPr lang="en-US" altLang="zh-TW" sz="3200" dirty="0" smtClean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345801" y="1502829"/>
            <a:ext cx="8460495" cy="4525962"/>
          </a:xfrm>
        </p:spPr>
        <p:txBody>
          <a:bodyPr/>
          <a:lstStyle/>
          <a:p>
            <a:pPr eaLnBrk="1" hangingPunct="1">
              <a:lnSpc>
                <a:spcPct val="100000"/>
              </a:lnSpc>
            </a:pPr>
            <a:r>
              <a:rPr lang="zh-TW" altLang="en-US" smtClean="0">
                <a:latin typeface="黑体" panose="02010609060101010101" pitchFamily="49" charset="-122"/>
                <a:ea typeface="黑体" panose="02010609060101010101" pitchFamily="49" charset="-122"/>
              </a:rPr>
              <a:t>由点光源出发</a:t>
            </a:r>
            <a:r>
              <a:rPr lang="en-US" altLang="zh-TW" smtClean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en-US" altLang="zh-TW" smtClean="0">
                <a:latin typeface="黑体" panose="02010609060101010101" pitchFamily="49" charset="-122"/>
                <a:ea typeface="黑体" panose="02010609060101010101" pitchFamily="49" charset="-122"/>
                <a:sym typeface="Wingdings" panose="05000000000000000000" pitchFamily="2" charset="2"/>
              </a:rPr>
              <a:t></a:t>
            </a:r>
            <a:r>
              <a:rPr lang="zh-TW" altLang="en-US" smtClean="0">
                <a:latin typeface="黑体" panose="02010609060101010101" pitchFamily="49" charset="-122"/>
                <a:ea typeface="黑体" panose="02010609060101010101" pitchFamily="49" charset="-122"/>
                <a:sym typeface="Wingdings" panose="05000000000000000000" pitchFamily="2" charset="2"/>
              </a:rPr>
              <a:t> 空气传播</a:t>
            </a:r>
            <a:r>
              <a:rPr lang="en-US" altLang="zh-TW" smtClean="0">
                <a:latin typeface="黑体" panose="02010609060101010101" pitchFamily="49" charset="-122"/>
                <a:ea typeface="黑体" panose="02010609060101010101" pitchFamily="49" charset="-122"/>
                <a:sym typeface="Wingdings" panose="05000000000000000000" pitchFamily="2" charset="2"/>
              </a:rPr>
              <a:t> </a:t>
            </a:r>
            <a:r>
              <a:rPr lang="zh-TW" altLang="en-US" smtClean="0">
                <a:latin typeface="黑体" panose="02010609060101010101" pitchFamily="49" charset="-122"/>
                <a:ea typeface="黑体" panose="02010609060101010101" pitchFamily="49" charset="-122"/>
                <a:sym typeface="Wingdings" panose="05000000000000000000" pitchFamily="2" charset="2"/>
              </a:rPr>
              <a:t>＋</a:t>
            </a:r>
            <a:r>
              <a:rPr lang="en-US" altLang="zh-TW" smtClean="0">
                <a:latin typeface="黑体" panose="02010609060101010101" pitchFamily="49" charset="-122"/>
                <a:ea typeface="黑体" panose="02010609060101010101" pitchFamily="49" charset="-122"/>
                <a:sym typeface="Wingdings" panose="05000000000000000000" pitchFamily="2" charset="2"/>
              </a:rPr>
              <a:t> </a:t>
            </a:r>
            <a:r>
              <a:rPr lang="zh-TW" altLang="en-US" smtClean="0">
                <a:latin typeface="黑体" panose="02010609060101010101" pitchFamily="49" charset="-122"/>
                <a:ea typeface="黑体" panose="02010609060101010101" pitchFamily="49" charset="-122"/>
                <a:sym typeface="Wingdings" panose="05000000000000000000" pitchFamily="2" charset="2"/>
              </a:rPr>
              <a:t>折射</a:t>
            </a:r>
            <a:r>
              <a:rPr lang="en-US" altLang="zh-TW" smtClean="0">
                <a:latin typeface="黑体" panose="02010609060101010101" pitchFamily="49" charset="-122"/>
                <a:ea typeface="黑体" panose="02010609060101010101" pitchFamily="49" charset="-122"/>
                <a:sym typeface="Wingdings" panose="05000000000000000000" pitchFamily="2" charset="2"/>
              </a:rPr>
              <a:t> </a:t>
            </a:r>
            <a:r>
              <a:rPr lang="zh-TW" altLang="en-US" smtClean="0">
                <a:latin typeface="黑体" panose="02010609060101010101" pitchFamily="49" charset="-122"/>
                <a:ea typeface="黑体" panose="02010609060101010101" pitchFamily="49" charset="-122"/>
                <a:sym typeface="Wingdings" panose="05000000000000000000" pitchFamily="2" charset="2"/>
              </a:rPr>
              <a:t>＋透镜</a:t>
            </a:r>
            <a:r>
              <a:rPr lang="zh-CN" altLang="en-US" smtClean="0">
                <a:latin typeface="黑体" panose="02010609060101010101" pitchFamily="49" charset="-122"/>
                <a:ea typeface="黑体" panose="02010609060101010101" pitchFamily="49" charset="-122"/>
                <a:sym typeface="Wingdings" panose="05000000000000000000" pitchFamily="2" charset="2"/>
              </a:rPr>
              <a:t>内</a:t>
            </a:r>
            <a:r>
              <a:rPr lang="zh-TW" altLang="en-US" smtClean="0">
                <a:latin typeface="黑体" panose="02010609060101010101" pitchFamily="49" charset="-122"/>
                <a:ea typeface="黑体" panose="02010609060101010101" pitchFamily="49" charset="-122"/>
                <a:sym typeface="Wingdings" panose="05000000000000000000" pitchFamily="2" charset="2"/>
              </a:rPr>
              <a:t>传播</a:t>
            </a:r>
            <a:r>
              <a:rPr lang="en-US" altLang="zh-TW" smtClean="0">
                <a:latin typeface="黑体" panose="02010609060101010101" pitchFamily="49" charset="-122"/>
                <a:ea typeface="黑体" panose="02010609060101010101" pitchFamily="49" charset="-122"/>
                <a:sym typeface="Wingdings" panose="05000000000000000000" pitchFamily="2" charset="2"/>
              </a:rPr>
              <a:t> </a:t>
            </a:r>
            <a:r>
              <a:rPr lang="zh-TW" altLang="en-US" smtClean="0">
                <a:latin typeface="黑体" panose="02010609060101010101" pitchFamily="49" charset="-122"/>
                <a:ea typeface="黑体" panose="02010609060101010101" pitchFamily="49" charset="-122"/>
                <a:sym typeface="Wingdings" panose="05000000000000000000" pitchFamily="2" charset="2"/>
              </a:rPr>
              <a:t>＋</a:t>
            </a:r>
            <a:r>
              <a:rPr lang="en-US" altLang="zh-TW" smtClean="0">
                <a:latin typeface="黑体" panose="02010609060101010101" pitchFamily="49" charset="-122"/>
                <a:ea typeface="黑体" panose="02010609060101010101" pitchFamily="49" charset="-122"/>
                <a:sym typeface="Wingdings" panose="05000000000000000000" pitchFamily="2" charset="2"/>
              </a:rPr>
              <a:t> </a:t>
            </a:r>
            <a:r>
              <a:rPr lang="zh-TW" altLang="en-US" smtClean="0">
                <a:latin typeface="黑体" panose="02010609060101010101" pitchFamily="49" charset="-122"/>
                <a:ea typeface="黑体" panose="02010609060101010101" pitchFamily="49" charset="-122"/>
                <a:sym typeface="Wingdings" panose="05000000000000000000" pitchFamily="2" charset="2"/>
              </a:rPr>
              <a:t>折射</a:t>
            </a:r>
            <a:r>
              <a:rPr lang="en-US" altLang="zh-TW" smtClean="0">
                <a:latin typeface="黑体" panose="02010609060101010101" pitchFamily="49" charset="-122"/>
                <a:ea typeface="黑体" panose="02010609060101010101" pitchFamily="49" charset="-122"/>
                <a:sym typeface="Wingdings" panose="05000000000000000000" pitchFamily="2" charset="2"/>
              </a:rPr>
              <a:t> </a:t>
            </a:r>
            <a:r>
              <a:rPr lang="zh-TW" altLang="en-US" smtClean="0">
                <a:latin typeface="黑体" panose="02010609060101010101" pitchFamily="49" charset="-122"/>
                <a:ea typeface="黑体" panose="02010609060101010101" pitchFamily="49" charset="-122"/>
                <a:sym typeface="Wingdings" panose="05000000000000000000" pitchFamily="2" charset="2"/>
              </a:rPr>
              <a:t>＋</a:t>
            </a:r>
            <a:r>
              <a:rPr lang="en-US" altLang="zh-TW" smtClean="0">
                <a:latin typeface="黑体" panose="02010609060101010101" pitchFamily="49" charset="-122"/>
                <a:ea typeface="黑体" panose="02010609060101010101" pitchFamily="49" charset="-122"/>
                <a:sym typeface="Wingdings" panose="05000000000000000000" pitchFamily="2" charset="2"/>
              </a:rPr>
              <a:t> </a:t>
            </a:r>
            <a:r>
              <a:rPr lang="zh-TW" altLang="en-US" smtClean="0">
                <a:latin typeface="黑体" panose="02010609060101010101" pitchFamily="49" charset="-122"/>
                <a:ea typeface="黑体" panose="02010609060101010101" pitchFamily="49" charset="-122"/>
                <a:sym typeface="Wingdings" panose="05000000000000000000" pitchFamily="2" charset="2"/>
              </a:rPr>
              <a:t>空气传播</a:t>
            </a:r>
            <a:r>
              <a:rPr lang="en-US" altLang="zh-TW" smtClean="0">
                <a:latin typeface="黑体" panose="02010609060101010101" pitchFamily="49" charset="-122"/>
                <a:ea typeface="黑体" panose="02010609060101010101" pitchFamily="49" charset="-122"/>
                <a:sym typeface="Wingdings" panose="05000000000000000000" pitchFamily="2" charset="2"/>
              </a:rPr>
              <a:t> </a:t>
            </a:r>
            <a:r>
              <a:rPr lang="zh-TW" altLang="en-US" smtClean="0">
                <a:latin typeface="黑体" panose="02010609060101010101" pitchFamily="49" charset="-122"/>
                <a:ea typeface="黑体" panose="02010609060101010101" pitchFamily="49" charset="-122"/>
                <a:sym typeface="Wingdings" panose="05000000000000000000" pitchFamily="2" charset="2"/>
              </a:rPr>
              <a:t> 焦点</a:t>
            </a:r>
            <a:endParaRPr lang="en-US" altLang="zh-TW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9286" y="2554972"/>
            <a:ext cx="6013524" cy="4099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7333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4.4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薄透镜成像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374650" y="558784"/>
            <a:ext cx="7886700" cy="1325563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zh-TW" altLang="en-US" sz="300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透镜成像分析：近轴光线追踪法</a:t>
            </a:r>
            <a:endParaRPr lang="en-US" altLang="zh-TW" sz="3000" dirty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81227"/>
            <a:ext cx="8229600" cy="1331913"/>
          </a:xfrm>
        </p:spPr>
        <p:txBody>
          <a:bodyPr/>
          <a:lstStyle/>
          <a:p>
            <a:pPr eaLnBrk="1" hangingPunct="1">
              <a:lnSpc>
                <a:spcPct val="100000"/>
              </a:lnSpc>
            </a:pPr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先针对单一透镜中的光路分析</a:t>
            </a:r>
            <a:endParaRPr lang="en-US" altLang="zh-TW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lvl="1" eaLnBrk="1" hangingPunct="1">
              <a:lnSpc>
                <a:spcPct val="100000"/>
              </a:lnSpc>
            </a:pPr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亦即求出连结入射与出射的矩阵</a:t>
            </a:r>
            <a:endParaRPr lang="en-US" altLang="zh-TW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2827109"/>
              </p:ext>
            </p:extLst>
          </p:nvPr>
        </p:nvGraphicFramePr>
        <p:xfrm>
          <a:off x="4755892" y="3505868"/>
          <a:ext cx="2830513" cy="1074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778" name="Equation" r:id="rId4" imgW="1269449" imgH="482391" progId="Equation.3">
                  <p:embed/>
                </p:oleObj>
              </mc:Choice>
              <mc:Fallback>
                <p:oleObj name="Equation" r:id="rId4" imgW="1269449" imgH="482391" progId="Equation.3">
                  <p:embed/>
                  <p:pic>
                    <p:nvPicPr>
                      <p:cNvPr id="5837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55892" y="3505868"/>
                        <a:ext cx="2830513" cy="1074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" name="群組 2"/>
          <p:cNvGrpSpPr>
            <a:grpSpLocks noChangeAspect="1"/>
          </p:cNvGrpSpPr>
          <p:nvPr/>
        </p:nvGrpSpPr>
        <p:grpSpPr bwMode="auto">
          <a:xfrm>
            <a:off x="1136650" y="2800350"/>
            <a:ext cx="3455988" cy="2627313"/>
            <a:chOff x="1136650" y="2800350"/>
            <a:chExt cx="2479675" cy="1885950"/>
          </a:xfrm>
        </p:grpSpPr>
        <p:sp>
          <p:nvSpPr>
            <p:cNvPr id="8" name="Oval 6"/>
            <p:cNvSpPr>
              <a:spLocks noChangeArrowheads="1"/>
            </p:cNvSpPr>
            <p:nvPr/>
          </p:nvSpPr>
          <p:spPr bwMode="auto">
            <a:xfrm>
              <a:off x="1987550" y="2803525"/>
              <a:ext cx="792163" cy="1882775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sz="2400"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9" name="Line 7"/>
            <p:cNvSpPr>
              <a:spLocks noChangeShapeType="1"/>
            </p:cNvSpPr>
            <p:nvPr/>
          </p:nvSpPr>
          <p:spPr bwMode="auto">
            <a:xfrm>
              <a:off x="1165225" y="3741738"/>
              <a:ext cx="24511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10" name="Line 8"/>
            <p:cNvSpPr>
              <a:spLocks noChangeShapeType="1"/>
            </p:cNvSpPr>
            <p:nvPr/>
          </p:nvSpPr>
          <p:spPr bwMode="auto">
            <a:xfrm>
              <a:off x="1987550" y="2803525"/>
              <a:ext cx="0" cy="18827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11" name="Line 9"/>
            <p:cNvSpPr>
              <a:spLocks noChangeShapeType="1"/>
            </p:cNvSpPr>
            <p:nvPr/>
          </p:nvSpPr>
          <p:spPr bwMode="auto">
            <a:xfrm>
              <a:off x="2797175" y="2800350"/>
              <a:ext cx="0" cy="18827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graphicFrame>
          <p:nvGraphicFramePr>
            <p:cNvPr id="12" name="Object 10"/>
            <p:cNvGraphicFramePr>
              <a:graphicFrameLocks noChangeAspect="1"/>
            </p:cNvGraphicFramePr>
            <p:nvPr/>
          </p:nvGraphicFramePr>
          <p:xfrm>
            <a:off x="2873375" y="2932113"/>
            <a:ext cx="603250" cy="7159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6779" name="Equation" r:id="rId6" imgW="406224" imgH="482391" progId="Equation.3">
                    <p:embed/>
                  </p:oleObj>
                </mc:Choice>
                <mc:Fallback>
                  <p:oleObj name="Equation" r:id="rId6" imgW="406224" imgH="482391" progId="Equation.3">
                    <p:embed/>
                    <p:pic>
                      <p:nvPicPr>
                        <p:cNvPr id="86027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73375" y="2932113"/>
                          <a:ext cx="603250" cy="7159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" name="Oval 11"/>
            <p:cNvSpPr>
              <a:spLocks noChangeArrowheads="1"/>
            </p:cNvSpPr>
            <p:nvPr/>
          </p:nvSpPr>
          <p:spPr bwMode="auto">
            <a:xfrm>
              <a:off x="2742841" y="3055738"/>
              <a:ext cx="108666" cy="111124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sz="2400"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14" name="Oval 12"/>
            <p:cNvSpPr>
              <a:spLocks noChangeArrowheads="1"/>
            </p:cNvSpPr>
            <p:nvPr/>
          </p:nvSpPr>
          <p:spPr bwMode="auto">
            <a:xfrm>
              <a:off x="1935595" y="3054550"/>
              <a:ext cx="109257" cy="112312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sz="2400"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graphicFrame>
          <p:nvGraphicFramePr>
            <p:cNvPr id="15" name="Object 13"/>
            <p:cNvGraphicFramePr>
              <a:graphicFrameLocks noChangeAspect="1"/>
            </p:cNvGraphicFramePr>
            <p:nvPr/>
          </p:nvGraphicFramePr>
          <p:xfrm>
            <a:off x="1381125" y="2932113"/>
            <a:ext cx="528638" cy="7159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6780" name="Equation" r:id="rId8" imgW="355446" imgH="482391" progId="Equation.3">
                    <p:embed/>
                  </p:oleObj>
                </mc:Choice>
                <mc:Fallback>
                  <p:oleObj name="Equation" r:id="rId8" imgW="355446" imgH="482391" progId="Equation.3">
                    <p:embed/>
                    <p:pic>
                      <p:nvPicPr>
                        <p:cNvPr id="86030" name="Object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81125" y="2932113"/>
                          <a:ext cx="528638" cy="7159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" name="Object 14"/>
            <p:cNvGraphicFramePr>
              <a:graphicFrameLocks noChangeAspect="1"/>
            </p:cNvGraphicFramePr>
            <p:nvPr/>
          </p:nvGraphicFramePr>
          <p:xfrm>
            <a:off x="2063750" y="3051175"/>
            <a:ext cx="263525" cy="3206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6781" name="方程式" r:id="rId10" imgW="177569" imgH="215619" progId="Equation.3">
                    <p:embed/>
                  </p:oleObj>
                </mc:Choice>
                <mc:Fallback>
                  <p:oleObj name="方程式" r:id="rId10" imgW="177569" imgH="215619" progId="Equation.3">
                    <p:embed/>
                    <p:pic>
                      <p:nvPicPr>
                        <p:cNvPr id="86031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63750" y="3051175"/>
                          <a:ext cx="263525" cy="3206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" name="Object 15"/>
            <p:cNvGraphicFramePr>
              <a:graphicFrameLocks noChangeAspect="1"/>
            </p:cNvGraphicFramePr>
            <p:nvPr/>
          </p:nvGraphicFramePr>
          <p:xfrm>
            <a:off x="2497138" y="3371850"/>
            <a:ext cx="282575" cy="3206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6782" name="方程式" r:id="rId12" imgW="190335" imgH="215713" progId="Equation.3">
                    <p:embed/>
                  </p:oleObj>
                </mc:Choice>
                <mc:Fallback>
                  <p:oleObj name="方程式" r:id="rId12" imgW="190335" imgH="215713" progId="Equation.3">
                    <p:embed/>
                    <p:pic>
                      <p:nvPicPr>
                        <p:cNvPr id="86032" name="Object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97138" y="3371850"/>
                          <a:ext cx="282575" cy="3206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8" name="Object 16"/>
            <p:cNvGraphicFramePr>
              <a:graphicFrameLocks noChangeAspect="1"/>
            </p:cNvGraphicFramePr>
            <p:nvPr/>
          </p:nvGraphicFramePr>
          <p:xfrm>
            <a:off x="1136650" y="4232275"/>
            <a:ext cx="488950" cy="265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6783" name="方程式" r:id="rId14" imgW="329914" imgH="177646" progId="Equation.3">
                    <p:embed/>
                  </p:oleObj>
                </mc:Choice>
                <mc:Fallback>
                  <p:oleObj name="方程式" r:id="rId14" imgW="329914" imgH="177646" progId="Equation.3">
                    <p:embed/>
                    <p:pic>
                      <p:nvPicPr>
                        <p:cNvPr id="86033" name="Object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36650" y="4232275"/>
                          <a:ext cx="488950" cy="2651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" name="Object 17"/>
            <p:cNvGraphicFramePr>
              <a:graphicFrameLocks noChangeAspect="1"/>
            </p:cNvGraphicFramePr>
            <p:nvPr/>
          </p:nvGraphicFramePr>
          <p:xfrm>
            <a:off x="3127375" y="4232275"/>
            <a:ext cx="488950" cy="265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6784" name="方程式" r:id="rId16" imgW="329914" imgH="177646" progId="Equation.3">
                    <p:embed/>
                  </p:oleObj>
                </mc:Choice>
                <mc:Fallback>
                  <p:oleObj name="方程式" r:id="rId16" imgW="329914" imgH="177646" progId="Equation.3">
                    <p:embed/>
                    <p:pic>
                      <p:nvPicPr>
                        <p:cNvPr id="86034" name="Object 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27375" y="4232275"/>
                          <a:ext cx="488950" cy="2651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" name="Object 18"/>
            <p:cNvGraphicFramePr>
              <a:graphicFrameLocks noChangeAspect="1"/>
            </p:cNvGraphicFramePr>
            <p:nvPr/>
          </p:nvGraphicFramePr>
          <p:xfrm>
            <a:off x="2327275" y="4024313"/>
            <a:ext cx="187325" cy="2079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6785" name="方程式" r:id="rId17" imgW="126835" imgH="139518" progId="Equation.3">
                    <p:embed/>
                  </p:oleObj>
                </mc:Choice>
                <mc:Fallback>
                  <p:oleObj name="方程式" r:id="rId17" imgW="126835" imgH="139518" progId="Equation.3">
                    <p:embed/>
                    <p:pic>
                      <p:nvPicPr>
                        <p:cNvPr id="86035" name="Object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27275" y="4024313"/>
                          <a:ext cx="187325" cy="2079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1" name="Text Box 26"/>
          <p:cNvSpPr txBox="1">
            <a:spLocks noChangeArrowheads="1"/>
          </p:cNvSpPr>
          <p:nvPr/>
        </p:nvSpPr>
        <p:spPr bwMode="auto">
          <a:xfrm>
            <a:off x="2796055" y="5741241"/>
            <a:ext cx="32383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sz="2400">
                <a:solidFill>
                  <a:srgbClr val="C00000"/>
                </a:solidFill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zh-CN" altLang="en-US" sz="2400" smtClean="0">
                <a:solidFill>
                  <a:srgbClr val="C00000"/>
                </a:solidFill>
                <a:ea typeface="黑体" panose="02010609060101010101" pitchFamily="49" charset="-122"/>
                <a:cs typeface="Arial" panose="020B0604020202020204" pitchFamily="34" charset="0"/>
              </a:rPr>
              <a:t>注意：</a:t>
            </a:r>
            <a:r>
              <a:rPr lang="zh-TW" altLang="en-US" sz="2400" smtClean="0">
                <a:solidFill>
                  <a:srgbClr val="C00000"/>
                </a:solidFill>
                <a:ea typeface="黑体" panose="02010609060101010101" pitchFamily="49" charset="-122"/>
                <a:cs typeface="Arial" panose="020B0604020202020204" pitchFamily="34" charset="0"/>
              </a:rPr>
              <a:t>此处</a:t>
            </a:r>
            <a:r>
              <a:rPr lang="en-US" altLang="zh-TW" sz="2400" smtClean="0">
                <a:solidFill>
                  <a:srgbClr val="C00000"/>
                </a:solidFill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TW" sz="2400">
                <a:solidFill>
                  <a:srgbClr val="C00000"/>
                </a:solidFill>
                <a:ea typeface="黑体" panose="02010609060101010101" pitchFamily="49" charset="-122"/>
                <a:cs typeface="Arial" panose="020B0604020202020204" pitchFamily="34" charset="0"/>
              </a:rPr>
              <a:t>R</a:t>
            </a:r>
            <a:r>
              <a:rPr lang="en-US" altLang="zh-TW" sz="2400" baseline="-25000">
                <a:solidFill>
                  <a:srgbClr val="C00000"/>
                </a:solidFill>
                <a:ea typeface="黑体" panose="02010609060101010101" pitchFamily="49" charset="-122"/>
                <a:cs typeface="Arial" panose="020B0604020202020204" pitchFamily="34" charset="0"/>
              </a:rPr>
              <a:t>2</a:t>
            </a:r>
            <a:r>
              <a:rPr lang="en-US" altLang="zh-TW" sz="2400">
                <a:solidFill>
                  <a:srgbClr val="C00000"/>
                </a:solidFill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zh-TW" altLang="en-US" sz="2400">
                <a:solidFill>
                  <a:srgbClr val="C00000"/>
                </a:solidFill>
                <a:ea typeface="黑体" panose="02010609060101010101" pitchFamily="49" charset="-122"/>
                <a:cs typeface="Arial" panose="020B0604020202020204" pitchFamily="34" charset="0"/>
              </a:rPr>
              <a:t>为负值</a:t>
            </a:r>
            <a:endParaRPr lang="en-US" altLang="zh-TW" sz="2400">
              <a:solidFill>
                <a:srgbClr val="C00000"/>
              </a:solidFill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0327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4.4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薄透镜成像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idx="1"/>
          </p:nvPr>
        </p:nvSpPr>
        <p:spPr>
          <a:xfrm>
            <a:off x="459314" y="4708510"/>
            <a:ext cx="8229600" cy="1765300"/>
          </a:xfrm>
        </p:spPr>
        <p:txBody>
          <a:bodyPr/>
          <a:lstStyle/>
          <a:p>
            <a:pPr eaLnBrk="1" hangingPunct="1"/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可忽略透镜中传播距离</a:t>
            </a:r>
            <a:endParaRPr lang="en-US" altLang="zh-TW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eaLnBrk="1" hangingPunct="1"/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只考虑前后</a:t>
            </a:r>
            <a:r>
              <a:rPr lang="zh-CN" altLang="en-US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界面处</a:t>
            </a:r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的折射</a:t>
            </a:r>
            <a:endParaRPr lang="en-US" altLang="zh-TW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grpSp>
        <p:nvGrpSpPr>
          <p:cNvPr id="4" name="Group 7"/>
          <p:cNvGrpSpPr>
            <a:grpSpLocks/>
          </p:cNvGrpSpPr>
          <p:nvPr/>
        </p:nvGrpSpPr>
        <p:grpSpPr bwMode="auto">
          <a:xfrm flipH="1">
            <a:off x="3789889" y="1884347"/>
            <a:ext cx="617538" cy="2563813"/>
            <a:chOff x="1110" y="1825"/>
            <a:chExt cx="389" cy="1615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6" name="Arc 8"/>
            <p:cNvSpPr>
              <a:spLocks/>
            </p:cNvSpPr>
            <p:nvPr/>
          </p:nvSpPr>
          <p:spPr bwMode="auto">
            <a:xfrm>
              <a:off x="1110" y="1825"/>
              <a:ext cx="389" cy="861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7" name="Arc 9"/>
            <p:cNvSpPr>
              <a:spLocks/>
            </p:cNvSpPr>
            <p:nvPr/>
          </p:nvSpPr>
          <p:spPr bwMode="auto">
            <a:xfrm flipV="1">
              <a:off x="1110" y="2579"/>
              <a:ext cx="389" cy="861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</p:grpSp>
      <p:sp>
        <p:nvSpPr>
          <p:cNvPr id="8" name="Line 10"/>
          <p:cNvSpPr>
            <a:spLocks noChangeShapeType="1"/>
          </p:cNvSpPr>
          <p:nvPr/>
        </p:nvSpPr>
        <p:spPr bwMode="auto">
          <a:xfrm flipH="1">
            <a:off x="2315102" y="3171810"/>
            <a:ext cx="20923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graphicFrame>
        <p:nvGraphicFramePr>
          <p:cNvPr id="9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1186981"/>
              </p:ext>
            </p:extLst>
          </p:nvPr>
        </p:nvGraphicFramePr>
        <p:xfrm>
          <a:off x="3231089" y="2208197"/>
          <a:ext cx="528638" cy="715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794" name="Equation" r:id="rId4" imgW="355446" imgH="482391" progId="Equation.3">
                  <p:embed/>
                </p:oleObj>
              </mc:Choice>
              <mc:Fallback>
                <p:oleObj name="Equation" r:id="rId4" imgW="355446" imgH="482391" progId="Equation.3">
                  <p:embed/>
                  <p:pic>
                    <p:nvPicPr>
                      <p:cNvPr id="8807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1089" y="2208197"/>
                        <a:ext cx="528638" cy="715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8640234"/>
              </p:ext>
            </p:extLst>
          </p:nvPr>
        </p:nvGraphicFramePr>
        <p:xfrm>
          <a:off x="3913714" y="2327260"/>
          <a:ext cx="263525" cy="32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795" name="方程式" r:id="rId6" imgW="177569" imgH="215619" progId="Equation.3">
                  <p:embed/>
                </p:oleObj>
              </mc:Choice>
              <mc:Fallback>
                <p:oleObj name="方程式" r:id="rId6" imgW="177569" imgH="215619" progId="Equation.3">
                  <p:embed/>
                  <p:pic>
                    <p:nvPicPr>
                      <p:cNvPr id="88071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13714" y="2327260"/>
                        <a:ext cx="263525" cy="320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0308796"/>
              </p:ext>
            </p:extLst>
          </p:nvPr>
        </p:nvGraphicFramePr>
        <p:xfrm>
          <a:off x="2986614" y="3773472"/>
          <a:ext cx="488950" cy="26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796" name="方程式" r:id="rId8" imgW="329914" imgH="177646" progId="Equation.3">
                  <p:embed/>
                </p:oleObj>
              </mc:Choice>
              <mc:Fallback>
                <p:oleObj name="方程式" r:id="rId8" imgW="329914" imgH="177646" progId="Equation.3">
                  <p:embed/>
                  <p:pic>
                    <p:nvPicPr>
                      <p:cNvPr id="88072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6614" y="3773472"/>
                        <a:ext cx="488950" cy="265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2" name="Group 21"/>
          <p:cNvGrpSpPr>
            <a:grpSpLocks/>
          </p:cNvGrpSpPr>
          <p:nvPr/>
        </p:nvGrpSpPr>
        <p:grpSpPr bwMode="auto">
          <a:xfrm>
            <a:off x="3037414" y="1884347"/>
            <a:ext cx="3155950" cy="2563813"/>
            <a:chOff x="1915" y="968"/>
            <a:chExt cx="1985" cy="1615"/>
          </a:xfrm>
          <a:solidFill>
            <a:schemeClr val="accent1">
              <a:lumMod val="40000"/>
              <a:lumOff val="60000"/>
            </a:schemeClr>
          </a:solidFill>
        </p:grpSpPr>
        <p:grpSp>
          <p:nvGrpSpPr>
            <p:cNvPr id="13" name="Group 6"/>
            <p:cNvGrpSpPr>
              <a:grpSpLocks/>
            </p:cNvGrpSpPr>
            <p:nvPr/>
          </p:nvGrpSpPr>
          <p:grpSpPr bwMode="auto">
            <a:xfrm>
              <a:off x="2775" y="968"/>
              <a:ext cx="389" cy="1615"/>
              <a:chOff x="1110" y="1825"/>
              <a:chExt cx="389" cy="1615"/>
            </a:xfrm>
            <a:grpFill/>
          </p:grpSpPr>
          <p:sp>
            <p:nvSpPr>
              <p:cNvPr id="19" name="Arc 4"/>
              <p:cNvSpPr>
                <a:spLocks/>
              </p:cNvSpPr>
              <p:nvPr/>
            </p:nvSpPr>
            <p:spPr bwMode="auto">
              <a:xfrm>
                <a:off x="1110" y="1825"/>
                <a:ext cx="389" cy="861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0" name="Arc 5"/>
              <p:cNvSpPr>
                <a:spLocks/>
              </p:cNvSpPr>
              <p:nvPr/>
            </p:nvSpPr>
            <p:spPr bwMode="auto">
              <a:xfrm flipV="1">
                <a:off x="1110" y="2579"/>
                <a:ext cx="389" cy="861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4" name="Line 11"/>
            <p:cNvSpPr>
              <a:spLocks noChangeShapeType="1"/>
            </p:cNvSpPr>
            <p:nvPr/>
          </p:nvSpPr>
          <p:spPr bwMode="auto">
            <a:xfrm>
              <a:off x="1915" y="1779"/>
              <a:ext cx="1985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/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graphicFrame>
          <p:nvGraphicFramePr>
            <p:cNvPr id="15" name="Object 12"/>
            <p:cNvGraphicFramePr>
              <a:graphicFrameLocks noChangeAspect="1"/>
            </p:cNvGraphicFramePr>
            <p:nvPr/>
          </p:nvGraphicFramePr>
          <p:xfrm>
            <a:off x="3164" y="1172"/>
            <a:ext cx="380" cy="45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7797" name="Equation" r:id="rId10" imgW="406224" imgH="482391" progId="Equation.3">
                    <p:embed/>
                  </p:oleObj>
                </mc:Choice>
                <mc:Fallback>
                  <p:oleObj name="Equation" r:id="rId10" imgW="406224" imgH="482391" progId="Equation.3">
                    <p:embed/>
                    <p:pic>
                      <p:nvPicPr>
                        <p:cNvPr id="88078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64" y="1172"/>
                          <a:ext cx="380" cy="45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" name="Object 15"/>
            <p:cNvGraphicFramePr>
              <a:graphicFrameLocks noChangeAspect="1"/>
            </p:cNvGraphicFramePr>
            <p:nvPr/>
          </p:nvGraphicFramePr>
          <p:xfrm>
            <a:off x="2783" y="1449"/>
            <a:ext cx="296" cy="20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7798" name="方程式" r:id="rId12" imgW="317087" imgH="215619" progId="Equation.3">
                    <p:embed/>
                  </p:oleObj>
                </mc:Choice>
                <mc:Fallback>
                  <p:oleObj name="方程式" r:id="rId12" imgW="317087" imgH="215619" progId="Equation.3">
                    <p:embed/>
                    <p:pic>
                      <p:nvPicPr>
                        <p:cNvPr id="88079" name="Object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83" y="1449"/>
                          <a:ext cx="296" cy="20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" name="Object 17"/>
            <p:cNvGraphicFramePr>
              <a:graphicFrameLocks noChangeAspect="1"/>
            </p:cNvGraphicFramePr>
            <p:nvPr/>
          </p:nvGraphicFramePr>
          <p:xfrm>
            <a:off x="3390" y="2158"/>
            <a:ext cx="308" cy="16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7799" name="方程式" r:id="rId14" imgW="329914" imgH="177646" progId="Equation.3">
                    <p:embed/>
                  </p:oleObj>
                </mc:Choice>
                <mc:Fallback>
                  <p:oleObj name="方程式" r:id="rId14" imgW="329914" imgH="177646" progId="Equation.3">
                    <p:embed/>
                    <p:pic>
                      <p:nvPicPr>
                        <p:cNvPr id="88080" name="Object 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90" y="2158"/>
                          <a:ext cx="308" cy="16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8" name="Object 18"/>
            <p:cNvGraphicFramePr>
              <a:graphicFrameLocks noChangeAspect="1"/>
            </p:cNvGraphicFramePr>
            <p:nvPr/>
          </p:nvGraphicFramePr>
          <p:xfrm>
            <a:off x="2716" y="2092"/>
            <a:ext cx="118" cy="1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7800" name="方程式" r:id="rId15" imgW="126835" imgH="139518" progId="Equation.3">
                    <p:embed/>
                  </p:oleObj>
                </mc:Choice>
                <mc:Fallback>
                  <p:oleObj name="方程式" r:id="rId15" imgW="126835" imgH="139518" progId="Equation.3">
                    <p:embed/>
                    <p:pic>
                      <p:nvPicPr>
                        <p:cNvPr id="88081" name="Object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16" y="2092"/>
                          <a:ext cx="118" cy="13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1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8696345"/>
              </p:ext>
            </p:extLst>
          </p:nvPr>
        </p:nvGraphicFramePr>
        <p:xfrm>
          <a:off x="4313764" y="3668697"/>
          <a:ext cx="187325" cy="207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801" name="方程式" r:id="rId17" imgW="126835" imgH="139518" progId="Equation.3">
                  <p:embed/>
                </p:oleObj>
              </mc:Choice>
              <mc:Fallback>
                <p:oleObj name="方程式" r:id="rId17" imgW="126835" imgH="139518" progId="Equation.3">
                  <p:embed/>
                  <p:pic>
                    <p:nvPicPr>
                      <p:cNvPr id="88074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13764" y="3668697"/>
                        <a:ext cx="187325" cy="207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矩形 1"/>
          <p:cNvSpPr/>
          <p:nvPr/>
        </p:nvSpPr>
        <p:spPr>
          <a:xfrm>
            <a:off x="4599609" y="2430110"/>
            <a:ext cx="843501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8800" b="1" kern="10">
                <a:ln w="9525"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+</a:t>
            </a:r>
            <a:endParaRPr lang="zh-CN" altLang="en-US" sz="8800" b="1" kern="10">
              <a:ln w="9525">
                <a:round/>
                <a:headEnd/>
                <a:tailEnd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2" name="Rectangle 2"/>
          <p:cNvSpPr>
            <a:spLocks noGrp="1" noChangeArrowheads="1"/>
          </p:cNvSpPr>
          <p:nvPr>
            <p:ph type="title"/>
          </p:nvPr>
        </p:nvSpPr>
        <p:spPr>
          <a:xfrm>
            <a:off x="374650" y="558784"/>
            <a:ext cx="7886700" cy="1325563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zh-TW" altLang="en-US" sz="300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透镜成像</a:t>
            </a:r>
            <a:r>
              <a:rPr lang="zh-TW" altLang="en-US" sz="300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分析</a:t>
            </a:r>
            <a:r>
              <a:rPr lang="zh-TW" altLang="en-US" sz="30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CN" altLang="en-US" sz="30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薄透镜近似</a:t>
            </a:r>
            <a:endParaRPr lang="en-US" altLang="zh-TW" sz="3000" dirty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96919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0.00093 L 0.14705 0.00093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4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4.4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薄透镜成像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64333"/>
            <a:ext cx="7886700" cy="1325563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zh-TW" altLang="en-US" sz="3200" dirty="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薄透镜</a:t>
            </a:r>
            <a:r>
              <a:rPr lang="en-US" altLang="zh-TW" sz="3200" dirty="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zh-TW" altLang="en-US" sz="3200" b="1" dirty="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＋</a:t>
            </a:r>
            <a:r>
              <a:rPr lang="en-US" altLang="zh-TW" sz="3200" dirty="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zh-TW" altLang="en-US" sz="3200" dirty="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近轴</a:t>
            </a:r>
            <a:r>
              <a:rPr lang="zh-TW" altLang="en-US" sz="32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光线追踪法</a:t>
            </a:r>
            <a:r>
              <a:rPr lang="zh-CN" altLang="en-US" sz="32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：</a:t>
            </a:r>
            <a:endParaRPr lang="en-US" altLang="zh-TW" sz="3200" dirty="0" smtClean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3727450" y="1532186"/>
            <a:ext cx="3151188" cy="2563813"/>
            <a:chOff x="1915" y="968"/>
            <a:chExt cx="1985" cy="1615"/>
          </a:xfrm>
          <a:solidFill>
            <a:schemeClr val="accent1">
              <a:lumMod val="40000"/>
              <a:lumOff val="60000"/>
            </a:schemeClr>
          </a:solidFill>
        </p:grpSpPr>
        <p:grpSp>
          <p:nvGrpSpPr>
            <p:cNvPr id="6" name="Group 12"/>
            <p:cNvGrpSpPr>
              <a:grpSpLocks/>
            </p:cNvGrpSpPr>
            <p:nvPr/>
          </p:nvGrpSpPr>
          <p:grpSpPr bwMode="auto">
            <a:xfrm>
              <a:off x="2775" y="968"/>
              <a:ext cx="389" cy="1615"/>
              <a:chOff x="1110" y="1825"/>
              <a:chExt cx="389" cy="1615"/>
            </a:xfrm>
            <a:grpFill/>
          </p:grpSpPr>
          <p:sp>
            <p:nvSpPr>
              <p:cNvPr id="12" name="Arc 13"/>
              <p:cNvSpPr>
                <a:spLocks/>
              </p:cNvSpPr>
              <p:nvPr/>
            </p:nvSpPr>
            <p:spPr bwMode="auto">
              <a:xfrm>
                <a:off x="1110" y="1825"/>
                <a:ext cx="389" cy="861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3" name="Arc 14"/>
              <p:cNvSpPr>
                <a:spLocks/>
              </p:cNvSpPr>
              <p:nvPr/>
            </p:nvSpPr>
            <p:spPr bwMode="auto">
              <a:xfrm flipV="1">
                <a:off x="1110" y="2579"/>
                <a:ext cx="389" cy="861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7" name="Line 15"/>
            <p:cNvSpPr>
              <a:spLocks noChangeShapeType="1"/>
            </p:cNvSpPr>
            <p:nvPr/>
          </p:nvSpPr>
          <p:spPr bwMode="auto">
            <a:xfrm>
              <a:off x="1915" y="1779"/>
              <a:ext cx="1985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/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graphicFrame>
          <p:nvGraphicFramePr>
            <p:cNvPr id="8" name="Object 16"/>
            <p:cNvGraphicFramePr>
              <a:graphicFrameLocks noChangeAspect="1"/>
            </p:cNvGraphicFramePr>
            <p:nvPr/>
          </p:nvGraphicFramePr>
          <p:xfrm>
            <a:off x="3164" y="1172"/>
            <a:ext cx="380" cy="45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8878" name="Equation" r:id="rId4" imgW="406224" imgH="482391" progId="Equation.3">
                    <p:embed/>
                  </p:oleObj>
                </mc:Choice>
                <mc:Fallback>
                  <p:oleObj name="Equation" r:id="rId4" imgW="406224" imgH="482391" progId="Equation.3">
                    <p:embed/>
                    <p:pic>
                      <p:nvPicPr>
                        <p:cNvPr id="90134" name="Object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64" y="1172"/>
                          <a:ext cx="380" cy="45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" name="Object 17"/>
            <p:cNvGraphicFramePr>
              <a:graphicFrameLocks noChangeAspect="1"/>
            </p:cNvGraphicFramePr>
            <p:nvPr/>
          </p:nvGraphicFramePr>
          <p:xfrm>
            <a:off x="2801" y="1449"/>
            <a:ext cx="261" cy="20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8879" name="方程式" r:id="rId6" imgW="279279" imgH="215806" progId="Equation.3">
                    <p:embed/>
                  </p:oleObj>
                </mc:Choice>
                <mc:Fallback>
                  <p:oleObj name="方程式" r:id="rId6" imgW="279279" imgH="215806" progId="Equation.3">
                    <p:embed/>
                    <p:pic>
                      <p:nvPicPr>
                        <p:cNvPr id="90135" name="Object 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01" y="1449"/>
                          <a:ext cx="261" cy="20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" name="Object 18"/>
            <p:cNvGraphicFramePr>
              <a:graphicFrameLocks noChangeAspect="1"/>
            </p:cNvGraphicFramePr>
            <p:nvPr/>
          </p:nvGraphicFramePr>
          <p:xfrm>
            <a:off x="3390" y="2158"/>
            <a:ext cx="308" cy="16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8880" name="方程式" r:id="rId8" imgW="329914" imgH="177646" progId="Equation.3">
                    <p:embed/>
                  </p:oleObj>
                </mc:Choice>
                <mc:Fallback>
                  <p:oleObj name="方程式" r:id="rId8" imgW="329914" imgH="177646" progId="Equation.3">
                    <p:embed/>
                    <p:pic>
                      <p:nvPicPr>
                        <p:cNvPr id="90136" name="Object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90" y="2158"/>
                          <a:ext cx="308" cy="16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" name="Object 19"/>
            <p:cNvGraphicFramePr>
              <a:graphicFrameLocks noChangeAspect="1"/>
            </p:cNvGraphicFramePr>
            <p:nvPr/>
          </p:nvGraphicFramePr>
          <p:xfrm>
            <a:off x="2716" y="2092"/>
            <a:ext cx="118" cy="1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8881" name="方程式" r:id="rId10" imgW="126835" imgH="139518" progId="Equation.3">
                    <p:embed/>
                  </p:oleObj>
                </mc:Choice>
                <mc:Fallback>
                  <p:oleObj name="方程式" r:id="rId10" imgW="126835" imgH="139518" progId="Equation.3">
                    <p:embed/>
                    <p:pic>
                      <p:nvPicPr>
                        <p:cNvPr id="90137" name="Object 1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16" y="2092"/>
                          <a:ext cx="118" cy="13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4" name="Group 22"/>
          <p:cNvGrpSpPr>
            <a:grpSpLocks/>
          </p:cNvGrpSpPr>
          <p:nvPr/>
        </p:nvGrpSpPr>
        <p:grpSpPr bwMode="auto">
          <a:xfrm>
            <a:off x="1624013" y="1532186"/>
            <a:ext cx="2185987" cy="2563813"/>
            <a:chOff x="1593" y="1104"/>
            <a:chExt cx="1377" cy="1615"/>
          </a:xfrm>
          <a:solidFill>
            <a:schemeClr val="accent1">
              <a:lumMod val="40000"/>
              <a:lumOff val="60000"/>
            </a:schemeClr>
          </a:solidFill>
        </p:grpSpPr>
        <p:grpSp>
          <p:nvGrpSpPr>
            <p:cNvPr id="15" name="Group 4"/>
            <p:cNvGrpSpPr>
              <a:grpSpLocks/>
            </p:cNvGrpSpPr>
            <p:nvPr/>
          </p:nvGrpSpPr>
          <p:grpSpPr bwMode="auto">
            <a:xfrm flipH="1">
              <a:off x="2522" y="1104"/>
              <a:ext cx="389" cy="1615"/>
              <a:chOff x="1110" y="1825"/>
              <a:chExt cx="389" cy="1615"/>
            </a:xfrm>
            <a:grpFill/>
          </p:grpSpPr>
          <p:sp>
            <p:nvSpPr>
              <p:cNvPr id="21" name="Arc 5"/>
              <p:cNvSpPr>
                <a:spLocks/>
              </p:cNvSpPr>
              <p:nvPr/>
            </p:nvSpPr>
            <p:spPr bwMode="auto">
              <a:xfrm>
                <a:off x="1110" y="1825"/>
                <a:ext cx="389" cy="861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2" name="Arc 6"/>
              <p:cNvSpPr>
                <a:spLocks/>
              </p:cNvSpPr>
              <p:nvPr/>
            </p:nvSpPr>
            <p:spPr bwMode="auto">
              <a:xfrm flipV="1">
                <a:off x="1110" y="2579"/>
                <a:ext cx="389" cy="861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6" name="Line 7"/>
            <p:cNvSpPr>
              <a:spLocks noChangeShapeType="1"/>
            </p:cNvSpPr>
            <p:nvPr/>
          </p:nvSpPr>
          <p:spPr bwMode="auto">
            <a:xfrm flipH="1">
              <a:off x="1593" y="1915"/>
              <a:ext cx="1318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graphicFrame>
          <p:nvGraphicFramePr>
            <p:cNvPr id="17" name="Object 8"/>
            <p:cNvGraphicFramePr>
              <a:graphicFrameLocks noChangeAspect="1"/>
            </p:cNvGraphicFramePr>
            <p:nvPr/>
          </p:nvGraphicFramePr>
          <p:xfrm>
            <a:off x="2170" y="1308"/>
            <a:ext cx="333" cy="45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8882" name="Equation" r:id="rId12" imgW="355446" imgH="482391" progId="Equation.3">
                    <p:embed/>
                  </p:oleObj>
                </mc:Choice>
                <mc:Fallback>
                  <p:oleObj name="Equation" r:id="rId12" imgW="355446" imgH="482391" progId="Equation.3">
                    <p:embed/>
                    <p:pic>
                      <p:nvPicPr>
                        <p:cNvPr id="90126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70" y="1308"/>
                          <a:ext cx="333" cy="45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8" name="Object 9"/>
            <p:cNvGraphicFramePr>
              <a:graphicFrameLocks noChangeAspect="1"/>
            </p:cNvGraphicFramePr>
            <p:nvPr/>
          </p:nvGraphicFramePr>
          <p:xfrm>
            <a:off x="2600" y="1383"/>
            <a:ext cx="166" cy="20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8883" name="方程式" r:id="rId14" imgW="177569" imgH="215619" progId="Equation.3">
                    <p:embed/>
                  </p:oleObj>
                </mc:Choice>
                <mc:Fallback>
                  <p:oleObj name="方程式" r:id="rId14" imgW="177569" imgH="215619" progId="Equation.3">
                    <p:embed/>
                    <p:pic>
                      <p:nvPicPr>
                        <p:cNvPr id="90127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00" y="1383"/>
                          <a:ext cx="166" cy="20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" name="Object 10"/>
            <p:cNvGraphicFramePr>
              <a:graphicFrameLocks noChangeAspect="1"/>
            </p:cNvGraphicFramePr>
            <p:nvPr/>
          </p:nvGraphicFramePr>
          <p:xfrm>
            <a:off x="2016" y="2294"/>
            <a:ext cx="308" cy="16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8884" name="方程式" r:id="rId16" imgW="329914" imgH="177646" progId="Equation.3">
                    <p:embed/>
                  </p:oleObj>
                </mc:Choice>
                <mc:Fallback>
                  <p:oleObj name="方程式" r:id="rId16" imgW="329914" imgH="177646" progId="Equation.3">
                    <p:embed/>
                    <p:pic>
                      <p:nvPicPr>
                        <p:cNvPr id="90128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16" y="2294"/>
                          <a:ext cx="308" cy="16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" name="Object 20"/>
            <p:cNvGraphicFramePr>
              <a:graphicFrameLocks noChangeAspect="1"/>
            </p:cNvGraphicFramePr>
            <p:nvPr/>
          </p:nvGraphicFramePr>
          <p:xfrm>
            <a:off x="2852" y="2228"/>
            <a:ext cx="118" cy="1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8885" name="方程式" r:id="rId17" imgW="126835" imgH="139518" progId="Equation.3">
                    <p:embed/>
                  </p:oleObj>
                </mc:Choice>
                <mc:Fallback>
                  <p:oleObj name="方程式" r:id="rId17" imgW="126835" imgH="139518" progId="Equation.3">
                    <p:embed/>
                    <p:pic>
                      <p:nvPicPr>
                        <p:cNvPr id="90129" name="Object 2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52" y="2228"/>
                          <a:ext cx="118" cy="13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4052836"/>
              </p:ext>
            </p:extLst>
          </p:nvPr>
        </p:nvGraphicFramePr>
        <p:xfrm>
          <a:off x="4160838" y="1579811"/>
          <a:ext cx="603250" cy="715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886" name="Equation" r:id="rId18" imgW="406224" imgH="482391" progId="Equation.3">
                  <p:embed/>
                </p:oleObj>
              </mc:Choice>
              <mc:Fallback>
                <p:oleObj name="Equation" r:id="rId18" imgW="406224" imgH="482391" progId="Equation.3">
                  <p:embed/>
                  <p:pic>
                    <p:nvPicPr>
                      <p:cNvPr id="90118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60838" y="1579811"/>
                        <a:ext cx="603250" cy="715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5" name="群組 1"/>
          <p:cNvGrpSpPr>
            <a:grpSpLocks/>
          </p:cNvGrpSpPr>
          <p:nvPr/>
        </p:nvGrpSpPr>
        <p:grpSpPr bwMode="auto">
          <a:xfrm>
            <a:off x="685800" y="4026149"/>
            <a:ext cx="8001000" cy="2505075"/>
            <a:chOff x="457200" y="3791504"/>
            <a:chExt cx="8377238" cy="2627313"/>
          </a:xfrm>
        </p:grpSpPr>
        <p:graphicFrame>
          <p:nvGraphicFramePr>
            <p:cNvPr id="26" name="Object 25"/>
            <p:cNvGraphicFramePr>
              <a:graphicFrameLocks noChangeAspect="1"/>
            </p:cNvGraphicFramePr>
            <p:nvPr/>
          </p:nvGraphicFramePr>
          <p:xfrm>
            <a:off x="1001713" y="3791504"/>
            <a:ext cx="3032125" cy="11445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8887" name="Equation" r:id="rId20" imgW="1612900" imgH="609600" progId="Equation.3">
                    <p:embed/>
                  </p:oleObj>
                </mc:Choice>
                <mc:Fallback>
                  <p:oleObj name="Equation" r:id="rId20" imgW="1612900" imgH="609600" progId="Equation.3">
                    <p:embed/>
                    <p:pic>
                      <p:nvPicPr>
                        <p:cNvPr id="90120" name="Object 2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01713" y="3791504"/>
                          <a:ext cx="3032125" cy="11445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7" name="Object 26"/>
            <p:cNvGraphicFramePr>
              <a:graphicFrameLocks noChangeAspect="1"/>
            </p:cNvGraphicFramePr>
            <p:nvPr/>
          </p:nvGraphicFramePr>
          <p:xfrm>
            <a:off x="4999038" y="3791504"/>
            <a:ext cx="3127375" cy="11445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8888" name="Equation" r:id="rId22" imgW="1663700" imgH="609600" progId="Equation.3">
                    <p:embed/>
                  </p:oleObj>
                </mc:Choice>
                <mc:Fallback>
                  <p:oleObj name="Equation" r:id="rId22" imgW="1663700" imgH="609600" progId="Equation.3">
                    <p:embed/>
                    <p:pic>
                      <p:nvPicPr>
                        <p:cNvPr id="90121" name="Object 2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99038" y="3791504"/>
                          <a:ext cx="3127375" cy="11445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8" name="Object 27"/>
            <p:cNvGraphicFramePr>
              <a:graphicFrameLocks noChangeAspect="1"/>
            </p:cNvGraphicFramePr>
            <p:nvPr/>
          </p:nvGraphicFramePr>
          <p:xfrm>
            <a:off x="457200" y="5201204"/>
            <a:ext cx="4773613" cy="11461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8889" name="Equation" r:id="rId24" imgW="2540000" imgH="609600" progId="Equation.3">
                    <p:embed/>
                  </p:oleObj>
                </mc:Choice>
                <mc:Fallback>
                  <p:oleObj name="Equation" r:id="rId24" imgW="2540000" imgH="609600" progId="Equation.3">
                    <p:embed/>
                    <p:pic>
                      <p:nvPicPr>
                        <p:cNvPr id="90122" name="Object 2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7200" y="5201204"/>
                          <a:ext cx="4773613" cy="11461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9" name="Object 29"/>
            <p:cNvGraphicFramePr>
              <a:graphicFrameLocks noChangeAspect="1"/>
            </p:cNvGraphicFramePr>
            <p:nvPr/>
          </p:nvGraphicFramePr>
          <p:xfrm>
            <a:off x="5230813" y="5225017"/>
            <a:ext cx="3603625" cy="1193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8890" name="Equation" r:id="rId26" imgW="1916868" imgH="634725" progId="Equation.3">
                    <p:embed/>
                  </p:oleObj>
                </mc:Choice>
                <mc:Fallback>
                  <p:oleObj name="Equation" r:id="rId26" imgW="1916868" imgH="634725" progId="Equation.3">
                    <p:embed/>
                    <p:pic>
                      <p:nvPicPr>
                        <p:cNvPr id="90123" name="Object 2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30813" y="5225017"/>
                          <a:ext cx="3603625" cy="11938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0" name="矩形 29"/>
          <p:cNvSpPr/>
          <p:nvPr/>
        </p:nvSpPr>
        <p:spPr>
          <a:xfrm>
            <a:off x="3995454" y="2055723"/>
            <a:ext cx="843501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8800" b="1" kern="10">
                <a:ln w="9525"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+</a:t>
            </a:r>
            <a:endParaRPr lang="zh-CN" altLang="en-US" sz="8800" b="1" kern="10">
              <a:ln w="9525">
                <a:round/>
                <a:headEnd/>
                <a:tailEnd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4118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4.4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薄透镜成像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451274"/>
            <a:ext cx="7886700" cy="1325563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zh-TW" altLang="en-US" sz="3200" dirty="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薄透镜</a:t>
            </a:r>
            <a:r>
              <a:rPr lang="zh-TW" altLang="en-US" sz="32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成像方程式</a:t>
            </a:r>
            <a:r>
              <a:rPr lang="zh-CN" altLang="en-US" sz="32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：</a:t>
            </a:r>
            <a:endParaRPr lang="en-US" altLang="zh-TW" sz="3200" dirty="0" smtClean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34186"/>
            <a:ext cx="8229600" cy="4525962"/>
          </a:xfrm>
        </p:spPr>
        <p:txBody>
          <a:bodyPr/>
          <a:lstStyle/>
          <a:p>
            <a:pPr eaLnBrk="1" hangingPunct="1"/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由上一节已知</a:t>
            </a:r>
            <a:endParaRPr lang="en-US" altLang="zh-TW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2495126"/>
              </p:ext>
            </p:extLst>
          </p:nvPr>
        </p:nvGraphicFramePr>
        <p:xfrm>
          <a:off x="3505200" y="1566196"/>
          <a:ext cx="2979737" cy="100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9878" name="Equation" r:id="rId4" imgW="1435100" imgH="482600" progId="Equation.3">
                  <p:embed/>
                </p:oleObj>
              </mc:Choice>
              <mc:Fallback>
                <p:oleObj name="Equation" r:id="rId4" imgW="1435100" imgH="482600" progId="Equation.3">
                  <p:embed/>
                  <p:pic>
                    <p:nvPicPr>
                      <p:cNvPr id="46085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1566196"/>
                        <a:ext cx="2979737" cy="1003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" name="Group 44"/>
          <p:cNvGrpSpPr>
            <a:grpSpLocks/>
          </p:cNvGrpSpPr>
          <p:nvPr/>
        </p:nvGrpSpPr>
        <p:grpSpPr bwMode="auto">
          <a:xfrm>
            <a:off x="746125" y="2189836"/>
            <a:ext cx="2465388" cy="1438275"/>
            <a:chOff x="470" y="1465"/>
            <a:chExt cx="1553" cy="906"/>
          </a:xfrm>
        </p:grpSpPr>
        <p:grpSp>
          <p:nvGrpSpPr>
            <p:cNvPr id="8" name="Group 33"/>
            <p:cNvGrpSpPr>
              <a:grpSpLocks/>
            </p:cNvGrpSpPr>
            <p:nvPr/>
          </p:nvGrpSpPr>
          <p:grpSpPr bwMode="auto">
            <a:xfrm>
              <a:off x="470" y="1465"/>
              <a:ext cx="557" cy="906"/>
              <a:chOff x="470" y="1465"/>
              <a:chExt cx="557" cy="906"/>
            </a:xfrm>
          </p:grpSpPr>
          <p:grpSp>
            <p:nvGrpSpPr>
              <p:cNvPr id="17" name="Group 18"/>
              <p:cNvGrpSpPr>
                <a:grpSpLocks noChangeAspect="1"/>
              </p:cNvGrpSpPr>
              <p:nvPr/>
            </p:nvGrpSpPr>
            <p:grpSpPr bwMode="auto">
              <a:xfrm flipH="1">
                <a:off x="809" y="1465"/>
                <a:ext cx="218" cy="906"/>
                <a:chOff x="1110" y="1825"/>
                <a:chExt cx="389" cy="1615"/>
              </a:xfrm>
            </p:grpSpPr>
            <p:sp>
              <p:nvSpPr>
                <p:cNvPr id="21" name="Arc 19"/>
                <p:cNvSpPr>
                  <a:spLocks noChangeAspect="1"/>
                </p:cNvSpPr>
                <p:nvPr/>
              </p:nvSpPr>
              <p:spPr bwMode="auto">
                <a:xfrm>
                  <a:off x="1110" y="1825"/>
                  <a:ext cx="389" cy="861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>
                    <a:latin typeface="Arial" panose="020B0604020202020204" pitchFamily="34" charset="0"/>
                    <a:ea typeface="黑体" panose="02010609060101010101" pitchFamily="49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2" name="Arc 20"/>
                <p:cNvSpPr>
                  <a:spLocks noChangeAspect="1"/>
                </p:cNvSpPr>
                <p:nvPr/>
              </p:nvSpPr>
              <p:spPr bwMode="auto">
                <a:xfrm flipV="1">
                  <a:off x="1110" y="2579"/>
                  <a:ext cx="389" cy="861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>
                    <a:latin typeface="Arial" panose="020B0604020202020204" pitchFamily="34" charset="0"/>
                    <a:ea typeface="黑体" panose="02010609060101010101" pitchFamily="49" charset="-122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8" name="Line 21"/>
              <p:cNvSpPr>
                <a:spLocks noChangeAspect="1" noChangeShapeType="1"/>
              </p:cNvSpPr>
              <p:nvPr/>
            </p:nvSpPr>
            <p:spPr bwMode="auto">
              <a:xfrm flipH="1">
                <a:off x="624" y="1920"/>
                <a:ext cx="40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endParaRPr>
              </a:p>
            </p:txBody>
          </p:sp>
          <p:graphicFrame>
            <p:nvGraphicFramePr>
              <p:cNvPr id="19" name="Object 23"/>
              <p:cNvGraphicFramePr>
                <a:graphicFrameLocks noChangeAspect="1"/>
              </p:cNvGraphicFramePr>
              <p:nvPr/>
            </p:nvGraphicFramePr>
            <p:xfrm>
              <a:off x="861" y="1643"/>
              <a:ext cx="166" cy="20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59879" name="方程式" r:id="rId6" imgW="177569" imgH="215619" progId="Equation.3">
                      <p:embed/>
                    </p:oleObj>
                  </mc:Choice>
                  <mc:Fallback>
                    <p:oleObj name="方程式" r:id="rId6" imgW="177569" imgH="215619" progId="Equation.3">
                      <p:embed/>
                      <p:pic>
                        <p:nvPicPr>
                          <p:cNvPr id="92189" name="Object 2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61" y="1643"/>
                            <a:ext cx="166" cy="20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>
                                      <a:alpha val="74997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0" name="Object 24"/>
              <p:cNvGraphicFramePr>
                <a:graphicFrameLocks noChangeAspect="1"/>
              </p:cNvGraphicFramePr>
              <p:nvPr/>
            </p:nvGraphicFramePr>
            <p:xfrm>
              <a:off x="470" y="2065"/>
              <a:ext cx="308" cy="16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59880" name="方程式" r:id="rId8" imgW="329914" imgH="177646" progId="Equation.3">
                      <p:embed/>
                    </p:oleObj>
                  </mc:Choice>
                  <mc:Fallback>
                    <p:oleObj name="方程式" r:id="rId8" imgW="329914" imgH="177646" progId="Equation.3">
                      <p:embed/>
                      <p:pic>
                        <p:nvPicPr>
                          <p:cNvPr id="92190" name="Object 2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70" y="2065"/>
                            <a:ext cx="308" cy="167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>
                                      <a:alpha val="74997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9" name="Group 32"/>
            <p:cNvGrpSpPr>
              <a:grpSpLocks/>
            </p:cNvGrpSpPr>
            <p:nvPr/>
          </p:nvGrpSpPr>
          <p:grpSpPr bwMode="auto">
            <a:xfrm>
              <a:off x="1614" y="1465"/>
              <a:ext cx="409" cy="906"/>
              <a:chOff x="1542" y="1467"/>
              <a:chExt cx="409" cy="906"/>
            </a:xfrm>
          </p:grpSpPr>
          <p:grpSp>
            <p:nvGrpSpPr>
              <p:cNvPr id="12" name="Group 27"/>
              <p:cNvGrpSpPr>
                <a:grpSpLocks noChangeAspect="1"/>
              </p:cNvGrpSpPr>
              <p:nvPr/>
            </p:nvGrpSpPr>
            <p:grpSpPr bwMode="auto">
              <a:xfrm>
                <a:off x="1548" y="1467"/>
                <a:ext cx="218" cy="906"/>
                <a:chOff x="1110" y="1825"/>
                <a:chExt cx="389" cy="1615"/>
              </a:xfrm>
            </p:grpSpPr>
            <p:sp>
              <p:nvSpPr>
                <p:cNvPr id="15" name="Arc 28"/>
                <p:cNvSpPr>
                  <a:spLocks noChangeAspect="1"/>
                </p:cNvSpPr>
                <p:nvPr/>
              </p:nvSpPr>
              <p:spPr bwMode="auto">
                <a:xfrm>
                  <a:off x="1110" y="1825"/>
                  <a:ext cx="389" cy="861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>
                    <a:latin typeface="Arial" panose="020B0604020202020204" pitchFamily="34" charset="0"/>
                    <a:ea typeface="黑体" panose="02010609060101010101" pitchFamily="49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" name="Arc 29"/>
                <p:cNvSpPr>
                  <a:spLocks noChangeAspect="1"/>
                </p:cNvSpPr>
                <p:nvPr/>
              </p:nvSpPr>
              <p:spPr bwMode="auto">
                <a:xfrm flipV="1">
                  <a:off x="1110" y="2579"/>
                  <a:ext cx="389" cy="861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>
                    <a:latin typeface="Arial" panose="020B0604020202020204" pitchFamily="34" charset="0"/>
                    <a:ea typeface="黑体" panose="02010609060101010101" pitchFamily="49" charset="-122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3" name="Line 30"/>
              <p:cNvSpPr>
                <a:spLocks noChangeAspect="1" noChangeShapeType="1"/>
              </p:cNvSpPr>
              <p:nvPr/>
            </p:nvSpPr>
            <p:spPr bwMode="auto">
              <a:xfrm>
                <a:off x="1548" y="1922"/>
                <a:ext cx="40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endParaRPr>
              </a:p>
            </p:txBody>
          </p:sp>
          <p:graphicFrame>
            <p:nvGraphicFramePr>
              <p:cNvPr id="14" name="Object 31"/>
              <p:cNvGraphicFramePr>
                <a:graphicFrameLocks noChangeAspect="1"/>
              </p:cNvGraphicFramePr>
              <p:nvPr/>
            </p:nvGraphicFramePr>
            <p:xfrm>
              <a:off x="1542" y="1680"/>
              <a:ext cx="178" cy="20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59881" name="方程式" r:id="rId10" imgW="190335" imgH="215713" progId="Equation.3">
                      <p:embed/>
                    </p:oleObj>
                  </mc:Choice>
                  <mc:Fallback>
                    <p:oleObj name="方程式" r:id="rId10" imgW="190335" imgH="215713" progId="Equation.3">
                      <p:embed/>
                      <p:pic>
                        <p:nvPicPr>
                          <p:cNvPr id="92184" name="Object 3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542" y="1680"/>
                            <a:ext cx="178" cy="20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>
                                      <a:alpha val="74997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10" name="Object 40"/>
            <p:cNvGraphicFramePr>
              <a:graphicFrameLocks noChangeAspect="1"/>
            </p:cNvGraphicFramePr>
            <p:nvPr/>
          </p:nvGraphicFramePr>
          <p:xfrm>
            <a:off x="968" y="2083"/>
            <a:ext cx="118" cy="1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9882" name="方程式" r:id="rId12" imgW="126835" imgH="139518" progId="Equation.3">
                    <p:embed/>
                  </p:oleObj>
                </mc:Choice>
                <mc:Fallback>
                  <p:oleObj name="方程式" r:id="rId12" imgW="126835" imgH="139518" progId="Equation.3">
                    <p:embed/>
                    <p:pic>
                      <p:nvPicPr>
                        <p:cNvPr id="92180" name="Object 4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68" y="2083"/>
                          <a:ext cx="118" cy="13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" name="Object 41"/>
            <p:cNvGraphicFramePr>
              <a:graphicFrameLocks noChangeAspect="1"/>
            </p:cNvGraphicFramePr>
            <p:nvPr/>
          </p:nvGraphicFramePr>
          <p:xfrm>
            <a:off x="1561" y="2079"/>
            <a:ext cx="118" cy="1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9883" name="方程式" r:id="rId14" imgW="126835" imgH="139518" progId="Equation.3">
                    <p:embed/>
                  </p:oleObj>
                </mc:Choice>
                <mc:Fallback>
                  <p:oleObj name="方程式" r:id="rId14" imgW="126835" imgH="139518" progId="Equation.3">
                    <p:embed/>
                    <p:pic>
                      <p:nvPicPr>
                        <p:cNvPr id="92181" name="Object 4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61" y="2079"/>
                          <a:ext cx="118" cy="13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3" name="Object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8434473"/>
              </p:ext>
            </p:extLst>
          </p:nvPr>
        </p:nvGraphicFramePr>
        <p:xfrm>
          <a:off x="577850" y="3707486"/>
          <a:ext cx="1146175" cy="811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9884" name="方程式" r:id="rId15" imgW="609336" imgH="431613" progId="Equation.3">
                  <p:embed/>
                </p:oleObj>
              </mc:Choice>
              <mc:Fallback>
                <p:oleObj name="方程式" r:id="rId15" imgW="609336" imgH="431613" progId="Equation.3">
                  <p:embed/>
                  <p:pic>
                    <p:nvPicPr>
                      <p:cNvPr id="46122" name="Object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7850" y="3707486"/>
                        <a:ext cx="1146175" cy="811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4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5569527"/>
              </p:ext>
            </p:extLst>
          </p:nvPr>
        </p:nvGraphicFramePr>
        <p:xfrm>
          <a:off x="2571750" y="3707486"/>
          <a:ext cx="1169988" cy="811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9885" name="方程式" r:id="rId17" imgW="622030" imgH="431613" progId="Equation.3">
                  <p:embed/>
                </p:oleObj>
              </mc:Choice>
              <mc:Fallback>
                <p:oleObj name="方程式" r:id="rId17" imgW="622030" imgH="431613" progId="Equation.3">
                  <p:embed/>
                  <p:pic>
                    <p:nvPicPr>
                      <p:cNvPr id="46123" name="Object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1750" y="3707486"/>
                        <a:ext cx="1169988" cy="811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8123915"/>
              </p:ext>
            </p:extLst>
          </p:nvPr>
        </p:nvGraphicFramePr>
        <p:xfrm>
          <a:off x="4248150" y="2748636"/>
          <a:ext cx="4462463" cy="1385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9886" name="Equation" r:id="rId19" imgW="2374560" imgH="736560" progId="Equation.DSMT4">
                  <p:embed/>
                </p:oleObj>
              </mc:Choice>
              <mc:Fallback>
                <p:oleObj name="Equation" r:id="rId19" imgW="2374560" imgH="736560" progId="Equation.DSMT4">
                  <p:embed/>
                  <p:pic>
                    <p:nvPicPr>
                      <p:cNvPr id="46125" name="Object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48150" y="2748636"/>
                        <a:ext cx="4462463" cy="1385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6" name="Group 50"/>
          <p:cNvGrpSpPr>
            <a:grpSpLocks noChangeAspect="1"/>
          </p:cNvGrpSpPr>
          <p:nvPr/>
        </p:nvGrpSpPr>
        <p:grpSpPr bwMode="auto">
          <a:xfrm>
            <a:off x="1743369" y="4499022"/>
            <a:ext cx="5995375" cy="1439862"/>
            <a:chOff x="1761" y="3199"/>
            <a:chExt cx="2910" cy="699"/>
          </a:xfrm>
        </p:grpSpPr>
        <p:grpSp>
          <p:nvGrpSpPr>
            <p:cNvPr id="27" name="Group 49"/>
            <p:cNvGrpSpPr>
              <a:grpSpLocks/>
            </p:cNvGrpSpPr>
            <p:nvPr/>
          </p:nvGrpSpPr>
          <p:grpSpPr bwMode="auto">
            <a:xfrm>
              <a:off x="1761" y="3199"/>
              <a:ext cx="2910" cy="699"/>
              <a:chOff x="1761" y="3199"/>
              <a:chExt cx="2910" cy="699"/>
            </a:xfrm>
          </p:grpSpPr>
          <p:sp>
            <p:nvSpPr>
              <p:cNvPr id="29" name="Rectangle 47"/>
              <p:cNvSpPr>
                <a:spLocks noChangeArrowheads="1"/>
              </p:cNvSpPr>
              <p:nvPr/>
            </p:nvSpPr>
            <p:spPr bwMode="auto">
              <a:xfrm>
                <a:off x="1761" y="3379"/>
                <a:ext cx="494" cy="299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10600030101010101" charset="-12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10600030101010101" charset="-12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10600030101010101" charset="-12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10600030101010101" charset="-12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10600030101010101" charset="-12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10600030101010101" charset="-12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10600030101010101" charset="-12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10600030101010101" charset="-12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10600030101010101" charset="-12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TW" altLang="en-US" sz="2400">
                  <a:ea typeface="黑体" panose="02010609060101010101" pitchFamily="49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0" name="Rectangle 48"/>
              <p:cNvSpPr>
                <a:spLocks noChangeArrowheads="1"/>
              </p:cNvSpPr>
              <p:nvPr/>
            </p:nvSpPr>
            <p:spPr bwMode="auto">
              <a:xfrm>
                <a:off x="3077" y="3199"/>
                <a:ext cx="1594" cy="699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10600030101010101" charset="-12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10600030101010101" charset="-12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10600030101010101" charset="-12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10600030101010101" charset="-12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10600030101010101" charset="-12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10600030101010101" charset="-12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10600030101010101" charset="-12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10600030101010101" charset="-12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10600030101010101" charset="-12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TW" altLang="en-US" sz="2400">
                  <a:ea typeface="黑体" panose="02010609060101010101" pitchFamily="49" charset="-122"/>
                  <a:cs typeface="Arial" panose="020B0604020202020204" pitchFamily="34" charset="0"/>
                </a:endParaRPr>
              </a:p>
            </p:txBody>
          </p:sp>
        </p:grpSp>
        <p:graphicFrame>
          <p:nvGraphicFramePr>
            <p:cNvPr id="28" name="Object 4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338385919"/>
                </p:ext>
              </p:extLst>
            </p:nvPr>
          </p:nvGraphicFramePr>
          <p:xfrm>
            <a:off x="1773" y="3262"/>
            <a:ext cx="2886" cy="5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9887" name="Equation" r:id="rId21" imgW="2438280" imgH="482400" progId="Equation.DSMT4">
                    <p:embed/>
                  </p:oleObj>
                </mc:Choice>
                <mc:Fallback>
                  <p:oleObj name="Equation" r:id="rId21" imgW="2438280" imgH="482400" progId="Equation.DSMT4">
                    <p:embed/>
                    <p:pic>
                      <p:nvPicPr>
                        <p:cNvPr id="92175" name="Object 4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73" y="3262"/>
                          <a:ext cx="2886" cy="5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1" name="Text Box 51"/>
          <p:cNvSpPr txBox="1">
            <a:spLocks noChangeArrowheads="1"/>
          </p:cNvSpPr>
          <p:nvPr/>
        </p:nvSpPr>
        <p:spPr bwMode="auto">
          <a:xfrm>
            <a:off x="1611161" y="6092371"/>
            <a:ext cx="753283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TW" altLang="en-US" sz="2400">
                <a:solidFill>
                  <a:srgbClr val="C00000"/>
                </a:solidFill>
                <a:ea typeface="黑体" panose="02010609060101010101" pitchFamily="49" charset="-122"/>
                <a:cs typeface="Arial" panose="020B0604020202020204" pitchFamily="34" charset="0"/>
              </a:rPr>
              <a:t>薄透镜</a:t>
            </a:r>
            <a:r>
              <a:rPr lang="zh-TW" altLang="en-US" sz="2400" smtClean="0">
                <a:solidFill>
                  <a:srgbClr val="C00000"/>
                </a:solidFill>
                <a:ea typeface="黑体" panose="02010609060101010101" pitchFamily="49" charset="-122"/>
                <a:cs typeface="Arial" panose="020B0604020202020204" pitchFamily="34" charset="0"/>
              </a:rPr>
              <a:t>方程式</a:t>
            </a:r>
            <a:r>
              <a:rPr lang="zh-CN" altLang="en-US" sz="2400">
                <a:solidFill>
                  <a:srgbClr val="C00000"/>
                </a:solidFill>
                <a:ea typeface="黑体" panose="02010609060101010101" pitchFamily="49" charset="-122"/>
                <a:cs typeface="Arial" panose="020B0604020202020204" pitchFamily="34" charset="0"/>
              </a:rPr>
              <a:t>（焦距的</a:t>
            </a:r>
            <a:r>
              <a:rPr lang="zh-CN" altLang="en-US" sz="2400" smtClean="0">
                <a:solidFill>
                  <a:srgbClr val="C00000"/>
                </a:solidFill>
                <a:ea typeface="黑体" panose="02010609060101010101" pitchFamily="49" charset="-122"/>
                <a:cs typeface="Arial" panose="020B0604020202020204" pitchFamily="34" charset="0"/>
              </a:rPr>
              <a:t>表达式）：屈光力叠加</a:t>
            </a:r>
            <a:endParaRPr lang="en-US" altLang="zh-TW" sz="2400">
              <a:solidFill>
                <a:srgbClr val="C00000"/>
              </a:solidFill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grpSp>
        <p:nvGrpSpPr>
          <p:cNvPr id="32" name="群組 2"/>
          <p:cNvGrpSpPr>
            <a:grpSpLocks/>
          </p:cNvGrpSpPr>
          <p:nvPr/>
        </p:nvGrpSpPr>
        <p:grpSpPr bwMode="auto">
          <a:xfrm>
            <a:off x="6605587" y="1661446"/>
            <a:ext cx="1909763" cy="812800"/>
            <a:chOff x="6559475" y="1512888"/>
            <a:chExt cx="1910311" cy="812800"/>
          </a:xfrm>
        </p:grpSpPr>
        <p:graphicFrame>
          <p:nvGraphicFramePr>
            <p:cNvPr id="33" name="Object 7"/>
            <p:cNvGraphicFramePr>
              <a:graphicFrameLocks noChangeAspect="1"/>
            </p:cNvGraphicFramePr>
            <p:nvPr/>
          </p:nvGraphicFramePr>
          <p:xfrm>
            <a:off x="7944324" y="1512888"/>
            <a:ext cx="525462" cy="812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9888" name="方程式" r:id="rId23" imgW="279400" imgH="431800" progId="Equation.3">
                    <p:embed/>
                  </p:oleObj>
                </mc:Choice>
                <mc:Fallback>
                  <p:oleObj name="方程式" r:id="rId23" imgW="279400" imgH="431800" progId="Equation.3">
                    <p:embed/>
                    <p:pic>
                      <p:nvPicPr>
                        <p:cNvPr id="92172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944324" y="1512888"/>
                          <a:ext cx="525462" cy="8128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4" name="Text Box 14"/>
            <p:cNvSpPr txBox="1">
              <a:spLocks noChangeArrowheads="1"/>
            </p:cNvSpPr>
            <p:nvPr/>
          </p:nvSpPr>
          <p:spPr bwMode="auto">
            <a:xfrm>
              <a:off x="6559475" y="1655532"/>
              <a:ext cx="156850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TW" sz="2400" i="1">
                  <a:ea typeface="黑体" panose="02010609060101010101" pitchFamily="49" charset="-122"/>
                  <a:cs typeface="Arial" panose="020B0604020202020204" pitchFamily="34" charset="0"/>
                </a:rPr>
                <a:t>P</a:t>
              </a:r>
              <a:r>
                <a:rPr lang="en-US" altLang="zh-TW" sz="2400">
                  <a:ea typeface="黑体" panose="02010609060101010101" pitchFamily="49" charset="-122"/>
                  <a:cs typeface="Arial" panose="020B0604020202020204" pitchFamily="34" charset="0"/>
                </a:rPr>
                <a:t>:</a:t>
              </a:r>
              <a:r>
                <a:rPr lang="zh-TW" altLang="en-US" sz="2400">
                  <a:ea typeface="黑体" panose="02010609060101010101" pitchFamily="49" charset="-122"/>
                  <a:cs typeface="Arial" panose="020B0604020202020204" pitchFamily="34" charset="0"/>
                </a:rPr>
                <a:t> 屈光力 </a:t>
              </a:r>
              <a:endParaRPr lang="en-US" altLang="zh-TW" sz="2400"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</p:grpSp>
      <p:sp>
        <p:nvSpPr>
          <p:cNvPr id="35" name="矩形 34"/>
          <p:cNvSpPr/>
          <p:nvPr/>
        </p:nvSpPr>
        <p:spPr>
          <a:xfrm>
            <a:off x="1768475" y="2328407"/>
            <a:ext cx="678391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6600" b="1" kern="10">
                <a:ln w="9525"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+</a:t>
            </a:r>
            <a:endParaRPr lang="zh-CN" altLang="en-US" sz="6600" b="1" kern="10">
              <a:ln w="9525">
                <a:round/>
                <a:headEnd/>
                <a:tailEnd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4460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4.4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薄透镜成像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graphicFrame>
        <p:nvGraphicFramePr>
          <p:cNvPr id="4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8129838"/>
              </p:ext>
            </p:extLst>
          </p:nvPr>
        </p:nvGraphicFramePr>
        <p:xfrm>
          <a:off x="6080741" y="239962"/>
          <a:ext cx="2697162" cy="908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860" name="Equation" r:id="rId4" imgW="1435100" imgH="482600" progId="Equation.DSMT4">
                  <p:embed/>
                </p:oleObj>
              </mc:Choice>
              <mc:Fallback>
                <p:oleObj name="Equation" r:id="rId4" imgW="1435100" imgH="482600" progId="Equation.DSMT4">
                  <p:embed/>
                  <p:pic>
                    <p:nvPicPr>
                      <p:cNvPr id="3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80741" y="239962"/>
                        <a:ext cx="2697162" cy="908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群組 5"/>
          <p:cNvGrpSpPr>
            <a:grpSpLocks/>
          </p:cNvGrpSpPr>
          <p:nvPr/>
        </p:nvGrpSpPr>
        <p:grpSpPr bwMode="auto">
          <a:xfrm>
            <a:off x="265113" y="1154113"/>
            <a:ext cx="6899275" cy="3081337"/>
            <a:chOff x="265878" y="1154598"/>
            <a:chExt cx="7096279" cy="3148013"/>
          </a:xfrm>
        </p:grpSpPr>
        <p:pic>
          <p:nvPicPr>
            <p:cNvPr id="7" name="Picture 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1183"/>
            <a:stretch>
              <a:fillRect/>
            </a:stretch>
          </p:blipFill>
          <p:spPr bwMode="auto">
            <a:xfrm>
              <a:off x="265878" y="1238736"/>
              <a:ext cx="7096125" cy="299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矩形 7"/>
            <p:cNvSpPr/>
            <p:nvPr/>
          </p:nvSpPr>
          <p:spPr>
            <a:xfrm>
              <a:off x="4961897" y="1238934"/>
              <a:ext cx="2400260" cy="7768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TW" altLang="en-US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1677166" y="1503848"/>
              <a:ext cx="495300" cy="330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sz="2400"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4574353" y="1821348"/>
              <a:ext cx="1114425" cy="3857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sz="2400"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11" name="Rectangle 11"/>
            <p:cNvSpPr>
              <a:spLocks noChangeArrowheads="1"/>
            </p:cNvSpPr>
            <p:nvPr/>
          </p:nvSpPr>
          <p:spPr bwMode="auto">
            <a:xfrm>
              <a:off x="3642491" y="1154598"/>
              <a:ext cx="1862137" cy="8604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sz="2400"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graphicFrame>
          <p:nvGraphicFramePr>
            <p:cNvPr id="12" name="Object 6"/>
            <p:cNvGraphicFramePr>
              <a:graphicFrameLocks noChangeAspect="1"/>
            </p:cNvGraphicFramePr>
            <p:nvPr/>
          </p:nvGraphicFramePr>
          <p:xfrm>
            <a:off x="3890141" y="1154598"/>
            <a:ext cx="1647825" cy="8604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0861" name="方程式" r:id="rId7" imgW="876300" imgH="457200" progId="Equation.3">
                    <p:embed/>
                  </p:oleObj>
                </mc:Choice>
                <mc:Fallback>
                  <p:oleObj name="方程式" r:id="rId7" imgW="876300" imgH="457200" progId="Equation.3">
                    <p:embed/>
                    <p:pic>
                      <p:nvPicPr>
                        <p:cNvPr id="94224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90141" y="1154598"/>
                          <a:ext cx="1647825" cy="860425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" name="直角三角形 13"/>
            <p:cNvSpPr>
              <a:spLocks noChangeArrowheads="1"/>
            </p:cNvSpPr>
            <p:nvPr/>
          </p:nvSpPr>
          <p:spPr bwMode="auto">
            <a:xfrm>
              <a:off x="3435200" y="1946061"/>
              <a:ext cx="1796113" cy="744429"/>
            </a:xfrm>
            <a:prstGeom prst="rtTriangle">
              <a:avLst/>
            </a:prstGeom>
            <a:gradFill rotWithShape="1">
              <a:gsLst>
                <a:gs pos="0">
                  <a:srgbClr val="AFE0E4">
                    <a:alpha val="40999"/>
                  </a:srgbClr>
                </a:gs>
                <a:gs pos="20000">
                  <a:srgbClr val="AFDEE2">
                    <a:alpha val="40999"/>
                  </a:srgbClr>
                </a:gs>
                <a:gs pos="100000">
                  <a:srgbClr val="85AAAD">
                    <a:alpha val="40999"/>
                  </a:srgbClr>
                </a:gs>
              </a:gsLst>
              <a:lin ang="5400000"/>
            </a:gradFill>
            <a:ln w="9525">
              <a:solidFill>
                <a:srgbClr val="B6DCDF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eaLnBrk="1" hangingPunct="1">
                <a:defRPr/>
              </a:pPr>
              <a:endParaRPr lang="zh-TW" altLang="en-US">
                <a:solidFill>
                  <a:schemeClr val="lt1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graphicFrame>
          <p:nvGraphicFramePr>
            <p:cNvPr id="15" name="Object 6"/>
            <p:cNvGraphicFramePr>
              <a:graphicFrameLocks noChangeAspect="1"/>
            </p:cNvGraphicFramePr>
            <p:nvPr/>
          </p:nvGraphicFramePr>
          <p:xfrm>
            <a:off x="4755328" y="2154723"/>
            <a:ext cx="477838" cy="406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0862" name="方程式" r:id="rId9" imgW="254000" imgH="215900" progId="Equation.3">
                    <p:embed/>
                  </p:oleObj>
                </mc:Choice>
                <mc:Fallback>
                  <p:oleObj name="方程式" r:id="rId9" imgW="254000" imgH="215900" progId="Equation.3">
                    <p:embed/>
                    <p:pic>
                      <p:nvPicPr>
                        <p:cNvPr id="94227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55328" y="2154723"/>
                          <a:ext cx="477838" cy="4064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" name="Object 6"/>
            <p:cNvGraphicFramePr>
              <a:graphicFrameLocks noChangeAspect="1"/>
            </p:cNvGraphicFramePr>
            <p:nvPr/>
          </p:nvGraphicFramePr>
          <p:xfrm>
            <a:off x="3434528" y="2207111"/>
            <a:ext cx="358775" cy="406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0863" name="方程式" r:id="rId11" imgW="190500" imgH="215900" progId="Equation.3">
                    <p:embed/>
                  </p:oleObj>
                </mc:Choice>
                <mc:Fallback>
                  <p:oleObj name="方程式" r:id="rId11" imgW="190500" imgH="215900" progId="Equation.3">
                    <p:embed/>
                    <p:pic>
                      <p:nvPicPr>
                        <p:cNvPr id="94228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34528" y="2207111"/>
                          <a:ext cx="358775" cy="406400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" name="手繪多邊形 4"/>
            <p:cNvSpPr>
              <a:spLocks/>
            </p:cNvSpPr>
            <p:nvPr/>
          </p:nvSpPr>
          <p:spPr bwMode="auto">
            <a:xfrm>
              <a:off x="4566752" y="2458567"/>
              <a:ext cx="112665" cy="240034"/>
            </a:xfrm>
            <a:custGeom>
              <a:avLst/>
              <a:gdLst>
                <a:gd name="T0" fmla="*/ 0 w 112529"/>
                <a:gd name="T1" fmla="*/ 241300 h 241143"/>
                <a:gd name="T2" fmla="*/ 20128 w 112529"/>
                <a:gd name="T3" fmla="*/ 120651 h 241143"/>
                <a:gd name="T4" fmla="*/ 52331 w 112529"/>
                <a:gd name="T5" fmla="*/ 64347 h 241143"/>
                <a:gd name="T6" fmla="*/ 112712 w 112529"/>
                <a:gd name="T7" fmla="*/ 0 h 24114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2529" h="241143">
                  <a:moveTo>
                    <a:pt x="0" y="241143"/>
                  </a:moveTo>
                  <a:cubicBezTo>
                    <a:pt x="5693" y="195594"/>
                    <a:pt x="11387" y="150045"/>
                    <a:pt x="20095" y="120572"/>
                  </a:cubicBezTo>
                  <a:cubicBezTo>
                    <a:pt x="28803" y="91099"/>
                    <a:pt x="36840" y="84400"/>
                    <a:pt x="52246" y="64305"/>
                  </a:cubicBezTo>
                  <a:cubicBezTo>
                    <a:pt x="67652" y="44210"/>
                    <a:pt x="112529" y="0"/>
                    <a:pt x="112529" y="0"/>
                  </a:cubicBezTo>
                </a:path>
              </a:pathLst>
            </a:custGeom>
            <a:noFill/>
            <a:ln w="25400" cap="flat" cmpd="sng">
              <a:solidFill>
                <a:schemeClr val="tx1"/>
              </a:solidFill>
              <a:prstDash val="solid"/>
              <a:round/>
              <a:headEnd type="arrow" w="med" len="med"/>
              <a:tailEnd type="arrow" w="med" len="med"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eaLnBrk="1" hangingPunct="1">
                <a:defRPr/>
              </a:pPr>
              <a:endParaRPr lang="zh-TW" altLang="en-US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651226" y="3525745"/>
              <a:ext cx="2400260" cy="7768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TW" altLang="en-US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</p:grpSp>
      <p:graphicFrame>
        <p:nvGraphicFramePr>
          <p:cNvPr id="21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439684"/>
              </p:ext>
            </p:extLst>
          </p:nvPr>
        </p:nvGraphicFramePr>
        <p:xfrm>
          <a:off x="460632" y="3971670"/>
          <a:ext cx="4082139" cy="5846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864" name="Equation" r:id="rId13" imgW="1511300" imgH="215900" progId="Equation.DSMT4">
                  <p:embed/>
                </p:oleObj>
              </mc:Choice>
              <mc:Fallback>
                <p:oleObj name="Equation" r:id="rId13" imgW="1511300" imgH="215900" progId="Equation.DSMT4">
                  <p:embed/>
                  <p:pic>
                    <p:nvPicPr>
                      <p:cNvPr id="18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0632" y="3971670"/>
                        <a:ext cx="4082139" cy="58465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13"/>
          <p:cNvSpPr>
            <a:spLocks noChangeArrowheads="1"/>
          </p:cNvSpPr>
          <p:nvPr/>
        </p:nvSpPr>
        <p:spPr bwMode="auto">
          <a:xfrm>
            <a:off x="427971" y="5641483"/>
            <a:ext cx="8229600" cy="1001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zh-TW" altLang="en-US" sz="2400">
                <a:ea typeface="黑体" panose="02010609060101010101" pitchFamily="49" charset="-122"/>
                <a:cs typeface="Arial" panose="020B0604020202020204" pitchFamily="34" charset="0"/>
              </a:rPr>
              <a:t>焦点：无限远物体（平行光）成像的位置</a:t>
            </a:r>
            <a:endParaRPr lang="en-US" altLang="zh-TW" sz="2400"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zh-TW" altLang="en-US" sz="2400">
                <a:ea typeface="黑体" panose="02010609060101010101" pitchFamily="49" charset="-122"/>
                <a:cs typeface="Arial" panose="020B0604020202020204" pitchFamily="34" charset="0"/>
              </a:rPr>
              <a:t>焦距：透镜和焦点间的距离</a:t>
            </a:r>
            <a:endParaRPr lang="en-US" altLang="zh-TW" sz="2400"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graphicFrame>
        <p:nvGraphicFramePr>
          <p:cNvPr id="23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0095220"/>
              </p:ext>
            </p:extLst>
          </p:nvPr>
        </p:nvGraphicFramePr>
        <p:xfrm>
          <a:off x="487794" y="4511165"/>
          <a:ext cx="2913643" cy="11138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865" name="方程式" r:id="rId15" imgW="1129810" imgH="431613" progId="Equation.3">
                  <p:embed/>
                </p:oleObj>
              </mc:Choice>
              <mc:Fallback>
                <p:oleObj name="方程式" r:id="rId15" imgW="1129810" imgH="431613" progId="Equation.3">
                  <p:embed/>
                  <p:pic>
                    <p:nvPicPr>
                      <p:cNvPr id="49161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794" y="4511165"/>
                        <a:ext cx="2913643" cy="111383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4" name="群組 8"/>
          <p:cNvGrpSpPr>
            <a:grpSpLocks/>
          </p:cNvGrpSpPr>
          <p:nvPr/>
        </p:nvGrpSpPr>
        <p:grpSpPr bwMode="auto">
          <a:xfrm>
            <a:off x="3383490" y="3346110"/>
            <a:ext cx="5577927" cy="1946460"/>
            <a:chOff x="3383488" y="3496104"/>
            <a:chExt cx="5577350" cy="1945424"/>
          </a:xfrm>
        </p:grpSpPr>
        <p:sp>
          <p:nvSpPr>
            <p:cNvPr id="25" name="文字方塊 5"/>
            <p:cNvSpPr txBox="1">
              <a:spLocks noChangeArrowheads="1"/>
            </p:cNvSpPr>
            <p:nvPr/>
          </p:nvSpPr>
          <p:spPr bwMode="auto">
            <a:xfrm>
              <a:off x="5390630" y="3496104"/>
              <a:ext cx="357020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TW" altLang="en-US" sz="2400">
                  <a:ea typeface="黑体" panose="02010609060101010101" pitchFamily="49" charset="-122"/>
                  <a:cs typeface="Arial" panose="020B0604020202020204" pitchFamily="34" charset="0"/>
                </a:rPr>
                <a:t>实像：光线实际汇聚成像</a:t>
              </a:r>
            </a:p>
          </p:txBody>
        </p:sp>
        <p:sp>
          <p:nvSpPr>
            <p:cNvPr id="26" name="矩形 7"/>
            <p:cNvSpPr>
              <a:spLocks noChangeArrowheads="1"/>
            </p:cNvSpPr>
            <p:nvPr/>
          </p:nvSpPr>
          <p:spPr bwMode="auto">
            <a:xfrm>
              <a:off x="3383488" y="4980109"/>
              <a:ext cx="5214350" cy="4614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400" smtClean="0">
                  <a:ea typeface="黑体" panose="02010609060101010101" pitchFamily="49" charset="-122"/>
                  <a:cs typeface="Arial" panose="020B0604020202020204" pitchFamily="34" charset="0"/>
                </a:rPr>
                <a:t>（          ）</a:t>
              </a:r>
              <a:r>
                <a:rPr lang="en-US" altLang="zh-CN" sz="2400" b="1" i="1" smtClean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f </a:t>
              </a:r>
              <a:r>
                <a:rPr lang="zh-CN" altLang="en-US" sz="2400" smtClean="0">
                  <a:ea typeface="黑体" panose="02010609060101010101" pitchFamily="49" charset="-122"/>
                  <a:cs typeface="Arial" panose="020B0604020202020204" pitchFamily="34" charset="0"/>
                </a:rPr>
                <a:t>为正，</a:t>
              </a:r>
              <a:r>
                <a:rPr lang="zh-TW" altLang="en-US" sz="2400" smtClean="0">
                  <a:ea typeface="黑体" panose="02010609060101010101" pitchFamily="49" charset="-122"/>
                  <a:cs typeface="Arial" panose="020B0604020202020204" pitchFamily="34" charset="0"/>
                </a:rPr>
                <a:t>成像</a:t>
              </a:r>
              <a:r>
                <a:rPr lang="zh-TW" altLang="en-US" sz="2400">
                  <a:ea typeface="黑体" panose="02010609060101010101" pitchFamily="49" charset="-122"/>
                  <a:cs typeface="Arial" panose="020B0604020202020204" pitchFamily="34" charset="0"/>
                </a:rPr>
                <a:t>在</a:t>
              </a:r>
              <a:r>
                <a:rPr lang="zh-TW" altLang="en-US" sz="2400" smtClean="0">
                  <a:ea typeface="黑体" panose="02010609060101010101" pitchFamily="49" charset="-122"/>
                  <a:cs typeface="Arial" panose="020B0604020202020204" pitchFamily="34" charset="0"/>
                </a:rPr>
                <a:t>右，</a:t>
              </a:r>
              <a:r>
                <a:rPr lang="zh-TW" altLang="en-US" sz="2400">
                  <a:ea typeface="黑体" panose="02010609060101010101" pitchFamily="49" charset="-122"/>
                  <a:cs typeface="Arial" panose="020B0604020202020204" pitchFamily="34" charset="0"/>
                </a:rPr>
                <a:t>为实像</a:t>
              </a:r>
            </a:p>
          </p:txBody>
        </p:sp>
      </p:grpSp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427971" y="528612"/>
            <a:ext cx="583565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zh-TW" altLang="en-US" sz="3200" dirty="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聚焦薄透镜</a:t>
            </a:r>
            <a:endParaRPr lang="en-US" altLang="zh-TW" sz="3200" dirty="0" smtClean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1" name="Text Box 14"/>
          <p:cNvSpPr txBox="1">
            <a:spLocks noChangeArrowheads="1"/>
          </p:cNvSpPr>
          <p:nvPr/>
        </p:nvSpPr>
        <p:spPr bwMode="auto">
          <a:xfrm>
            <a:off x="5546727" y="1265991"/>
            <a:ext cx="2801324" cy="70856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000">
                <a:solidFill>
                  <a:schemeClr val="hlink"/>
                </a:solidFill>
                <a:ea typeface="黑体" panose="02010609060101010101" pitchFamily="49" charset="-122"/>
                <a:cs typeface="Arial" panose="020B0604020202020204" pitchFamily="34" charset="0"/>
              </a:rPr>
              <a:t>光线屈折的角度和光线与光学轴的距离成正比</a:t>
            </a:r>
            <a:endParaRPr lang="en-US" altLang="zh-TW" sz="2000">
              <a:solidFill>
                <a:schemeClr val="hlink"/>
              </a:solidFill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2" name="Oval 15"/>
          <p:cNvSpPr>
            <a:spLocks noChangeArrowheads="1"/>
          </p:cNvSpPr>
          <p:nvPr/>
        </p:nvSpPr>
        <p:spPr bwMode="auto">
          <a:xfrm>
            <a:off x="4830576" y="1154112"/>
            <a:ext cx="527853" cy="481702"/>
          </a:xfrm>
          <a:prstGeom prst="ellips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en-US" sz="2400">
              <a:solidFill>
                <a:schemeClr val="hlink"/>
              </a:solidFill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矩形 34"/>
              <p:cNvSpPr/>
              <p:nvPr/>
            </p:nvSpPr>
            <p:spPr>
              <a:xfrm>
                <a:off x="3659998" y="4877071"/>
                <a:ext cx="111915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en-US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b="1" i="1">
                              <a:latin typeface="Cambria Math" panose="02040503050406030204" pitchFamily="18" charset="0"/>
                            </a:rPr>
                            <m:t>𝜶</m:t>
                          </m:r>
                        </m:e>
                        <m:sub>
                          <m:r>
                            <a:rPr lang="zh-CN" altLang="en-US" b="1" i="1">
                              <a:latin typeface="Cambria Math" panose="02040503050406030204" pitchFamily="18" charset="0"/>
                            </a:rPr>
                            <m:t>𝒐𝒖𝒕</m:t>
                          </m:r>
                        </m:sub>
                      </m:sSub>
                      <m:r>
                        <a:rPr lang="en-US" altLang="zh-CN" b="1" i="0" smtClean="0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altLang="zh-CN" b="1" i="0" smtClean="0"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zh-CN" altLang="en-US" b="1"/>
              </a:p>
            </p:txBody>
          </p:sp>
        </mc:Choice>
        <mc:Fallback xmlns="">
          <p:sp>
            <p:nvSpPr>
              <p:cNvPr id="35" name="矩形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9998" y="4877071"/>
                <a:ext cx="1119153" cy="369332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65609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31" grpId="0" animBg="1"/>
      <p:bldP spid="3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99" b="2517"/>
          <a:stretch/>
        </p:blipFill>
        <p:spPr bwMode="auto">
          <a:xfrm>
            <a:off x="711783" y="1166786"/>
            <a:ext cx="5065074" cy="305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5696532" y="2293911"/>
            <a:ext cx="31210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000">
                <a:solidFill>
                  <a:schemeClr val="hlink"/>
                </a:solidFill>
                <a:ea typeface="黑体" panose="02010609060101010101" pitchFamily="49" charset="-122"/>
                <a:cs typeface="Arial" panose="020B0604020202020204" pitchFamily="34" charset="0"/>
              </a:rPr>
              <a:t>光线屈折的角度和光线仍然与光学轴的距离成正比</a:t>
            </a:r>
            <a:endParaRPr lang="en-US" altLang="zh-TW" sz="2000">
              <a:solidFill>
                <a:schemeClr val="hlink"/>
              </a:solidFill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grpSp>
        <p:nvGrpSpPr>
          <p:cNvPr id="7" name="群組 2"/>
          <p:cNvGrpSpPr>
            <a:grpSpLocks/>
          </p:cNvGrpSpPr>
          <p:nvPr/>
        </p:nvGrpSpPr>
        <p:grpSpPr bwMode="auto">
          <a:xfrm>
            <a:off x="845677" y="4924959"/>
            <a:ext cx="3038724" cy="918368"/>
            <a:chOff x="6093293" y="4229150"/>
            <a:chExt cx="4210267" cy="1783009"/>
          </a:xfrm>
        </p:grpSpPr>
        <p:sp>
          <p:nvSpPr>
            <p:cNvPr id="8" name="Rectangle 8"/>
            <p:cNvSpPr>
              <a:spLocks noChangeArrowheads="1"/>
            </p:cNvSpPr>
            <p:nvPr/>
          </p:nvSpPr>
          <p:spPr bwMode="auto">
            <a:xfrm>
              <a:off x="6565900" y="4991100"/>
              <a:ext cx="374650" cy="3079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sz="2400"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graphicFrame>
          <p:nvGraphicFramePr>
            <p:cNvPr id="9" name="Object 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252361301"/>
                </p:ext>
              </p:extLst>
            </p:nvPr>
          </p:nvGraphicFramePr>
          <p:xfrm>
            <a:off x="6093293" y="4229150"/>
            <a:ext cx="2587623" cy="178300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1874" name="方程式" r:id="rId5" imgW="901700" imgH="431800" progId="Equation.3">
                    <p:embed/>
                  </p:oleObj>
                </mc:Choice>
                <mc:Fallback>
                  <p:oleObj name="方程式" r:id="rId5" imgW="901700" imgH="431800" progId="Equation.3">
                    <p:embed/>
                    <p:pic>
                      <p:nvPicPr>
                        <p:cNvPr id="96272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093293" y="4229150"/>
                          <a:ext cx="2587623" cy="1783009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ffectLst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" name="文字方塊 1"/>
            <p:cNvSpPr txBox="1">
              <a:spLocks noChangeArrowheads="1"/>
            </p:cNvSpPr>
            <p:nvPr/>
          </p:nvSpPr>
          <p:spPr bwMode="auto">
            <a:xfrm>
              <a:off x="8887788" y="4710142"/>
              <a:ext cx="1415772" cy="461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TW" altLang="en-US" sz="2400">
                  <a:ea typeface="黑体" panose="02010609060101010101" pitchFamily="49" charset="-122"/>
                  <a:cs typeface="Arial" panose="020B0604020202020204" pitchFamily="34" charset="0"/>
                </a:rPr>
                <a:t>仍然成立</a:t>
              </a:r>
            </a:p>
          </p:txBody>
        </p:sp>
      </p:grpSp>
      <p:sp>
        <p:nvSpPr>
          <p:cNvPr id="11" name="文字方塊 11"/>
          <p:cNvSpPr txBox="1">
            <a:spLocks noChangeArrowheads="1"/>
          </p:cNvSpPr>
          <p:nvPr/>
        </p:nvSpPr>
        <p:spPr bwMode="auto">
          <a:xfrm>
            <a:off x="4360888" y="5029747"/>
            <a:ext cx="445666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400">
                <a:ea typeface="黑体" panose="02010609060101010101" pitchFamily="49" charset="-122"/>
                <a:cs typeface="Arial" panose="020B0604020202020204" pitchFamily="34" charset="0"/>
              </a:rPr>
              <a:t>但是</a:t>
            </a:r>
            <a:r>
              <a:rPr lang="zh-TW" altLang="en-US" sz="2400">
                <a:solidFill>
                  <a:srgbClr val="C00000"/>
                </a:solidFill>
                <a:ea typeface="黑体" panose="02010609060101010101" pitchFamily="49" charset="-122"/>
                <a:cs typeface="Arial" panose="020B0604020202020204" pitchFamily="34" charset="0"/>
              </a:rPr>
              <a:t>此时 </a:t>
            </a:r>
            <a:r>
              <a:rPr lang="en-US" altLang="zh-TW" sz="2400" i="1">
                <a:solidFill>
                  <a:srgbClr val="C00000"/>
                </a:solidFill>
                <a:ea typeface="黑体" panose="02010609060101010101" pitchFamily="49" charset="-122"/>
                <a:cs typeface="Arial" panose="020B0604020202020204" pitchFamily="34" charset="0"/>
              </a:rPr>
              <a:t>P</a:t>
            </a:r>
            <a:r>
              <a:rPr lang="en-US" altLang="zh-TW" sz="2400">
                <a:solidFill>
                  <a:srgbClr val="C00000"/>
                </a:solidFill>
                <a:ea typeface="黑体" panose="02010609060101010101" pitchFamily="49" charset="-122"/>
                <a:cs typeface="Arial" panose="020B0604020202020204" pitchFamily="34" charset="0"/>
              </a:rPr>
              <a:t> &lt;</a:t>
            </a:r>
            <a:r>
              <a:rPr lang="zh-TW" altLang="en-US" sz="2400">
                <a:solidFill>
                  <a:srgbClr val="C00000"/>
                </a:solidFill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TW" sz="2400">
                <a:solidFill>
                  <a:srgbClr val="C00000"/>
                </a:solidFill>
                <a:ea typeface="黑体" panose="02010609060101010101" pitchFamily="49" charset="-122"/>
                <a:cs typeface="Arial" panose="020B0604020202020204" pitchFamily="34" charset="0"/>
              </a:rPr>
              <a:t>0</a:t>
            </a:r>
            <a:r>
              <a:rPr lang="zh-TW" altLang="en-US" sz="2400">
                <a:ea typeface="黑体" panose="02010609060101010101" pitchFamily="49" charset="-122"/>
                <a:cs typeface="Arial" panose="020B0604020202020204" pitchFamily="34" charset="0"/>
              </a:rPr>
              <a:t>，所以</a:t>
            </a:r>
            <a:r>
              <a:rPr lang="zh-TW" altLang="en-US" sz="2400">
                <a:solidFill>
                  <a:srgbClr val="C00000"/>
                </a:solidFill>
                <a:ea typeface="黑体" panose="02010609060101010101" pitchFamily="49" charset="-122"/>
                <a:cs typeface="Arial" panose="020B0604020202020204" pitchFamily="34" charset="0"/>
              </a:rPr>
              <a:t>焦距 </a:t>
            </a:r>
            <a:r>
              <a:rPr lang="en-US" altLang="zh-TW" sz="2400" i="1">
                <a:solidFill>
                  <a:srgbClr val="C00000"/>
                </a:solidFill>
                <a:ea typeface="黑体" panose="02010609060101010101" pitchFamily="49" charset="-122"/>
                <a:cs typeface="Arial" panose="020B0604020202020204" pitchFamily="34" charset="0"/>
              </a:rPr>
              <a:t>f</a:t>
            </a:r>
            <a:r>
              <a:rPr lang="zh-TW" altLang="en-US" sz="2400" i="1">
                <a:solidFill>
                  <a:srgbClr val="C00000"/>
                </a:solidFill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TW" sz="2400">
                <a:solidFill>
                  <a:srgbClr val="C00000"/>
                </a:solidFill>
                <a:ea typeface="黑体" panose="02010609060101010101" pitchFamily="49" charset="-122"/>
                <a:cs typeface="Arial" panose="020B0604020202020204" pitchFamily="34" charset="0"/>
              </a:rPr>
              <a:t>&lt;</a:t>
            </a:r>
            <a:r>
              <a:rPr lang="zh-TW" altLang="en-US" sz="2400">
                <a:solidFill>
                  <a:srgbClr val="C00000"/>
                </a:solidFill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TW" sz="2400">
                <a:solidFill>
                  <a:srgbClr val="C00000"/>
                </a:solidFill>
                <a:ea typeface="黑体" panose="02010609060101010101" pitchFamily="49" charset="-122"/>
                <a:cs typeface="Arial" panose="020B0604020202020204" pitchFamily="34" charset="0"/>
              </a:rPr>
              <a:t>0</a:t>
            </a: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4360888" y="5469485"/>
            <a:ext cx="29527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400">
                <a:ea typeface="黑体" panose="02010609060101010101" pitchFamily="49" charset="-122"/>
                <a:cs typeface="Arial" panose="020B0604020202020204" pitchFamily="34" charset="0"/>
              </a:rPr>
              <a:t>成像在左边，为虚像</a:t>
            </a:r>
          </a:p>
        </p:txBody>
      </p:sp>
      <p:sp>
        <p:nvSpPr>
          <p:cNvPr id="13" name="直角三角形 12"/>
          <p:cNvSpPr>
            <a:spLocks noChangeArrowheads="1"/>
          </p:cNvSpPr>
          <p:nvPr/>
        </p:nvSpPr>
        <p:spPr bwMode="auto">
          <a:xfrm flipH="1">
            <a:off x="2237370" y="1325536"/>
            <a:ext cx="3294062" cy="1387475"/>
          </a:xfrm>
          <a:prstGeom prst="rtTriangle">
            <a:avLst/>
          </a:prstGeom>
          <a:gradFill rotWithShape="1">
            <a:gsLst>
              <a:gs pos="0">
                <a:srgbClr val="AFE0E4">
                  <a:alpha val="40999"/>
                </a:srgbClr>
              </a:gs>
              <a:gs pos="20000">
                <a:srgbClr val="AFDEE2">
                  <a:alpha val="40999"/>
                </a:srgbClr>
              </a:gs>
              <a:gs pos="100000">
                <a:srgbClr val="85AAAD">
                  <a:alpha val="40999"/>
                </a:srgbClr>
              </a:gs>
            </a:gsLst>
            <a:lin ang="5400000"/>
          </a:gradFill>
          <a:ln w="9525">
            <a:solidFill>
              <a:srgbClr val="B6DCDF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zh-TW" altLang="en-US" dirty="0">
              <a:solidFill>
                <a:schemeClr val="lt1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graphicFrame>
        <p:nvGraphicFramePr>
          <p:cNvPr id="1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4419427"/>
              </p:ext>
            </p:extLst>
          </p:nvPr>
        </p:nvGraphicFramePr>
        <p:xfrm>
          <a:off x="5763208" y="1340407"/>
          <a:ext cx="1647825" cy="860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875" name="方程式" r:id="rId7" imgW="876300" imgH="457200" progId="Equation.3">
                  <p:embed/>
                </p:oleObj>
              </mc:Choice>
              <mc:Fallback>
                <p:oleObj name="方程式" r:id="rId7" imgW="876300" imgH="457200" progId="Equation.3">
                  <p:embed/>
                  <p:pic>
                    <p:nvPicPr>
                      <p:cNvPr id="15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63208" y="1340407"/>
                        <a:ext cx="1647825" cy="8604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251650"/>
              </p:ext>
            </p:extLst>
          </p:nvPr>
        </p:nvGraphicFramePr>
        <p:xfrm>
          <a:off x="6244220" y="282870"/>
          <a:ext cx="2697163" cy="908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876" name="Equation" r:id="rId9" imgW="1435100" imgH="482600" progId="Equation.3">
                  <p:embed/>
                </p:oleObj>
              </mc:Choice>
              <mc:Fallback>
                <p:oleObj name="Equation" r:id="rId9" imgW="1435100" imgH="482600" progId="Equation.3">
                  <p:embed/>
                  <p:pic>
                    <p:nvPicPr>
                      <p:cNvPr id="1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4220" y="282870"/>
                        <a:ext cx="2697163" cy="908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0762128"/>
              </p:ext>
            </p:extLst>
          </p:nvPr>
        </p:nvGraphicFramePr>
        <p:xfrm>
          <a:off x="2655832" y="2370645"/>
          <a:ext cx="477837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877" name="方程式" r:id="rId11" imgW="254000" imgH="215900" progId="Equation.3">
                  <p:embed/>
                </p:oleObj>
              </mc:Choice>
              <mc:Fallback>
                <p:oleObj name="方程式" r:id="rId11" imgW="254000" imgH="215900" progId="Equation.3">
                  <p:embed/>
                  <p:pic>
                    <p:nvPicPr>
                      <p:cNvPr id="17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55832" y="2370645"/>
                        <a:ext cx="477837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4010057"/>
              </p:ext>
            </p:extLst>
          </p:nvPr>
        </p:nvGraphicFramePr>
        <p:xfrm>
          <a:off x="3627921" y="1634574"/>
          <a:ext cx="358775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878" name="方程式" r:id="rId13" imgW="190500" imgH="215900" progId="Equation.3">
                  <p:embed/>
                </p:oleObj>
              </mc:Choice>
              <mc:Fallback>
                <p:oleObj name="方程式" r:id="rId13" imgW="190500" imgH="215900" progId="Equation.3">
                  <p:embed/>
                  <p:pic>
                    <p:nvPicPr>
                      <p:cNvPr id="1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27921" y="1634574"/>
                        <a:ext cx="358775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文字方塊 18"/>
          <p:cNvSpPr txBox="1">
            <a:spLocks noChangeArrowheads="1"/>
          </p:cNvSpPr>
          <p:nvPr/>
        </p:nvSpPr>
        <p:spPr bwMode="auto">
          <a:xfrm>
            <a:off x="5696532" y="3880249"/>
            <a:ext cx="272411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zh-TW" altLang="en-US" sz="2400">
                <a:ea typeface="黑体" panose="02010609060101010101" pitchFamily="49" charset="-122"/>
                <a:cs typeface="Arial" panose="020B0604020202020204" pitchFamily="34" charset="0"/>
              </a:rPr>
              <a:t>虚像：光线的延长线反向汇聚成像</a:t>
            </a:r>
          </a:p>
        </p:txBody>
      </p:sp>
      <p:sp>
        <p:nvSpPr>
          <p:cNvPr id="19" name="矩形 18"/>
          <p:cNvSpPr/>
          <p:nvPr/>
        </p:nvSpPr>
        <p:spPr>
          <a:xfrm>
            <a:off x="353007" y="3400398"/>
            <a:ext cx="1528763" cy="4333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TW" altLang="en-US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4.4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薄透镜成像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456194" y="626091"/>
            <a:ext cx="5362575" cy="104775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zh-TW" altLang="en-US" sz="32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发散薄透镜</a:t>
            </a:r>
            <a:r>
              <a:rPr lang="en-US" altLang="zh-TW" sz="32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:</a:t>
            </a:r>
            <a:endParaRPr lang="en-US" altLang="zh-TW" sz="3200" dirty="0" smtClean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graphicFrame>
        <p:nvGraphicFramePr>
          <p:cNvPr id="2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8265412"/>
              </p:ext>
            </p:extLst>
          </p:nvPr>
        </p:nvGraphicFramePr>
        <p:xfrm>
          <a:off x="711783" y="4314816"/>
          <a:ext cx="3730202" cy="5342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879" name="Equation" r:id="rId15" imgW="1511300" imgH="215900" progId="Equation.DSMT4">
                  <p:embed/>
                </p:oleObj>
              </mc:Choice>
              <mc:Fallback>
                <p:oleObj name="Equation" r:id="rId15" imgW="1511300" imgH="215900" progId="Equation.DSMT4">
                  <p:embed/>
                  <p:pic>
                    <p:nvPicPr>
                      <p:cNvPr id="21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1783" y="4314816"/>
                        <a:ext cx="3730202" cy="53425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964110" y="6170282"/>
            <a:ext cx="69557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400" smtClean="0">
                <a:ea typeface="黑体" panose="02010609060101010101" pitchFamily="49" charset="-122"/>
                <a:cs typeface="Arial" panose="020B0604020202020204" pitchFamily="34" charset="0"/>
              </a:rPr>
              <a:t>眼睛通过大脑处理反向回溯光线（虚拟）聚焦成像</a:t>
            </a:r>
            <a:endParaRPr lang="zh-TW" altLang="en-US" sz="2400"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6954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2" grpId="0"/>
      <p:bldP spid="18" grpId="0"/>
      <p:bldP spid="2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4.4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薄透镜成像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315700" y="627856"/>
            <a:ext cx="7886700" cy="1325563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zh-TW" altLang="en-US" sz="3200" dirty="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折射面的屈光力</a:t>
            </a:r>
            <a:endParaRPr lang="en-US" altLang="zh-TW" sz="3200" dirty="0" smtClean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0" name="Rectangle 3"/>
          <p:cNvSpPr>
            <a:spLocks noGrp="1" noChangeArrowheads="1"/>
          </p:cNvSpPr>
          <p:nvPr>
            <p:ph idx="1"/>
          </p:nvPr>
        </p:nvSpPr>
        <p:spPr>
          <a:xfrm>
            <a:off x="184732" y="1652312"/>
            <a:ext cx="8229600" cy="4525962"/>
          </a:xfrm>
        </p:spPr>
        <p:txBody>
          <a:bodyPr/>
          <a:lstStyle/>
          <a:p>
            <a:pPr eaLnBrk="1" hangingPunct="1"/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屈光力为正：出射光向内收敛</a:t>
            </a:r>
            <a:endParaRPr lang="en-US" altLang="zh-TW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eaLnBrk="1" hangingPunct="1"/>
            <a:endParaRPr lang="en-US" altLang="zh-TW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eaLnBrk="1" hangingPunct="1"/>
            <a:endParaRPr lang="en-US" altLang="zh-TW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eaLnBrk="1" hangingPunct="1"/>
            <a:endParaRPr lang="en-US" altLang="zh-TW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eaLnBrk="1" hangingPunct="1"/>
            <a:endParaRPr lang="en-US" altLang="zh-TW" sz="1600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eaLnBrk="1" hangingPunct="1"/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屈光力为负：出射光向外发散</a:t>
            </a:r>
            <a:endParaRPr lang="en-US" altLang="zh-TW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eaLnBrk="1" hangingPunct="1"/>
            <a:endParaRPr lang="zh-TW" altLang="en-US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11" b="50433"/>
          <a:stretch>
            <a:fillRect/>
          </a:stretch>
        </p:blipFill>
        <p:spPr bwMode="auto">
          <a:xfrm>
            <a:off x="219657" y="2136499"/>
            <a:ext cx="7264400" cy="175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98" t="59607"/>
          <a:stretch>
            <a:fillRect/>
          </a:stretch>
        </p:blipFill>
        <p:spPr bwMode="auto">
          <a:xfrm>
            <a:off x="1034044" y="4776512"/>
            <a:ext cx="6450013" cy="1922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3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482282"/>
              </p:ext>
            </p:extLst>
          </p:nvPr>
        </p:nvGraphicFramePr>
        <p:xfrm>
          <a:off x="7153858" y="1669774"/>
          <a:ext cx="1725612" cy="933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2828" name="方程式" r:id="rId5" imgW="774700" imgH="419100" progId="Equation.3">
                  <p:embed/>
                </p:oleObj>
              </mc:Choice>
              <mc:Fallback>
                <p:oleObj name="方程式" r:id="rId5" imgW="774700" imgH="419100" progId="Equation.3">
                  <p:embed/>
                  <p:pic>
                    <p:nvPicPr>
                      <p:cNvPr id="9831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53858" y="1669774"/>
                        <a:ext cx="1725612" cy="93345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7901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4.4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薄透镜成像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560916" y="582265"/>
            <a:ext cx="7886700" cy="1325563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zh-TW" altLang="en-US" sz="3200" dirty="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光通过透镜折射而聚焦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idx="1"/>
          </p:nvPr>
        </p:nvSpPr>
        <p:spPr>
          <a:xfrm>
            <a:off x="409862" y="1618030"/>
            <a:ext cx="8481484" cy="4351338"/>
          </a:xfrm>
        </p:spPr>
        <p:txBody>
          <a:bodyPr>
            <a:normAutofit/>
          </a:bodyPr>
          <a:lstStyle/>
          <a:p>
            <a:pPr eaLnBrk="1" hangingPunct="1"/>
            <a:r>
              <a:rPr lang="zh-TW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以高速影像拍摄光波前</a:t>
            </a:r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（</a:t>
            </a:r>
            <a:r>
              <a:rPr lang="en-US" altLang="zh-CN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wave front</a:t>
            </a:r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）</a:t>
            </a:r>
            <a:r>
              <a:rPr lang="zh-TW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穿过透镜的改变</a:t>
            </a:r>
          </a:p>
        </p:txBody>
      </p:sp>
      <p:pic>
        <p:nvPicPr>
          <p:cNvPr id="6" name="Picture 4" descr="P15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094"/>
          <a:stretch>
            <a:fillRect/>
          </a:stretch>
        </p:blipFill>
        <p:spPr bwMode="auto">
          <a:xfrm>
            <a:off x="881582" y="2019550"/>
            <a:ext cx="7245368" cy="4307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字方塊 4"/>
          <p:cNvSpPr txBox="1">
            <a:spLocks noChangeArrowheads="1"/>
          </p:cNvSpPr>
          <p:nvPr/>
        </p:nvSpPr>
        <p:spPr bwMode="auto">
          <a:xfrm>
            <a:off x="0" y="6396334"/>
            <a:ext cx="38390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sz="1400" u="sng" smtClean="0">
                <a:solidFill>
                  <a:srgbClr val="0033CC"/>
                </a:solidFill>
                <a:ea typeface="黑体" panose="02010609060101010101" pitchFamily="49" charset="-122"/>
                <a:cs typeface="Arial" panose="020B0604020202020204" pitchFamily="34" charset="0"/>
                <a:hlinkClick r:id="rId4" action="ppaction://hlinkfile"/>
              </a:rPr>
              <a:t>N</a:t>
            </a:r>
            <a:r>
              <a:rPr lang="en-US" altLang="zh-TW" sz="1400" u="sng">
                <a:solidFill>
                  <a:srgbClr val="0033CC"/>
                </a:solidFill>
                <a:ea typeface="黑体" panose="02010609060101010101" pitchFamily="49" charset="-122"/>
                <a:cs typeface="Arial" panose="020B0604020202020204" pitchFamily="34" charset="0"/>
                <a:hlinkClick r:id="rId4" action="ppaction://hlinkfile"/>
              </a:rPr>
              <a:t>. Abramson, </a:t>
            </a:r>
            <a:r>
              <a:rPr lang="en-US" altLang="zh-TW" sz="1400" u="sng" smtClean="0">
                <a:solidFill>
                  <a:srgbClr val="0033CC"/>
                </a:solidFill>
                <a:ea typeface="黑体" panose="02010609060101010101" pitchFamily="49" charset="-122"/>
                <a:cs typeface="Arial" panose="020B0604020202020204" pitchFamily="34" charset="0"/>
                <a:hlinkClick r:id="rId4" action="ppaction://hlinkfile"/>
              </a:rPr>
              <a:t>Appl</a:t>
            </a:r>
            <a:r>
              <a:rPr lang="en-US" altLang="zh-TW" sz="1400" u="sng">
                <a:solidFill>
                  <a:srgbClr val="0033CC"/>
                </a:solidFill>
                <a:ea typeface="黑体" panose="02010609060101010101" pitchFamily="49" charset="-122"/>
                <a:cs typeface="Arial" panose="020B0604020202020204" pitchFamily="34" charset="0"/>
                <a:hlinkClick r:id="rId4" action="ppaction://hlinkfile"/>
              </a:rPr>
              <a:t>. Opt. </a:t>
            </a:r>
            <a:r>
              <a:rPr lang="en-US" altLang="zh-TW" sz="1400" b="1" u="sng">
                <a:solidFill>
                  <a:srgbClr val="0033CC"/>
                </a:solidFill>
                <a:ea typeface="黑体" panose="02010609060101010101" pitchFamily="49" charset="-122"/>
                <a:cs typeface="Arial" panose="020B0604020202020204" pitchFamily="34" charset="0"/>
                <a:hlinkClick r:id="rId4" action="ppaction://hlinkfile"/>
              </a:rPr>
              <a:t>22</a:t>
            </a:r>
            <a:r>
              <a:rPr lang="en-US" altLang="zh-TW" sz="1400" u="sng">
                <a:solidFill>
                  <a:srgbClr val="0033CC"/>
                </a:solidFill>
                <a:ea typeface="黑体" panose="02010609060101010101" pitchFamily="49" charset="-122"/>
                <a:cs typeface="Arial" panose="020B0604020202020204" pitchFamily="34" charset="0"/>
                <a:hlinkClick r:id="rId4" action="ppaction://hlinkfile"/>
              </a:rPr>
              <a:t>, 215-232 (1983).</a:t>
            </a:r>
            <a:endParaRPr lang="zh-TW" altLang="en-US" sz="1400" u="sng">
              <a:solidFill>
                <a:srgbClr val="0033CC"/>
              </a:solidFill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169986" name="Picture 2" descr="Lens and wavefronts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600929" y="192886"/>
            <a:ext cx="4099350" cy="7974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0" y="6550223"/>
            <a:ext cx="322370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1400" u="sng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https://en.wikipedia.org/wiki/Wavefront</a:t>
            </a:r>
          </a:p>
        </p:txBody>
      </p:sp>
    </p:spTree>
    <p:extLst>
      <p:ext uri="{BB962C8B-B14F-4D97-AF65-F5344CB8AC3E}">
        <p14:creationId xmlns:p14="http://schemas.microsoft.com/office/powerpoint/2010/main" val="1345639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9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4.4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薄透镜成像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pic>
        <p:nvPicPr>
          <p:cNvPr id="3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4035" y="1467977"/>
            <a:ext cx="5067300" cy="294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602483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zh-TW" altLang="en-US" sz="32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薄透镜成像</a:t>
            </a:r>
            <a:r>
              <a:rPr lang="zh-CN" altLang="en-US" sz="320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规律</a:t>
            </a:r>
            <a:endParaRPr lang="en-US" altLang="zh-TW" sz="3200" dirty="0" smtClean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684652" y="4327597"/>
            <a:ext cx="7931903" cy="1355725"/>
          </a:xfrm>
        </p:spPr>
        <p:txBody>
          <a:bodyPr/>
          <a:lstStyle/>
          <a:p>
            <a:pPr eaLnBrk="1" hangingPunct="1"/>
            <a:r>
              <a:rPr lang="zh-TW" altLang="en-US" sz="26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以矩阵法分析：</a:t>
            </a:r>
            <a:endParaRPr lang="en-US" altLang="zh-TW" sz="2600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lvl="1" eaLnBrk="1" hangingPunct="1">
              <a:lnSpc>
                <a:spcPct val="100000"/>
              </a:lnSpc>
            </a:pPr>
            <a:r>
              <a:rPr lang="zh-TW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成像的条件即为由物体同一点发出的光，不论角度都应该会聚到同一点</a:t>
            </a:r>
            <a:endParaRPr lang="en-US" altLang="zh-TW" sz="2400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graphicFrame>
        <p:nvGraphicFramePr>
          <p:cNvPr id="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5190065"/>
              </p:ext>
            </p:extLst>
          </p:nvPr>
        </p:nvGraphicFramePr>
        <p:xfrm>
          <a:off x="4173394" y="5547165"/>
          <a:ext cx="1253974" cy="10237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53" name="方程式" r:id="rId5" imgW="571252" imgH="431613" progId="Equation.3">
                  <p:embed/>
                </p:oleObj>
              </mc:Choice>
              <mc:Fallback>
                <p:oleObj name="方程式" r:id="rId5" imgW="571252" imgH="431613" progId="Equation.3">
                  <p:embed/>
                  <p:pic>
                    <p:nvPicPr>
                      <p:cNvPr id="5530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73394" y="5547165"/>
                        <a:ext cx="1253974" cy="10237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06592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4.4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薄透镜成像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pic>
        <p:nvPicPr>
          <p:cNvPr id="3" name="圖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812"/>
          <a:stretch>
            <a:fillRect/>
          </a:stretch>
        </p:blipFill>
        <p:spPr bwMode="auto">
          <a:xfrm>
            <a:off x="598446" y="3699508"/>
            <a:ext cx="4525963" cy="158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16"/>
          <p:cNvGrpSpPr>
            <a:grpSpLocks/>
          </p:cNvGrpSpPr>
          <p:nvPr/>
        </p:nvGrpSpPr>
        <p:grpSpPr bwMode="auto">
          <a:xfrm>
            <a:off x="1419184" y="1623058"/>
            <a:ext cx="6450012" cy="2112963"/>
            <a:chOff x="414" y="168"/>
            <a:chExt cx="4932" cy="1680"/>
          </a:xfrm>
        </p:grpSpPr>
        <p:pic>
          <p:nvPicPr>
            <p:cNvPr id="7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4" y="168"/>
              <a:ext cx="4932" cy="16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8"/>
            <p:cNvSpPr>
              <a:spLocks noChangeArrowheads="1"/>
            </p:cNvSpPr>
            <p:nvPr/>
          </p:nvSpPr>
          <p:spPr bwMode="auto">
            <a:xfrm>
              <a:off x="1881" y="1008"/>
              <a:ext cx="145" cy="1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sz="2400"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9" name="Rectangle 9"/>
            <p:cNvSpPr>
              <a:spLocks noChangeArrowheads="1"/>
            </p:cNvSpPr>
            <p:nvPr/>
          </p:nvSpPr>
          <p:spPr bwMode="auto">
            <a:xfrm>
              <a:off x="3606" y="814"/>
              <a:ext cx="313" cy="1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sz="2400"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graphicFrame>
          <p:nvGraphicFramePr>
            <p:cNvPr id="10" name="Object 7"/>
            <p:cNvGraphicFramePr>
              <a:graphicFrameLocks noChangeAspect="1"/>
            </p:cNvGraphicFramePr>
            <p:nvPr/>
          </p:nvGraphicFramePr>
          <p:xfrm>
            <a:off x="1881" y="893"/>
            <a:ext cx="270" cy="4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4902" name="方程式" r:id="rId6" imgW="152334" imgH="228501" progId="Equation.3">
                    <p:embed/>
                  </p:oleObj>
                </mc:Choice>
                <mc:Fallback>
                  <p:oleObj name="方程式" r:id="rId6" imgW="152334" imgH="228501" progId="Equation.3">
                    <p:embed/>
                    <p:pic>
                      <p:nvPicPr>
                        <p:cNvPr id="104465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81" y="893"/>
                          <a:ext cx="270" cy="40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" name="Object 10"/>
            <p:cNvGraphicFramePr>
              <a:graphicFrameLocks noChangeAspect="1"/>
            </p:cNvGraphicFramePr>
            <p:nvPr/>
          </p:nvGraphicFramePr>
          <p:xfrm>
            <a:off x="3482" y="611"/>
            <a:ext cx="247" cy="4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4903" name="方程式" r:id="rId8" imgW="139700" imgH="228600" progId="Equation.3">
                    <p:embed/>
                  </p:oleObj>
                </mc:Choice>
                <mc:Fallback>
                  <p:oleObj name="方程式" r:id="rId8" imgW="139700" imgH="228600" progId="Equation.3">
                    <p:embed/>
                    <p:pic>
                      <p:nvPicPr>
                        <p:cNvPr id="104466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82" y="611"/>
                          <a:ext cx="247" cy="40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2" name="Group 20"/>
          <p:cNvGrpSpPr>
            <a:grpSpLocks/>
          </p:cNvGrpSpPr>
          <p:nvPr/>
        </p:nvGrpSpPr>
        <p:grpSpPr bwMode="auto">
          <a:xfrm>
            <a:off x="6234075" y="3137535"/>
            <a:ext cx="2381251" cy="1395414"/>
            <a:chOff x="3436" y="1583"/>
            <a:chExt cx="1500" cy="879"/>
          </a:xfrm>
        </p:grpSpPr>
        <p:sp>
          <p:nvSpPr>
            <p:cNvPr id="13" name="Oval 11"/>
            <p:cNvSpPr>
              <a:spLocks noChangeArrowheads="1"/>
            </p:cNvSpPr>
            <p:nvPr/>
          </p:nvSpPr>
          <p:spPr bwMode="auto">
            <a:xfrm>
              <a:off x="3436" y="1960"/>
              <a:ext cx="1041" cy="502"/>
            </a:xfrm>
            <a:prstGeom prst="ellips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sz="2400"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14" name="Text Box 12"/>
            <p:cNvSpPr txBox="1">
              <a:spLocks noChangeArrowheads="1"/>
            </p:cNvSpPr>
            <p:nvPr/>
          </p:nvSpPr>
          <p:spPr bwMode="auto">
            <a:xfrm rot="19798726">
              <a:off x="4157" y="1583"/>
              <a:ext cx="779" cy="5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TW" sz="2400">
                  <a:solidFill>
                    <a:srgbClr val="FF6600"/>
                  </a:solidFill>
                  <a:ea typeface="黑体" panose="02010609060101010101" pitchFamily="49" charset="-122"/>
                  <a:cs typeface="Arial" panose="020B0604020202020204" pitchFamily="34" charset="0"/>
                </a:rPr>
                <a:t>=</a:t>
              </a:r>
              <a:r>
                <a:rPr lang="en-US" altLang="zh-TW" sz="2400" smtClean="0">
                  <a:solidFill>
                    <a:srgbClr val="FF6600"/>
                  </a:solidFill>
                  <a:ea typeface="黑体" panose="02010609060101010101" pitchFamily="49" charset="-122"/>
                  <a:cs typeface="Arial" panose="020B0604020202020204" pitchFamily="34" charset="0"/>
                </a:rPr>
                <a:t>0 </a:t>
              </a:r>
              <a:r>
                <a:rPr lang="zh-CN" altLang="en-US" sz="2400" smtClean="0">
                  <a:solidFill>
                    <a:srgbClr val="FF6600"/>
                  </a:solidFill>
                  <a:ea typeface="黑体" panose="02010609060101010101" pitchFamily="49" charset="-122"/>
                  <a:cs typeface="Arial" panose="020B0604020202020204" pitchFamily="34" charset="0"/>
                </a:rPr>
                <a:t>成像</a:t>
              </a:r>
              <a:endParaRPr lang="en-US" altLang="zh-CN" sz="2400" smtClean="0">
                <a:solidFill>
                  <a:srgbClr val="FF6600"/>
                </a:solidFill>
                <a:ea typeface="黑体" panose="02010609060101010101" pitchFamily="49" charset="-122"/>
                <a:cs typeface="Arial" panose="020B0604020202020204" pitchFamily="34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>
                  <a:solidFill>
                    <a:srgbClr val="FF6600"/>
                  </a:solidFill>
                  <a:ea typeface="黑体" panose="02010609060101010101" pitchFamily="49" charset="-122"/>
                  <a:cs typeface="Arial" panose="020B0604020202020204" pitchFamily="34" charset="0"/>
                </a:rPr>
                <a:t> </a:t>
              </a:r>
              <a:r>
                <a:rPr lang="en-US" altLang="zh-CN" sz="2400" smtClean="0">
                  <a:solidFill>
                    <a:srgbClr val="FF6600"/>
                  </a:solidFill>
                  <a:ea typeface="黑体" panose="02010609060101010101" pitchFamily="49" charset="-122"/>
                  <a:cs typeface="Arial" panose="020B0604020202020204" pitchFamily="34" charset="0"/>
                </a:rPr>
                <a:t>    </a:t>
              </a:r>
              <a:r>
                <a:rPr lang="zh-CN" altLang="en-US" sz="2400" smtClean="0">
                  <a:solidFill>
                    <a:srgbClr val="FF6600"/>
                  </a:solidFill>
                  <a:ea typeface="黑体" panose="02010609060101010101" pitchFamily="49" charset="-122"/>
                  <a:cs typeface="Arial" panose="020B0604020202020204" pitchFamily="34" charset="0"/>
                </a:rPr>
                <a:t>条件</a:t>
              </a:r>
              <a:endParaRPr lang="en-US" altLang="zh-TW" sz="2400">
                <a:solidFill>
                  <a:srgbClr val="FF6600"/>
                </a:solidFill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5" name="Group 21"/>
          <p:cNvGrpSpPr>
            <a:grpSpLocks/>
          </p:cNvGrpSpPr>
          <p:nvPr/>
        </p:nvGrpSpPr>
        <p:grpSpPr bwMode="auto">
          <a:xfrm>
            <a:off x="714334" y="5212396"/>
            <a:ext cx="5287962" cy="1276350"/>
            <a:chOff x="1255" y="2462"/>
            <a:chExt cx="3331" cy="804"/>
          </a:xfrm>
        </p:grpSpPr>
        <p:graphicFrame>
          <p:nvGraphicFramePr>
            <p:cNvPr id="16" name="Object 14"/>
            <p:cNvGraphicFramePr>
              <a:graphicFrameLocks noChangeAspect="1"/>
            </p:cNvGraphicFramePr>
            <p:nvPr/>
          </p:nvGraphicFramePr>
          <p:xfrm>
            <a:off x="1255" y="2462"/>
            <a:ext cx="1725" cy="8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4904" name="方程式" r:id="rId10" imgW="927100" imgH="431800" progId="Equation.3">
                    <p:embed/>
                  </p:oleObj>
                </mc:Choice>
                <mc:Fallback>
                  <p:oleObj name="方程式" r:id="rId10" imgW="927100" imgH="431800" progId="Equation.3">
                    <p:embed/>
                    <p:pic>
                      <p:nvPicPr>
                        <p:cNvPr id="104458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55" y="2462"/>
                          <a:ext cx="1725" cy="804"/>
                        </a:xfrm>
                        <a:prstGeom prst="rect">
                          <a:avLst/>
                        </a:prstGeom>
                        <a:solidFill>
                          <a:srgbClr val="FFFF00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" name="Text Box 15"/>
            <p:cNvSpPr txBox="1">
              <a:spLocks noChangeArrowheads="1"/>
            </p:cNvSpPr>
            <p:nvPr/>
          </p:nvSpPr>
          <p:spPr bwMode="auto">
            <a:xfrm>
              <a:off x="3113" y="2613"/>
              <a:ext cx="1473" cy="5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TW" altLang="en-US" sz="2400">
                  <a:ea typeface="黑体" panose="02010609060101010101" pitchFamily="49" charset="-122"/>
                  <a:cs typeface="Arial" panose="020B0604020202020204" pitchFamily="34" charset="0"/>
                </a:rPr>
                <a:t>高斯透镜方程式</a:t>
              </a:r>
              <a:endParaRPr lang="en-US" altLang="zh-TW" sz="2400">
                <a:ea typeface="黑体" panose="02010609060101010101" pitchFamily="49" charset="-122"/>
                <a:cs typeface="Arial" panose="020B0604020202020204" pitchFamily="34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TW" sz="2400">
                  <a:ea typeface="黑体" panose="02010609060101010101" pitchFamily="49" charset="-122"/>
                  <a:cs typeface="Arial" panose="020B0604020202020204" pitchFamily="34" charset="0"/>
                </a:rPr>
                <a:t>(</a:t>
              </a:r>
              <a:r>
                <a:rPr lang="zh-TW" altLang="en-US" sz="2400">
                  <a:ea typeface="黑体" panose="02010609060101010101" pitchFamily="49" charset="-122"/>
                  <a:cs typeface="Arial" panose="020B0604020202020204" pitchFamily="34" charset="0"/>
                </a:rPr>
                <a:t>透镜成像条件</a:t>
              </a:r>
              <a:r>
                <a:rPr lang="en-US" altLang="zh-TW" sz="2400">
                  <a:ea typeface="黑体" panose="02010609060101010101" pitchFamily="49" charset="-122"/>
                  <a:cs typeface="Arial" panose="020B0604020202020204" pitchFamily="34" charset="0"/>
                </a:rPr>
                <a:t>)</a:t>
              </a:r>
            </a:p>
          </p:txBody>
        </p:sp>
      </p:grp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1308059" y="3466146"/>
            <a:ext cx="38163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400">
                <a:solidFill>
                  <a:srgbClr val="FF0000"/>
                </a:solidFill>
                <a:ea typeface="黑体" panose="02010609060101010101" pitchFamily="49" charset="-122"/>
                <a:cs typeface="Arial" panose="020B0604020202020204" pitchFamily="34" charset="0"/>
                <a:sym typeface="Wingdings" panose="05000000000000000000" pitchFamily="2" charset="2"/>
              </a:rPr>
              <a:t>传播</a:t>
            </a:r>
            <a:r>
              <a:rPr lang="en-US" altLang="zh-TW" sz="2400">
                <a:solidFill>
                  <a:srgbClr val="FF0000"/>
                </a:solidFill>
                <a:ea typeface="黑体" panose="02010609060101010101" pitchFamily="49" charset="-122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zh-TW" altLang="en-US" sz="2400">
                <a:solidFill>
                  <a:srgbClr val="FF0000"/>
                </a:solidFill>
                <a:ea typeface="黑体" panose="02010609060101010101" pitchFamily="49" charset="-122"/>
                <a:cs typeface="Arial" panose="020B0604020202020204" pitchFamily="34" charset="0"/>
                <a:sym typeface="Wingdings" panose="05000000000000000000" pitchFamily="2" charset="2"/>
              </a:rPr>
              <a:t>＋</a:t>
            </a:r>
            <a:r>
              <a:rPr lang="en-US" altLang="zh-TW" sz="2400">
                <a:solidFill>
                  <a:srgbClr val="FF0000"/>
                </a:solidFill>
                <a:ea typeface="黑体" panose="02010609060101010101" pitchFamily="49" charset="-122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zh-TW" altLang="en-US" sz="2400">
                <a:solidFill>
                  <a:srgbClr val="FF0000"/>
                </a:solidFill>
                <a:ea typeface="黑体" panose="02010609060101010101" pitchFamily="49" charset="-122"/>
                <a:cs typeface="Arial" panose="020B0604020202020204" pitchFamily="34" charset="0"/>
                <a:sym typeface="Wingdings" panose="05000000000000000000" pitchFamily="2" charset="2"/>
              </a:rPr>
              <a:t>透镜</a:t>
            </a:r>
            <a:r>
              <a:rPr lang="en-US" altLang="zh-TW" sz="2400">
                <a:solidFill>
                  <a:srgbClr val="FF0000"/>
                </a:solidFill>
                <a:ea typeface="黑体" panose="02010609060101010101" pitchFamily="49" charset="-122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zh-TW" altLang="en-US" sz="2400">
                <a:solidFill>
                  <a:srgbClr val="FF0000"/>
                </a:solidFill>
                <a:ea typeface="黑体" panose="02010609060101010101" pitchFamily="49" charset="-122"/>
                <a:cs typeface="Arial" panose="020B0604020202020204" pitchFamily="34" charset="0"/>
                <a:sym typeface="Wingdings" panose="05000000000000000000" pitchFamily="2" charset="2"/>
              </a:rPr>
              <a:t>＋</a:t>
            </a:r>
            <a:r>
              <a:rPr lang="en-US" altLang="zh-TW" sz="2400">
                <a:solidFill>
                  <a:srgbClr val="FF0000"/>
                </a:solidFill>
                <a:ea typeface="黑体" panose="02010609060101010101" pitchFamily="49" charset="-122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zh-TW" altLang="en-US" sz="2400">
                <a:solidFill>
                  <a:srgbClr val="FF0000"/>
                </a:solidFill>
                <a:ea typeface="黑体" panose="02010609060101010101" pitchFamily="49" charset="-122"/>
                <a:cs typeface="Arial" panose="020B0604020202020204" pitchFamily="34" charset="0"/>
                <a:sym typeface="Wingdings" panose="05000000000000000000" pitchFamily="2" charset="2"/>
              </a:rPr>
              <a:t>传播</a:t>
            </a:r>
            <a:endParaRPr lang="zh-TW" altLang="en-US" sz="2400">
              <a:solidFill>
                <a:srgbClr val="FF0000"/>
              </a:solidFill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2967790" y="1421404"/>
            <a:ext cx="38163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400">
                <a:solidFill>
                  <a:srgbClr val="FF0000"/>
                </a:solidFill>
                <a:ea typeface="黑体" panose="02010609060101010101" pitchFamily="49" charset="-122"/>
                <a:cs typeface="Arial" panose="020B0604020202020204" pitchFamily="34" charset="0"/>
                <a:sym typeface="Wingdings" panose="05000000000000000000" pitchFamily="2" charset="2"/>
              </a:rPr>
              <a:t>传播</a:t>
            </a:r>
            <a:r>
              <a:rPr lang="en-US" altLang="zh-TW" sz="2400">
                <a:solidFill>
                  <a:srgbClr val="FF0000"/>
                </a:solidFill>
                <a:ea typeface="黑体" panose="02010609060101010101" pitchFamily="49" charset="-122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zh-TW" altLang="en-US" sz="2400">
                <a:solidFill>
                  <a:srgbClr val="FF0000"/>
                </a:solidFill>
                <a:ea typeface="黑体" panose="02010609060101010101" pitchFamily="49" charset="-122"/>
                <a:cs typeface="Arial" panose="020B0604020202020204" pitchFamily="34" charset="0"/>
                <a:sym typeface="Wingdings" panose="05000000000000000000" pitchFamily="2" charset="2"/>
              </a:rPr>
              <a:t>＋</a:t>
            </a:r>
            <a:r>
              <a:rPr lang="en-US" altLang="zh-TW" sz="2400">
                <a:solidFill>
                  <a:srgbClr val="FF0000"/>
                </a:solidFill>
                <a:ea typeface="黑体" panose="02010609060101010101" pitchFamily="49" charset="-122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zh-TW" altLang="en-US" sz="2400">
                <a:solidFill>
                  <a:srgbClr val="FF0000"/>
                </a:solidFill>
                <a:ea typeface="黑体" panose="02010609060101010101" pitchFamily="49" charset="-122"/>
                <a:cs typeface="Arial" panose="020B0604020202020204" pitchFamily="34" charset="0"/>
                <a:sym typeface="Wingdings" panose="05000000000000000000" pitchFamily="2" charset="2"/>
              </a:rPr>
              <a:t>透镜</a:t>
            </a:r>
            <a:r>
              <a:rPr lang="en-US" altLang="zh-TW" sz="2400">
                <a:solidFill>
                  <a:srgbClr val="FF0000"/>
                </a:solidFill>
                <a:ea typeface="黑体" panose="02010609060101010101" pitchFamily="49" charset="-122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zh-TW" altLang="en-US" sz="2400">
                <a:solidFill>
                  <a:srgbClr val="FF0000"/>
                </a:solidFill>
                <a:ea typeface="黑体" panose="02010609060101010101" pitchFamily="49" charset="-122"/>
                <a:cs typeface="Arial" panose="020B0604020202020204" pitchFamily="34" charset="0"/>
                <a:sym typeface="Wingdings" panose="05000000000000000000" pitchFamily="2" charset="2"/>
              </a:rPr>
              <a:t>＋</a:t>
            </a:r>
            <a:r>
              <a:rPr lang="en-US" altLang="zh-TW" sz="2400">
                <a:solidFill>
                  <a:srgbClr val="FF0000"/>
                </a:solidFill>
                <a:ea typeface="黑体" panose="02010609060101010101" pitchFamily="49" charset="-122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zh-TW" altLang="en-US" sz="2400">
                <a:solidFill>
                  <a:srgbClr val="FF0000"/>
                </a:solidFill>
                <a:ea typeface="黑体" panose="02010609060101010101" pitchFamily="49" charset="-122"/>
                <a:cs typeface="Arial" panose="020B0604020202020204" pitchFamily="34" charset="0"/>
                <a:sym typeface="Wingdings" panose="05000000000000000000" pitchFamily="2" charset="2"/>
              </a:rPr>
              <a:t>传播</a:t>
            </a:r>
            <a:endParaRPr lang="zh-TW" altLang="en-US" sz="2400">
              <a:solidFill>
                <a:srgbClr val="FF0000"/>
              </a:solidFill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20" name="圖片 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281"/>
          <a:stretch>
            <a:fillRect/>
          </a:stretch>
        </p:blipFill>
        <p:spPr bwMode="auto">
          <a:xfrm>
            <a:off x="5054559" y="3704271"/>
            <a:ext cx="3459162" cy="158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602483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zh-TW" altLang="en-US" sz="32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薄透镜成像</a:t>
            </a:r>
            <a:r>
              <a:rPr lang="zh-CN" altLang="en-US" sz="320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规律</a:t>
            </a:r>
            <a:endParaRPr lang="en-US" altLang="zh-TW" sz="3200" dirty="0" smtClean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8550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4.4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薄透镜成像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grpSp>
        <p:nvGrpSpPr>
          <p:cNvPr id="28" name="群組 3"/>
          <p:cNvGrpSpPr>
            <a:grpSpLocks noChangeAspect="1"/>
          </p:cNvGrpSpPr>
          <p:nvPr/>
        </p:nvGrpSpPr>
        <p:grpSpPr bwMode="auto">
          <a:xfrm>
            <a:off x="1870868" y="1538345"/>
            <a:ext cx="5707063" cy="2177886"/>
            <a:chOff x="2568575" y="1394183"/>
            <a:chExt cx="4238625" cy="1617306"/>
          </a:xfrm>
        </p:grpSpPr>
        <p:pic>
          <p:nvPicPr>
            <p:cNvPr id="29" name="圖片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0152"/>
            <a:stretch>
              <a:fillRect/>
            </a:stretch>
          </p:blipFill>
          <p:spPr bwMode="auto">
            <a:xfrm>
              <a:off x="2568575" y="1417638"/>
              <a:ext cx="779463" cy="1587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" name="圖片 5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143" t="-1877" b="-1"/>
            <a:stretch/>
          </p:blipFill>
          <p:spPr bwMode="auto">
            <a:xfrm>
              <a:off x="3416196" y="1394183"/>
              <a:ext cx="3391004" cy="16173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602483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zh-TW" altLang="en-US" sz="32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薄透镜成像</a:t>
            </a:r>
            <a:r>
              <a:rPr lang="zh-CN" altLang="en-US" sz="320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规律</a:t>
            </a:r>
            <a:endParaRPr lang="en-US" altLang="zh-TW" sz="3200" dirty="0" smtClean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094582" y="2735703"/>
            <a:ext cx="6561137" cy="3685982"/>
            <a:chOff x="1094582" y="2735703"/>
            <a:chExt cx="6561137" cy="3685982"/>
          </a:xfrm>
        </p:grpSpPr>
        <p:sp>
          <p:nvSpPr>
            <p:cNvPr id="17" name="矩形 16"/>
            <p:cNvSpPr>
              <a:spLocks noChangeArrowheads="1"/>
            </p:cNvSpPr>
            <p:nvPr/>
          </p:nvSpPr>
          <p:spPr bwMode="auto">
            <a:xfrm>
              <a:off x="6919119" y="5402511"/>
              <a:ext cx="736600" cy="950912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9525">
              <a:solidFill>
                <a:srgbClr val="B6DCDF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eaLnBrk="1" hangingPunct="1">
                <a:defRPr/>
              </a:pPr>
              <a:endParaRPr lang="zh-TW" altLang="en-US">
                <a:solidFill>
                  <a:schemeClr val="lt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6" name="矩形 15"/>
            <p:cNvSpPr>
              <a:spLocks noChangeArrowheads="1"/>
            </p:cNvSpPr>
            <p:nvPr/>
          </p:nvSpPr>
          <p:spPr bwMode="auto">
            <a:xfrm>
              <a:off x="3598171" y="5570784"/>
              <a:ext cx="736600" cy="52387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9525">
              <a:solidFill>
                <a:srgbClr val="B6DCDF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eaLnBrk="1" hangingPunct="1">
                <a:defRPr/>
              </a:pPr>
              <a:endParaRPr lang="zh-TW" altLang="en-US">
                <a:solidFill>
                  <a:schemeClr val="lt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grpSp>
          <p:nvGrpSpPr>
            <p:cNvPr id="31" name="Group 22"/>
            <p:cNvGrpSpPr>
              <a:grpSpLocks/>
            </p:cNvGrpSpPr>
            <p:nvPr/>
          </p:nvGrpSpPr>
          <p:grpSpPr bwMode="auto">
            <a:xfrm>
              <a:off x="1094582" y="5353298"/>
              <a:ext cx="6513513" cy="1068387"/>
              <a:chOff x="340" y="3500"/>
              <a:chExt cx="4103" cy="673"/>
            </a:xfrm>
          </p:grpSpPr>
          <p:sp>
            <p:nvSpPr>
              <p:cNvPr id="32" name="Text Box 17"/>
              <p:cNvSpPr txBox="1">
                <a:spLocks noChangeArrowheads="1"/>
              </p:cNvSpPr>
              <p:nvPr/>
            </p:nvSpPr>
            <p:spPr bwMode="auto">
              <a:xfrm>
                <a:off x="340" y="3637"/>
                <a:ext cx="1247" cy="3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10600030101010101" charset="-12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10600030101010101" charset="-12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10600030101010101" charset="-12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10600030101010101" charset="-12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10600030101010101" charset="-12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10600030101010101" charset="-12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10600030101010101" charset="-12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10600030101010101" charset="-12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10600030101010101" charset="-12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TW" altLang="en-US" sz="2800">
                    <a:latin typeface="黑体" panose="02010609060101010101" pitchFamily="49" charset="-122"/>
                    <a:ea typeface="黑体" panose="02010609060101010101" pitchFamily="49" charset="-122"/>
                  </a:rPr>
                  <a:t>角度放大率</a:t>
                </a:r>
                <a:endParaRPr lang="en-US" altLang="zh-TW" sz="280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graphicFrame>
            <p:nvGraphicFramePr>
              <p:cNvPr id="33" name="Object 19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18647463"/>
                  </p:ext>
                </p:extLst>
              </p:nvPr>
            </p:nvGraphicFramePr>
            <p:xfrm>
              <a:off x="1947" y="3500"/>
              <a:ext cx="2496" cy="67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66940" name="方程式" r:id="rId6" imgW="1600200" imgH="431800" progId="Equation.3">
                      <p:embed/>
                    </p:oleObj>
                  </mc:Choice>
                  <mc:Fallback>
                    <p:oleObj name="方程式" r:id="rId6" imgW="1600200" imgH="431800" progId="Equation.3">
                      <p:embed/>
                      <p:pic>
                        <p:nvPicPr>
                          <p:cNvPr id="106503" name="Object 1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947" y="3500"/>
                            <a:ext cx="2496" cy="67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20" name="矩形 19"/>
            <p:cNvSpPr>
              <a:spLocks noChangeArrowheads="1"/>
            </p:cNvSpPr>
            <p:nvPr/>
          </p:nvSpPr>
          <p:spPr bwMode="auto">
            <a:xfrm>
              <a:off x="4967740" y="2735703"/>
              <a:ext cx="1318310" cy="971976"/>
            </a:xfrm>
            <a:prstGeom prst="rect">
              <a:avLst/>
            </a:prstGeom>
            <a:solidFill>
              <a:schemeClr val="accent6">
                <a:lumMod val="40000"/>
                <a:lumOff val="60000"/>
                <a:alpha val="20000"/>
              </a:schemeClr>
            </a:solidFill>
            <a:ln w="9525">
              <a:solidFill>
                <a:srgbClr val="B6DCDF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eaLnBrk="1" hangingPunct="1">
                <a:defRPr/>
              </a:pPr>
              <a:endParaRPr lang="zh-TW" altLang="en-US">
                <a:solidFill>
                  <a:schemeClr val="lt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016794" y="1686663"/>
            <a:ext cx="6561137" cy="3323735"/>
            <a:chOff x="1016794" y="1686663"/>
            <a:chExt cx="6561137" cy="3323735"/>
          </a:xfrm>
        </p:grpSpPr>
        <p:grpSp>
          <p:nvGrpSpPr>
            <p:cNvPr id="2" name="组合 1"/>
            <p:cNvGrpSpPr/>
            <p:nvPr/>
          </p:nvGrpSpPr>
          <p:grpSpPr>
            <a:xfrm>
              <a:off x="1016794" y="3942011"/>
              <a:ext cx="6561137" cy="1068387"/>
              <a:chOff x="1016794" y="3942011"/>
              <a:chExt cx="6561137" cy="1068387"/>
            </a:xfrm>
          </p:grpSpPr>
          <p:sp>
            <p:nvSpPr>
              <p:cNvPr id="23" name="矩形 22"/>
              <p:cNvSpPr>
                <a:spLocks noChangeArrowheads="1"/>
              </p:cNvSpPr>
              <p:nvPr/>
            </p:nvSpPr>
            <p:spPr bwMode="auto">
              <a:xfrm>
                <a:off x="3615531" y="4169023"/>
                <a:ext cx="736600" cy="523875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B6DCDF"/>
                </a:solidFill>
                <a:miter lim="800000"/>
                <a:headEnd/>
                <a:tailEnd/>
              </a:ln>
              <a:effectLst>
                <a:outerShdw blurRad="40000" dist="23000" dir="5400000" rotWithShape="0">
                  <a:srgbClr val="808080">
                    <a:alpha val="34999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>
                  <a:defRPr/>
                </a:pPr>
                <a:endParaRPr lang="zh-TW" altLang="en-US">
                  <a:solidFill>
                    <a:schemeClr val="lt1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24" name="矩形 23"/>
              <p:cNvSpPr>
                <a:spLocks noChangeArrowheads="1"/>
              </p:cNvSpPr>
              <p:nvPr/>
            </p:nvSpPr>
            <p:spPr bwMode="auto">
              <a:xfrm>
                <a:off x="6841331" y="4059486"/>
                <a:ext cx="736600" cy="950912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B6DCDF"/>
                </a:solidFill>
                <a:miter lim="800000"/>
                <a:headEnd/>
                <a:tailEnd/>
              </a:ln>
              <a:effectLst>
                <a:outerShdw blurRad="40000" dist="23000" dir="5400000" rotWithShape="0">
                  <a:srgbClr val="808080">
                    <a:alpha val="34999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>
                  <a:defRPr/>
                </a:pPr>
                <a:endParaRPr lang="zh-TW" altLang="en-US">
                  <a:solidFill>
                    <a:schemeClr val="lt1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grpSp>
            <p:nvGrpSpPr>
              <p:cNvPr id="25" name="Group 22"/>
              <p:cNvGrpSpPr>
                <a:grpSpLocks/>
              </p:cNvGrpSpPr>
              <p:nvPr/>
            </p:nvGrpSpPr>
            <p:grpSpPr bwMode="auto">
              <a:xfrm>
                <a:off x="1016794" y="3942011"/>
                <a:ext cx="6483349" cy="1068387"/>
                <a:chOff x="340" y="3494"/>
                <a:chExt cx="4084" cy="673"/>
              </a:xfrm>
            </p:grpSpPr>
            <p:graphicFrame>
              <p:nvGraphicFramePr>
                <p:cNvPr id="27" name="Object 19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3725913930"/>
                    </p:ext>
                  </p:extLst>
                </p:nvPr>
              </p:nvGraphicFramePr>
              <p:xfrm>
                <a:off x="2027" y="3494"/>
                <a:ext cx="2397" cy="673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166941" name="方程式" r:id="rId8" imgW="1536700" imgH="431800" progId="Equation.3">
                        <p:embed/>
                      </p:oleObj>
                    </mc:Choice>
                    <mc:Fallback>
                      <p:oleObj name="方程式" r:id="rId8" imgW="1536700" imgH="431800" progId="Equation.3">
                        <p:embed/>
                        <p:pic>
                          <p:nvPicPr>
                            <p:cNvPr id="106510" name="Object 19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9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2027" y="3494"/>
                              <a:ext cx="2397" cy="673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26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340" y="3637"/>
                  <a:ext cx="1700" cy="33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10600030101010101" charset="-12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kumimoji="1"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10600030101010101" charset="-12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10600030101010101" charset="-12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10600030101010101" charset="-12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10600030101010101" charset="-12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10600030101010101" charset="-12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10600030101010101" charset="-12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10600030101010101" charset="-12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10600030101010101" charset="-12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zh-TW" altLang="en-US" sz="2800">
                      <a:latin typeface="黑体" panose="02010609060101010101" pitchFamily="49" charset="-122"/>
                      <a:ea typeface="黑体" panose="02010609060101010101" pitchFamily="49" charset="-122"/>
                    </a:rPr>
                    <a:t>横向距离放大率</a:t>
                  </a:r>
                  <a:endParaRPr lang="en-US" altLang="zh-TW" sz="2800">
                    <a:latin typeface="黑体" panose="02010609060101010101" pitchFamily="49" charset="-122"/>
                    <a:ea typeface="黑体" panose="02010609060101010101" pitchFamily="49" charset="-122"/>
                  </a:endParaRPr>
                </a:p>
              </p:txBody>
            </p:sp>
          </p:grpSp>
        </p:grpSp>
        <p:sp>
          <p:nvSpPr>
            <p:cNvPr id="21" name="矩形 20"/>
            <p:cNvSpPr>
              <a:spLocks noChangeArrowheads="1"/>
            </p:cNvSpPr>
            <p:nvPr/>
          </p:nvSpPr>
          <p:spPr bwMode="auto">
            <a:xfrm>
              <a:off x="3424933" y="1686663"/>
              <a:ext cx="927198" cy="936706"/>
            </a:xfrm>
            <a:prstGeom prst="rect">
              <a:avLst/>
            </a:prstGeom>
            <a:solidFill>
              <a:srgbClr val="FFFF00">
                <a:alpha val="19000"/>
              </a:srgbClr>
            </a:solidFill>
            <a:ln w="9525">
              <a:solidFill>
                <a:srgbClr val="B6DCDF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eaLnBrk="1" hangingPunct="1">
                <a:defRPr/>
              </a:pPr>
              <a:endParaRPr lang="zh-TW" altLang="en-US">
                <a:solidFill>
                  <a:schemeClr val="lt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22" name="Text Box 17"/>
          <p:cNvSpPr txBox="1">
            <a:spLocks noChangeArrowheads="1"/>
          </p:cNvSpPr>
          <p:nvPr/>
        </p:nvSpPr>
        <p:spPr bwMode="auto">
          <a:xfrm>
            <a:off x="7687470" y="4789325"/>
            <a:ext cx="1267564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4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负号</a:t>
            </a:r>
            <a:r>
              <a:rPr lang="zh-CN" altLang="en-US" sz="20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代表成倒像！</a:t>
            </a:r>
            <a:endParaRPr lang="en-US" altLang="zh-TW" sz="200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80438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4.4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薄透镜成像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3" name="標題 1"/>
          <p:cNvSpPr>
            <a:spLocks noGrp="1"/>
          </p:cNvSpPr>
          <p:nvPr>
            <p:ph type="title"/>
          </p:nvPr>
        </p:nvSpPr>
        <p:spPr>
          <a:xfrm>
            <a:off x="441297" y="839152"/>
            <a:ext cx="5373688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zh-TW" altLang="en-US" sz="3200" dirty="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随</a:t>
            </a:r>
            <a:r>
              <a:rPr lang="zh-TW" altLang="en-US" sz="32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堂测验</a:t>
            </a:r>
            <a:r>
              <a:rPr lang="zh-CN" altLang="en-US" sz="32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：</a:t>
            </a:r>
            <a:endParaRPr lang="zh-TW" altLang="en-US" sz="3200" dirty="0" smtClean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內容版面配置區 2"/>
          <p:cNvSpPr>
            <a:spLocks noGrp="1"/>
          </p:cNvSpPr>
          <p:nvPr>
            <p:ph idx="1"/>
          </p:nvPr>
        </p:nvSpPr>
        <p:spPr>
          <a:xfrm>
            <a:off x="441297" y="1801477"/>
            <a:ext cx="7886700" cy="4351338"/>
          </a:xfrm>
        </p:spPr>
        <p:txBody>
          <a:bodyPr/>
          <a:lstStyle/>
          <a:p>
            <a:pPr eaLnBrk="1" hangingPunct="1">
              <a:lnSpc>
                <a:spcPct val="100000"/>
              </a:lnSpc>
            </a:pPr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在薄透镜成像的矩阵中共有四项，请问下列哪一个物理意义不正确？</a:t>
            </a:r>
            <a:endParaRPr lang="en-US" altLang="zh-TW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971550" lvl="1" indent="-514350" eaLnBrk="1" hangingPunct="1">
              <a:lnSpc>
                <a:spcPct val="100000"/>
              </a:lnSpc>
              <a:buFontTx/>
              <a:buAutoNum type="arabicPeriod"/>
            </a:pPr>
            <a:r>
              <a:rPr lang="en-US" altLang="zh-TW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 </a:t>
            </a:r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相当于横向距离放大率</a:t>
            </a:r>
            <a:endParaRPr lang="en-US" altLang="zh-TW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971550" lvl="1" indent="-514350" eaLnBrk="1" hangingPunct="1">
              <a:lnSpc>
                <a:spcPct val="100000"/>
              </a:lnSpc>
              <a:buFontTx/>
              <a:buAutoNum type="arabicPeriod"/>
            </a:pPr>
            <a:r>
              <a:rPr lang="en-US" altLang="zh-TW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B =</a:t>
            </a:r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TW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0</a:t>
            </a:r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时可求出成像条件</a:t>
            </a:r>
            <a:endParaRPr lang="en-US" altLang="zh-TW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971550" lvl="1" indent="-514350" eaLnBrk="1" hangingPunct="1">
              <a:lnSpc>
                <a:spcPct val="100000"/>
              </a:lnSpc>
              <a:buFontTx/>
              <a:buAutoNum type="arabicPeriod"/>
            </a:pPr>
            <a:r>
              <a:rPr lang="en-US" altLang="zh-TW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 </a:t>
            </a:r>
            <a:r>
              <a:rPr lang="zh-CN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为透镜</a:t>
            </a:r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焦距</a:t>
            </a:r>
            <a:endParaRPr lang="en-US" altLang="zh-TW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971550" lvl="1" indent="-514350" eaLnBrk="1" hangingPunct="1">
              <a:lnSpc>
                <a:spcPct val="100000"/>
              </a:lnSpc>
              <a:buFontTx/>
              <a:buAutoNum type="arabicPeriod"/>
            </a:pPr>
            <a:r>
              <a:rPr lang="en-US" altLang="zh-TW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D</a:t>
            </a:r>
            <a:r>
              <a:rPr lang="zh-TW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相当于角度放大率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2827911"/>
              </p:ext>
            </p:extLst>
          </p:nvPr>
        </p:nvGraphicFramePr>
        <p:xfrm>
          <a:off x="4981902" y="3301865"/>
          <a:ext cx="3509743" cy="12024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7949" name="Equation" r:id="rId4" imgW="1409400" imgH="482400" progId="Equation.DSMT4">
                  <p:embed/>
                </p:oleObj>
              </mc:Choice>
              <mc:Fallback>
                <p:oleObj name="Equation" r:id="rId4" imgW="1409400" imgH="482400" progId="Equation.DSMT4">
                  <p:embed/>
                  <p:pic>
                    <p:nvPicPr>
                      <p:cNvPr id="108548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81902" y="3301865"/>
                        <a:ext cx="3509743" cy="12024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" name="群組 3"/>
          <p:cNvGrpSpPr>
            <a:grpSpLocks noChangeAspect="1"/>
          </p:cNvGrpSpPr>
          <p:nvPr/>
        </p:nvGrpSpPr>
        <p:grpSpPr bwMode="auto">
          <a:xfrm>
            <a:off x="3628192" y="4596199"/>
            <a:ext cx="4781629" cy="1824729"/>
            <a:chOff x="2568575" y="1394183"/>
            <a:chExt cx="4238625" cy="1617306"/>
          </a:xfrm>
        </p:grpSpPr>
        <p:pic>
          <p:nvPicPr>
            <p:cNvPr id="8" name="圖片 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0152"/>
            <a:stretch>
              <a:fillRect/>
            </a:stretch>
          </p:blipFill>
          <p:spPr bwMode="auto">
            <a:xfrm>
              <a:off x="2568575" y="1417638"/>
              <a:ext cx="779463" cy="1587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圖片 5"/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143" t="-1877" b="-1"/>
            <a:stretch/>
          </p:blipFill>
          <p:spPr bwMode="auto">
            <a:xfrm>
              <a:off x="3416196" y="1394183"/>
              <a:ext cx="3391004" cy="16173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53849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4.4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薄透镜成像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3" name="標題 1"/>
          <p:cNvSpPr>
            <a:spLocks noGrp="1"/>
          </p:cNvSpPr>
          <p:nvPr>
            <p:ph type="title"/>
          </p:nvPr>
        </p:nvSpPr>
        <p:spPr>
          <a:xfrm>
            <a:off x="2345714" y="1009883"/>
            <a:ext cx="7886700" cy="1325563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TW" dirty="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ABCD </a:t>
            </a:r>
            <a:r>
              <a:rPr lang="zh-TW" altLang="en-US" dirty="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矩阵光学</a:t>
            </a:r>
          </a:p>
        </p:txBody>
      </p:sp>
      <p:graphicFrame>
        <p:nvGraphicFramePr>
          <p:cNvPr id="4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02801483"/>
              </p:ext>
            </p:extLst>
          </p:nvPr>
        </p:nvGraphicFramePr>
        <p:xfrm>
          <a:off x="2182887" y="3279720"/>
          <a:ext cx="4335462" cy="148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974" name="Equation" r:id="rId4" imgW="1409400" imgH="482400" progId="Equation.DSMT4">
                  <p:embed/>
                </p:oleObj>
              </mc:Choice>
              <mc:Fallback>
                <p:oleObj name="Equation" r:id="rId4" imgW="1409400" imgH="482400" progId="Equation.DSMT4">
                  <p:embed/>
                  <p:pic>
                    <p:nvPicPr>
                      <p:cNvPr id="110595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82887" y="3279720"/>
                        <a:ext cx="4335462" cy="148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群組 19"/>
          <p:cNvGrpSpPr>
            <a:grpSpLocks/>
          </p:cNvGrpSpPr>
          <p:nvPr/>
        </p:nvGrpSpPr>
        <p:grpSpPr bwMode="auto">
          <a:xfrm>
            <a:off x="2192937" y="2507712"/>
            <a:ext cx="4557712" cy="3073400"/>
            <a:chOff x="2330965" y="2235820"/>
            <a:chExt cx="4557238" cy="3073142"/>
          </a:xfrm>
        </p:grpSpPr>
        <p:sp>
          <p:nvSpPr>
            <p:cNvPr id="7" name="矩形 5"/>
            <p:cNvSpPr>
              <a:spLocks noChangeArrowheads="1"/>
            </p:cNvSpPr>
            <p:nvPr/>
          </p:nvSpPr>
          <p:spPr bwMode="auto">
            <a:xfrm>
              <a:off x="2330965" y="2235820"/>
              <a:ext cx="269817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TW" altLang="en-US" sz="2800">
                  <a:ea typeface="黑体" panose="02010609060101010101" pitchFamily="49" charset="-122"/>
                  <a:cs typeface="Arial" panose="020B0604020202020204" pitchFamily="34" charset="0"/>
                </a:rPr>
                <a:t>横向距离放大率</a:t>
              </a:r>
              <a:endParaRPr lang="en-US" altLang="zh-TW" sz="2800"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8" name="矩形 6"/>
            <p:cNvSpPr>
              <a:spLocks noChangeArrowheads="1"/>
            </p:cNvSpPr>
            <p:nvPr/>
          </p:nvSpPr>
          <p:spPr bwMode="auto">
            <a:xfrm>
              <a:off x="4908174" y="4785742"/>
              <a:ext cx="198002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TW" altLang="en-US" sz="2800">
                  <a:ea typeface="黑体" panose="02010609060101010101" pitchFamily="49" charset="-122"/>
                  <a:cs typeface="Arial" panose="020B0604020202020204" pitchFamily="34" charset="0"/>
                </a:rPr>
                <a:t>角度放大率</a:t>
              </a:r>
              <a:endParaRPr lang="en-US" altLang="zh-TW" sz="2800"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9" name="矩形 7"/>
            <p:cNvSpPr>
              <a:spLocks noChangeArrowheads="1"/>
            </p:cNvSpPr>
            <p:nvPr/>
          </p:nvSpPr>
          <p:spPr bwMode="auto">
            <a:xfrm>
              <a:off x="3023430" y="4785742"/>
              <a:ext cx="126188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TW" altLang="en-US" sz="2800">
                  <a:ea typeface="黑体" panose="02010609060101010101" pitchFamily="49" charset="-122"/>
                  <a:cs typeface="Arial" panose="020B0604020202020204" pitchFamily="34" charset="0"/>
                </a:rPr>
                <a:t>屈光力</a:t>
              </a:r>
              <a:endParaRPr lang="en-US" altLang="zh-TW" sz="2800"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10" name="矩形 8"/>
            <p:cNvSpPr>
              <a:spLocks noChangeArrowheads="1"/>
            </p:cNvSpPr>
            <p:nvPr/>
          </p:nvSpPr>
          <p:spPr bwMode="auto">
            <a:xfrm>
              <a:off x="5215951" y="2235820"/>
              <a:ext cx="162095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新細明體" panose="02010600030101010101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TW" altLang="en-US" sz="2800">
                  <a:ea typeface="黑体" panose="02010609060101010101" pitchFamily="49" charset="-122"/>
                  <a:cs typeface="Arial" panose="020B0604020202020204" pitchFamily="34" charset="0"/>
                </a:rPr>
                <a:t>成像条件</a:t>
              </a:r>
              <a:endParaRPr lang="en-US" altLang="zh-TW" sz="2800"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cxnSp>
          <p:nvCxnSpPr>
            <p:cNvPr id="11" name="直線箭頭接點 11"/>
            <p:cNvCxnSpPr>
              <a:cxnSpLocks noChangeShapeType="1"/>
            </p:cNvCxnSpPr>
            <p:nvPr/>
          </p:nvCxnSpPr>
          <p:spPr bwMode="auto">
            <a:xfrm flipH="1" flipV="1">
              <a:off x="3680200" y="2759040"/>
              <a:ext cx="604774" cy="441288"/>
            </a:xfrm>
            <a:prstGeom prst="straightConnector1">
              <a:avLst/>
            </a:prstGeom>
            <a:noFill/>
            <a:ln w="57150">
              <a:solidFill>
                <a:srgbClr val="3366FF"/>
              </a:solidFill>
              <a:round/>
              <a:headEnd/>
              <a:tailEnd type="arrow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" name="直線箭頭接點 12"/>
            <p:cNvCxnSpPr>
              <a:cxnSpLocks noChangeShapeType="1"/>
              <a:endCxn id="10" idx="2"/>
            </p:cNvCxnSpPr>
            <p:nvPr/>
          </p:nvCxnSpPr>
          <p:spPr bwMode="auto">
            <a:xfrm flipV="1">
              <a:off x="5273884" y="2759651"/>
              <a:ext cx="752397" cy="441288"/>
            </a:xfrm>
            <a:prstGeom prst="straightConnector1">
              <a:avLst/>
            </a:prstGeom>
            <a:noFill/>
            <a:ln w="57150">
              <a:solidFill>
                <a:srgbClr val="3366FF"/>
              </a:solidFill>
              <a:round/>
              <a:headEnd/>
              <a:tailEnd type="arrow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" name="直線箭頭接點 15"/>
            <p:cNvCxnSpPr>
              <a:cxnSpLocks noChangeShapeType="1"/>
              <a:endCxn id="9" idx="0"/>
            </p:cNvCxnSpPr>
            <p:nvPr/>
          </p:nvCxnSpPr>
          <p:spPr bwMode="auto">
            <a:xfrm flipH="1">
              <a:off x="3654802" y="4299397"/>
              <a:ext cx="630171" cy="485734"/>
            </a:xfrm>
            <a:prstGeom prst="straightConnector1">
              <a:avLst/>
            </a:prstGeom>
            <a:noFill/>
            <a:ln w="57150">
              <a:solidFill>
                <a:srgbClr val="3366FF"/>
              </a:solidFill>
              <a:round/>
              <a:headEnd/>
              <a:tailEnd type="arrow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" name="直線箭頭接點 17"/>
            <p:cNvCxnSpPr>
              <a:cxnSpLocks noChangeShapeType="1"/>
              <a:endCxn id="8" idx="0"/>
            </p:cNvCxnSpPr>
            <p:nvPr/>
          </p:nvCxnSpPr>
          <p:spPr bwMode="auto">
            <a:xfrm>
              <a:off x="5153246" y="4299397"/>
              <a:ext cx="744460" cy="485734"/>
            </a:xfrm>
            <a:prstGeom prst="straightConnector1">
              <a:avLst/>
            </a:prstGeom>
            <a:noFill/>
            <a:ln w="57150">
              <a:solidFill>
                <a:srgbClr val="3366FF"/>
              </a:solidFill>
              <a:round/>
              <a:headEnd/>
              <a:tailEnd type="arrow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" name="矩形 1"/>
          <p:cNvSpPr/>
          <p:nvPr/>
        </p:nvSpPr>
        <p:spPr>
          <a:xfrm>
            <a:off x="0" y="6488668"/>
            <a:ext cx="24929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u="sng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hlinkClick r:id="rId6" action="ppaction://hlinkfile"/>
              </a:rPr>
              <a:t>矩阵几何光学</a:t>
            </a:r>
            <a:r>
              <a:rPr lang="zh-CN" altLang="en-US" u="sng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：魏光辉</a:t>
            </a:r>
          </a:p>
        </p:txBody>
      </p:sp>
    </p:spTree>
    <p:extLst>
      <p:ext uri="{BB962C8B-B14F-4D97-AF65-F5344CB8AC3E}">
        <p14:creationId xmlns:p14="http://schemas.microsoft.com/office/powerpoint/2010/main" val="3469729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4.4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薄透镜成像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2682505" y="703835"/>
            <a:ext cx="8229600" cy="846138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zh-TW" altLang="en-US" sz="3200" dirty="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几种薄透镜成像情况</a:t>
            </a:r>
            <a:endParaRPr lang="en-US" altLang="zh-TW" sz="3200" dirty="0" smtClean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06" r="50893" b="54076"/>
          <a:stretch>
            <a:fillRect/>
          </a:stretch>
        </p:blipFill>
        <p:spPr bwMode="auto">
          <a:xfrm>
            <a:off x="975942" y="1820171"/>
            <a:ext cx="3614738" cy="205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字方塊 1"/>
          <p:cNvSpPr txBox="1">
            <a:spLocks noChangeArrowheads="1"/>
          </p:cNvSpPr>
          <p:nvPr/>
        </p:nvSpPr>
        <p:spPr bwMode="auto">
          <a:xfrm>
            <a:off x="975942" y="1497908"/>
            <a:ext cx="38195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400">
                <a:ea typeface="黑体" panose="02010609060101010101" pitchFamily="49" charset="-122"/>
                <a:cs typeface="Arial" panose="020B0604020202020204" pitchFamily="34" charset="0"/>
                <a:hlinkClick r:id="rId4" action="ppaction://hlinkfile"/>
              </a:rPr>
              <a:t>物在焦点外，成倒立实像</a:t>
            </a:r>
            <a:endParaRPr lang="en-US" altLang="zh-TW" sz="2400">
              <a:ea typeface="黑体" panose="02010609060101010101" pitchFamily="49" charset="-122"/>
              <a:cs typeface="Arial" panose="020B0604020202020204" pitchFamily="34" charset="0"/>
              <a:hlinkClick r:id="rId4" action="ppaction://hlinkfile"/>
            </a:endParaRPr>
          </a:p>
          <a:p>
            <a:pPr>
              <a:spcBef>
                <a:spcPct val="0"/>
              </a:spcBef>
              <a:buNone/>
            </a:pPr>
            <a:r>
              <a:rPr lang="en-US" altLang="zh-TW" sz="2400" i="1" smtClean="0">
                <a:ea typeface="黑体" panose="02010609060101010101" pitchFamily="49" charset="-122"/>
                <a:cs typeface="Arial" panose="020B0604020202020204" pitchFamily="34" charset="0"/>
                <a:hlinkClick r:id="rId4" action="ppaction://hlinkfile"/>
              </a:rPr>
              <a:t>M</a:t>
            </a:r>
            <a:r>
              <a:rPr lang="en-US" altLang="zh-TW" sz="2400" i="1" baseline="-25000" smtClean="0">
                <a:ea typeface="黑体" panose="02010609060101010101" pitchFamily="49" charset="-122"/>
                <a:cs typeface="Arial" panose="020B0604020202020204" pitchFamily="34" charset="0"/>
                <a:hlinkClick r:id="rId4" action="ppaction://hlinkfile"/>
              </a:rPr>
              <a:t>T</a:t>
            </a:r>
            <a:r>
              <a:rPr lang="zh-TW" altLang="en-US" sz="2400" smtClean="0">
                <a:ea typeface="黑体" panose="02010609060101010101" pitchFamily="49" charset="-122"/>
                <a:cs typeface="Arial" panose="020B0604020202020204" pitchFamily="34" charset="0"/>
                <a:hlinkClick r:id="rId4" action="ppaction://hlinkfile"/>
              </a:rPr>
              <a:t> </a:t>
            </a:r>
            <a:r>
              <a:rPr lang="en-US" altLang="zh-TW" sz="2400">
                <a:ea typeface="黑体" panose="02010609060101010101" pitchFamily="49" charset="-122"/>
                <a:cs typeface="Arial" panose="020B0604020202020204" pitchFamily="34" charset="0"/>
                <a:hlinkClick r:id="rId4" action="ppaction://hlinkfile"/>
              </a:rPr>
              <a:t>&lt;</a:t>
            </a:r>
            <a:r>
              <a:rPr lang="zh-TW" altLang="en-US" sz="2400">
                <a:ea typeface="黑体" panose="02010609060101010101" pitchFamily="49" charset="-122"/>
                <a:cs typeface="Arial" panose="020B0604020202020204" pitchFamily="34" charset="0"/>
                <a:hlinkClick r:id="rId4" action="ppaction://hlinkfile"/>
              </a:rPr>
              <a:t> </a:t>
            </a:r>
            <a:r>
              <a:rPr lang="en-US" altLang="zh-TW" sz="2400">
                <a:ea typeface="黑体" panose="02010609060101010101" pitchFamily="49" charset="-122"/>
                <a:cs typeface="Arial" panose="020B0604020202020204" pitchFamily="34" charset="0"/>
                <a:hlinkClick r:id="rId4" action="ppaction://hlinkfile"/>
              </a:rPr>
              <a:t>0</a:t>
            </a:r>
            <a:endParaRPr lang="zh-TW" altLang="en-US" sz="2400"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58" t="53432" r="3062" b="8643"/>
          <a:stretch>
            <a:fillRect/>
          </a:stretch>
        </p:blipFill>
        <p:spPr bwMode="auto">
          <a:xfrm>
            <a:off x="5174880" y="4617346"/>
            <a:ext cx="3446462" cy="197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08" t="3606" b="54578"/>
          <a:stretch>
            <a:fillRect/>
          </a:stretch>
        </p:blipFill>
        <p:spPr bwMode="auto">
          <a:xfrm>
            <a:off x="4981205" y="1951934"/>
            <a:ext cx="3632200" cy="205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字方塊 7"/>
          <p:cNvSpPr txBox="1">
            <a:spLocks noChangeArrowheads="1"/>
          </p:cNvSpPr>
          <p:nvPr/>
        </p:nvSpPr>
        <p:spPr bwMode="auto">
          <a:xfrm>
            <a:off x="4981205" y="1497909"/>
            <a:ext cx="412680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400">
                <a:ea typeface="黑体" panose="02010609060101010101" pitchFamily="49" charset="-122"/>
                <a:cs typeface="Arial" panose="020B0604020202020204" pitchFamily="34" charset="0"/>
              </a:rPr>
              <a:t>物在焦点内，成正立</a:t>
            </a:r>
            <a:r>
              <a:rPr lang="zh-TW" altLang="en-US" sz="2400" smtClean="0">
                <a:ea typeface="黑体" panose="02010609060101010101" pitchFamily="49" charset="-122"/>
                <a:cs typeface="Arial" panose="020B0604020202020204" pitchFamily="34" charset="0"/>
              </a:rPr>
              <a:t>虚像</a:t>
            </a:r>
            <a:endParaRPr lang="en-US" altLang="zh-TW" sz="2400" smtClean="0"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sz="2400" i="1" smtClean="0">
                <a:ea typeface="黑体" panose="02010609060101010101" pitchFamily="49" charset="-122"/>
                <a:cs typeface="Arial" panose="020B0604020202020204" pitchFamily="34" charset="0"/>
              </a:rPr>
              <a:t>		    M</a:t>
            </a:r>
            <a:r>
              <a:rPr lang="en-US" altLang="zh-TW" sz="2400" i="1" baseline="-25000" smtClean="0">
                <a:ea typeface="黑体" panose="02010609060101010101" pitchFamily="49" charset="-122"/>
                <a:cs typeface="Arial" panose="020B0604020202020204" pitchFamily="34" charset="0"/>
              </a:rPr>
              <a:t>T</a:t>
            </a:r>
            <a:r>
              <a:rPr lang="zh-TW" altLang="en-US" sz="2400" smtClean="0"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TW" sz="2400" smtClean="0">
                <a:ea typeface="黑体" panose="02010609060101010101" pitchFamily="49" charset="-122"/>
                <a:cs typeface="Arial" panose="020B0604020202020204" pitchFamily="34" charset="0"/>
              </a:rPr>
              <a:t>&gt;</a:t>
            </a:r>
            <a:r>
              <a:rPr lang="zh-TW" altLang="en-US" sz="2400" smtClean="0"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TW" sz="2400" smtClean="0">
                <a:ea typeface="黑体" panose="02010609060101010101" pitchFamily="49" charset="-122"/>
                <a:cs typeface="Arial" panose="020B0604020202020204" pitchFamily="34" charset="0"/>
              </a:rPr>
              <a:t>1</a:t>
            </a:r>
            <a:endParaRPr lang="zh-TW" altLang="en-US" sz="2400"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0" name="文字方塊 2"/>
          <p:cNvSpPr txBox="1">
            <a:spLocks noChangeArrowheads="1"/>
          </p:cNvSpPr>
          <p:nvPr/>
        </p:nvSpPr>
        <p:spPr bwMode="auto">
          <a:xfrm>
            <a:off x="291769" y="2469459"/>
            <a:ext cx="55399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400">
                <a:ea typeface="黑体" panose="02010609060101010101" pitchFamily="49" charset="-122"/>
                <a:cs typeface="Arial" panose="020B0604020202020204" pitchFamily="34" charset="0"/>
              </a:rPr>
              <a:t>凸透镜</a:t>
            </a:r>
          </a:p>
        </p:txBody>
      </p:sp>
      <p:sp>
        <p:nvSpPr>
          <p:cNvPr id="11" name="文字方塊 9"/>
          <p:cNvSpPr txBox="1">
            <a:spLocks noChangeArrowheads="1"/>
          </p:cNvSpPr>
          <p:nvPr/>
        </p:nvSpPr>
        <p:spPr bwMode="auto">
          <a:xfrm>
            <a:off x="323519" y="5072959"/>
            <a:ext cx="55399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400">
                <a:ea typeface="黑体" panose="02010609060101010101" pitchFamily="49" charset="-122"/>
                <a:cs typeface="Arial" panose="020B0604020202020204" pitchFamily="34" charset="0"/>
              </a:rPr>
              <a:t>凹透镜</a:t>
            </a:r>
          </a:p>
        </p:txBody>
      </p:sp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811" r="51869" b="8525"/>
          <a:stretch>
            <a:fillRect/>
          </a:stretch>
        </p:blipFill>
        <p:spPr bwMode="auto">
          <a:xfrm>
            <a:off x="977530" y="4577659"/>
            <a:ext cx="3810000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文字方塊 11"/>
          <p:cNvSpPr txBox="1">
            <a:spLocks noChangeArrowheads="1"/>
          </p:cNvSpPr>
          <p:nvPr/>
        </p:nvSpPr>
        <p:spPr bwMode="auto">
          <a:xfrm>
            <a:off x="877517" y="4015684"/>
            <a:ext cx="381793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400">
                <a:ea typeface="黑体" panose="02010609060101010101" pitchFamily="49" charset="-122"/>
                <a:cs typeface="Arial" panose="020B0604020202020204" pitchFamily="34" charset="0"/>
              </a:rPr>
              <a:t>物在焦点外，成正立虚像</a:t>
            </a:r>
            <a:endParaRPr lang="en-US" altLang="zh-TW" sz="2400"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sz="2400">
                <a:ea typeface="黑体" panose="02010609060101010101" pitchFamily="49" charset="-122"/>
                <a:cs typeface="Arial" panose="020B0604020202020204" pitchFamily="34" charset="0"/>
              </a:rPr>
              <a:t>		  </a:t>
            </a:r>
            <a:r>
              <a:rPr lang="en-US" altLang="zh-TW" sz="2400" smtClean="0"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TW" sz="2400">
                <a:ea typeface="黑体" panose="02010609060101010101" pitchFamily="49" charset="-122"/>
                <a:cs typeface="Arial" panose="020B0604020202020204" pitchFamily="34" charset="0"/>
              </a:rPr>
              <a:t>0</a:t>
            </a:r>
            <a:r>
              <a:rPr lang="zh-TW" altLang="en-US" sz="2400"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TW" sz="2400">
                <a:ea typeface="黑体" panose="02010609060101010101" pitchFamily="49" charset="-122"/>
                <a:cs typeface="Arial" panose="020B0604020202020204" pitchFamily="34" charset="0"/>
              </a:rPr>
              <a:t>&lt;</a:t>
            </a:r>
            <a:r>
              <a:rPr lang="zh-TW" altLang="en-US" sz="2400"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TW" sz="2400" i="1">
                <a:ea typeface="黑体" panose="02010609060101010101" pitchFamily="49" charset="-122"/>
                <a:cs typeface="Arial" panose="020B0604020202020204" pitchFamily="34" charset="0"/>
              </a:rPr>
              <a:t>M</a:t>
            </a:r>
            <a:r>
              <a:rPr lang="en-US" altLang="zh-TW" sz="2400" i="1" baseline="-25000">
                <a:ea typeface="黑体" panose="02010609060101010101" pitchFamily="49" charset="-122"/>
                <a:cs typeface="Arial" panose="020B0604020202020204" pitchFamily="34" charset="0"/>
              </a:rPr>
              <a:t>T</a:t>
            </a:r>
            <a:r>
              <a:rPr lang="zh-TW" altLang="en-US" sz="2400"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TW" sz="2400">
                <a:ea typeface="黑体" panose="02010609060101010101" pitchFamily="49" charset="-122"/>
                <a:cs typeface="Arial" panose="020B0604020202020204" pitchFamily="34" charset="0"/>
              </a:rPr>
              <a:t>&lt;</a:t>
            </a:r>
            <a:r>
              <a:rPr lang="zh-TW" altLang="en-US" sz="2400"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TW" sz="2400">
                <a:ea typeface="黑体" panose="02010609060101010101" pitchFamily="49" charset="-122"/>
                <a:cs typeface="Arial" panose="020B0604020202020204" pitchFamily="34" charset="0"/>
              </a:rPr>
              <a:t>1</a:t>
            </a:r>
            <a:endParaRPr lang="zh-TW" altLang="en-US" sz="2400"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4" name="文字方塊 12"/>
          <p:cNvSpPr txBox="1">
            <a:spLocks noChangeArrowheads="1"/>
          </p:cNvSpPr>
          <p:nvPr/>
        </p:nvSpPr>
        <p:spPr bwMode="auto">
          <a:xfrm>
            <a:off x="4981205" y="4002984"/>
            <a:ext cx="462687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400">
                <a:ea typeface="黑体" panose="02010609060101010101" pitchFamily="49" charset="-122"/>
                <a:cs typeface="Arial" panose="020B0604020202020204" pitchFamily="34" charset="0"/>
              </a:rPr>
              <a:t>物在焦点内，成正立虚像</a:t>
            </a:r>
            <a:endParaRPr lang="en-US" altLang="zh-TW" sz="2400"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sz="2400">
                <a:ea typeface="黑体" panose="02010609060101010101" pitchFamily="49" charset="-122"/>
                <a:cs typeface="Arial" panose="020B0604020202020204" pitchFamily="34" charset="0"/>
              </a:rPr>
              <a:t>		</a:t>
            </a:r>
            <a:r>
              <a:rPr lang="en-US" altLang="zh-TW" sz="2400" smtClean="0">
                <a:ea typeface="黑体" panose="02010609060101010101" pitchFamily="49" charset="-122"/>
                <a:cs typeface="Arial" panose="020B0604020202020204" pitchFamily="34" charset="0"/>
              </a:rPr>
              <a:t> 0</a:t>
            </a:r>
            <a:r>
              <a:rPr lang="zh-TW" altLang="en-US" sz="2400" smtClean="0"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TW" sz="2400">
                <a:ea typeface="黑体" panose="02010609060101010101" pitchFamily="49" charset="-122"/>
                <a:cs typeface="Arial" panose="020B0604020202020204" pitchFamily="34" charset="0"/>
              </a:rPr>
              <a:t>&lt;</a:t>
            </a:r>
            <a:r>
              <a:rPr lang="zh-TW" altLang="en-US" sz="2400"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TW" sz="2400" i="1">
                <a:ea typeface="黑体" panose="02010609060101010101" pitchFamily="49" charset="-122"/>
                <a:cs typeface="Arial" panose="020B0604020202020204" pitchFamily="34" charset="0"/>
              </a:rPr>
              <a:t>M</a:t>
            </a:r>
            <a:r>
              <a:rPr lang="en-US" altLang="zh-TW" sz="2400" i="1" baseline="-25000">
                <a:ea typeface="黑体" panose="02010609060101010101" pitchFamily="49" charset="-122"/>
                <a:cs typeface="Arial" panose="020B0604020202020204" pitchFamily="34" charset="0"/>
              </a:rPr>
              <a:t>T</a:t>
            </a:r>
            <a:r>
              <a:rPr lang="zh-TW" altLang="en-US" sz="2400"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TW" sz="2400">
                <a:ea typeface="黑体" panose="02010609060101010101" pitchFamily="49" charset="-122"/>
                <a:cs typeface="Arial" panose="020B0604020202020204" pitchFamily="34" charset="0"/>
              </a:rPr>
              <a:t>&lt;</a:t>
            </a:r>
            <a:r>
              <a:rPr lang="zh-TW" altLang="en-US" sz="2400"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TW" sz="2400">
                <a:ea typeface="黑体" panose="02010609060101010101" pitchFamily="49" charset="-122"/>
                <a:cs typeface="Arial" panose="020B0604020202020204" pitchFamily="34" charset="0"/>
              </a:rPr>
              <a:t>1</a:t>
            </a:r>
            <a:endParaRPr lang="zh-TW" altLang="en-US" sz="2400"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5922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28248</TotalTime>
  <Words>1124</Words>
  <Application>Microsoft Office PowerPoint</Application>
  <PresentationFormat>全屏显示(4:3)</PresentationFormat>
  <Paragraphs>240</Paragraphs>
  <Slides>32</Slides>
  <Notes>32</Notes>
  <HiddenSlides>0</HiddenSlides>
  <MMClips>0</MMClips>
  <ScaleCrop>false</ScaleCrop>
  <HeadingPairs>
    <vt:vector size="8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32</vt:i4>
      </vt:variant>
    </vt:vector>
  </HeadingPairs>
  <TitlesOfParts>
    <vt:vector size="50" baseType="lpstr">
      <vt:lpstr>Gill Sans MT</vt:lpstr>
      <vt:lpstr>Helvetica LT</vt:lpstr>
      <vt:lpstr>方正兰亭粗黑_GBK</vt:lpstr>
      <vt:lpstr>Calibri Light</vt:lpstr>
      <vt:lpstr>华文楷体</vt:lpstr>
      <vt:lpstr>Calibri</vt:lpstr>
      <vt:lpstr>Wingdings</vt:lpstr>
      <vt:lpstr>黑体</vt:lpstr>
      <vt:lpstr>Arial</vt:lpstr>
      <vt:lpstr>Cambria Math</vt:lpstr>
      <vt:lpstr>Times New Roman</vt:lpstr>
      <vt:lpstr>Tahoma</vt:lpstr>
      <vt:lpstr>华文新魏</vt:lpstr>
      <vt:lpstr>宋体</vt:lpstr>
      <vt:lpstr>新細明體</vt:lpstr>
      <vt:lpstr>Office 主题</vt:lpstr>
      <vt:lpstr>方程式</vt:lpstr>
      <vt:lpstr>Equation</vt:lpstr>
      <vt:lpstr>PowerPoint 演示文稿</vt:lpstr>
      <vt:lpstr>4.几何光学</vt:lpstr>
      <vt:lpstr>大纲</vt:lpstr>
      <vt:lpstr>以光线追踪法看球面成像</vt:lpstr>
      <vt:lpstr>PowerPoint 演示文稿</vt:lpstr>
      <vt:lpstr>平行光通过球面聚焦</vt:lpstr>
      <vt:lpstr>球面聚焦成像</vt:lpstr>
      <vt:lpstr>Diopter (屈光度) vs. 近视度数</vt:lpstr>
      <vt:lpstr>球面折射成像（物在光轴外）</vt:lpstr>
      <vt:lpstr>球面折射成像（物在光轴外）</vt:lpstr>
      <vt:lpstr>矩阵几何光学</vt:lpstr>
      <vt:lpstr>屈光力</vt:lpstr>
      <vt:lpstr>矩阵几何光学范例：分析球面折射成像</vt:lpstr>
      <vt:lpstr>矩阵几何光学范例：分析球面折射成像</vt:lpstr>
      <vt:lpstr>光线追踪法中的正负号定义</vt:lpstr>
      <vt:lpstr>随堂测验:</vt:lpstr>
      <vt:lpstr>大纲</vt:lpstr>
      <vt:lpstr>完整透镜成像过程分析：</vt:lpstr>
      <vt:lpstr>透镜成像分析：近轴光线追踪法</vt:lpstr>
      <vt:lpstr>透镜成像分析：薄透镜近似</vt:lpstr>
      <vt:lpstr>薄透镜 ＋ 近轴光线追踪法：</vt:lpstr>
      <vt:lpstr>薄透镜成像方程式：</vt:lpstr>
      <vt:lpstr>聚焦薄透镜</vt:lpstr>
      <vt:lpstr>发散薄透镜:</vt:lpstr>
      <vt:lpstr>折射面的屈光力</vt:lpstr>
      <vt:lpstr>光通过透镜折射而聚焦</vt:lpstr>
      <vt:lpstr>薄透镜成像规律</vt:lpstr>
      <vt:lpstr>薄透镜成像规律</vt:lpstr>
      <vt:lpstr>薄透镜成像规律</vt:lpstr>
      <vt:lpstr>随堂测验：</vt:lpstr>
      <vt:lpstr>ABCD 矩阵光学</vt:lpstr>
      <vt:lpstr>几种薄透镜成像情况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左超</dc:creator>
  <cp:lastModifiedBy>surpasszuo@163.com</cp:lastModifiedBy>
  <cp:revision>2299</cp:revision>
  <cp:lastPrinted>2018-11-01T13:31:17Z</cp:lastPrinted>
  <dcterms:created xsi:type="dcterms:W3CDTF">2015-10-07T05:57:56Z</dcterms:created>
  <dcterms:modified xsi:type="dcterms:W3CDTF">2018-11-14T10:04:23Z</dcterms:modified>
</cp:coreProperties>
</file>