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922" r:id="rId2"/>
    <p:sldId id="1192" r:id="rId3"/>
    <p:sldId id="1223" r:id="rId4"/>
    <p:sldId id="1364" r:id="rId5"/>
    <p:sldId id="1295" r:id="rId6"/>
    <p:sldId id="1367" r:id="rId7"/>
    <p:sldId id="1368" r:id="rId8"/>
    <p:sldId id="1369" r:id="rId9"/>
    <p:sldId id="1400" r:id="rId10"/>
    <p:sldId id="1401" r:id="rId11"/>
    <p:sldId id="1404" r:id="rId12"/>
    <p:sldId id="1370" r:id="rId13"/>
    <p:sldId id="1371" r:id="rId14"/>
    <p:sldId id="1402" r:id="rId15"/>
    <p:sldId id="1372" r:id="rId16"/>
    <p:sldId id="1375" r:id="rId17"/>
    <p:sldId id="1376" r:id="rId18"/>
    <p:sldId id="1381" r:id="rId19"/>
    <p:sldId id="1379" r:id="rId20"/>
    <p:sldId id="1380" r:id="rId21"/>
    <p:sldId id="1382" r:id="rId22"/>
    <p:sldId id="1377" r:id="rId23"/>
    <p:sldId id="1383" r:id="rId24"/>
    <p:sldId id="1378" r:id="rId25"/>
    <p:sldId id="1403" r:id="rId26"/>
    <p:sldId id="1384" r:id="rId27"/>
  </p:sldIdLst>
  <p:sldSz cx="9144000" cy="6858000" type="screen4x3"/>
  <p:notesSz cx="6797675" cy="9926638"/>
  <p:embeddedFontLst>
    <p:embeddedFont>
      <p:font typeface="Calibri Light" panose="020F0302020204030204" pitchFamily="34" charset="0"/>
      <p:regular r:id="rId30"/>
      <p: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华文楷体" panose="02010600040101010101" pitchFamily="2" charset="-122"/>
      <p:regular r:id="rId36"/>
    </p:embeddedFont>
    <p:embeddedFont>
      <p:font typeface="黑体" panose="02010609060101010101" pitchFamily="49" charset="-122"/>
      <p:regular r:id="rId37"/>
    </p:embeddedFont>
    <p:embeddedFont>
      <p:font typeface="方正兰亭粗黑_GBK" panose="02000000000000000000" pitchFamily="2" charset="-122"/>
      <p:regular r:id="rId38"/>
    </p:embeddedFont>
    <p:embeddedFont>
      <p:font typeface="华文新魏" panose="02010800040101010101" pitchFamily="2" charset="-122"/>
      <p:regular r:id="rId39"/>
    </p:embeddedFont>
    <p:embeddedFont>
      <p:font typeface="Tahoma" panose="020B0604030504040204" pitchFamily="34" charset="0"/>
      <p:regular r:id="rId40"/>
      <p:bold r:id="rId41"/>
    </p:embeddedFont>
    <p:embeddedFont>
      <p:font typeface="新細明體" panose="02010600030101010101" charset="-120"/>
      <p:regular r:id="rId42"/>
    </p:embeddedFont>
    <p:embeddedFont>
      <p:font typeface="Gill Sans MT" panose="020B0502020104020203" pitchFamily="34" charset="0"/>
      <p:regular r:id="rId43"/>
      <p:bold r:id="rId44"/>
      <p:italic r:id="rId45"/>
      <p:boldItalic r:id="rId46"/>
    </p:embeddedFont>
    <p:embeddedFont>
      <p:font typeface="Helvetica LT" panose="02000503000000000000" pitchFamily="2" charset="0"/>
      <p:regular r:id="rId4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3F2F2"/>
    <a:srgbClr val="0033CC"/>
    <a:srgbClr val="FF3300"/>
    <a:srgbClr val="D01818"/>
    <a:srgbClr val="FFFFFF"/>
    <a:srgbClr val="921E73"/>
    <a:srgbClr val="48484A"/>
    <a:srgbClr val="3FC0FF"/>
    <a:srgbClr val="018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79501" autoAdjust="0"/>
  </p:normalViewPr>
  <p:slideViewPr>
    <p:cSldViewPr snapToGrid="0" showGuides="1">
      <p:cViewPr varScale="1">
        <p:scale>
          <a:sx n="70" d="100"/>
          <a:sy n="70" d="100"/>
        </p:scale>
        <p:origin x="2292" y="64"/>
      </p:cViewPr>
      <p:guideLst>
        <p:guide orient="horz" pos="2228"/>
        <p:guide pos="289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10" Type="http://schemas.openxmlformats.org/officeDocument/2006/relationships/image" Target="../media/image16.wmf"/><Relationship Id="rId4" Type="http://schemas.openxmlformats.org/officeDocument/2006/relationships/image" Target="../media/image10.wmf"/><Relationship Id="rId9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w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emf"/><Relationship Id="rId1" Type="http://schemas.openxmlformats.org/officeDocument/2006/relationships/image" Target="../media/image34.emf"/><Relationship Id="rId6" Type="http://schemas.openxmlformats.org/officeDocument/2006/relationships/image" Target="../media/image38.wmf"/><Relationship Id="rId5" Type="http://schemas.openxmlformats.org/officeDocument/2006/relationships/image" Target="../media/image37.emf"/><Relationship Id="rId4" Type="http://schemas.openxmlformats.org/officeDocument/2006/relationships/image" Target="../media/image3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27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71170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6917B253-DDDA-4D77-85A7-1BE0C700F69B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78075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020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57929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3839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41735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34669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08772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72278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13660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626065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5819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9444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25116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54451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78224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3824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3824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19A366E-F441-402F-8EA9-D09197D4BE30}" type="slidenum">
              <a:rPr lang="en-US" altLang="zh-TW"/>
              <a:pPr>
                <a:spcBef>
                  <a:spcPct val="0"/>
                </a:spcBef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51776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597940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42326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930365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75761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343494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73125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08216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116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91C851E-8DC1-480E-B45F-F61870EBBA82}" type="slidenum">
              <a:rPr lang="en-US" altLang="zh-TW"/>
              <a:pPr>
                <a:spcBef>
                  <a:spcPct val="0"/>
                </a:spcBef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8871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1.wmf"/><Relationship Id="rId18" Type="http://schemas.openxmlformats.org/officeDocument/2006/relationships/oleObject" Target="../embeddings/oleObject8.bin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15.emf"/><Relationship Id="rId7" Type="http://schemas.openxmlformats.org/officeDocument/2006/relationships/image" Target="../media/image8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5" Type="http://schemas.openxmlformats.org/officeDocument/2006/relationships/image" Target="../media/image12.wmf"/><Relationship Id="rId23" Type="http://schemas.openxmlformats.org/officeDocument/2006/relationships/image" Target="../media/image16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Cardinal-points-1.sv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hyperlink" Target="http://en.wikipedia.org/wiki/File:Cardinal-points-2.svg" TargetMode="Externa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orlabschina.cn/newgrouppage9.cfm?objectgroup_id=4847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Supplementary%20reading%20materials/Lecture_12/1.%20LB1157-AutoCADPDF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33.e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0.emf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32.emf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3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37.e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5.emf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31.emf"/><Relationship Id="rId5" Type="http://schemas.openxmlformats.org/officeDocument/2006/relationships/image" Target="../media/image34.emf"/><Relationship Id="rId15" Type="http://schemas.openxmlformats.org/officeDocument/2006/relationships/image" Target="../media/image38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2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40.png"/><Relationship Id="rId4" Type="http://schemas.openxmlformats.org/officeDocument/2006/relationships/hyperlink" Target="Supplementary%20reading%20materials/Lecture_12/2.%20Curved%20mirror%20-%20Wikipedia.pdf" TargetMode="External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716024" y="1757226"/>
            <a:ext cx="8267668" cy="1341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zh-CN" altLang="en-US" sz="66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应用光学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第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12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讲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805381" y="4686184"/>
            <a:ext cx="7546517" cy="140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Jiangsu Key Laboratory of Spectral Imaging &amp; Intelligent Sense (SIIS)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 University of Science and Technology,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Nanjing, Jiangsu Province 210094, China</a:t>
            </a:r>
            <a:endParaRPr lang="zh-CN" altLang="zh-CN" sz="1600" dirty="0">
              <a:solidFill>
                <a:schemeClr val="tx1"/>
              </a:solidFill>
              <a:latin typeface="Helvetica LT" panose="02000503040000020004" pitchFamily="2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 bwMode="auto">
          <a:xfrm>
            <a:off x="3346704" y="3387875"/>
            <a:ext cx="2463872" cy="46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Arial" panose="020B0604020202020204" pitchFamily="34" charset="0"/>
              </a:rPr>
              <a:t>左 超</a:t>
            </a:r>
            <a:r>
              <a:rPr lang="en-US" altLang="zh-CN" sz="3800" b="1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zh-CN" sz="38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图片 13" descr="图片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-27384"/>
            <a:ext cx="9240334" cy="1099178"/>
          </a:xfrm>
          <a:prstGeom prst="rect">
            <a:avLst/>
          </a:prstGeom>
        </p:spPr>
      </p:pic>
      <p:pic>
        <p:nvPicPr>
          <p:cNvPr id="15" name="图片 14" descr="图片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864" y="95203"/>
            <a:ext cx="3464416" cy="90169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642" y="6156878"/>
            <a:ext cx="4498862" cy="7011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92" y="6165309"/>
            <a:ext cx="4208040" cy="59377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B4FCE6B-337D-40CE-BBDE-1EDC302EDF23}"/>
              </a:ext>
            </a:extLst>
          </p:cNvPr>
          <p:cNvSpPr/>
          <p:nvPr/>
        </p:nvSpPr>
        <p:spPr>
          <a:xfrm>
            <a:off x="3397867" y="2653424"/>
            <a:ext cx="2361544" cy="5627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800" dirty="0" smtClean="0">
                <a:latin typeface="Gill Sans MT" panose="020B0502020104020203" pitchFamily="34" charset="0"/>
              </a:rPr>
              <a:t>Applied Optics</a:t>
            </a:r>
            <a:endParaRPr lang="en-US" altLang="zh-CN" sz="2800" dirty="0">
              <a:latin typeface="Gill Sans MT" panose="020B0502020104020203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805383" y="4300262"/>
            <a:ext cx="7546517" cy="44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南京理工大学电光学院光电技术系</a:t>
            </a:r>
            <a:endParaRPr lang="zh-CN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7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几何光学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618565" y="1143000"/>
            <a:ext cx="8229600" cy="5299075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几何光学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Geometric/Ray Optics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的概念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透镜分析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傍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轴近似（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Paraxial approximation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曲面折射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/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</a:t>
            </a:r>
            <a:r>
              <a:rPr lang="zh-TW" altLang="en-US" sz="2000" b="1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</a:t>
            </a:r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来计算成像条件</a:t>
            </a:r>
            <a:endParaRPr lang="en-US" altLang="zh-TW" sz="20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薄透镜方程式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/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</a:t>
            </a:r>
            <a:r>
              <a:rPr lang="zh-TW" altLang="en-US" sz="2000" b="1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</a:t>
            </a:r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来计算成像条件</a:t>
            </a:r>
            <a:endParaRPr lang="en-US" altLang="zh-TW" sz="20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厚透镜分析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反射镜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平面镜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曲面镜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相空间光学（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optics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）基础</a:t>
            </a:r>
            <a:endParaRPr lang="en-US" altLang="zh-TW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958352"/>
            <a:ext cx="4213412" cy="246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9685" y="1207061"/>
            <a:ext cx="7886700" cy="435133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4.1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几何光学的概念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4.2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光线的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数学描述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4.3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以光线追踪法看</a:t>
            </a:r>
            <a:r>
              <a:rPr lang="zh-TW" altLang="en-US" sz="2800" u="sng" smtClean="0">
                <a:latin typeface="黑体" panose="02010609060101010101" pitchFamily="49" charset="-122"/>
                <a:ea typeface="黑体" panose="02010609060101010101" pitchFamily="49" charset="-122"/>
              </a:rPr>
              <a:t>球面成像</a:t>
            </a: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–</a:t>
            </a:r>
            <a:r>
              <a:rPr lang="zh-TW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矩阵几何光学</a:t>
            </a:r>
            <a:endParaRPr lang="en-US" altLang="zh-TW" sz="280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en-US" altLang="zh-TW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以矩阵几何光学分析</a:t>
            </a:r>
            <a:r>
              <a:rPr lang="zh-TW" altLang="en-US" sz="2800" u="sng" smtClean="0">
                <a:latin typeface="黑体" panose="02010609060101010101" pitchFamily="49" charset="-122"/>
                <a:ea typeface="黑体" panose="02010609060101010101" pitchFamily="49" charset="-122"/>
              </a:rPr>
              <a:t>薄透镜成像</a:t>
            </a:r>
            <a:endParaRPr lang="en-US" altLang="zh-TW" sz="2800" u="sng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4.5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厚透镜与反射镜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</a:rPr>
              <a:t>4.6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相空间光学基础</a:t>
            </a:r>
            <a:endParaRPr lang="en-US" altLang="zh-TW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/>
            <a:endParaRPr lang="en-US" altLang="zh-TW" sz="24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/>
            <a:endParaRPr lang="zh-TW" altLang="en-US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600" dirty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大纲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AutoShape 2" descr="Image result for ray op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6000" contrast="74000"/>
                    </a14:imgEffect>
                  </a14:imgLayer>
                </a14:imgProps>
              </a:ext>
            </a:extLst>
          </a:blip>
          <a:srcRect t="4270" r="1963"/>
          <a:stretch/>
        </p:blipFill>
        <p:spPr>
          <a:xfrm>
            <a:off x="479573" y="4468632"/>
            <a:ext cx="7869298" cy="201284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19685" y="3220279"/>
            <a:ext cx="3427529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87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>
          <a:xfrm>
            <a:off x="233673" y="1071945"/>
            <a:ext cx="8229600" cy="865188"/>
          </a:xfrm>
        </p:spPr>
        <p:txBody>
          <a:bodyPr/>
          <a:lstStyle/>
          <a:p>
            <a:r>
              <a:rPr lang="zh-CN" altLang="en-US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厚透镜成像：</a:t>
            </a:r>
            <a:r>
              <a:rPr lang="zh-TW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需要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多考虑在透镜中传播</a:t>
            </a:r>
            <a:endParaRPr lang="zh-TW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0013516"/>
              </p:ext>
            </p:extLst>
          </p:nvPr>
        </p:nvGraphicFramePr>
        <p:xfrm>
          <a:off x="1139415" y="3729388"/>
          <a:ext cx="6418262" cy="190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06" name="Equation" r:id="rId4" imgW="3416040" imgH="1015920" progId="Equation.DSMT4">
                  <p:embed/>
                </p:oleObj>
              </mc:Choice>
              <mc:Fallback>
                <p:oleObj name="Equation" r:id="rId4" imgW="3416040" imgH="1015920" progId="Equation.DSMT4">
                  <p:embed/>
                  <p:pic>
                    <p:nvPicPr>
                      <p:cNvPr id="57369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9415" y="3729388"/>
                        <a:ext cx="6418262" cy="190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群組 1"/>
          <p:cNvGrpSpPr>
            <a:grpSpLocks/>
          </p:cNvGrpSpPr>
          <p:nvPr/>
        </p:nvGrpSpPr>
        <p:grpSpPr bwMode="auto">
          <a:xfrm>
            <a:off x="5699401" y="1112686"/>
            <a:ext cx="3629025" cy="2320925"/>
            <a:chOff x="4692650" y="74613"/>
            <a:chExt cx="4278313" cy="2563812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 flipH="1">
              <a:off x="6167438" y="74613"/>
              <a:ext cx="617537" cy="2563812"/>
              <a:chOff x="1110" y="1825"/>
              <a:chExt cx="389" cy="1615"/>
            </a:xfrm>
          </p:grpSpPr>
          <p:sp>
            <p:nvSpPr>
              <p:cNvPr id="22" name="Arc 5"/>
              <p:cNvSpPr>
                <a:spLocks/>
              </p:cNvSpPr>
              <p:nvPr/>
            </p:nvSpPr>
            <p:spPr bwMode="auto">
              <a:xfrm>
                <a:off x="1110" y="1825"/>
                <a:ext cx="389" cy="8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Arc 6"/>
              <p:cNvSpPr>
                <a:spLocks/>
              </p:cNvSpPr>
              <p:nvPr/>
            </p:nvSpPr>
            <p:spPr bwMode="auto">
              <a:xfrm flipV="1">
                <a:off x="1110" y="2579"/>
                <a:ext cx="389" cy="8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H="1">
              <a:off x="4692650" y="1362075"/>
              <a:ext cx="20923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5608638" y="398463"/>
            <a:ext cx="528637" cy="715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0107" name="Equation" r:id="rId6" imgW="355446" imgH="482391" progId="Equation.3">
                    <p:embed/>
                  </p:oleObj>
                </mc:Choice>
                <mc:Fallback>
                  <p:oleObj name="Equation" r:id="rId6" imgW="355446" imgH="482391" progId="Equation.3">
                    <p:embed/>
                    <p:pic>
                      <p:nvPicPr>
                        <p:cNvPr id="11675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08638" y="398463"/>
                          <a:ext cx="528637" cy="715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6291263" y="517525"/>
            <a:ext cx="263525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0108" name="方程式" r:id="rId8" imgW="177569" imgH="215619" progId="Equation.3">
                    <p:embed/>
                  </p:oleObj>
                </mc:Choice>
                <mc:Fallback>
                  <p:oleObj name="方程式" r:id="rId8" imgW="177569" imgH="215619" progId="Equation.3">
                    <p:embed/>
                    <p:pic>
                      <p:nvPicPr>
                        <p:cNvPr id="11675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91263" y="517525"/>
                          <a:ext cx="263525" cy="320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Rectangle 22"/>
            <p:cNvSpPr>
              <a:spLocks noChangeArrowheads="1"/>
            </p:cNvSpPr>
            <p:nvPr/>
          </p:nvSpPr>
          <p:spPr bwMode="auto">
            <a:xfrm>
              <a:off x="6762750" y="74613"/>
              <a:ext cx="433388" cy="2563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>
              <a:grpSpLocks/>
            </p:cNvGrpSpPr>
            <p:nvPr/>
          </p:nvGrpSpPr>
          <p:grpSpPr bwMode="auto">
            <a:xfrm>
              <a:off x="5819775" y="74613"/>
              <a:ext cx="3151188" cy="2563812"/>
              <a:chOff x="1915" y="968"/>
              <a:chExt cx="1985" cy="1615"/>
            </a:xfrm>
          </p:grpSpPr>
          <p:grpSp>
            <p:nvGrpSpPr>
              <p:cNvPr id="14" name="Group 12"/>
              <p:cNvGrpSpPr>
                <a:grpSpLocks/>
              </p:cNvGrpSpPr>
              <p:nvPr/>
            </p:nvGrpSpPr>
            <p:grpSpPr bwMode="auto">
              <a:xfrm>
                <a:off x="2775" y="968"/>
                <a:ext cx="389" cy="1615"/>
                <a:chOff x="1110" y="1825"/>
                <a:chExt cx="389" cy="1615"/>
              </a:xfrm>
            </p:grpSpPr>
            <p:sp>
              <p:nvSpPr>
                <p:cNvPr id="20" name="Arc 13"/>
                <p:cNvSpPr>
                  <a:spLocks/>
                </p:cNvSpPr>
                <p:nvPr/>
              </p:nvSpPr>
              <p:spPr bwMode="auto">
                <a:xfrm>
                  <a:off x="1110" y="1825"/>
                  <a:ext cx="389" cy="86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Arc 14"/>
                <p:cNvSpPr>
                  <a:spLocks/>
                </p:cNvSpPr>
                <p:nvPr/>
              </p:nvSpPr>
              <p:spPr bwMode="auto">
                <a:xfrm flipV="1">
                  <a:off x="1110" y="2579"/>
                  <a:ext cx="389" cy="86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>
                <a:off x="1915" y="1779"/>
                <a:ext cx="198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16" name="Object 16"/>
              <p:cNvGraphicFramePr>
                <a:graphicFrameLocks noChangeAspect="1"/>
              </p:cNvGraphicFramePr>
              <p:nvPr/>
            </p:nvGraphicFramePr>
            <p:xfrm>
              <a:off x="3164" y="1172"/>
              <a:ext cx="380" cy="4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0109" name="Equation" r:id="rId10" imgW="406224" imgH="482391" progId="Equation.3">
                      <p:embed/>
                    </p:oleObj>
                  </mc:Choice>
                  <mc:Fallback>
                    <p:oleObj name="Equation" r:id="rId10" imgW="406224" imgH="482391" progId="Equation.3">
                      <p:embed/>
                      <p:pic>
                        <p:nvPicPr>
                          <p:cNvPr id="116757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64" y="1172"/>
                            <a:ext cx="380" cy="45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17"/>
              <p:cNvGraphicFramePr>
                <a:graphicFrameLocks noChangeAspect="1"/>
              </p:cNvGraphicFramePr>
              <p:nvPr/>
            </p:nvGraphicFramePr>
            <p:xfrm>
              <a:off x="2783" y="1449"/>
              <a:ext cx="296" cy="20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0110" name="方程式" r:id="rId12" imgW="317087" imgH="215619" progId="Equation.3">
                      <p:embed/>
                    </p:oleObj>
                  </mc:Choice>
                  <mc:Fallback>
                    <p:oleObj name="方程式" r:id="rId12" imgW="317087" imgH="215619" progId="Equation.3">
                      <p:embed/>
                      <p:pic>
                        <p:nvPicPr>
                          <p:cNvPr id="116758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83" y="1449"/>
                            <a:ext cx="296" cy="20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" name="Object 18"/>
              <p:cNvGraphicFramePr>
                <a:graphicFrameLocks noChangeAspect="1"/>
              </p:cNvGraphicFramePr>
              <p:nvPr/>
            </p:nvGraphicFramePr>
            <p:xfrm>
              <a:off x="3390" y="2158"/>
              <a:ext cx="308" cy="16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0111" name="方程式" r:id="rId14" imgW="329914" imgH="177646" progId="Equation.3">
                      <p:embed/>
                    </p:oleObj>
                  </mc:Choice>
                  <mc:Fallback>
                    <p:oleObj name="方程式" r:id="rId14" imgW="329914" imgH="177646" progId="Equation.3">
                      <p:embed/>
                      <p:pic>
                        <p:nvPicPr>
                          <p:cNvPr id="116759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90" y="2158"/>
                            <a:ext cx="308" cy="16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" name="Object 19"/>
              <p:cNvGraphicFramePr>
                <a:graphicFrameLocks noChangeAspect="1"/>
              </p:cNvGraphicFramePr>
              <p:nvPr/>
            </p:nvGraphicFramePr>
            <p:xfrm>
              <a:off x="2716" y="2092"/>
              <a:ext cx="118" cy="13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0112" name="方程式" r:id="rId16" imgW="126835" imgH="139518" progId="Equation.3">
                      <p:embed/>
                    </p:oleObj>
                  </mc:Choice>
                  <mc:Fallback>
                    <p:oleObj name="方程式" r:id="rId16" imgW="126835" imgH="139518" progId="Equation.3">
                      <p:embed/>
                      <p:pic>
                        <p:nvPicPr>
                          <p:cNvPr id="116760" name="Object 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16" y="2092"/>
                            <a:ext cx="118" cy="13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3" name="Object 27"/>
            <p:cNvGraphicFramePr>
              <a:graphicFrameLocks noChangeAspect="1"/>
            </p:cNvGraphicFramePr>
            <p:nvPr/>
          </p:nvGraphicFramePr>
          <p:xfrm>
            <a:off x="6883400" y="1114425"/>
            <a:ext cx="207963" cy="26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0113" name="方程式" r:id="rId18" imgW="139579" imgH="177646" progId="Equation.3">
                    <p:embed/>
                  </p:oleObj>
                </mc:Choice>
                <mc:Fallback>
                  <p:oleObj name="方程式" r:id="rId18" imgW="139579" imgH="177646" progId="Equation.3">
                    <p:embed/>
                    <p:pic>
                      <p:nvPicPr>
                        <p:cNvPr id="116754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83400" y="1114425"/>
                          <a:ext cx="207963" cy="263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Group 33"/>
          <p:cNvGrpSpPr>
            <a:grpSpLocks/>
          </p:cNvGrpSpPr>
          <p:nvPr/>
        </p:nvGrpSpPr>
        <p:grpSpPr bwMode="auto">
          <a:xfrm>
            <a:off x="1865624" y="4597635"/>
            <a:ext cx="5822948" cy="1909511"/>
            <a:chOff x="2076" y="1662"/>
            <a:chExt cx="3668" cy="1202"/>
          </a:xfrm>
        </p:grpSpPr>
        <p:sp>
          <p:nvSpPr>
            <p:cNvPr id="25" name="Rectangle 28"/>
            <p:cNvSpPr>
              <a:spLocks noChangeArrowheads="1"/>
            </p:cNvSpPr>
            <p:nvPr/>
          </p:nvSpPr>
          <p:spPr bwMode="auto">
            <a:xfrm>
              <a:off x="2096" y="1662"/>
              <a:ext cx="2075" cy="642"/>
            </a:xfrm>
            <a:prstGeom prst="rect">
              <a:avLst/>
            </a:prstGeom>
            <a:noFill/>
            <a:ln w="38100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2076" y="2304"/>
              <a:ext cx="384" cy="271"/>
            </a:xfrm>
            <a:custGeom>
              <a:avLst/>
              <a:gdLst>
                <a:gd name="T0" fmla="*/ 2039 w 353"/>
                <a:gd name="T1" fmla="*/ 0 h 632"/>
                <a:gd name="T2" fmla="*/ 290 w 353"/>
                <a:gd name="T3" fmla="*/ 0 h 632"/>
                <a:gd name="T4" fmla="*/ 3730 w 353"/>
                <a:gd name="T5" fmla="*/ 0 h 632"/>
                <a:gd name="T6" fmla="*/ 0 60000 65536"/>
                <a:gd name="T7" fmla="*/ 0 60000 65536"/>
                <a:gd name="T8" fmla="*/ 0 60000 65536"/>
                <a:gd name="T9" fmla="*/ 0 w 353"/>
                <a:gd name="T10" fmla="*/ 0 h 632"/>
                <a:gd name="T11" fmla="*/ 353 w 353"/>
                <a:gd name="T12" fmla="*/ 632 h 6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3" h="632">
                  <a:moveTo>
                    <a:pt x="193" y="0"/>
                  </a:moveTo>
                  <a:cubicBezTo>
                    <a:pt x="99" y="81"/>
                    <a:pt x="0" y="138"/>
                    <a:pt x="27" y="243"/>
                  </a:cubicBezTo>
                  <a:cubicBezTo>
                    <a:pt x="54" y="348"/>
                    <a:pt x="285" y="551"/>
                    <a:pt x="353" y="632"/>
                  </a:cubicBezTo>
                </a:path>
              </a:pathLst>
            </a:custGeom>
            <a:noFill/>
            <a:ln w="38100">
              <a:solidFill>
                <a:srgbClr val="FF66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27" name="Object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05007598"/>
                </p:ext>
              </p:extLst>
            </p:nvPr>
          </p:nvGraphicFramePr>
          <p:xfrm>
            <a:off x="2460" y="2327"/>
            <a:ext cx="1128" cy="4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0114" name="Equation" r:id="rId20" imgW="882590" imgH="349096" progId="Equation.DSMT4">
                    <p:embed/>
                  </p:oleObj>
                </mc:Choice>
                <mc:Fallback>
                  <p:oleObj name="Equation" r:id="rId20" imgW="882590" imgH="349096" progId="Equation.DSMT4">
                    <p:embed/>
                    <p:pic>
                      <p:nvPicPr>
                        <p:cNvPr id="116746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60" y="2327"/>
                          <a:ext cx="1128" cy="4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3640" y="2612"/>
              <a:ext cx="210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2000" i="1">
                  <a:ea typeface="黑体" panose="02010609060101010101" pitchFamily="49" charset="-122"/>
                  <a:cs typeface="Arial" panose="020B0604020202020204" pitchFamily="34" charset="0"/>
                </a:rPr>
                <a:t>f</a:t>
              </a:r>
              <a:r>
                <a:rPr lang="en-US" altLang="zh-TW" sz="2000">
                  <a:ea typeface="黑体" panose="02010609060101010101" pitchFamily="49" charset="-122"/>
                  <a:cs typeface="Arial" panose="020B0604020202020204" pitchFamily="34" charset="0"/>
                </a:rPr>
                <a:t>: EFL: effective focal length</a:t>
              </a:r>
            </a:p>
          </p:txBody>
        </p:sp>
      </p:grpSp>
      <p:grpSp>
        <p:nvGrpSpPr>
          <p:cNvPr id="29" name="群組 2"/>
          <p:cNvGrpSpPr/>
          <p:nvPr/>
        </p:nvGrpSpPr>
        <p:grpSpPr>
          <a:xfrm>
            <a:off x="374650" y="1729922"/>
            <a:ext cx="5443538" cy="1775278"/>
            <a:chOff x="254445" y="1561736"/>
            <a:chExt cx="5443538" cy="1775278"/>
          </a:xfrm>
          <a:solidFill>
            <a:schemeClr val="bg1"/>
          </a:solidFill>
        </p:grpSpPr>
        <p:graphicFrame>
          <p:nvGraphicFramePr>
            <p:cNvPr id="30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671357"/>
                </p:ext>
              </p:extLst>
            </p:nvPr>
          </p:nvGraphicFramePr>
          <p:xfrm>
            <a:off x="254445" y="2047964"/>
            <a:ext cx="5443538" cy="1289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0115" name="Equation" r:id="rId22" imgW="2895480" imgH="685800" progId="Equation.DSMT4">
                    <p:embed/>
                  </p:oleObj>
                </mc:Choice>
                <mc:Fallback>
                  <p:oleObj name="Equation" r:id="rId22" imgW="2895480" imgH="685800" progId="Equation.DSMT4">
                    <p:embed/>
                    <p:pic>
                      <p:nvPicPr>
                        <p:cNvPr id="57368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445" y="2047964"/>
                          <a:ext cx="5443538" cy="1289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矩形 30"/>
            <p:cNvSpPr>
              <a:spLocks noChangeArrowheads="1"/>
            </p:cNvSpPr>
            <p:nvPr/>
          </p:nvSpPr>
          <p:spPr bwMode="auto">
            <a:xfrm>
              <a:off x="1522407" y="1561736"/>
              <a:ext cx="3816350" cy="4619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TW" altLang="en-US" sz="2400" dirty="0" smtClean="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  <a:sym typeface="Wingdings" pitchFamily="2" charset="2"/>
                </a:rPr>
                <a:t>折射</a:t>
              </a:r>
              <a:r>
                <a:rPr lang="en-US" altLang="zh-TW" sz="2400" dirty="0" smtClean="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  <a:sym typeface="Wingdings" pitchFamily="2" charset="2"/>
                </a:rPr>
                <a:t> </a:t>
              </a:r>
              <a:r>
                <a:rPr lang="zh-TW" altLang="en-US" sz="2400" dirty="0" smtClean="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  <a:sym typeface="Wingdings" pitchFamily="2" charset="2"/>
                </a:rPr>
                <a:t>＋</a:t>
              </a:r>
              <a:r>
                <a:rPr lang="en-US" altLang="zh-TW" sz="2400" dirty="0" smtClean="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  <a:sym typeface="Wingdings" pitchFamily="2" charset="2"/>
                </a:rPr>
                <a:t> </a:t>
              </a:r>
              <a:r>
                <a:rPr lang="zh-TW" altLang="en-US" sz="2400" dirty="0" smtClean="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  <a:sym typeface="Wingdings" pitchFamily="2" charset="2"/>
                </a:rPr>
                <a:t>传播</a:t>
              </a:r>
              <a:r>
                <a:rPr lang="en-US" altLang="zh-TW" sz="2400" dirty="0" smtClean="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  <a:sym typeface="Wingdings" pitchFamily="2" charset="2"/>
                </a:rPr>
                <a:t> </a:t>
              </a:r>
              <a:r>
                <a:rPr lang="zh-TW" altLang="en-US" sz="2400" dirty="0" smtClean="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  <a:sym typeface="Wingdings" pitchFamily="2" charset="2"/>
                </a:rPr>
                <a:t>＋</a:t>
              </a:r>
              <a:r>
                <a:rPr lang="en-US" altLang="zh-TW" sz="2400" dirty="0" smtClean="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  <a:sym typeface="Wingdings" pitchFamily="2" charset="2"/>
                </a:rPr>
                <a:t> </a:t>
              </a:r>
              <a:r>
                <a:rPr lang="zh-TW" altLang="en-US" sz="2400" dirty="0" smtClean="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  <a:sym typeface="Wingdings" pitchFamily="2" charset="2"/>
                </a:rPr>
                <a:t>折射</a:t>
              </a:r>
              <a:endParaRPr lang="zh-TW" altLang="en-US" sz="2400" dirty="0" smtClean="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11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grpSp>
        <p:nvGrpSpPr>
          <p:cNvPr id="15" name="群組 1"/>
          <p:cNvGrpSpPr>
            <a:grpSpLocks/>
          </p:cNvGrpSpPr>
          <p:nvPr/>
        </p:nvGrpSpPr>
        <p:grpSpPr bwMode="auto">
          <a:xfrm>
            <a:off x="1884457" y="1386056"/>
            <a:ext cx="5088245" cy="2592206"/>
            <a:chOff x="1704907" y="970174"/>
            <a:chExt cx="5984875" cy="3060492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7644" y="977903"/>
              <a:ext cx="5672138" cy="305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5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4907" y="970174"/>
              <a:ext cx="5895975" cy="2952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3"/>
          <p:cNvSpPr>
            <a:spLocks noGrp="1" noChangeArrowheads="1"/>
          </p:cNvSpPr>
          <p:nvPr>
            <p:ph idx="1"/>
          </p:nvPr>
        </p:nvSpPr>
        <p:spPr>
          <a:xfrm>
            <a:off x="542911" y="4129336"/>
            <a:ext cx="8098403" cy="2239962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在厚透镜中，光线有</a:t>
            </a: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两阶段偏折</a:t>
            </a:r>
            <a:endParaRPr lang="en-US" altLang="zh-TW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可以等效看成一个在厚透镜中</a:t>
            </a: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「某处」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的薄透镜造成的偏折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这个等效薄透镜的位置就称为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		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 </a:t>
            </a: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主平面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(</a:t>
            </a:r>
            <a:r>
              <a:rPr lang="en-US" altLang="zh-TW" b="1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Principal Plane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417802" y="603721"/>
            <a:ext cx="74168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TW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EFL</a:t>
            </a: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等效焦距的意义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14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>
            <a:grpSpLocks noChangeAspect="1"/>
          </p:cNvGrpSpPr>
          <p:nvPr/>
        </p:nvGrpSpPr>
        <p:grpSpPr bwMode="auto">
          <a:xfrm>
            <a:off x="1280961" y="1461481"/>
            <a:ext cx="6931025" cy="3095625"/>
            <a:chOff x="325438" y="1173163"/>
            <a:chExt cx="8499475" cy="3797300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191"/>
            <a:stretch>
              <a:fillRect/>
            </a:stretch>
          </p:blipFill>
          <p:spPr bwMode="auto">
            <a:xfrm>
              <a:off x="325438" y="1173163"/>
              <a:ext cx="8499475" cy="3797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5388914" y="1173163"/>
              <a:ext cx="3297781" cy="1349503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122210" y="1932623"/>
              <a:ext cx="1662518" cy="57056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 sz="1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90924" y="630487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厚透镜的聚焦：名词定义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字方塊 2"/>
          <p:cNvSpPr txBox="1">
            <a:spLocks noChangeArrowheads="1"/>
          </p:cNvSpPr>
          <p:nvPr/>
        </p:nvSpPr>
        <p:spPr bwMode="auto">
          <a:xfrm>
            <a:off x="490924" y="4790692"/>
            <a:ext cx="91440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焦点 </a:t>
            </a:r>
            <a:r>
              <a:rPr lang="en-US" altLang="zh-TW" sz="2200">
                <a:ea typeface="黑体" panose="02010609060101010101" pitchFamily="49" charset="-122"/>
                <a:cs typeface="Arial" panose="020B0604020202020204" pitchFamily="34" charset="0"/>
              </a:rPr>
              <a:t>(FP)</a:t>
            </a: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：平行光入射汇聚的位置</a:t>
            </a:r>
            <a:endParaRPr lang="en-US" altLang="zh-TW" sz="220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主点 </a:t>
            </a:r>
            <a:r>
              <a:rPr lang="en-US" altLang="zh-TW" sz="2200">
                <a:ea typeface="黑体" panose="02010609060101010101" pitchFamily="49" charset="-122"/>
                <a:cs typeface="Arial" panose="020B0604020202020204" pitchFamily="34" charset="0"/>
              </a:rPr>
              <a:t>(PS)</a:t>
            </a: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：等效薄透镜所在的位置（主平面和光学轴的交点）</a:t>
            </a:r>
            <a:endParaRPr lang="en-US" altLang="zh-TW" sz="220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等效焦距 </a:t>
            </a:r>
            <a:r>
              <a:rPr lang="en-US" altLang="zh-TW" sz="2200">
                <a:ea typeface="黑体" panose="02010609060101010101" pitchFamily="49" charset="-122"/>
                <a:cs typeface="Arial" panose="020B0604020202020204" pitchFamily="34" charset="0"/>
              </a:rPr>
              <a:t>(EFL)</a:t>
            </a: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：由</a:t>
            </a:r>
            <a:r>
              <a:rPr lang="zh-TW" altLang="en-US" sz="22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主点到焦点</a:t>
            </a: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的距离</a:t>
            </a:r>
            <a:endParaRPr lang="en-US" altLang="zh-TW" sz="220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前侧焦距 </a:t>
            </a:r>
            <a:r>
              <a:rPr lang="en-US" altLang="zh-TW" sz="2200">
                <a:ea typeface="黑体" panose="02010609060101010101" pitchFamily="49" charset="-122"/>
                <a:cs typeface="Arial" panose="020B0604020202020204" pitchFamily="34" charset="0"/>
              </a:rPr>
              <a:t>(FFL)</a:t>
            </a: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：入射面的</a:t>
            </a:r>
            <a:r>
              <a:rPr lang="zh-TW" altLang="en-US" sz="22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焦点到透镜前表面</a:t>
            </a: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的距离</a:t>
            </a:r>
            <a:endParaRPr lang="en-US" altLang="zh-TW" sz="220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后侧焦距 </a:t>
            </a:r>
            <a:r>
              <a:rPr lang="en-US" altLang="zh-TW" sz="2200">
                <a:ea typeface="黑体" panose="02010609060101010101" pitchFamily="49" charset="-122"/>
                <a:cs typeface="Arial" panose="020B0604020202020204" pitchFamily="34" charset="0"/>
              </a:rPr>
              <a:t>(BFL)</a:t>
            </a: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：出射面的</a:t>
            </a:r>
            <a:r>
              <a:rPr lang="zh-TW" altLang="en-US" sz="22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焦点到透镜后表面</a:t>
            </a:r>
            <a:r>
              <a:rPr lang="zh-TW" altLang="en-US" sz="2200">
                <a:ea typeface="黑体" panose="02010609060101010101" pitchFamily="49" charset="-122"/>
                <a:cs typeface="Arial" panose="020B0604020202020204" pitchFamily="34" charset="0"/>
              </a:rPr>
              <a:t>的距离</a:t>
            </a:r>
            <a:endParaRPr lang="en-US" altLang="zh-TW" sz="22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02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3"/>
          <p:cNvGrpSpPr>
            <a:grpSpLocks noChangeAspect="1"/>
          </p:cNvGrpSpPr>
          <p:nvPr/>
        </p:nvGrpSpPr>
        <p:grpSpPr bwMode="auto">
          <a:xfrm>
            <a:off x="1455889" y="1265487"/>
            <a:ext cx="6929438" cy="3095625"/>
            <a:chOff x="325438" y="1173163"/>
            <a:chExt cx="8499475" cy="3797300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191"/>
            <a:stretch>
              <a:fillRect/>
            </a:stretch>
          </p:blipFill>
          <p:spPr bwMode="auto">
            <a:xfrm>
              <a:off x="325438" y="1173163"/>
              <a:ext cx="8499475" cy="3797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5388126" y="1173163"/>
              <a:ext cx="3298536" cy="1349503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123309" y="1932623"/>
              <a:ext cx="1660952" cy="57056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16226" y="693987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厚透镜的聚焦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616226" y="4597649"/>
            <a:ext cx="8049617" cy="1538288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TW" altLang="en-US" sz="26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平行光入射，可视为在第二主点折射，会穿过右侧的第二焦点</a:t>
            </a:r>
            <a:endParaRPr lang="en-US" altLang="zh-TW" sz="26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zh-TW" altLang="en-US" sz="26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入射光通过第一焦点，可视为在第一主点折射</a:t>
            </a:r>
          </a:p>
          <a:p>
            <a:pPr eaLnBrk="1" hangingPunct="1">
              <a:lnSpc>
                <a:spcPct val="100000"/>
              </a:lnSpc>
            </a:pPr>
            <a:endParaRPr lang="zh-TW" altLang="en-US" sz="26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493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707254" y="597025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</a:t>
            </a: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的主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要</a:t>
            </a: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点</a:t>
            </a:r>
            <a:r>
              <a:rPr lang="en-US" altLang="zh-TW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(Cardinal points)</a:t>
            </a:r>
            <a:endParaRPr lang="zh-TW" altLang="en-US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533234" y="1535251"/>
            <a:ext cx="7886700" cy="4351338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三对与成像有关的点</a:t>
            </a:r>
          </a:p>
        </p:txBody>
      </p:sp>
      <p:pic>
        <p:nvPicPr>
          <p:cNvPr id="5" name="Picture 6" descr="http://upload.wikimedia.org/wikipedia/en/thumb/e/e3/Cardinal-points-1.svg/250px-Cardinal-points-1.svg.png">
            <a:hlinkClick r:id="rId3" tooltip="The cardinal points of a thick lens in air.F, F' front and rear focal points,P, P' front and rear principal points,V, V' front and rear surface vertices.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36"/>
          <a:stretch>
            <a:fillRect/>
          </a:stretch>
        </p:blipFill>
        <p:spPr bwMode="auto">
          <a:xfrm>
            <a:off x="735587" y="2273301"/>
            <a:ext cx="2381250" cy="18589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http://upload.wikimedia.org/wikipedia/en/thumb/7/78/Cardinal-points-2.svg/180px-Cardinal-points-2.svg.png">
            <a:hlinkClick r:id="rId5" tooltip="N, N' The front and rear nodal points of a thick lens.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875" y="2249488"/>
            <a:ext cx="2066925" cy="1882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://upload.wikimedia.org/wikipedia/en/thumb/e/e3/Cardinal-points-1.svg/250px-Cardinal-points-1.svg.png">
            <a:hlinkClick r:id="rId3" tooltip="The cardinal points of a thick lens in air.F, F' front and rear focal points,P, P' front and rear principal points,V, V' front and rear surface vertices.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30"/>
          <a:stretch>
            <a:fillRect/>
          </a:stretch>
        </p:blipFill>
        <p:spPr bwMode="auto">
          <a:xfrm>
            <a:off x="3536731" y="2249488"/>
            <a:ext cx="2381250" cy="1882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0" y="6273800"/>
            <a:ext cx="65928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From: DrBob </a:t>
            </a:r>
            <a:b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</a:br>
            <a: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http://en.wikipedia.org/wiki/Cardinal_point_(optics)</a:t>
            </a:r>
            <a:r>
              <a:rPr lang="zh-TW" altLang="en-US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35587" y="4360530"/>
            <a:ext cx="783003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>
                <a:ea typeface="黑体" panose="02010609060101010101" pitchFamily="49" charset="-122"/>
                <a:cs typeface="Arial" panose="020B0604020202020204" pitchFamily="34" charset="0"/>
              </a:rPr>
              <a:t>前侧焦点和后侧焦点</a:t>
            </a:r>
            <a:r>
              <a:rPr lang="en-US" altLang="zh-TW" sz="2800">
                <a:ea typeface="黑体" panose="02010609060101010101" pitchFamily="49" charset="-122"/>
                <a:cs typeface="Arial" panose="020B0604020202020204" pitchFamily="34" charset="0"/>
              </a:rPr>
              <a:t> (focal</a:t>
            </a:r>
            <a:r>
              <a:rPr lang="zh-TW" altLang="en-US" sz="28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800">
                <a:ea typeface="黑体" panose="02010609060101010101" pitchFamily="49" charset="-122"/>
                <a:cs typeface="Arial" panose="020B0604020202020204" pitchFamily="34" charset="0"/>
              </a:rPr>
              <a:t>points)</a:t>
            </a:r>
            <a:r>
              <a:rPr lang="zh-TW" altLang="en-US" sz="28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800">
                <a:ea typeface="黑体" panose="02010609060101010101" pitchFamily="49" charset="-122"/>
                <a:cs typeface="Arial" panose="020B0604020202020204" pitchFamily="34" charset="0"/>
              </a:rPr>
              <a:t>F, F’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>
                <a:ea typeface="黑体" panose="02010609060101010101" pitchFamily="49" charset="-122"/>
                <a:cs typeface="Arial" panose="020B0604020202020204" pitchFamily="34" charset="0"/>
              </a:rPr>
              <a:t>前侧主点和后侧主点</a:t>
            </a:r>
            <a:r>
              <a:rPr lang="en-US" altLang="zh-TW" sz="2800">
                <a:ea typeface="黑体" panose="02010609060101010101" pitchFamily="49" charset="-122"/>
                <a:cs typeface="Arial" panose="020B0604020202020204" pitchFamily="34" charset="0"/>
              </a:rPr>
              <a:t> (principal points) P, P’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>
                <a:ea typeface="黑体" panose="02010609060101010101" pitchFamily="49" charset="-122"/>
                <a:cs typeface="Arial" panose="020B0604020202020204" pitchFamily="34" charset="0"/>
              </a:rPr>
              <a:t>前侧节点和后侧节点</a:t>
            </a:r>
            <a:r>
              <a:rPr lang="zh-TW" altLang="zh-TW" sz="28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800">
                <a:ea typeface="黑体" panose="02010609060101010101" pitchFamily="49" charset="-122"/>
                <a:cs typeface="Arial" panose="020B0604020202020204" pitchFamily="34" charset="0"/>
              </a:rPr>
              <a:t>(nodal points) N, N</a:t>
            </a:r>
            <a:r>
              <a:rPr lang="en-US" altLang="zh-TW" sz="2800" smtClean="0">
                <a:ea typeface="黑体" panose="02010609060101010101" pitchFamily="49" charset="-122"/>
                <a:cs typeface="Arial" panose="020B0604020202020204" pitchFamily="34" charset="0"/>
              </a:rPr>
              <a:t>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8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800" smtClean="0">
                <a:ea typeface="黑体" panose="02010609060101010101" pitchFamily="49" charset="-122"/>
                <a:cs typeface="Arial" panose="020B0604020202020204" pitchFamily="34" charset="0"/>
              </a:rPr>
              <a:t>       </a:t>
            </a:r>
            <a:r>
              <a:rPr lang="zh-TW" altLang="en-US" sz="2400" smtClean="0">
                <a:ea typeface="黑体" panose="02010609060101010101" pitchFamily="49" charset="-122"/>
                <a:cs typeface="Arial" panose="020B0604020202020204" pitchFamily="34" charset="0"/>
              </a:rPr>
              <a:t>使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入射光不偏折的点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256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12" name="图片 11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740" y="1204318"/>
            <a:ext cx="8449728" cy="4344661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6550223"/>
            <a:ext cx="89337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https://www.thorlabschina.cn/newgrouppage9.cfm?objectgroup_id=4847</a:t>
            </a:r>
          </a:p>
        </p:txBody>
      </p:sp>
      <p:sp>
        <p:nvSpPr>
          <p:cNvPr id="14" name="矩形 13"/>
          <p:cNvSpPr/>
          <p:nvPr/>
        </p:nvSpPr>
        <p:spPr>
          <a:xfrm>
            <a:off x="2096058" y="5695588"/>
            <a:ext cx="5109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来看看透镜供应商所标注的透镜参数</a:t>
            </a:r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426101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6550223"/>
            <a:ext cx="89337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https://www.thorlabschina.cn/newgrouppage9.cfm?objectgroup_id=4847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348" y="1055067"/>
            <a:ext cx="7177095" cy="513407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16000" y="1746250"/>
            <a:ext cx="1555750" cy="3810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152524" y="4800600"/>
            <a:ext cx="6772275" cy="2032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71750" y="1752084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EFL</a:t>
            </a:r>
            <a:endParaRPr lang="zh-CN" altLang="en-US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00419" y="4413308"/>
            <a:ext cx="54373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半径</a:t>
            </a:r>
            <a:endParaRPr lang="zh-CN" altLang="en-US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58513" y="4413308"/>
            <a:ext cx="90281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等效焦距</a:t>
            </a:r>
            <a:endParaRPr lang="zh-CN" altLang="en-US" sz="14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75679" y="4413307"/>
            <a:ext cx="72327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屈光度</a:t>
            </a:r>
            <a:endParaRPr lang="zh-CN" altLang="en-US" sz="14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98954" y="4413307"/>
            <a:ext cx="90281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曲率半径</a:t>
            </a:r>
            <a:endParaRPr lang="zh-CN" altLang="en-US" sz="14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50715" y="4413306"/>
            <a:ext cx="90281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中心厚度</a:t>
            </a:r>
            <a:endParaRPr lang="zh-CN" altLang="en-US" sz="14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93958" y="4413305"/>
            <a:ext cx="90281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边缘厚度</a:t>
            </a:r>
            <a:endParaRPr lang="zh-CN" altLang="en-US" sz="14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96769" y="4413305"/>
            <a:ext cx="90281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后侧焦距</a:t>
            </a:r>
            <a:endParaRPr lang="zh-CN" altLang="en-US" sz="14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00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4" grpId="0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6550223"/>
            <a:ext cx="89337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https://www.thorlabschina.cn/thorproduct.cfm?partnumber=LB1157</a:t>
            </a:r>
            <a:endParaRPr kumimoji="1" lang="zh-CN" altLang="en-US" sz="1400" u="sng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924" y="914399"/>
            <a:ext cx="5889944" cy="45525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2134" y="5632395"/>
            <a:ext cx="5209524" cy="7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5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84918" y="693987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反射镜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3722" y="1769982"/>
            <a:ext cx="7886700" cy="4351338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平面镜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成虚像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325" y="1163983"/>
            <a:ext cx="4864489" cy="4964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3722" y="3095545"/>
            <a:ext cx="270285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图像左右镜像，但为什么上下没有颠倒呢？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6550223"/>
            <a:ext cx="7998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http://www.animations.physics.unsw.edu.au/jw/light/mirrors-and-images.htm</a:t>
            </a:r>
          </a:p>
        </p:txBody>
      </p:sp>
    </p:spTree>
    <p:extLst>
      <p:ext uri="{BB962C8B-B14F-4D97-AF65-F5344CB8AC3E}">
        <p14:creationId xmlns:p14="http://schemas.microsoft.com/office/powerpoint/2010/main" val="400315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49137" y="571500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反射镜的应用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角度放大器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侦测小角度改变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例如原子力显微镜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034912" y="5641879"/>
            <a:ext cx="2703512" cy="44450"/>
          </a:xfrm>
          <a:prstGeom prst="rect">
            <a:avLst/>
          </a:prstGeom>
          <a:gradFill rotWithShape="1">
            <a:gsLst>
              <a:gs pos="0">
                <a:srgbClr val="AFE0E4"/>
              </a:gs>
              <a:gs pos="20000">
                <a:srgbClr val="AFDEE2"/>
              </a:gs>
              <a:gs pos="100000">
                <a:srgbClr val="85AAAD"/>
              </a:gs>
            </a:gsLst>
            <a:lin ang="5400000"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6" name="直線接點 3"/>
          <p:cNvCxnSpPr>
            <a:cxnSpLocks noChangeShapeType="1"/>
          </p:cNvCxnSpPr>
          <p:nvPr/>
        </p:nvCxnSpPr>
        <p:spPr bwMode="auto">
          <a:xfrm>
            <a:off x="961887" y="4316316"/>
            <a:ext cx="1422400" cy="1325563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439" y="1194074"/>
            <a:ext cx="4278312" cy="4510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線接點 9"/>
          <p:cNvCxnSpPr>
            <a:cxnSpLocks noChangeShapeType="1"/>
          </p:cNvCxnSpPr>
          <p:nvPr/>
        </p:nvCxnSpPr>
        <p:spPr bwMode="auto">
          <a:xfrm flipH="1">
            <a:off x="2384287" y="4316316"/>
            <a:ext cx="1422400" cy="1325563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arrow" w="med" len="med"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" name="群組 7"/>
          <p:cNvGrpSpPr>
            <a:grpSpLocks/>
          </p:cNvGrpSpPr>
          <p:nvPr/>
        </p:nvGrpSpPr>
        <p:grpSpPr bwMode="auto">
          <a:xfrm>
            <a:off x="549137" y="3843241"/>
            <a:ext cx="3630340" cy="2186010"/>
            <a:chOff x="798286" y="3898883"/>
            <a:chExt cx="3630170" cy="2186102"/>
          </a:xfrm>
        </p:grpSpPr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 rot="-300000">
              <a:off x="1287213" y="5700772"/>
              <a:ext cx="2703386" cy="46039"/>
            </a:xfrm>
            <a:prstGeom prst="rect">
              <a:avLst/>
            </a:prstGeom>
            <a:gradFill rotWithShape="1">
              <a:gsLst>
                <a:gs pos="0">
                  <a:srgbClr val="AFE0E4"/>
                </a:gs>
                <a:gs pos="20000">
                  <a:srgbClr val="AFDEE2"/>
                </a:gs>
                <a:gs pos="100000">
                  <a:srgbClr val="85AAAD"/>
                </a:gs>
              </a:gsLst>
              <a:lin ang="5400000"/>
            </a:gra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cxnSp>
          <p:nvCxnSpPr>
            <p:cNvPr id="11" name="直線接點 11"/>
            <p:cNvCxnSpPr>
              <a:cxnSpLocks noChangeShapeType="1"/>
            </p:cNvCxnSpPr>
            <p:nvPr/>
          </p:nvCxnSpPr>
          <p:spPr bwMode="auto">
            <a:xfrm rot="21000000" flipH="1">
              <a:off x="2461908" y="4305300"/>
              <a:ext cx="1422334" cy="1324031"/>
            </a:xfrm>
            <a:prstGeom prst="line">
              <a:avLst/>
            </a:prstGeom>
            <a:noFill/>
            <a:ln w="76200">
              <a:solidFill>
                <a:srgbClr val="0000FF"/>
              </a:solidFill>
              <a:round/>
              <a:headEnd type="arrow" w="med" len="med"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文字方塊 6"/>
            <p:cNvSpPr txBox="1">
              <a:spLocks noChangeArrowheads="1"/>
            </p:cNvSpPr>
            <p:nvPr/>
          </p:nvSpPr>
          <p:spPr bwMode="auto">
            <a:xfrm>
              <a:off x="798286" y="5500186"/>
              <a:ext cx="412273" cy="584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>
                  <a:ea typeface="黑体" panose="02010609060101010101" pitchFamily="49" charset="-122"/>
                  <a:cs typeface="Arial" panose="020B0604020202020204" pitchFamily="34" charset="0"/>
                </a:rPr>
                <a:t>q</a:t>
              </a:r>
              <a:endParaRPr lang="zh-TW" altLang="en-US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3" name="文字方塊 13"/>
            <p:cNvSpPr txBox="1">
              <a:spLocks noChangeArrowheads="1"/>
            </p:cNvSpPr>
            <p:nvPr/>
          </p:nvSpPr>
          <p:spPr bwMode="auto">
            <a:xfrm>
              <a:off x="3788567" y="3898883"/>
              <a:ext cx="639889" cy="58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>
                  <a:ea typeface="黑体" panose="02010609060101010101" pitchFamily="49" charset="-122"/>
                  <a:cs typeface="Arial" panose="020B0604020202020204" pitchFamily="34" charset="0"/>
                </a:rPr>
                <a:t>2q</a:t>
              </a:r>
              <a:endParaRPr lang="zh-TW" altLang="en-US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15" name="矩形 8"/>
          <p:cNvSpPr>
            <a:spLocks noChangeArrowheads="1"/>
          </p:cNvSpPr>
          <p:nvPr/>
        </p:nvSpPr>
        <p:spPr bwMode="auto">
          <a:xfrm>
            <a:off x="0" y="6524697"/>
            <a:ext cx="546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http://en.wikipedia.org/wiki/Atomic_force_microscopy </a:t>
            </a:r>
            <a:endParaRPr lang="zh-TW" altLang="en-US" sz="1400" u="sng">
              <a:solidFill>
                <a:srgbClr val="0033CC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50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8"/>
          <p:cNvSpPr>
            <a:spLocks noChangeArrowheads="1"/>
          </p:cNvSpPr>
          <p:nvPr/>
        </p:nvSpPr>
        <p:spPr bwMode="auto">
          <a:xfrm>
            <a:off x="0" y="6524697"/>
            <a:ext cx="74458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https://www.youtube.com/results?search_query=Atomic_force_microscopy+</a:t>
            </a:r>
            <a:endParaRPr lang="zh-TW" altLang="en-US" sz="1400" u="sng">
              <a:solidFill>
                <a:srgbClr val="0033CC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17" name="AFM Principle- Basic Trainin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51" end="0.3333"/>
                </p14:media>
              </p:ext>
            </p:extLst>
          </p:nvPr>
        </p:nvPicPr>
        <p:blipFill rotWithShape="1">
          <a:blip r:embed="rId5"/>
          <a:srcRect t="7021" r="521" b="7394"/>
          <a:stretch/>
        </p:blipFill>
        <p:spPr>
          <a:xfrm>
            <a:off x="376697" y="1226264"/>
            <a:ext cx="8547814" cy="413657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569366" y="5712933"/>
            <a:ext cx="37240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zh-TW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原子力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显微镜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工作原理</a:t>
            </a:r>
            <a:endParaRPr lang="zh-TW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39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545343" y="704711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如何用矩阵描述平面镜？</a:t>
            </a: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545343" y="2040998"/>
            <a:ext cx="7886700" cy="4351338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在反射点上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光的高度不会改变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入射角＝反射角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741018"/>
              </p:ext>
            </p:extLst>
          </p:nvPr>
        </p:nvGraphicFramePr>
        <p:xfrm>
          <a:off x="798417" y="4195244"/>
          <a:ext cx="4575175" cy="159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75" name="Equation" r:id="rId4" imgW="1384300" imgH="482600" progId="Equation.3">
                  <p:embed/>
                </p:oleObj>
              </mc:Choice>
              <mc:Fallback>
                <p:oleObj name="Equation" r:id="rId4" imgW="1384300" imgH="482600" progId="Equation.3">
                  <p:embed/>
                  <p:pic>
                    <p:nvPicPr>
                      <p:cNvPr id="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417" y="4195244"/>
                        <a:ext cx="4575175" cy="15954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523218"/>
              </p:ext>
            </p:extLst>
          </p:nvPr>
        </p:nvGraphicFramePr>
        <p:xfrm>
          <a:off x="4254689" y="2945889"/>
          <a:ext cx="19875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76" name="方程式" r:id="rId6" imgW="660400" imgH="215900" progId="Equation.3">
                  <p:embed/>
                </p:oleObj>
              </mc:Choice>
              <mc:Fallback>
                <p:oleObj name="方程式" r:id="rId6" imgW="660400" imgH="215900" progId="Equation.3">
                  <p:embed/>
                  <p:pic>
                    <p:nvPicPr>
                      <p:cNvPr id="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689" y="2945889"/>
                        <a:ext cx="1987550" cy="647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7490661"/>
              </p:ext>
            </p:extLst>
          </p:nvPr>
        </p:nvGraphicFramePr>
        <p:xfrm>
          <a:off x="4478527" y="2320414"/>
          <a:ext cx="16414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77" name="方程式" r:id="rId8" imgW="546100" imgH="215900" progId="Equation.3">
                  <p:embed/>
                </p:oleObj>
              </mc:Choice>
              <mc:Fallback>
                <p:oleObj name="方程式" r:id="rId8" imgW="546100" imgH="215900" progId="Equation.3">
                  <p:embed/>
                  <p:pic>
                    <p:nvPicPr>
                      <p:cNvPr id="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8527" y="2320414"/>
                        <a:ext cx="164147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群組 14"/>
          <p:cNvGrpSpPr>
            <a:grpSpLocks/>
          </p:cNvGrpSpPr>
          <p:nvPr/>
        </p:nvGrpSpPr>
        <p:grpSpPr bwMode="auto">
          <a:xfrm rot="-5400000">
            <a:off x="6011579" y="2283107"/>
            <a:ext cx="2844800" cy="1370013"/>
            <a:chOff x="1211941" y="4372429"/>
            <a:chExt cx="2844800" cy="1370148"/>
          </a:xfrm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1305602" y="5696533"/>
              <a:ext cx="2703513" cy="46043"/>
            </a:xfrm>
            <a:prstGeom prst="rect">
              <a:avLst/>
            </a:prstGeom>
            <a:gradFill rotWithShape="1">
              <a:gsLst>
                <a:gs pos="0">
                  <a:srgbClr val="AFE0E4"/>
                </a:gs>
                <a:gs pos="20000">
                  <a:srgbClr val="AFDEE2"/>
                </a:gs>
                <a:gs pos="100000">
                  <a:srgbClr val="85AAAD"/>
                </a:gs>
              </a:gsLst>
              <a:lin ang="5400000"/>
            </a:gra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cxnSp>
          <p:nvCxnSpPr>
            <p:cNvPr id="10" name="直線接點 7"/>
            <p:cNvCxnSpPr>
              <a:cxnSpLocks noChangeShapeType="1"/>
            </p:cNvCxnSpPr>
            <p:nvPr/>
          </p:nvCxnSpPr>
          <p:spPr bwMode="auto">
            <a:xfrm>
              <a:off x="1211941" y="4366078"/>
              <a:ext cx="1422400" cy="1324105"/>
            </a:xfrm>
            <a:prstGeom prst="line">
              <a:avLst/>
            </a:prstGeom>
            <a:noFill/>
            <a:ln w="76200">
              <a:solidFill>
                <a:srgbClr val="0000FF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直線接點 8"/>
            <p:cNvCxnSpPr>
              <a:cxnSpLocks noChangeShapeType="1"/>
            </p:cNvCxnSpPr>
            <p:nvPr/>
          </p:nvCxnSpPr>
          <p:spPr bwMode="auto">
            <a:xfrm flipH="1">
              <a:off x="2640691" y="4372429"/>
              <a:ext cx="1422400" cy="1324105"/>
            </a:xfrm>
            <a:prstGeom prst="line">
              <a:avLst/>
            </a:prstGeom>
            <a:noFill/>
            <a:ln w="76200">
              <a:solidFill>
                <a:srgbClr val="0000FF"/>
              </a:solidFill>
              <a:round/>
              <a:headEnd type="arrow" w="med" len="med"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2" name="直線接點 16"/>
          <p:cNvCxnSpPr>
            <a:cxnSpLocks noChangeShapeType="1"/>
            <a:stCxn id="9" idx="0"/>
          </p:cNvCxnSpPr>
          <p:nvPr/>
        </p:nvCxnSpPr>
        <p:spPr bwMode="auto">
          <a:xfrm flipH="1">
            <a:off x="6555297" y="2966527"/>
            <a:ext cx="1517650" cy="1587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389447"/>
              </p:ext>
            </p:extLst>
          </p:nvPr>
        </p:nvGraphicFramePr>
        <p:xfrm>
          <a:off x="7012497" y="2915727"/>
          <a:ext cx="64928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78" name="方程式" r:id="rId10" imgW="215900" imgH="215900" progId="Equation.3">
                  <p:embed/>
                </p:oleObj>
              </mc:Choice>
              <mc:Fallback>
                <p:oleObj name="方程式" r:id="rId10" imgW="215900" imgH="215900" progId="Equation.3">
                  <p:embed/>
                  <p:pic>
                    <p:nvPicPr>
                      <p:cNvPr id="13108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2497" y="2915727"/>
                        <a:ext cx="649288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200271"/>
              </p:ext>
            </p:extLst>
          </p:nvPr>
        </p:nvGraphicFramePr>
        <p:xfrm>
          <a:off x="6974397" y="2302952"/>
          <a:ext cx="76358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79" name="方程式" r:id="rId12" imgW="254000" imgH="215900" progId="Equation.3">
                  <p:embed/>
                </p:oleObj>
              </mc:Choice>
              <mc:Fallback>
                <p:oleObj name="方程式" r:id="rId12" imgW="254000" imgH="215900" progId="Equation.3">
                  <p:embed/>
                  <p:pic>
                    <p:nvPicPr>
                      <p:cNvPr id="131082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4397" y="2302952"/>
                        <a:ext cx="763588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21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H="1">
            <a:off x="830918" y="3718137"/>
            <a:ext cx="2606677" cy="1241718"/>
          </a:xfrm>
          <a:prstGeom prst="rtTriangle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530525" y="501526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那如何用矩阵描述球面反射镜呢？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230413"/>
              </p:ext>
            </p:extLst>
          </p:nvPr>
        </p:nvGraphicFramePr>
        <p:xfrm>
          <a:off x="594383" y="2780456"/>
          <a:ext cx="336708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24" name="方程式" r:id="rId4" imgW="1422400" imgH="215900" progId="Equation.3">
                  <p:embed/>
                </p:oleObj>
              </mc:Choice>
              <mc:Fallback>
                <p:oleObj name="方程式" r:id="rId4" imgW="1422400" imgH="215900" progId="Equation.3">
                  <p:embed/>
                  <p:pic>
                    <p:nvPicPr>
                      <p:cNvPr id="7681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83" y="2780456"/>
                        <a:ext cx="3367088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613448"/>
              </p:ext>
            </p:extLst>
          </p:nvPr>
        </p:nvGraphicFramePr>
        <p:xfrm>
          <a:off x="4285321" y="2156569"/>
          <a:ext cx="4281487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25" name="方程式" r:id="rId6" imgW="1905000" imgH="241300" progId="Equation.3">
                  <p:embed/>
                </p:oleObj>
              </mc:Choice>
              <mc:Fallback>
                <p:oleObj name="方程式" r:id="rId6" imgW="1905000" imgH="241300" progId="Equation.3">
                  <p:embed/>
                  <p:pic>
                    <p:nvPicPr>
                      <p:cNvPr id="8704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321" y="2156569"/>
                        <a:ext cx="4281487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6803096" y="1786681"/>
            <a:ext cx="2198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>
                <a:ea typeface="黑体" panose="02010609060101010101" pitchFamily="49" charset="-122"/>
                <a:cs typeface="Arial" panose="020B0604020202020204" pitchFamily="34" charset="0"/>
              </a:rPr>
              <a:t>∵</a:t>
            </a:r>
            <a:r>
              <a:rPr lang="zh-TW" altLang="en-US" sz="1800">
                <a:ea typeface="黑体" panose="02010609060101010101" pitchFamily="49" charset="-122"/>
                <a:cs typeface="Arial" panose="020B0604020202020204" pitchFamily="34" charset="0"/>
              </a:rPr>
              <a:t>凹面镜的</a:t>
            </a:r>
            <a:r>
              <a:rPr lang="en-US" altLang="zh-TW" sz="1800"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zh-TW" altLang="en-US" sz="1800">
                <a:ea typeface="黑体" panose="02010609060101010101" pitchFamily="49" charset="-122"/>
                <a:cs typeface="Arial" panose="020B0604020202020204" pitchFamily="34" charset="0"/>
              </a:rPr>
              <a:t>为负值</a:t>
            </a:r>
            <a:endParaRPr lang="en-US" altLang="zh-TW" sz="18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44922"/>
              </p:ext>
            </p:extLst>
          </p:nvPr>
        </p:nvGraphicFramePr>
        <p:xfrm>
          <a:off x="608013" y="2146300"/>
          <a:ext cx="2300287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26" name="Equation" r:id="rId8" imgW="914400" imgH="228600" progId="Equation.DSMT4">
                  <p:embed/>
                </p:oleObj>
              </mc:Choice>
              <mc:Fallback>
                <p:oleObj name="Equation" r:id="rId8" imgW="914400" imgH="228600" progId="Equation.DSMT4">
                  <p:embed/>
                  <p:pic>
                    <p:nvPicPr>
                      <p:cNvPr id="8705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013" y="2146300"/>
                        <a:ext cx="2300287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群組 1"/>
          <p:cNvGrpSpPr>
            <a:grpSpLocks noChangeAspect="1"/>
          </p:cNvGrpSpPr>
          <p:nvPr/>
        </p:nvGrpSpPr>
        <p:grpSpPr bwMode="auto">
          <a:xfrm>
            <a:off x="576921" y="2903056"/>
            <a:ext cx="4162425" cy="3765550"/>
            <a:chOff x="180975" y="2549874"/>
            <a:chExt cx="4536914" cy="4103687"/>
          </a:xfrm>
        </p:grpSpPr>
        <p:cxnSp>
          <p:nvCxnSpPr>
            <p:cNvPr id="23" name="直線接點 9"/>
            <p:cNvCxnSpPr>
              <a:cxnSpLocks noChangeShapeType="1"/>
            </p:cNvCxnSpPr>
            <p:nvPr/>
          </p:nvCxnSpPr>
          <p:spPr bwMode="auto">
            <a:xfrm flipH="1">
              <a:off x="383424" y="4779912"/>
              <a:ext cx="433446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月亮 4"/>
            <p:cNvSpPr>
              <a:spLocks noChangeArrowheads="1"/>
            </p:cNvSpPr>
            <p:nvPr/>
          </p:nvSpPr>
          <p:spPr bwMode="auto">
            <a:xfrm flipH="1">
              <a:off x="3119068" y="3011798"/>
              <a:ext cx="802871" cy="3641763"/>
            </a:xfrm>
            <a:prstGeom prst="moon">
              <a:avLst>
                <a:gd name="adj" fmla="val 50000"/>
              </a:avLst>
            </a:prstGeom>
            <a:gradFill rotWithShape="1">
              <a:gsLst>
                <a:gs pos="0">
                  <a:srgbClr val="AFE0E4"/>
                </a:gs>
                <a:gs pos="20000">
                  <a:srgbClr val="AFDEE2"/>
                </a:gs>
                <a:gs pos="100000">
                  <a:srgbClr val="85AAAD"/>
                </a:gs>
              </a:gsLst>
              <a:lin ang="5400000"/>
            </a:gra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cxnSp>
          <p:nvCxnSpPr>
            <p:cNvPr id="26" name="直線接點 15"/>
            <p:cNvCxnSpPr>
              <a:cxnSpLocks noChangeShapeType="1"/>
            </p:cNvCxnSpPr>
            <p:nvPr/>
          </p:nvCxnSpPr>
          <p:spPr bwMode="auto">
            <a:xfrm flipV="1">
              <a:off x="803892" y="3484103"/>
              <a:ext cx="2507242" cy="1821746"/>
            </a:xfrm>
            <a:prstGeom prst="line">
              <a:avLst/>
            </a:prstGeom>
            <a:noFill/>
            <a:ln w="76200">
              <a:solidFill>
                <a:srgbClr val="0000FF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直線接點 16"/>
            <p:cNvCxnSpPr>
              <a:cxnSpLocks noChangeShapeType="1"/>
            </p:cNvCxnSpPr>
            <p:nvPr/>
          </p:nvCxnSpPr>
          <p:spPr bwMode="auto">
            <a:xfrm flipV="1">
              <a:off x="803892" y="3446042"/>
              <a:ext cx="2507242" cy="608979"/>
            </a:xfrm>
            <a:prstGeom prst="line">
              <a:avLst/>
            </a:prstGeom>
            <a:noFill/>
            <a:ln w="76200">
              <a:solidFill>
                <a:srgbClr val="0000FF"/>
              </a:solidFill>
              <a:round/>
              <a:headEnd type="arrow" w="med" len="med"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直線接點 19"/>
            <p:cNvCxnSpPr>
              <a:cxnSpLocks noChangeShapeType="1"/>
            </p:cNvCxnSpPr>
            <p:nvPr/>
          </p:nvCxnSpPr>
          <p:spPr bwMode="auto">
            <a:xfrm flipV="1">
              <a:off x="457827" y="3430471"/>
              <a:ext cx="2853307" cy="134944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prstDash val="sysDash"/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文字方塊 11"/>
            <p:cNvSpPr txBox="1">
              <a:spLocks noChangeArrowheads="1"/>
            </p:cNvSpPr>
            <p:nvPr/>
          </p:nvSpPr>
          <p:spPr bwMode="auto">
            <a:xfrm>
              <a:off x="180975" y="4461224"/>
              <a:ext cx="382991" cy="40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1800">
                  <a:ea typeface="黑体" panose="02010609060101010101" pitchFamily="49" charset="-122"/>
                  <a:cs typeface="Arial" panose="020B0604020202020204" pitchFamily="34" charset="0"/>
                </a:rPr>
                <a:t>C</a:t>
              </a:r>
              <a:endParaRPr lang="zh-TW" altLang="en-US" sz="18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0" name="文字方塊 25"/>
            <p:cNvSpPr txBox="1">
              <a:spLocks noChangeArrowheads="1"/>
            </p:cNvSpPr>
            <p:nvPr/>
          </p:nvSpPr>
          <p:spPr bwMode="auto">
            <a:xfrm>
              <a:off x="3894138" y="3035649"/>
              <a:ext cx="470352" cy="40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1800">
                  <a:ea typeface="黑体" panose="02010609060101010101" pitchFamily="49" charset="-122"/>
                  <a:cs typeface="Arial" panose="020B0604020202020204" pitchFamily="34" charset="0"/>
                </a:rPr>
                <a:t>a</a:t>
              </a:r>
              <a:r>
                <a:rPr lang="en-US" altLang="zh-TW" sz="1800" baseline="-25000">
                  <a:ea typeface="黑体" panose="02010609060101010101" pitchFamily="49" charset="-122"/>
                  <a:cs typeface="Arial" panose="020B0604020202020204" pitchFamily="34" charset="0"/>
                </a:rPr>
                <a:t>in</a:t>
              </a:r>
              <a:endParaRPr lang="zh-TW" altLang="en-US" sz="1800" baseline="-250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cxnSp>
          <p:nvCxnSpPr>
            <p:cNvPr id="31" name="直線接點 26"/>
            <p:cNvCxnSpPr>
              <a:cxnSpLocks noChangeAspect="1"/>
            </p:cNvCxnSpPr>
            <p:nvPr/>
          </p:nvCxnSpPr>
          <p:spPr bwMode="auto">
            <a:xfrm flipV="1">
              <a:off x="3556841" y="2549874"/>
              <a:ext cx="1038195" cy="75603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ysDash"/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直線接點 27"/>
            <p:cNvCxnSpPr>
              <a:cxnSpLocks noChangeShapeType="1"/>
            </p:cNvCxnSpPr>
            <p:nvPr/>
          </p:nvCxnSpPr>
          <p:spPr bwMode="auto">
            <a:xfrm>
              <a:off x="1070362" y="3446042"/>
              <a:ext cx="36475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ash"/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文字方塊 32"/>
            <p:cNvSpPr txBox="1">
              <a:spLocks noChangeArrowheads="1"/>
            </p:cNvSpPr>
            <p:nvPr/>
          </p:nvSpPr>
          <p:spPr bwMode="auto">
            <a:xfrm>
              <a:off x="1828800" y="3327749"/>
              <a:ext cx="578681" cy="40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1800">
                  <a:ea typeface="黑体" panose="02010609060101010101" pitchFamily="49" charset="-122"/>
                  <a:cs typeface="Arial" panose="020B0604020202020204" pitchFamily="34" charset="0"/>
                </a:rPr>
                <a:t>a</a:t>
              </a:r>
              <a:r>
                <a:rPr lang="en-US" altLang="zh-TW" sz="1800" baseline="-25000">
                  <a:ea typeface="黑体" panose="02010609060101010101" pitchFamily="49" charset="-122"/>
                  <a:cs typeface="Arial" panose="020B0604020202020204" pitchFamily="34" charset="0"/>
                </a:rPr>
                <a:t>out</a:t>
              </a:r>
              <a:endParaRPr lang="zh-TW" altLang="en-US" sz="1800" baseline="-250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字方塊 33"/>
            <p:cNvSpPr txBox="1">
              <a:spLocks noChangeArrowheads="1"/>
            </p:cNvSpPr>
            <p:nvPr/>
          </p:nvSpPr>
          <p:spPr bwMode="auto">
            <a:xfrm>
              <a:off x="1586035" y="3785035"/>
              <a:ext cx="374256" cy="368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smtClean="0">
                  <a:ea typeface="黑体" panose="02010609060101010101" pitchFamily="49" charset="-122"/>
                  <a:cs typeface="Arial" panose="020B0604020202020204" pitchFamily="34" charset="0"/>
                </a:rPr>
                <a:t>θ</a:t>
              </a:r>
              <a:r>
                <a:rPr lang="en-US" altLang="zh-TW" sz="1600" baseline="-25000" smtClean="0">
                  <a:ea typeface="黑体" panose="02010609060101010101" pitchFamily="49" charset="-122"/>
                  <a:cs typeface="Arial" panose="020B0604020202020204" pitchFamily="34" charset="0"/>
                </a:rPr>
                <a:t>r</a:t>
              </a:r>
              <a:endParaRPr lang="zh-TW" altLang="en-US" sz="1600" baseline="-250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5" name="文字方塊 34"/>
            <p:cNvSpPr txBox="1">
              <a:spLocks noChangeArrowheads="1"/>
            </p:cNvSpPr>
            <p:nvPr/>
          </p:nvSpPr>
          <p:spPr bwMode="auto">
            <a:xfrm>
              <a:off x="1738435" y="4077135"/>
              <a:ext cx="358530" cy="368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en-US" altLang="zh-CN" sz="1600">
                  <a:ea typeface="黑体" panose="02010609060101010101" pitchFamily="49" charset="-122"/>
                  <a:cs typeface="Arial" panose="020B0604020202020204" pitchFamily="34" charset="0"/>
                </a:rPr>
                <a:t>θ</a:t>
              </a:r>
              <a:r>
                <a:rPr lang="en-US" altLang="zh-TW" sz="1600" baseline="-25000" smtClean="0">
                  <a:ea typeface="黑体" panose="02010609060101010101" pitchFamily="49" charset="-122"/>
                  <a:cs typeface="Arial" panose="020B0604020202020204" pitchFamily="34" charset="0"/>
                </a:rPr>
                <a:t>i</a:t>
              </a:r>
              <a:endParaRPr lang="zh-TW" altLang="en-US" sz="1600" baseline="-250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字方塊 35"/>
            <p:cNvSpPr txBox="1">
              <a:spLocks noChangeArrowheads="1"/>
            </p:cNvSpPr>
            <p:nvPr/>
          </p:nvSpPr>
          <p:spPr bwMode="auto">
            <a:xfrm>
              <a:off x="1917700" y="4412011"/>
              <a:ext cx="470352" cy="40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1800">
                  <a:ea typeface="黑体" panose="02010609060101010101" pitchFamily="49" charset="-122"/>
                  <a:cs typeface="Arial" panose="020B0604020202020204" pitchFamily="34" charset="0"/>
                </a:rPr>
                <a:t>a</a:t>
              </a:r>
              <a:r>
                <a:rPr lang="en-US" altLang="zh-TW" sz="1800" baseline="-25000">
                  <a:ea typeface="黑体" panose="02010609060101010101" pitchFamily="49" charset="-122"/>
                  <a:cs typeface="Arial" panose="020B0604020202020204" pitchFamily="34" charset="0"/>
                </a:rPr>
                <a:t>in</a:t>
              </a:r>
              <a:endParaRPr lang="zh-TW" altLang="en-US" sz="1800" baseline="-250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7" name="文字方塊 36"/>
            <p:cNvSpPr txBox="1">
              <a:spLocks noChangeArrowheads="1"/>
            </p:cNvSpPr>
            <p:nvPr/>
          </p:nvSpPr>
          <p:spPr bwMode="auto">
            <a:xfrm>
              <a:off x="865447" y="4415475"/>
              <a:ext cx="730689" cy="40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en-US" altLang="zh-TW" sz="1800" smtClean="0">
                  <a:ea typeface="黑体" panose="02010609060101010101" pitchFamily="49" charset="-122"/>
                  <a:cs typeface="Arial" panose="020B0604020202020204" pitchFamily="34" charset="0"/>
                </a:rPr>
                <a:t>a</a:t>
              </a:r>
              <a:r>
                <a:rPr lang="en-US" altLang="zh-TW" sz="1800" baseline="-25000" smtClean="0">
                  <a:ea typeface="黑体" panose="02010609060101010101" pitchFamily="49" charset="-122"/>
                  <a:cs typeface="Arial" panose="020B0604020202020204" pitchFamily="34" charset="0"/>
                </a:rPr>
                <a:t>in</a:t>
              </a:r>
              <a:r>
                <a:rPr lang="en-US" altLang="zh-TW" sz="1800" smtClean="0">
                  <a:ea typeface="黑体" panose="02010609060101010101" pitchFamily="49" charset="-122"/>
                  <a:cs typeface="Arial" panose="020B0604020202020204" pitchFamily="34" charset="0"/>
                </a:rPr>
                <a:t>-</a:t>
              </a:r>
              <a:r>
                <a:rPr lang="en-US" altLang="zh-CN" sz="1800">
                  <a:ea typeface="黑体" panose="02010609060101010101" pitchFamily="49" charset="-122"/>
                  <a:cs typeface="Arial" panose="020B0604020202020204" pitchFamily="34" charset="0"/>
                </a:rPr>
                <a:t>θ</a:t>
              </a:r>
              <a:r>
                <a:rPr lang="en-US" altLang="zh-TW" sz="1800" baseline="-25000" smtClean="0">
                  <a:ea typeface="黑体" panose="02010609060101010101" pitchFamily="49" charset="-122"/>
                  <a:cs typeface="Arial" panose="020B0604020202020204" pitchFamily="34" charset="0"/>
                </a:rPr>
                <a:t>i</a:t>
              </a:r>
              <a:endParaRPr lang="zh-TW" altLang="en-US" sz="1800" baseline="-250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cxnSp>
          <p:nvCxnSpPr>
            <p:cNvPr id="38" name="直線接點 37"/>
            <p:cNvCxnSpPr>
              <a:cxnSpLocks noChangeShapeType="1"/>
            </p:cNvCxnSpPr>
            <p:nvPr/>
          </p:nvCxnSpPr>
          <p:spPr bwMode="auto">
            <a:xfrm flipV="1">
              <a:off x="3299022" y="3484103"/>
              <a:ext cx="0" cy="12958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ash"/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文字方塊 40"/>
            <p:cNvSpPr txBox="1">
              <a:spLocks noChangeArrowheads="1"/>
            </p:cNvSpPr>
            <p:nvPr/>
          </p:nvSpPr>
          <p:spPr bwMode="auto">
            <a:xfrm>
              <a:off x="2854760" y="3911729"/>
              <a:ext cx="456374" cy="40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1800" i="1">
                  <a:ea typeface="黑体" panose="02010609060101010101" pitchFamily="49" charset="-122"/>
                  <a:cs typeface="Arial" panose="020B0604020202020204" pitchFamily="34" charset="0"/>
                </a:rPr>
                <a:t>y</a:t>
              </a:r>
              <a:r>
                <a:rPr lang="en-US" altLang="zh-TW" sz="1800" baseline="-25000">
                  <a:ea typeface="黑体" panose="02010609060101010101" pitchFamily="49" charset="-122"/>
                  <a:cs typeface="Arial" panose="020B0604020202020204" pitchFamily="34" charset="0"/>
                </a:rPr>
                <a:t>in</a:t>
              </a:r>
              <a:endParaRPr lang="zh-TW" altLang="en-US" sz="1800" baseline="-250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4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9394090"/>
              </p:ext>
            </p:extLst>
          </p:nvPr>
        </p:nvGraphicFramePr>
        <p:xfrm>
          <a:off x="594383" y="1419969"/>
          <a:ext cx="16414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27" name="方程式" r:id="rId10" imgW="546100" imgH="215900" progId="Equation.3">
                  <p:embed/>
                </p:oleObj>
              </mc:Choice>
              <mc:Fallback>
                <p:oleObj name="方程式" r:id="rId10" imgW="546100" imgH="215900" progId="Equation.3">
                  <p:embed/>
                  <p:pic>
                    <p:nvPicPr>
                      <p:cNvPr id="4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83" y="1419969"/>
                        <a:ext cx="164147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7888162"/>
              </p:ext>
            </p:extLst>
          </p:nvPr>
        </p:nvGraphicFramePr>
        <p:xfrm>
          <a:off x="5936321" y="2704256"/>
          <a:ext cx="2141537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28" name="方程式" r:id="rId12" imgW="952500" imgH="215900" progId="Equation.3">
                  <p:embed/>
                </p:oleObj>
              </mc:Choice>
              <mc:Fallback>
                <p:oleObj name="方程式" r:id="rId12" imgW="952500" imgH="215900" progId="Equation.3">
                  <p:embed/>
                  <p:pic>
                    <p:nvPicPr>
                      <p:cNvPr id="4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6321" y="2704256"/>
                        <a:ext cx="2141537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001246"/>
              </p:ext>
            </p:extLst>
          </p:nvPr>
        </p:nvGraphicFramePr>
        <p:xfrm>
          <a:off x="4817207" y="5052419"/>
          <a:ext cx="3971777" cy="113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29" name="Equation" r:id="rId14" imgW="1688367" imgH="482391" progId="Equation.3">
                  <p:embed/>
                </p:oleObj>
              </mc:Choice>
              <mc:Fallback>
                <p:oleObj name="Equation" r:id="rId14" imgW="1688367" imgH="482391" progId="Equation.3">
                  <p:embed/>
                  <p:pic>
                    <p:nvPicPr>
                      <p:cNvPr id="2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7207" y="5052419"/>
                        <a:ext cx="3971777" cy="113476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975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571500" y="1118659"/>
            <a:ext cx="7886700" cy="4351338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有了上述这些矩阵，请问你可以按照推导透镜成像的方式，推导出</a:t>
            </a: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球面反射镜成像的条件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吗？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何时成实像，何时成虚像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081095"/>
              </p:ext>
            </p:extLst>
          </p:nvPr>
        </p:nvGraphicFramePr>
        <p:xfrm>
          <a:off x="1525539" y="2978945"/>
          <a:ext cx="3819477" cy="133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54" name="Equation" r:id="rId5" imgW="1384300" imgH="482600" progId="Equation.3">
                  <p:embed/>
                </p:oleObj>
              </mc:Choice>
              <mc:Fallback>
                <p:oleObj name="Equation" r:id="rId5" imgW="1384300" imgH="4826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5539" y="2978945"/>
                        <a:ext cx="3819477" cy="133191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6644543"/>
              </p:ext>
            </p:extLst>
          </p:nvPr>
        </p:nvGraphicFramePr>
        <p:xfrm>
          <a:off x="1525539" y="4759906"/>
          <a:ext cx="3971777" cy="113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55" name="Equation" r:id="rId7" imgW="1688367" imgH="482391" progId="Equation.3">
                  <p:embed/>
                </p:oleObj>
              </mc:Choice>
              <mc:Fallback>
                <p:oleObj name="Equation" r:id="rId7" imgW="1688367" imgH="482391" progId="Equation.3">
                  <p:embed/>
                  <p:pic>
                    <p:nvPicPr>
                      <p:cNvPr id="42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5539" y="4759906"/>
                        <a:ext cx="3971777" cy="113476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" name="图片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929" y="4323030"/>
            <a:ext cx="2352408" cy="223688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0"/>
          <a:srcRect r="5981" b="10054"/>
          <a:stretch/>
        </p:blipFill>
        <p:spPr>
          <a:xfrm>
            <a:off x="6063738" y="2133212"/>
            <a:ext cx="1440284" cy="232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 noChangeAspect="1"/>
          </p:cNvGrpSpPr>
          <p:nvPr/>
        </p:nvGrpSpPr>
        <p:grpSpPr bwMode="auto">
          <a:xfrm>
            <a:off x="608212" y="1472576"/>
            <a:ext cx="7732706" cy="5385424"/>
            <a:chOff x="83" y="2376"/>
            <a:chExt cx="2852" cy="1944"/>
          </a:xfrm>
        </p:grpSpPr>
        <p:pic>
          <p:nvPicPr>
            <p:cNvPr id="137221" name="Picture 7" descr="掃瞄0004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" y="2376"/>
              <a:ext cx="2769" cy="1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7222" name="Text Box 8"/>
            <p:cNvSpPr txBox="1">
              <a:spLocks noChangeArrowheads="1"/>
            </p:cNvSpPr>
            <p:nvPr/>
          </p:nvSpPr>
          <p:spPr bwMode="auto">
            <a:xfrm>
              <a:off x="2505" y="2408"/>
              <a:ext cx="306" cy="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1600">
                  <a:ea typeface="黑体" panose="02010609060101010101" pitchFamily="49" charset="-122"/>
                  <a:cs typeface="Arial" panose="020B0604020202020204" pitchFamily="34" charset="0"/>
                </a:rPr>
                <a:t>Mirror</a:t>
              </a:r>
            </a:p>
          </p:txBody>
        </p:sp>
        <p:sp>
          <p:nvSpPr>
            <p:cNvPr id="137223" name="Rectangle 10"/>
            <p:cNvSpPr>
              <a:spLocks noChangeArrowheads="1"/>
            </p:cNvSpPr>
            <p:nvPr/>
          </p:nvSpPr>
          <p:spPr bwMode="auto">
            <a:xfrm>
              <a:off x="173" y="2380"/>
              <a:ext cx="2762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37224" name="Text Box 9"/>
            <p:cNvSpPr txBox="1">
              <a:spLocks noChangeArrowheads="1"/>
            </p:cNvSpPr>
            <p:nvPr/>
          </p:nvSpPr>
          <p:spPr bwMode="auto">
            <a:xfrm>
              <a:off x="288" y="2389"/>
              <a:ext cx="1619" cy="1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1800">
                  <a:ea typeface="黑体" panose="02010609060101010101" pitchFamily="49" charset="-122"/>
                  <a:cs typeface="Arial" panose="020B0604020202020204" pitchFamily="34" charset="0"/>
                </a:rPr>
                <a:t>Sign convention for spherical mirror</a:t>
              </a:r>
            </a:p>
          </p:txBody>
        </p:sp>
      </p:grp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679774" y="601404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球面反射镜参数正负号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066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47164" y="571545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凸面镜成像</a:t>
            </a:r>
          </a:p>
        </p:txBody>
      </p:sp>
      <p:sp>
        <p:nvSpPr>
          <p:cNvPr id="10" name="內容版面配置區 2"/>
          <p:cNvSpPr>
            <a:spLocks noGrp="1"/>
          </p:cNvSpPr>
          <p:nvPr>
            <p:ph idx="1"/>
          </p:nvPr>
        </p:nvSpPr>
        <p:spPr>
          <a:xfrm>
            <a:off x="647164" y="1580839"/>
            <a:ext cx="8640763" cy="4784725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缩小虚像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矩形 6"/>
          <p:cNvSpPr>
            <a:spLocks noChangeArrowheads="1"/>
          </p:cNvSpPr>
          <p:nvPr/>
        </p:nvSpPr>
        <p:spPr bwMode="auto">
          <a:xfrm>
            <a:off x="-22760" y="6316449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kumimoji="1" lang="en-US" altLang="zh-TW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: Cronholm144</a:t>
            </a:r>
            <a:br>
              <a:rPr kumimoji="1" lang="en-US" altLang="zh-TW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zh-TW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http://en.wikipedia.org/wiki/Curved_mirror </a:t>
            </a:r>
            <a:endParaRPr kumimoji="1" lang="zh-TW" altLang="en-US" sz="1400" u="sng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內容版面配置區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6" b="6136"/>
          <a:stretch>
            <a:fillRect/>
          </a:stretch>
        </p:blipFill>
        <p:spPr bwMode="auto">
          <a:xfrm>
            <a:off x="434440" y="153696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89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436145" y="602437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凸面镜成像</a:t>
            </a: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436145" y="1565744"/>
            <a:ext cx="7886700" cy="4351338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缩小虚像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可看到较大范围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常用于后照镜或是公路转弯处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16" y="3107976"/>
            <a:ext cx="4537187" cy="301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0" y="6334780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kumimoji="1" lang="en-US" altLang="zh-TW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From: Ildar Sagdejev http://en.wikipedia.org/wiki/Curved_mirror </a:t>
            </a:r>
            <a:endParaRPr kumimoji="1" lang="zh-TW" altLang="en-US" sz="1400" u="sng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205" y="2749880"/>
            <a:ext cx="3330916" cy="33760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2473" y="800232"/>
            <a:ext cx="3338648" cy="176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3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914" y="473692"/>
            <a:ext cx="6240930" cy="57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601579" y="589195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凹面镜成像</a:t>
            </a:r>
          </a:p>
        </p:txBody>
      </p:sp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601579" y="1586615"/>
            <a:ext cx="8229600" cy="1943100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放大正立虚像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物在焦距内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6550223"/>
            <a:ext cx="35173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kumimoji="1" lang="en-US" altLang="zh-TW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http://en.wikipedia.org/wiki/Curved_mirror </a:t>
            </a:r>
            <a:endParaRPr kumimoji="1" lang="zh-TW" altLang="en-US" sz="1400" u="sng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62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3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748" y="1600917"/>
            <a:ext cx="6163928" cy="554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657526" y="585788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凹面镜成像</a:t>
            </a:r>
          </a:p>
        </p:txBody>
      </p:sp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657526" y="1600917"/>
            <a:ext cx="8229600" cy="1020763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放大实像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物在一倍焦距与两倍焦距间</a:t>
            </a:r>
          </a:p>
          <a:p>
            <a:pPr lvl="1" eaLnBrk="1" hangingPunct="1"/>
            <a:endParaRPr lang="zh-TW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6550223"/>
            <a:ext cx="35173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kumimoji="1" lang="en-US" altLang="zh-TW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http://en.wikipedia.org/wiki/Curved_mirror </a:t>
            </a:r>
            <a:endParaRPr kumimoji="1" lang="zh-TW" altLang="en-US" sz="1400" u="sng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64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3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740" y="1029903"/>
            <a:ext cx="6864794" cy="61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774834" y="693987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凹面镜成像</a:t>
            </a:r>
          </a:p>
        </p:txBody>
      </p:sp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774834" y="1723599"/>
            <a:ext cx="8229600" cy="1020763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缩小实像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物在两倍焦距外</a:t>
            </a:r>
          </a:p>
          <a:p>
            <a:pPr lvl="1" eaLnBrk="1" hangingPunct="1"/>
            <a:endParaRPr lang="zh-TW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550223"/>
            <a:ext cx="35173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kumimoji="1" lang="en-US" altLang="zh-TW" sz="14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http://en.wikipedia.org/wiki/Curved_mirror </a:t>
            </a:r>
            <a:endParaRPr kumimoji="1" lang="zh-TW" altLang="en-US" sz="1400" u="sng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68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2" name="厚透鏡與反射鏡 (2) - 国立台湾大学 - Courser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67076" end="25503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5734" y="952599"/>
            <a:ext cx="8529737" cy="4797977"/>
          </a:xfrm>
          <a:prstGeom prst="rect">
            <a:avLst/>
          </a:prstGeom>
        </p:spPr>
      </p:pic>
      <p:sp>
        <p:nvSpPr>
          <p:cNvPr id="4" name="矩形 8"/>
          <p:cNvSpPr>
            <a:spLocks noChangeArrowheads="1"/>
          </p:cNvSpPr>
          <p:nvPr/>
        </p:nvSpPr>
        <p:spPr bwMode="auto">
          <a:xfrm>
            <a:off x="0" y="6524697"/>
            <a:ext cx="72118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https://www.coursera.org/lecture/ji-chu-guang-xue/hou-tou-jing-yu-fan-she-jing-2-SI41Q</a:t>
            </a:r>
            <a:endParaRPr lang="zh-TW" altLang="en-US" sz="1400" u="sng">
              <a:solidFill>
                <a:srgbClr val="0033CC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81052" y="583421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摸不到的青蛙</a:t>
            </a:r>
            <a:endParaRPr lang="zh-CN" altLang="en-US" sz="2800"/>
          </a:p>
        </p:txBody>
      </p:sp>
    </p:spTree>
    <p:extLst>
      <p:ext uri="{BB962C8B-B14F-4D97-AF65-F5344CB8AC3E}">
        <p14:creationId xmlns:p14="http://schemas.microsoft.com/office/powerpoint/2010/main" val="273822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矩形 8"/>
          <p:cNvSpPr>
            <a:spLocks noChangeArrowheads="1"/>
          </p:cNvSpPr>
          <p:nvPr/>
        </p:nvSpPr>
        <p:spPr bwMode="auto">
          <a:xfrm>
            <a:off x="0" y="6524697"/>
            <a:ext cx="72118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TW" sz="1400" u="sng">
                <a:solidFill>
                  <a:srgbClr val="0033CC"/>
                </a:solidFill>
                <a:ea typeface="+mn-ea"/>
                <a:cs typeface="Arial" panose="020B0604020202020204" pitchFamily="34" charset="0"/>
              </a:rPr>
              <a:t>https://www.youtube.com/watch?v=OsCMYrP0mCY</a:t>
            </a:r>
            <a:endParaRPr lang="zh-TW" altLang="en-US" sz="1400" u="sng">
              <a:solidFill>
                <a:srgbClr val="0033CC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81052" y="583421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摸不到的青蛙</a:t>
            </a:r>
            <a:endParaRPr lang="zh-CN" altLang="en-US" sz="2800"/>
          </a:p>
        </p:txBody>
      </p:sp>
      <p:pic>
        <p:nvPicPr>
          <p:cNvPr id="5" name="生活中的拋物面 - 伍、3D立體飄浮魔鏡   拋物面反射器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63" end="23625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1281" y="1082774"/>
            <a:ext cx="8149633" cy="458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0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3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4.5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厚透镜</a:t>
            </a:r>
            <a:r>
              <a:rPr lang="zh-CN" altLang="en-US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与反射镜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428324" y="971550"/>
            <a:ext cx="7845425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随</a:t>
            </a: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堂测验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endParaRPr lang="zh-TW" altLang="en-US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513147" y="2008672"/>
            <a:ext cx="7886700" cy="4351338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请问下列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那一条是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错误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buFontTx/>
              <a:buAutoNum type="arabicPeriod"/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厚透镜可以成实像和虚像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buFontTx/>
              <a:buAutoNum type="arabicPeriod"/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平面镜只能成虚像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buFontTx/>
              <a:buAutoNum type="arabicPeriod"/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凹面镜只能成虚像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buFontTx/>
              <a:buAutoNum type="arabicPeriod"/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凸面镜只能成虚像</a:t>
            </a:r>
          </a:p>
        </p:txBody>
      </p:sp>
    </p:spTree>
    <p:extLst>
      <p:ext uri="{BB962C8B-B14F-4D97-AF65-F5344CB8AC3E}">
        <p14:creationId xmlns:p14="http://schemas.microsoft.com/office/powerpoint/2010/main" val="384127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28088</TotalTime>
  <Words>815</Words>
  <Application>Microsoft Office PowerPoint</Application>
  <PresentationFormat>全屏显示(4:3)</PresentationFormat>
  <Paragraphs>176</Paragraphs>
  <Slides>26</Slides>
  <Notes>26</Notes>
  <HiddenSlides>1</HiddenSlides>
  <MMClips>3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Calibri Light</vt:lpstr>
      <vt:lpstr>Calibri</vt:lpstr>
      <vt:lpstr>华文楷体</vt:lpstr>
      <vt:lpstr>Wingdings</vt:lpstr>
      <vt:lpstr>黑体</vt:lpstr>
      <vt:lpstr>Arial</vt:lpstr>
      <vt:lpstr>方正兰亭粗黑_GBK</vt:lpstr>
      <vt:lpstr>宋体</vt:lpstr>
      <vt:lpstr>华文新魏</vt:lpstr>
      <vt:lpstr>Tahoma</vt:lpstr>
      <vt:lpstr>新細明體</vt:lpstr>
      <vt:lpstr>Gill Sans MT</vt:lpstr>
      <vt:lpstr>Helvetica LT</vt:lpstr>
      <vt:lpstr>Office 主题</vt:lpstr>
      <vt:lpstr>Equation</vt:lpstr>
      <vt:lpstr>方程式</vt:lpstr>
      <vt:lpstr>PowerPoint 演示文稿</vt:lpstr>
      <vt:lpstr>4.几何光学</vt:lpstr>
      <vt:lpstr>大纲</vt:lpstr>
      <vt:lpstr>PowerPoint 演示文稿</vt:lpstr>
      <vt:lpstr>EFL等效焦距的意义</vt:lpstr>
      <vt:lpstr>厚透镜的聚焦：名词定义</vt:lpstr>
      <vt:lpstr>厚透镜的聚焦</vt:lpstr>
      <vt:lpstr>透镜的主要点 (Cardinal points)</vt:lpstr>
      <vt:lpstr>PowerPoint 演示文稿</vt:lpstr>
      <vt:lpstr>PowerPoint 演示文稿</vt:lpstr>
      <vt:lpstr>PowerPoint 演示文稿</vt:lpstr>
      <vt:lpstr>反射镜</vt:lpstr>
      <vt:lpstr>反射镜的应用</vt:lpstr>
      <vt:lpstr>PowerPoint 演示文稿</vt:lpstr>
      <vt:lpstr>如何用矩阵描述平面镜？</vt:lpstr>
      <vt:lpstr>那如何用矩阵描述球面反射镜呢？</vt:lpstr>
      <vt:lpstr>PowerPoint 演示文稿</vt:lpstr>
      <vt:lpstr>球面反射镜参数正负号</vt:lpstr>
      <vt:lpstr>凸面镜成像</vt:lpstr>
      <vt:lpstr>凸面镜成像</vt:lpstr>
      <vt:lpstr>凹面镜成像</vt:lpstr>
      <vt:lpstr>凹面镜成像</vt:lpstr>
      <vt:lpstr>凹面镜成像</vt:lpstr>
      <vt:lpstr>PowerPoint 演示文稿</vt:lpstr>
      <vt:lpstr>PowerPoint 演示文稿</vt:lpstr>
      <vt:lpstr>随堂测验：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surpasszuo@163.com</cp:lastModifiedBy>
  <cp:revision>2307</cp:revision>
  <cp:lastPrinted>2018-11-01T13:31:17Z</cp:lastPrinted>
  <dcterms:created xsi:type="dcterms:W3CDTF">2015-10-07T05:57:56Z</dcterms:created>
  <dcterms:modified xsi:type="dcterms:W3CDTF">2018-11-13T05:11:47Z</dcterms:modified>
</cp:coreProperties>
</file>