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1580" r:id="rId2"/>
    <p:sldId id="1581" r:id="rId3"/>
    <p:sldId id="1582" r:id="rId4"/>
    <p:sldId id="1583" r:id="rId5"/>
    <p:sldId id="1584" r:id="rId6"/>
    <p:sldId id="1585" r:id="rId7"/>
    <p:sldId id="1586" r:id="rId8"/>
    <p:sldId id="1587" r:id="rId9"/>
  </p:sldIdLst>
  <p:sldSz cx="9144000" cy="6858000" type="screen4x3"/>
  <p:notesSz cx="6797675" cy="9926638"/>
  <p:embeddedFontLst>
    <p:embeddedFont>
      <p:font typeface="方正兰亭粗黑_GBK" panose="02000000000000000000" pitchFamily="2" charset="-122"/>
      <p:regular r:id="rId12"/>
    </p:embeddedFont>
    <p:embeddedFont>
      <p:font typeface="HAKUYOCaoShu3500" panose="02000600000000000000" pitchFamily="2" charset="-122"/>
      <p:regular r:id="rId13"/>
    </p:embeddedFont>
    <p:embeddedFont>
      <p:font typeface="黑体" panose="02010609060101010101" pitchFamily="49" charset="-122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8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21E73"/>
    <a:srgbClr val="E18BD1"/>
    <a:srgbClr val="FF3300"/>
    <a:srgbClr val="C00000"/>
    <a:srgbClr val="F3F2F2"/>
    <a:srgbClr val="D01818"/>
    <a:srgbClr val="FFFFFF"/>
    <a:srgbClr val="48484A"/>
    <a:srgbClr val="3F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8" autoAdjust="0"/>
    <p:restoredTop sz="68004" autoAdjust="0"/>
  </p:normalViewPr>
  <p:slideViewPr>
    <p:cSldViewPr snapToGrid="0" showGuides="1">
      <p:cViewPr>
        <p:scale>
          <a:sx n="33" d="100"/>
          <a:sy n="33" d="100"/>
        </p:scale>
        <p:origin x="5520" y="1050"/>
      </p:cViewPr>
      <p:guideLst>
        <p:guide orient="horz" pos="2228"/>
        <p:guide pos="2897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1EA16-AC47-4FCF-9F9A-B0FA137F47E9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BF7E3-3F0D-4F33-9917-9CA9BD3A0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872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F8F5C-DA50-43FD-BA8A-69FD12A4D052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7DC88-C54C-428E-8776-100832FEC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79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57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68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549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66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7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50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0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32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66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13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77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08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FC320-4DB9-44C0-A8E2-E0BB76EA5D03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8547" y="2923841"/>
            <a:ext cx="604391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4000" smtClean="0"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第二次</a:t>
            </a:r>
            <a:r>
              <a:rPr lang="zh-CN" altLang="en-US" sz="4000"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作业</a:t>
            </a:r>
            <a:r>
              <a:rPr lang="zh-CN" altLang="en-US" sz="4000" smtClean="0"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：人眼视觉</a:t>
            </a:r>
            <a:endParaRPr sz="4000">
              <a:latin typeface="黑体" panose="02010609060101010101" pitchFamily="49" charset="-122"/>
              <a:ea typeface="黑体" panose="02010609060101010101" pitchFamily="49" charset="-122"/>
              <a:cs typeface="HAKUYOCaoShu3500"/>
            </a:endParaRPr>
          </a:p>
        </p:txBody>
      </p:sp>
    </p:spTree>
    <p:extLst>
      <p:ext uri="{BB962C8B-B14F-4D97-AF65-F5344CB8AC3E}">
        <p14:creationId xmlns:p14="http://schemas.microsoft.com/office/powerpoint/2010/main" val="37119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757101" y="378480"/>
            <a:ext cx="7886700" cy="903438"/>
          </a:xfrm>
          <a:prstGeom prst="rect">
            <a:avLst/>
          </a:prstGeom>
        </p:spPr>
        <p:txBody>
          <a:bodyPr vert="horz" wrap="square" lIns="0" tIns="268654" rIns="0" bIns="0" rtlCol="0">
            <a:spAutoFit/>
          </a:bodyPr>
          <a:lstStyle/>
          <a:p>
            <a:pPr marL="3154045">
              <a:lnSpc>
                <a:spcPts val="5280"/>
              </a:lnSpc>
            </a:pPr>
            <a:r>
              <a:rPr sz="36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</a:t>
            </a:r>
            <a:r>
              <a:rPr sz="3600" spc="5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业</a:t>
            </a:r>
            <a:r>
              <a:rPr sz="3600" spc="-99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3600" spc="-5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1-</a:t>
            </a:r>
            <a:r>
              <a:rPr sz="36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0541" y="2473694"/>
            <a:ext cx="7797800" cy="2572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5600" algn="l"/>
              </a:tabLst>
            </a:pPr>
            <a:r>
              <a:rPr sz="32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</a:t>
            </a:r>
            <a:r>
              <a:rPr sz="32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角膜前后表面屈光力</a:t>
            </a:r>
            <a:endParaRPr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>
              <a:lnSpc>
                <a:spcPct val="100000"/>
              </a:lnSpc>
              <a:spcBef>
                <a:spcPts val="610"/>
              </a:spcBef>
            </a:pPr>
            <a:r>
              <a:rPr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–</a:t>
            </a:r>
            <a:r>
              <a:rPr sz="2400" spc="25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空气折射率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1，角膜折射率约为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1.37</a:t>
            </a:r>
            <a:r>
              <a:rPr sz="24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，玻璃体折射</a:t>
            </a:r>
            <a:endParaRPr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756285">
              <a:lnSpc>
                <a:spcPct val="100000"/>
              </a:lnSpc>
            </a:pP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率约</a:t>
            </a:r>
            <a:r>
              <a:rPr sz="2400" spc="-54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1.336</a:t>
            </a:r>
            <a:endParaRPr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–</a:t>
            </a:r>
            <a:r>
              <a:rPr sz="2400" spc="25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角膜外表面曲率半径为</a:t>
            </a:r>
            <a:r>
              <a:rPr sz="2400" spc="-54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400" spc="-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7</a:t>
            </a:r>
            <a:r>
              <a:rPr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.7 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mm，内表面曲率半径为</a:t>
            </a:r>
            <a:endParaRPr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756285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6.8</a:t>
            </a:r>
            <a:r>
              <a:rPr sz="2400" spc="-1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mm</a:t>
            </a:r>
            <a:endParaRPr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>
              <a:lnSpc>
                <a:spcPts val="2880"/>
              </a:lnSpc>
              <a:spcBef>
                <a:spcPts val="555"/>
              </a:spcBef>
            </a:pPr>
            <a:r>
              <a:rPr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–</a:t>
            </a:r>
            <a:r>
              <a:rPr sz="2400" spc="25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若角膜厚度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为0.5</a:t>
            </a: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</a:t>
            </a:r>
            <a:r>
              <a:rPr sz="24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，请问角膜总屈光力为何？</a:t>
            </a:r>
            <a:endParaRPr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0541" y="1410453"/>
            <a:ext cx="82717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课程中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，我们把角膜前后面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和晶状体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的屈光力直接相加起来计算。我们来看看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这是不是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合理的做法。</a:t>
            </a:r>
          </a:p>
        </p:txBody>
      </p:sp>
    </p:spTree>
    <p:extLst>
      <p:ext uri="{BB962C8B-B14F-4D97-AF65-F5344CB8AC3E}">
        <p14:creationId xmlns:p14="http://schemas.microsoft.com/office/powerpoint/2010/main" val="8923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636" y="3618622"/>
            <a:ext cx="3796748" cy="31433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1226" y="1415455"/>
            <a:ext cx="7850505" cy="2203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	</a:t>
            </a:r>
            <a:r>
              <a:rPr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角</a:t>
            </a:r>
            <a:r>
              <a:rPr sz="2800" spc="-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膜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+晶</a:t>
            </a:r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状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体的屈光力</a:t>
            </a:r>
            <a:endParaRPr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>
              <a:lnSpc>
                <a:spcPct val="100000"/>
              </a:lnSpc>
              <a:spcBef>
                <a:spcPts val="610"/>
              </a:spcBef>
            </a:pPr>
            <a:r>
              <a:rPr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–</a:t>
            </a:r>
            <a:r>
              <a:rPr sz="2400" spc="25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假设角膜的屈光力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为40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D，晶</a:t>
            </a:r>
            <a:r>
              <a:rPr lang="zh-CN" altLang="en-US"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状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体的屈光力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</a:t>
            </a:r>
            <a:r>
              <a:rPr sz="2400" spc="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</a:t>
            </a:r>
            <a:r>
              <a:rPr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756285" marR="73660" indent="-287020">
              <a:lnSpc>
                <a:spcPct val="100400"/>
              </a:lnSpc>
              <a:spcBef>
                <a:spcPts val="550"/>
              </a:spcBef>
            </a:pPr>
            <a:r>
              <a:rPr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–</a:t>
            </a:r>
            <a:r>
              <a:rPr sz="2400" spc="25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若将角膜和</a:t>
            </a:r>
            <a:r>
              <a:rPr lang="zh-CN" altLang="en-US" sz="2400" spc="-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晶状体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各自等</a:t>
            </a:r>
            <a:r>
              <a:rPr sz="24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效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成一个薄透镜，且两者间 的距离为5mm。请问两者结合的总屈光力为何？</a:t>
            </a:r>
            <a:endParaRPr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>
              <a:lnSpc>
                <a:spcPts val="2880"/>
              </a:lnSpc>
              <a:spcBef>
                <a:spcPts val="575"/>
              </a:spcBef>
            </a:pPr>
            <a:r>
              <a:rPr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–</a:t>
            </a:r>
            <a:r>
              <a:rPr sz="2400" spc="25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和直接相加的</a:t>
            </a:r>
            <a:r>
              <a:rPr sz="24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r>
              <a:rPr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 +</a:t>
            </a:r>
            <a:r>
              <a:rPr sz="24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2</a:t>
            </a:r>
            <a:r>
              <a:rPr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 </a:t>
            </a:r>
            <a:r>
              <a:rPr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=</a:t>
            </a:r>
            <a:r>
              <a:rPr sz="2400" spc="-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</a:t>
            </a:r>
            <a:r>
              <a:rPr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差多少？</a:t>
            </a:r>
            <a:endParaRPr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-2757101" y="378480"/>
            <a:ext cx="7886700" cy="903438"/>
          </a:xfrm>
          <a:prstGeom prst="rect">
            <a:avLst/>
          </a:prstGeom>
        </p:spPr>
        <p:txBody>
          <a:bodyPr vert="horz" wrap="square" lIns="0" tIns="268654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54045">
              <a:lnSpc>
                <a:spcPts val="5280"/>
              </a:lnSpc>
            </a:pPr>
            <a:r>
              <a:rPr lang="zh-CN" altLang="en-US" sz="36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</a:t>
            </a:r>
            <a:r>
              <a:rPr lang="zh-CN" altLang="en-US" sz="3600" spc="5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业</a:t>
            </a:r>
            <a:r>
              <a:rPr lang="zh-CN" altLang="en-US" sz="3600" spc="-99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3600" spc="-5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1-</a:t>
            </a:r>
            <a:r>
              <a:rPr lang="en-US" altLang="zh-CN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lang="en-US" altLang="zh-CN" sz="3600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744745" y="404685"/>
            <a:ext cx="7886700" cy="903438"/>
          </a:xfrm>
          <a:prstGeom prst="rect">
            <a:avLst/>
          </a:prstGeom>
        </p:spPr>
        <p:txBody>
          <a:bodyPr vert="horz" wrap="square" lIns="0" tIns="268654" rIns="0" bIns="0" rtlCol="0">
            <a:spAutoFit/>
          </a:bodyPr>
          <a:lstStyle/>
          <a:p>
            <a:pPr marL="3154045">
              <a:lnSpc>
                <a:spcPts val="5280"/>
              </a:lnSpc>
            </a:pPr>
            <a:r>
              <a:rPr sz="36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</a:t>
            </a:r>
            <a:r>
              <a:rPr sz="3600" spc="5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业</a:t>
            </a:r>
            <a:r>
              <a:rPr sz="3600" spc="-99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3600" spc="-5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2-</a:t>
            </a:r>
            <a:r>
              <a:rPr sz="36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399" y="1410811"/>
            <a:ext cx="785876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  <a:tabLst>
                <a:tab pos="355600" algn="l"/>
              </a:tabLst>
            </a:pP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请用第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16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讲中提到的眼睛简化模型，若眼睛近视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5D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500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度），相当于平行光入射的焦点会离视网膜多远</a:t>
            </a:r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？</a:t>
            </a:r>
            <a:endParaRPr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499133" y="4094180"/>
            <a:ext cx="3969709" cy="1797032"/>
            <a:chOff x="5784378" y="4668838"/>
            <a:chExt cx="2684462" cy="1222375"/>
          </a:xfrm>
        </p:grpSpPr>
        <p:sp>
          <p:nvSpPr>
            <p:cNvPr id="5" name="Oval 14"/>
            <p:cNvSpPr>
              <a:spLocks noChangeArrowheads="1"/>
            </p:cNvSpPr>
            <p:nvPr/>
          </p:nvSpPr>
          <p:spPr bwMode="auto">
            <a:xfrm>
              <a:off x="7281390" y="4668838"/>
              <a:ext cx="1187450" cy="1222375"/>
            </a:xfrm>
            <a:prstGeom prst="ellips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7214715" y="4994275"/>
              <a:ext cx="292100" cy="552450"/>
            </a:xfrm>
            <a:prstGeom prst="ellipse">
              <a:avLst/>
            </a:prstGeom>
            <a:solidFill>
              <a:schemeClr val="accent2"/>
            </a:solidFill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5784378" y="5026025"/>
              <a:ext cx="1530350" cy="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>
              <a:off x="7313140" y="5011738"/>
              <a:ext cx="1138238" cy="439737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 flipV="1">
              <a:off x="7368703" y="5064125"/>
              <a:ext cx="1023937" cy="45720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>
              <a:off x="5806603" y="5521325"/>
              <a:ext cx="1530350" cy="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79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927" y="569224"/>
            <a:ext cx="2576322" cy="604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80"/>
              </a:lnSpc>
            </a:pPr>
            <a:r>
              <a:rPr sz="36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</a:t>
            </a:r>
            <a:r>
              <a:rPr sz="3600" spc="5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业</a:t>
            </a:r>
            <a:r>
              <a:rPr sz="3600" spc="-99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3600" spc="-5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2-</a:t>
            </a:r>
            <a:r>
              <a:rPr sz="36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sz="360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7927" y="1342391"/>
            <a:ext cx="85754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承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上题，若戴一个隐形眼镜来校正近视，使平行光入射的焦点刚好落在视网膜上，则此隐形眼镜的屈亮度应为？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121480" y="3395616"/>
            <a:ext cx="2630408" cy="2879780"/>
            <a:chOff x="5416576" y="2975323"/>
            <a:chExt cx="3596569" cy="3880645"/>
          </a:xfrm>
        </p:grpSpPr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6660470" y="3842893"/>
              <a:ext cx="287337" cy="2100262"/>
            </a:xfrm>
            <a:custGeom>
              <a:avLst/>
              <a:gdLst>
                <a:gd name="T0" fmla="*/ 86 w 181"/>
                <a:gd name="T1" fmla="*/ 53 h 1323"/>
                <a:gd name="T2" fmla="*/ 14 w 181"/>
                <a:gd name="T3" fmla="*/ 360 h 1323"/>
                <a:gd name="T4" fmla="*/ 4 w 181"/>
                <a:gd name="T5" fmla="*/ 658 h 1323"/>
                <a:gd name="T6" fmla="*/ 34 w 181"/>
                <a:gd name="T7" fmla="*/ 1068 h 1323"/>
                <a:gd name="T8" fmla="*/ 116 w 181"/>
                <a:gd name="T9" fmla="*/ 1293 h 1323"/>
                <a:gd name="T10" fmla="*/ 178 w 181"/>
                <a:gd name="T11" fmla="*/ 1252 h 1323"/>
                <a:gd name="T12" fmla="*/ 96 w 181"/>
                <a:gd name="T13" fmla="*/ 1027 h 1323"/>
                <a:gd name="T14" fmla="*/ 55 w 181"/>
                <a:gd name="T15" fmla="*/ 770 h 1323"/>
                <a:gd name="T16" fmla="*/ 65 w 181"/>
                <a:gd name="T17" fmla="*/ 483 h 1323"/>
                <a:gd name="T18" fmla="*/ 106 w 181"/>
                <a:gd name="T19" fmla="*/ 227 h 1323"/>
                <a:gd name="T20" fmla="*/ 157 w 181"/>
                <a:gd name="T21" fmla="*/ 42 h 1323"/>
                <a:gd name="T22" fmla="*/ 86 w 181"/>
                <a:gd name="T23" fmla="*/ 5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" h="1323">
                  <a:moveTo>
                    <a:pt x="86" y="53"/>
                  </a:moveTo>
                  <a:cubicBezTo>
                    <a:pt x="62" y="105"/>
                    <a:pt x="27" y="259"/>
                    <a:pt x="14" y="360"/>
                  </a:cubicBezTo>
                  <a:cubicBezTo>
                    <a:pt x="0" y="460"/>
                    <a:pt x="0" y="540"/>
                    <a:pt x="4" y="658"/>
                  </a:cubicBezTo>
                  <a:cubicBezTo>
                    <a:pt x="7" y="776"/>
                    <a:pt x="15" y="962"/>
                    <a:pt x="34" y="1068"/>
                  </a:cubicBezTo>
                  <a:cubicBezTo>
                    <a:pt x="52" y="1173"/>
                    <a:pt x="92" y="1262"/>
                    <a:pt x="116" y="1293"/>
                  </a:cubicBezTo>
                  <a:cubicBezTo>
                    <a:pt x="139" y="1323"/>
                    <a:pt x="181" y="1296"/>
                    <a:pt x="178" y="1252"/>
                  </a:cubicBezTo>
                  <a:cubicBezTo>
                    <a:pt x="174" y="1207"/>
                    <a:pt x="116" y="1107"/>
                    <a:pt x="96" y="1027"/>
                  </a:cubicBezTo>
                  <a:cubicBezTo>
                    <a:pt x="75" y="946"/>
                    <a:pt x="60" y="860"/>
                    <a:pt x="55" y="770"/>
                  </a:cubicBezTo>
                  <a:cubicBezTo>
                    <a:pt x="49" y="679"/>
                    <a:pt x="56" y="573"/>
                    <a:pt x="65" y="483"/>
                  </a:cubicBezTo>
                  <a:cubicBezTo>
                    <a:pt x="73" y="392"/>
                    <a:pt x="90" y="300"/>
                    <a:pt x="106" y="227"/>
                  </a:cubicBezTo>
                  <a:cubicBezTo>
                    <a:pt x="121" y="153"/>
                    <a:pt x="158" y="76"/>
                    <a:pt x="157" y="42"/>
                  </a:cubicBezTo>
                  <a:cubicBezTo>
                    <a:pt x="155" y="8"/>
                    <a:pt x="109" y="0"/>
                    <a:pt x="86" y="53"/>
                  </a:cubicBezTo>
                  <a:close/>
                </a:path>
              </a:pathLst>
            </a:custGeom>
            <a:solidFill>
              <a:srgbClr val="C0C0C0"/>
            </a:soli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6725557" y="3649218"/>
              <a:ext cx="546100" cy="2430462"/>
            </a:xfrm>
            <a:custGeom>
              <a:avLst/>
              <a:gdLst>
                <a:gd name="T0" fmla="*/ 331 w 344"/>
                <a:gd name="T1" fmla="*/ 82 h 1531"/>
                <a:gd name="T2" fmla="*/ 177 w 344"/>
                <a:gd name="T3" fmla="*/ 113 h 1531"/>
                <a:gd name="T4" fmla="*/ 43 w 344"/>
                <a:gd name="T5" fmla="*/ 390 h 1531"/>
                <a:gd name="T6" fmla="*/ 2 w 344"/>
                <a:gd name="T7" fmla="*/ 810 h 1531"/>
                <a:gd name="T8" fmla="*/ 54 w 344"/>
                <a:gd name="T9" fmla="*/ 1169 h 1531"/>
                <a:gd name="T10" fmla="*/ 125 w 344"/>
                <a:gd name="T11" fmla="*/ 1344 h 1531"/>
                <a:gd name="T12" fmla="*/ 166 w 344"/>
                <a:gd name="T13" fmla="*/ 1415 h 1531"/>
                <a:gd name="T14" fmla="*/ 320 w 344"/>
                <a:gd name="T15" fmla="*/ 1467 h 1531"/>
                <a:gd name="T16" fmla="*/ 125 w 344"/>
                <a:gd name="T17" fmla="*/ 1026 h 1531"/>
                <a:gd name="T18" fmla="*/ 95 w 344"/>
                <a:gd name="T19" fmla="*/ 605 h 1531"/>
                <a:gd name="T20" fmla="*/ 331 w 344"/>
                <a:gd name="T21" fmla="*/ 82 h 1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4" h="1531">
                  <a:moveTo>
                    <a:pt x="331" y="82"/>
                  </a:moveTo>
                  <a:cubicBezTo>
                    <a:pt x="344" y="0"/>
                    <a:pt x="225" y="61"/>
                    <a:pt x="177" y="113"/>
                  </a:cubicBezTo>
                  <a:cubicBezTo>
                    <a:pt x="128" y="164"/>
                    <a:pt x="72" y="273"/>
                    <a:pt x="43" y="390"/>
                  </a:cubicBezTo>
                  <a:cubicBezTo>
                    <a:pt x="13" y="506"/>
                    <a:pt x="0" y="680"/>
                    <a:pt x="2" y="810"/>
                  </a:cubicBezTo>
                  <a:cubicBezTo>
                    <a:pt x="3" y="939"/>
                    <a:pt x="33" y="1079"/>
                    <a:pt x="54" y="1169"/>
                  </a:cubicBezTo>
                  <a:cubicBezTo>
                    <a:pt x="74" y="1258"/>
                    <a:pt x="106" y="1303"/>
                    <a:pt x="125" y="1344"/>
                  </a:cubicBezTo>
                  <a:cubicBezTo>
                    <a:pt x="143" y="1384"/>
                    <a:pt x="133" y="1394"/>
                    <a:pt x="166" y="1415"/>
                  </a:cubicBezTo>
                  <a:cubicBezTo>
                    <a:pt x="198" y="1435"/>
                    <a:pt x="326" y="1531"/>
                    <a:pt x="320" y="1467"/>
                  </a:cubicBezTo>
                  <a:cubicBezTo>
                    <a:pt x="313" y="1402"/>
                    <a:pt x="162" y="1169"/>
                    <a:pt x="125" y="1026"/>
                  </a:cubicBezTo>
                  <a:cubicBezTo>
                    <a:pt x="87" y="882"/>
                    <a:pt x="62" y="757"/>
                    <a:pt x="95" y="605"/>
                  </a:cubicBezTo>
                  <a:cubicBezTo>
                    <a:pt x="127" y="452"/>
                    <a:pt x="317" y="163"/>
                    <a:pt x="331" y="82"/>
                  </a:cubicBezTo>
                  <a:close/>
                </a:path>
              </a:pathLst>
            </a:custGeom>
            <a:solidFill>
              <a:schemeClr val="accent2"/>
            </a:solidFill>
            <a:ln w="12700" cap="sq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6871607" y="3366643"/>
              <a:ext cx="1049338" cy="3311525"/>
            </a:xfrm>
            <a:custGeom>
              <a:avLst/>
              <a:gdLst>
                <a:gd name="T0" fmla="*/ 238 w 312"/>
                <a:gd name="T1" fmla="*/ 9 h 937"/>
                <a:gd name="T2" fmla="*/ 63 w 312"/>
                <a:gd name="T3" fmla="*/ 194 h 937"/>
                <a:gd name="T4" fmla="*/ 2 w 312"/>
                <a:gd name="T5" fmla="*/ 399 h 937"/>
                <a:gd name="T6" fmla="*/ 53 w 312"/>
                <a:gd name="T7" fmla="*/ 665 h 937"/>
                <a:gd name="T8" fmla="*/ 268 w 312"/>
                <a:gd name="T9" fmla="*/ 912 h 937"/>
                <a:gd name="T10" fmla="*/ 289 w 312"/>
                <a:gd name="T11" fmla="*/ 819 h 937"/>
                <a:gd name="T12" fmla="*/ 125 w 312"/>
                <a:gd name="T13" fmla="*/ 645 h 937"/>
                <a:gd name="T14" fmla="*/ 74 w 312"/>
                <a:gd name="T15" fmla="*/ 368 h 937"/>
                <a:gd name="T16" fmla="*/ 258 w 312"/>
                <a:gd name="T17" fmla="*/ 60 h 937"/>
                <a:gd name="T18" fmla="*/ 238 w 312"/>
                <a:gd name="T19" fmla="*/ 9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937">
                  <a:moveTo>
                    <a:pt x="238" y="9"/>
                  </a:moveTo>
                  <a:cubicBezTo>
                    <a:pt x="215" y="20"/>
                    <a:pt x="102" y="129"/>
                    <a:pt x="63" y="194"/>
                  </a:cubicBezTo>
                  <a:cubicBezTo>
                    <a:pt x="23" y="259"/>
                    <a:pt x="3" y="320"/>
                    <a:pt x="2" y="399"/>
                  </a:cubicBezTo>
                  <a:cubicBezTo>
                    <a:pt x="0" y="477"/>
                    <a:pt x="8" y="579"/>
                    <a:pt x="53" y="665"/>
                  </a:cubicBezTo>
                  <a:cubicBezTo>
                    <a:pt x="97" y="750"/>
                    <a:pt x="228" y="886"/>
                    <a:pt x="268" y="912"/>
                  </a:cubicBezTo>
                  <a:cubicBezTo>
                    <a:pt x="307" y="937"/>
                    <a:pt x="312" y="863"/>
                    <a:pt x="289" y="819"/>
                  </a:cubicBezTo>
                  <a:cubicBezTo>
                    <a:pt x="265" y="774"/>
                    <a:pt x="160" y="720"/>
                    <a:pt x="125" y="645"/>
                  </a:cubicBezTo>
                  <a:cubicBezTo>
                    <a:pt x="89" y="569"/>
                    <a:pt x="51" y="465"/>
                    <a:pt x="74" y="368"/>
                  </a:cubicBezTo>
                  <a:cubicBezTo>
                    <a:pt x="96" y="270"/>
                    <a:pt x="230" y="119"/>
                    <a:pt x="258" y="60"/>
                  </a:cubicBezTo>
                  <a:cubicBezTo>
                    <a:pt x="285" y="0"/>
                    <a:pt x="242" y="19"/>
                    <a:pt x="238" y="9"/>
                  </a:cubicBezTo>
                  <a:close/>
                </a:path>
              </a:pathLst>
            </a:custGeom>
            <a:solidFill>
              <a:srgbClr val="808080"/>
            </a:soli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168595" y="3477768"/>
              <a:ext cx="8445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Cornea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5416576" y="2975323"/>
              <a:ext cx="1320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Contact lens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5758770" y="6489255"/>
              <a:ext cx="666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Fluid</a:t>
              </a: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6063570" y="3453955"/>
              <a:ext cx="650875" cy="7651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6339795" y="5911405"/>
              <a:ext cx="731837" cy="60325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7201807" y="3779393"/>
              <a:ext cx="1058863" cy="43973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50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643145" y="333733"/>
            <a:ext cx="7886700" cy="903438"/>
          </a:xfrm>
          <a:prstGeom prst="rect">
            <a:avLst/>
          </a:prstGeom>
        </p:spPr>
        <p:txBody>
          <a:bodyPr vert="horz" wrap="square" lIns="0" tIns="268654" rIns="0" bIns="0" rtlCol="0">
            <a:spAutoFit/>
          </a:bodyPr>
          <a:lstStyle/>
          <a:p>
            <a:pPr marL="3154045">
              <a:lnSpc>
                <a:spcPts val="5280"/>
              </a:lnSpc>
            </a:pPr>
            <a:r>
              <a:rPr sz="36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</a:t>
            </a:r>
            <a:r>
              <a:rPr sz="3600" spc="5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业</a:t>
            </a:r>
            <a:r>
              <a:rPr sz="3600" spc="-99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3600" spc="-5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2-</a:t>
            </a:r>
            <a:r>
              <a:rPr sz="36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6419" y="1379107"/>
            <a:ext cx="8156667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  <a:tabLst>
                <a:tab pos="355600" algn="l"/>
              </a:tabLst>
            </a:pP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承上题，若佩戴一副眼镜来校正近视，假设眼镜可以适用薄透镜近似，且眼镜距离眼睛表面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1cm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。欲使平行光入射的焦点也刚好落在视网膜上，则此眼镜的屈光度应为</a:t>
            </a:r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？</a:t>
            </a:r>
            <a:endParaRPr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023343" y="3868840"/>
            <a:ext cx="4583265" cy="2101751"/>
            <a:chOff x="5003121" y="4167642"/>
            <a:chExt cx="2663825" cy="1222375"/>
          </a:xfrm>
        </p:grpSpPr>
        <p:sp>
          <p:nvSpPr>
            <p:cNvPr id="14" name="Line 38"/>
            <p:cNvSpPr>
              <a:spLocks noChangeShapeType="1"/>
            </p:cNvSpPr>
            <p:nvPr/>
          </p:nvSpPr>
          <p:spPr bwMode="auto">
            <a:xfrm flipV="1">
              <a:off x="5490483" y="4566104"/>
              <a:ext cx="1058863" cy="19526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 flipH="1" flipV="1">
              <a:off x="5506358" y="4777242"/>
              <a:ext cx="1025525" cy="22860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6479496" y="4167642"/>
              <a:ext cx="1187450" cy="1222375"/>
            </a:xfrm>
            <a:prstGeom prst="ellips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6412821" y="4493079"/>
              <a:ext cx="277812" cy="55245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6527121" y="4559754"/>
              <a:ext cx="1139825" cy="2270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 flipV="1">
              <a:off x="6566808" y="4808992"/>
              <a:ext cx="1089025" cy="211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6028646" y="4424817"/>
              <a:ext cx="325437" cy="701675"/>
            </a:xfrm>
            <a:custGeom>
              <a:avLst/>
              <a:gdLst>
                <a:gd name="T0" fmla="*/ 0 w 533"/>
                <a:gd name="T1" fmla="*/ 0 h 1293"/>
                <a:gd name="T2" fmla="*/ 32 w 533"/>
                <a:gd name="T3" fmla="*/ 12 h 1293"/>
                <a:gd name="T4" fmla="*/ 60 w 533"/>
                <a:gd name="T5" fmla="*/ 40 h 1293"/>
                <a:gd name="T6" fmla="*/ 84 w 533"/>
                <a:gd name="T7" fmla="*/ 84 h 1293"/>
                <a:gd name="T8" fmla="*/ 112 w 533"/>
                <a:gd name="T9" fmla="*/ 160 h 1293"/>
                <a:gd name="T10" fmla="*/ 136 w 533"/>
                <a:gd name="T11" fmla="*/ 260 h 1293"/>
                <a:gd name="T12" fmla="*/ 148 w 533"/>
                <a:gd name="T13" fmla="*/ 356 h 1293"/>
                <a:gd name="T14" fmla="*/ 156 w 533"/>
                <a:gd name="T15" fmla="*/ 428 h 1293"/>
                <a:gd name="T16" fmla="*/ 164 w 533"/>
                <a:gd name="T17" fmla="*/ 576 h 1293"/>
                <a:gd name="T18" fmla="*/ 164 w 533"/>
                <a:gd name="T19" fmla="*/ 643 h 1293"/>
                <a:gd name="T20" fmla="*/ 164 w 533"/>
                <a:gd name="T21" fmla="*/ 756 h 1293"/>
                <a:gd name="T22" fmla="*/ 156 w 533"/>
                <a:gd name="T23" fmla="*/ 864 h 1293"/>
                <a:gd name="T24" fmla="*/ 144 w 533"/>
                <a:gd name="T25" fmla="*/ 956 h 1293"/>
                <a:gd name="T26" fmla="*/ 136 w 533"/>
                <a:gd name="T27" fmla="*/ 1028 h 1293"/>
                <a:gd name="T28" fmla="*/ 104 w 533"/>
                <a:gd name="T29" fmla="*/ 1156 h 1293"/>
                <a:gd name="T30" fmla="*/ 84 w 533"/>
                <a:gd name="T31" fmla="*/ 1212 h 1293"/>
                <a:gd name="T32" fmla="*/ 60 w 533"/>
                <a:gd name="T33" fmla="*/ 1248 h 1293"/>
                <a:gd name="T34" fmla="*/ 36 w 533"/>
                <a:gd name="T35" fmla="*/ 1284 h 1293"/>
                <a:gd name="T36" fmla="*/ 0 w 533"/>
                <a:gd name="T37" fmla="*/ 1292 h 1293"/>
                <a:gd name="T38" fmla="*/ 532 w 533"/>
                <a:gd name="T39" fmla="*/ 1292 h 1293"/>
                <a:gd name="T40" fmla="*/ 512 w 533"/>
                <a:gd name="T41" fmla="*/ 1280 h 1293"/>
                <a:gd name="T42" fmla="*/ 488 w 533"/>
                <a:gd name="T43" fmla="*/ 1268 h 1293"/>
                <a:gd name="T44" fmla="*/ 468 w 533"/>
                <a:gd name="T45" fmla="*/ 1244 h 1293"/>
                <a:gd name="T46" fmla="*/ 444 w 533"/>
                <a:gd name="T47" fmla="*/ 1188 h 1293"/>
                <a:gd name="T48" fmla="*/ 404 w 533"/>
                <a:gd name="T49" fmla="*/ 1080 h 1293"/>
                <a:gd name="T50" fmla="*/ 384 w 533"/>
                <a:gd name="T51" fmla="*/ 928 h 1293"/>
                <a:gd name="T52" fmla="*/ 368 w 533"/>
                <a:gd name="T53" fmla="*/ 792 h 1293"/>
                <a:gd name="T54" fmla="*/ 364 w 533"/>
                <a:gd name="T55" fmla="*/ 643 h 1293"/>
                <a:gd name="T56" fmla="*/ 368 w 533"/>
                <a:gd name="T57" fmla="*/ 536 h 1293"/>
                <a:gd name="T58" fmla="*/ 384 w 533"/>
                <a:gd name="T59" fmla="*/ 388 h 1293"/>
                <a:gd name="T60" fmla="*/ 400 w 533"/>
                <a:gd name="T61" fmla="*/ 252 h 1293"/>
                <a:gd name="T62" fmla="*/ 432 w 533"/>
                <a:gd name="T63" fmla="*/ 128 h 1293"/>
                <a:gd name="T64" fmla="*/ 468 w 533"/>
                <a:gd name="T65" fmla="*/ 48 h 1293"/>
                <a:gd name="T66" fmla="*/ 504 w 533"/>
                <a:gd name="T67" fmla="*/ 8 h 1293"/>
                <a:gd name="T68" fmla="*/ 528 w 533"/>
                <a:gd name="T69" fmla="*/ 0 h 1293"/>
                <a:gd name="T70" fmla="*/ 0 w 533"/>
                <a:gd name="T71" fmla="*/ 0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3" h="1293">
                  <a:moveTo>
                    <a:pt x="0" y="0"/>
                  </a:moveTo>
                  <a:lnTo>
                    <a:pt x="32" y="12"/>
                  </a:lnTo>
                  <a:lnTo>
                    <a:pt x="60" y="40"/>
                  </a:lnTo>
                  <a:lnTo>
                    <a:pt x="84" y="84"/>
                  </a:lnTo>
                  <a:lnTo>
                    <a:pt x="112" y="160"/>
                  </a:lnTo>
                  <a:lnTo>
                    <a:pt x="136" y="260"/>
                  </a:lnTo>
                  <a:lnTo>
                    <a:pt x="148" y="356"/>
                  </a:lnTo>
                  <a:lnTo>
                    <a:pt x="156" y="428"/>
                  </a:lnTo>
                  <a:lnTo>
                    <a:pt x="164" y="576"/>
                  </a:lnTo>
                  <a:lnTo>
                    <a:pt x="164" y="643"/>
                  </a:lnTo>
                  <a:lnTo>
                    <a:pt x="164" y="756"/>
                  </a:lnTo>
                  <a:lnTo>
                    <a:pt x="156" y="864"/>
                  </a:lnTo>
                  <a:lnTo>
                    <a:pt x="144" y="956"/>
                  </a:lnTo>
                  <a:lnTo>
                    <a:pt x="136" y="1028"/>
                  </a:lnTo>
                  <a:lnTo>
                    <a:pt x="104" y="1156"/>
                  </a:lnTo>
                  <a:lnTo>
                    <a:pt x="84" y="1212"/>
                  </a:lnTo>
                  <a:lnTo>
                    <a:pt x="60" y="1248"/>
                  </a:lnTo>
                  <a:lnTo>
                    <a:pt x="36" y="1284"/>
                  </a:lnTo>
                  <a:lnTo>
                    <a:pt x="0" y="1292"/>
                  </a:lnTo>
                  <a:lnTo>
                    <a:pt x="532" y="1292"/>
                  </a:lnTo>
                  <a:lnTo>
                    <a:pt x="512" y="1280"/>
                  </a:lnTo>
                  <a:lnTo>
                    <a:pt x="488" y="1268"/>
                  </a:lnTo>
                  <a:lnTo>
                    <a:pt x="468" y="1244"/>
                  </a:lnTo>
                  <a:lnTo>
                    <a:pt x="444" y="1188"/>
                  </a:lnTo>
                  <a:lnTo>
                    <a:pt x="404" y="1080"/>
                  </a:lnTo>
                  <a:lnTo>
                    <a:pt x="384" y="928"/>
                  </a:lnTo>
                  <a:lnTo>
                    <a:pt x="368" y="792"/>
                  </a:lnTo>
                  <a:lnTo>
                    <a:pt x="364" y="643"/>
                  </a:lnTo>
                  <a:lnTo>
                    <a:pt x="368" y="536"/>
                  </a:lnTo>
                  <a:lnTo>
                    <a:pt x="384" y="388"/>
                  </a:lnTo>
                  <a:lnTo>
                    <a:pt x="400" y="252"/>
                  </a:lnTo>
                  <a:lnTo>
                    <a:pt x="432" y="128"/>
                  </a:lnTo>
                  <a:lnTo>
                    <a:pt x="468" y="48"/>
                  </a:lnTo>
                  <a:lnTo>
                    <a:pt x="504" y="8"/>
                  </a:lnTo>
                  <a:lnTo>
                    <a:pt x="528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1" name="Group 31"/>
            <p:cNvGrpSpPr>
              <a:grpSpLocks/>
            </p:cNvGrpSpPr>
            <p:nvPr/>
          </p:nvGrpSpPr>
          <p:grpSpPr bwMode="auto">
            <a:xfrm>
              <a:off x="5003121" y="4923292"/>
              <a:ext cx="1612900" cy="101600"/>
              <a:chOff x="441" y="3353"/>
              <a:chExt cx="1016" cy="64"/>
            </a:xfrm>
          </p:grpSpPr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>
                <a:off x="441" y="3353"/>
                <a:ext cx="7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" name="Line 28"/>
              <p:cNvSpPr>
                <a:spLocks noChangeShapeType="1"/>
              </p:cNvSpPr>
              <p:nvPr/>
            </p:nvSpPr>
            <p:spPr bwMode="auto">
              <a:xfrm>
                <a:off x="1159" y="3356"/>
                <a:ext cx="298" cy="6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 flipV="1">
              <a:off x="5009471" y="4639129"/>
              <a:ext cx="1155700" cy="15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 flipV="1">
              <a:off x="6152471" y="4554992"/>
              <a:ext cx="407987" cy="968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86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701202" y="335918"/>
            <a:ext cx="7886700" cy="903438"/>
          </a:xfrm>
          <a:prstGeom prst="rect">
            <a:avLst/>
          </a:prstGeom>
        </p:spPr>
        <p:txBody>
          <a:bodyPr vert="horz" wrap="square" lIns="0" tIns="268654" rIns="0" bIns="0" rtlCol="0">
            <a:spAutoFit/>
          </a:bodyPr>
          <a:lstStyle/>
          <a:p>
            <a:pPr marL="3154045">
              <a:lnSpc>
                <a:spcPts val="5280"/>
              </a:lnSpc>
            </a:pPr>
            <a:r>
              <a:rPr sz="360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</a:t>
            </a:r>
            <a:r>
              <a:rPr sz="3600" spc="5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业</a:t>
            </a:r>
            <a:r>
              <a:rPr sz="3600" spc="-99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3600" spc="-5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3-</a:t>
            </a:r>
            <a:r>
              <a:rPr sz="36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4713" y="1465294"/>
            <a:ext cx="820166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3535" algn="just">
              <a:lnSpc>
                <a:spcPct val="100200"/>
              </a:lnSpc>
              <a:tabLst>
                <a:tab pos="355600" algn="l"/>
              </a:tabLst>
            </a:pPr>
            <a:r>
              <a:rPr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</a:t>
            </a:r>
            <a:r>
              <a:rPr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假设一个没有像差的完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美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人眼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并运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用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眼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睛的简化模型。如果一</a:t>
            </a:r>
            <a:r>
              <a:rPr sz="28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个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感光</a:t>
            </a:r>
            <a:r>
              <a:rPr sz="28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细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胞的</a:t>
            </a:r>
            <a:r>
              <a:rPr sz="28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大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小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是</a:t>
            </a:r>
            <a:r>
              <a:rPr sz="28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μm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，请问眼睛的最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佳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视角</a:t>
            </a:r>
            <a:r>
              <a:rPr lang="zh-CN" altLang="en-US"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分辨率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何？（即只有一个感光细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胞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被激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发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的情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况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下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4659086" y="5007429"/>
            <a:ext cx="3960174" cy="1481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713558" y="529681"/>
            <a:ext cx="7886700" cy="714797"/>
          </a:xfrm>
          <a:prstGeom prst="rect">
            <a:avLst/>
          </a:prstGeom>
        </p:spPr>
        <p:txBody>
          <a:bodyPr vert="horz" wrap="square" lIns="0" tIns="81837" rIns="0" bIns="0" rtlCol="0">
            <a:spAutoFit/>
          </a:bodyPr>
          <a:lstStyle/>
          <a:p>
            <a:pPr marL="3154045">
              <a:lnSpc>
                <a:spcPts val="5280"/>
              </a:lnSpc>
            </a:pPr>
            <a:r>
              <a:rPr lang="zh-CN" alt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</a:t>
            </a:r>
            <a:r>
              <a:rPr lang="zh-CN" altLang="en-US" sz="3600" spc="5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业</a:t>
            </a:r>
            <a:r>
              <a:rPr lang="zh-CN" altLang="en-US" sz="3600" spc="-99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3600" spc="-5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3-</a:t>
            </a:r>
            <a:r>
              <a:rPr lang="en-US" altLang="zh-CN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sz="36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110" y="1255242"/>
            <a:ext cx="7820347" cy="3552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dist">
              <a:tabLst>
                <a:tab pos="354965" algn="l"/>
              </a:tabLst>
            </a:pP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	近来为了节约能源，有</a:t>
            </a: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越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来越</a:t>
            </a: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多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的交</a:t>
            </a: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通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号 志灯变成LE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灯。以绿灯</a:t>
            </a: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例，</a:t>
            </a: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在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一个</a:t>
            </a: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绿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灯 中是由许多LE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所构成。</a:t>
            </a: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假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设一</a:t>
            </a: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个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绿</a:t>
            </a:r>
            <a:r>
              <a:rPr sz="24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光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LED的大小是</a:t>
            </a:r>
            <a:r>
              <a:rPr sz="24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cm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，且两个</a:t>
            </a: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相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邻LE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</a:t>
            </a: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距离为</a:t>
            </a:r>
            <a:r>
              <a:rPr sz="24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en-US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cm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。如果你的视角解</a:t>
            </a: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析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度</a:t>
            </a:r>
            <a:r>
              <a:rPr sz="24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是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sz="2400" spc="-5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×</a:t>
            </a:r>
            <a:r>
              <a:rPr sz="2400" spc="-70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4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</a:t>
            </a:r>
            <a:r>
              <a:rPr sz="2400" spc="7" baseline="25132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-</a:t>
            </a:r>
            <a:r>
              <a:rPr sz="2400" spc="30" baseline="25132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r>
              <a:rPr sz="2400" spc="15" baseline="25132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ra</a:t>
            </a:r>
            <a:r>
              <a:rPr sz="24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，你应该能在多远</a:t>
            </a: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距离</a:t>
            </a: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分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辨出</a:t>
            </a: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绿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灯中两个相邻</a:t>
            </a:r>
            <a:r>
              <a:rPr sz="24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LED?</a:t>
            </a:r>
          </a:p>
          <a:p>
            <a:pPr marL="926465" algn="just">
              <a:spcBef>
                <a:spcPts val="710"/>
              </a:spcBef>
              <a:tabLst>
                <a:tab pos="1442085" algn="l"/>
              </a:tabLst>
            </a:pPr>
            <a:r>
              <a:rPr sz="20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r>
              <a:rPr sz="20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0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sz="20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0.1</a:t>
            </a:r>
            <a:r>
              <a:rPr sz="2000" spc="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0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</a:t>
            </a:r>
            <a:r>
              <a:rPr sz="20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0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–</a:t>
            </a:r>
            <a:r>
              <a:rPr sz="20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0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 m;</a:t>
            </a:r>
            <a:endParaRPr sz="20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26465" algn="just">
              <a:spcBef>
                <a:spcPts val="670"/>
              </a:spcBef>
              <a:tabLst>
                <a:tab pos="1442085" algn="l"/>
              </a:tabLst>
            </a:pPr>
            <a:r>
              <a:rPr sz="20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  <a:r>
              <a:rPr sz="20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sz="20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sz="2000" spc="1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</a:t>
            </a:r>
            <a:r>
              <a:rPr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–</a:t>
            </a:r>
            <a:r>
              <a:rPr sz="2000" spc="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</a:t>
            </a:r>
            <a:r>
              <a:rPr sz="2000" spc="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m;</a:t>
            </a:r>
            <a:endParaRPr sz="20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26465" algn="just">
              <a:spcBef>
                <a:spcPts val="675"/>
              </a:spcBef>
              <a:tabLst>
                <a:tab pos="1442085" algn="l"/>
              </a:tabLst>
            </a:pPr>
            <a:r>
              <a:rPr sz="2000" spc="-1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</a:t>
            </a:r>
            <a:r>
              <a:rPr sz="20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sz="20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</a:t>
            </a:r>
            <a:r>
              <a:rPr sz="2000" spc="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 –</a:t>
            </a:r>
            <a:r>
              <a:rPr sz="2000" spc="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100</a:t>
            </a:r>
            <a:r>
              <a:rPr sz="2000" spc="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m;</a:t>
            </a:r>
            <a:endParaRPr sz="20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26465" algn="just">
              <a:spcBef>
                <a:spcPts val="670"/>
              </a:spcBef>
              <a:tabLst>
                <a:tab pos="1442085" algn="l"/>
              </a:tabLst>
            </a:pPr>
            <a:r>
              <a:rPr sz="2000" spc="-1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</a:t>
            </a:r>
            <a:r>
              <a:rPr sz="20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10</a:t>
            </a:r>
            <a:r>
              <a:rPr sz="20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</a:t>
            </a:r>
            <a:r>
              <a:rPr sz="2000" spc="1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</a:t>
            </a:r>
            <a:r>
              <a:rPr sz="2000" spc="1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– 1</a:t>
            </a:r>
            <a:r>
              <a:rPr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</a:t>
            </a:r>
            <a:r>
              <a:rPr sz="20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00</a:t>
            </a:r>
            <a:r>
              <a:rPr sz="2000" spc="1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m.</a:t>
            </a:r>
            <a:endParaRPr sz="20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5027" y="4818260"/>
            <a:ext cx="3848382" cy="1821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0030" y="5095199"/>
            <a:ext cx="2183112" cy="12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31541</TotalTime>
  <Words>169</Words>
  <Application>Microsoft Office PowerPoint</Application>
  <PresentationFormat>全屏显示(4:3)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方正兰亭粗黑_GBK</vt:lpstr>
      <vt:lpstr>Arial</vt:lpstr>
      <vt:lpstr>HAKUYOCaoShu3500</vt:lpstr>
      <vt:lpstr>宋体</vt:lpstr>
      <vt:lpstr>黑体</vt:lpstr>
      <vt:lpstr>Calibri Light</vt:lpstr>
      <vt:lpstr>Calibri</vt:lpstr>
      <vt:lpstr>Office 主题</vt:lpstr>
      <vt:lpstr>PowerPoint 演示文稿</vt:lpstr>
      <vt:lpstr>作业 1-1</vt:lpstr>
      <vt:lpstr>PowerPoint 演示文稿</vt:lpstr>
      <vt:lpstr>作业 2-1</vt:lpstr>
      <vt:lpstr>PowerPoint 演示文稿</vt:lpstr>
      <vt:lpstr>作业 2-3</vt:lpstr>
      <vt:lpstr>作业 3-1</vt:lpstr>
      <vt:lpstr>作业 3-2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左超</dc:creator>
  <cp:lastModifiedBy>surpasszuo@163.com</cp:lastModifiedBy>
  <cp:revision>2425</cp:revision>
  <cp:lastPrinted>2018-11-01T13:31:17Z</cp:lastPrinted>
  <dcterms:created xsi:type="dcterms:W3CDTF">2015-10-07T05:57:56Z</dcterms:created>
  <dcterms:modified xsi:type="dcterms:W3CDTF">2018-11-23T07:23:02Z</dcterms:modified>
</cp:coreProperties>
</file>