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44"/>
  </p:notesMasterIdLst>
  <p:handoutMasterIdLst>
    <p:handoutMasterId r:id="rId45"/>
  </p:handoutMasterIdLst>
  <p:sldIdLst>
    <p:sldId id="922" r:id="rId2"/>
    <p:sldId id="1192" r:id="rId3"/>
    <p:sldId id="1223" r:id="rId4"/>
    <p:sldId id="1364" r:id="rId5"/>
    <p:sldId id="1402" r:id="rId6"/>
    <p:sldId id="1403" r:id="rId7"/>
    <p:sldId id="1405" r:id="rId8"/>
    <p:sldId id="1432" r:id="rId9"/>
    <p:sldId id="1406" r:id="rId10"/>
    <p:sldId id="1407" r:id="rId11"/>
    <p:sldId id="1408" r:id="rId12"/>
    <p:sldId id="1409" r:id="rId13"/>
    <p:sldId id="1433" r:id="rId14"/>
    <p:sldId id="1411" r:id="rId15"/>
    <p:sldId id="1435" r:id="rId16"/>
    <p:sldId id="1422" r:id="rId17"/>
    <p:sldId id="1423" r:id="rId18"/>
    <p:sldId id="1424" r:id="rId19"/>
    <p:sldId id="1425" r:id="rId20"/>
    <p:sldId id="1426" r:id="rId21"/>
    <p:sldId id="1412" r:id="rId22"/>
    <p:sldId id="1418" r:id="rId23"/>
    <p:sldId id="1413" r:id="rId24"/>
    <p:sldId id="1466" r:id="rId25"/>
    <p:sldId id="1452" r:id="rId26"/>
    <p:sldId id="1419" r:id="rId27"/>
    <p:sldId id="1453" r:id="rId28"/>
    <p:sldId id="1456" r:id="rId29"/>
    <p:sldId id="1455" r:id="rId30"/>
    <p:sldId id="1462" r:id="rId31"/>
    <p:sldId id="1463" r:id="rId32"/>
    <p:sldId id="1458" r:id="rId33"/>
    <p:sldId id="1459" r:id="rId34"/>
    <p:sldId id="1460" r:id="rId35"/>
    <p:sldId id="1461" r:id="rId36"/>
    <p:sldId id="1427" r:id="rId37"/>
    <p:sldId id="1414" r:id="rId38"/>
    <p:sldId id="1464" r:id="rId39"/>
    <p:sldId id="1465" r:id="rId40"/>
    <p:sldId id="1450" r:id="rId41"/>
    <p:sldId id="1429" r:id="rId42"/>
    <p:sldId id="1431" r:id="rId43"/>
  </p:sldIdLst>
  <p:sldSz cx="9144000" cy="6858000" type="screen4x3"/>
  <p:notesSz cx="6797675" cy="9926638"/>
  <p:embeddedFontLst>
    <p:embeddedFont>
      <p:font typeface="Calibri Light" panose="020F0302020204030204" pitchFamily="34" charset="0"/>
      <p:regular r:id="rId46"/>
      <p:italic r:id="rId47"/>
    </p:embeddedFont>
    <p:embeddedFont>
      <p:font typeface="Calibri" panose="020F0502020204030204" pitchFamily="34" charset="0"/>
      <p:regular r:id="rId48"/>
      <p:bold r:id="rId49"/>
      <p:italic r:id="rId50"/>
      <p:boldItalic r:id="rId51"/>
    </p:embeddedFont>
    <p:embeddedFont>
      <p:font typeface="华文楷体" panose="02010600040101010101" pitchFamily="2" charset="-122"/>
      <p:regular r:id="rId52"/>
    </p:embeddedFont>
    <p:embeddedFont>
      <p:font typeface="Helvetica LT" panose="02000503000000000000" pitchFamily="2" charset="0"/>
      <p:regular r:id="rId53"/>
    </p:embeddedFont>
    <p:embeddedFont>
      <p:font typeface="黑体" panose="02010609060101010101" pitchFamily="49" charset="-122"/>
      <p:regular r:id="rId54"/>
    </p:embeddedFont>
    <p:embeddedFont>
      <p:font typeface="方正兰亭粗黑_GBK" panose="02000000000000000000" pitchFamily="2" charset="-122"/>
      <p:regular r:id="rId55"/>
    </p:embeddedFont>
    <p:embeddedFont>
      <p:font typeface="华文新魏" panose="02010800040101010101" pitchFamily="2" charset="-122"/>
      <p:regular r:id="rId56"/>
    </p:embeddedFont>
    <p:embeddedFont>
      <p:font typeface="Tahoma" panose="020B0604030504040204" pitchFamily="34" charset="0"/>
      <p:regular r:id="rId57"/>
      <p:bold r:id="rId58"/>
    </p:embeddedFont>
    <p:embeddedFont>
      <p:font typeface="新細明體" panose="02010600030101010101" charset="-120"/>
      <p:regular r:id="rId59"/>
    </p:embeddedFont>
    <p:embeddedFont>
      <p:font typeface="Gill Sans MT" panose="020B0502020104020203" pitchFamily="34" charset="0"/>
      <p:regular r:id="rId60"/>
      <p:bold r:id="rId61"/>
      <p:italic r:id="rId62"/>
      <p:boldItalic r:id="rId63"/>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8" userDrawn="1">
          <p15:clr>
            <a:srgbClr val="A4A3A4"/>
          </p15:clr>
        </p15:guide>
        <p15:guide id="2" pos="289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3300"/>
    <a:srgbClr val="F8F9FA"/>
    <a:srgbClr val="D01818"/>
    <a:srgbClr val="4E6ABA"/>
    <a:srgbClr val="6B6B9C"/>
    <a:srgbClr val="C00000"/>
    <a:srgbClr val="F3F2F2"/>
    <a:srgbClr val="FFFFFF"/>
    <a:srgbClr val="921E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70163" autoAdjust="0"/>
  </p:normalViewPr>
  <p:slideViewPr>
    <p:cSldViewPr snapToGrid="0" showGuides="1">
      <p:cViewPr varScale="1">
        <p:scale>
          <a:sx n="71" d="100"/>
          <a:sy n="71" d="100"/>
        </p:scale>
        <p:origin x="2252" y="44"/>
      </p:cViewPr>
      <p:guideLst>
        <p:guide orient="horz" pos="2228"/>
        <p:guide pos="2897"/>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5" d="100"/>
          <a:sy n="85" d="100"/>
        </p:scale>
        <p:origin x="380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font" Target="fonts/font1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61"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font" Target="fonts/font17.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3F1EA16-AC47-4FCF-9F9A-B0FA137F47E9}" type="datetimeFigureOut">
              <a:rPr lang="zh-CN" altLang="en-US" smtClean="0"/>
              <a:t>2018/11/10</a:t>
            </a:fld>
            <a:endParaRPr lang="zh-CN" altLang="en-US"/>
          </a:p>
        </p:txBody>
      </p:sp>
      <p:sp>
        <p:nvSpPr>
          <p:cNvPr id="4" name="页脚占位符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94BF7E3-3F0D-4F33-9917-9CA9BD3A05E8}" type="slidenum">
              <a:rPr lang="zh-CN" altLang="en-US" smtClean="0"/>
              <a:t>‹#›</a:t>
            </a:fld>
            <a:endParaRPr lang="zh-CN" altLang="en-US"/>
          </a:p>
        </p:txBody>
      </p:sp>
    </p:spTree>
    <p:extLst>
      <p:ext uri="{BB962C8B-B14F-4D97-AF65-F5344CB8AC3E}">
        <p14:creationId xmlns:p14="http://schemas.microsoft.com/office/powerpoint/2010/main" val="2707872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29F8F5C-DA50-43FD-BA8A-69FD12A4D052}" type="datetimeFigureOut">
              <a:rPr lang="zh-CN" altLang="en-US" smtClean="0"/>
              <a:t>2018/11/10</a:t>
            </a:fld>
            <a:endParaRPr lang="zh-CN" altLang="en-US"/>
          </a:p>
        </p:txBody>
      </p:sp>
      <p:sp>
        <p:nvSpPr>
          <p:cNvPr id="4" name="幻灯片图像占位符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007DC88-C54C-428E-8776-100832FEC854}" type="slidenum">
              <a:rPr lang="zh-CN" altLang="en-US" smtClean="0"/>
              <a:t>‹#›</a:t>
            </a:fld>
            <a:endParaRPr lang="zh-CN" altLang="en-US"/>
          </a:p>
        </p:txBody>
      </p:sp>
    </p:spTree>
    <p:extLst>
      <p:ext uri="{BB962C8B-B14F-4D97-AF65-F5344CB8AC3E}">
        <p14:creationId xmlns:p14="http://schemas.microsoft.com/office/powerpoint/2010/main" val="3240790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07DC88-C54C-428E-8776-100832FEC854}" type="slidenum">
              <a:rPr lang="zh-CN" altLang="en-US" smtClean="0"/>
              <a:t>1</a:t>
            </a:fld>
            <a:endParaRPr lang="zh-CN" altLang="en-US"/>
          </a:p>
        </p:txBody>
      </p:sp>
    </p:spTree>
    <p:extLst>
      <p:ext uri="{BB962C8B-B14F-4D97-AF65-F5344CB8AC3E}">
        <p14:creationId xmlns:p14="http://schemas.microsoft.com/office/powerpoint/2010/main" val="295927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007DC88-C54C-428E-8776-100832FEC854}" type="slidenum">
              <a:rPr lang="zh-CN" altLang="en-US" smtClean="0"/>
              <a:t>10</a:t>
            </a:fld>
            <a:endParaRPr lang="zh-CN" altLang="en-US"/>
          </a:p>
        </p:txBody>
      </p:sp>
    </p:spTree>
    <p:extLst>
      <p:ext uri="{BB962C8B-B14F-4D97-AF65-F5344CB8AC3E}">
        <p14:creationId xmlns:p14="http://schemas.microsoft.com/office/powerpoint/2010/main" val="2773505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007DC88-C54C-428E-8776-100832FEC854}" type="slidenum">
              <a:rPr lang="zh-CN" altLang="en-US" smtClean="0"/>
              <a:t>11</a:t>
            </a:fld>
            <a:endParaRPr lang="zh-CN" altLang="en-US"/>
          </a:p>
        </p:txBody>
      </p:sp>
    </p:spTree>
    <p:extLst>
      <p:ext uri="{BB962C8B-B14F-4D97-AF65-F5344CB8AC3E}">
        <p14:creationId xmlns:p14="http://schemas.microsoft.com/office/powerpoint/2010/main" val="2333851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007DC88-C54C-428E-8776-100832FEC854}" type="slidenum">
              <a:rPr lang="zh-CN" altLang="en-US" smtClean="0"/>
              <a:t>12</a:t>
            </a:fld>
            <a:endParaRPr lang="zh-CN" altLang="en-US"/>
          </a:p>
        </p:txBody>
      </p:sp>
    </p:spTree>
    <p:extLst>
      <p:ext uri="{BB962C8B-B14F-4D97-AF65-F5344CB8AC3E}">
        <p14:creationId xmlns:p14="http://schemas.microsoft.com/office/powerpoint/2010/main" val="239111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007DC88-C54C-428E-8776-100832FEC854}" type="slidenum">
              <a:rPr lang="zh-CN" altLang="en-US" smtClean="0"/>
              <a:t>13</a:t>
            </a:fld>
            <a:endParaRPr lang="zh-CN" altLang="en-US"/>
          </a:p>
        </p:txBody>
      </p:sp>
    </p:spTree>
    <p:extLst>
      <p:ext uri="{BB962C8B-B14F-4D97-AF65-F5344CB8AC3E}">
        <p14:creationId xmlns:p14="http://schemas.microsoft.com/office/powerpoint/2010/main" val="2911316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007DC88-C54C-428E-8776-100832FEC854}" type="slidenum">
              <a:rPr lang="zh-CN" altLang="en-US" smtClean="0"/>
              <a:t>14</a:t>
            </a:fld>
            <a:endParaRPr lang="zh-CN" altLang="en-US"/>
          </a:p>
        </p:txBody>
      </p:sp>
    </p:spTree>
    <p:extLst>
      <p:ext uri="{BB962C8B-B14F-4D97-AF65-F5344CB8AC3E}">
        <p14:creationId xmlns:p14="http://schemas.microsoft.com/office/powerpoint/2010/main" val="3248722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007DC88-C54C-428E-8776-100832FEC854}" type="slidenum">
              <a:rPr lang="zh-CN" altLang="en-US" smtClean="0"/>
              <a:t>15</a:t>
            </a:fld>
            <a:endParaRPr lang="zh-CN" altLang="en-US"/>
          </a:p>
        </p:txBody>
      </p:sp>
    </p:spTree>
    <p:extLst>
      <p:ext uri="{BB962C8B-B14F-4D97-AF65-F5344CB8AC3E}">
        <p14:creationId xmlns:p14="http://schemas.microsoft.com/office/powerpoint/2010/main" val="2028537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007DC88-C54C-428E-8776-100832FEC854}" type="slidenum">
              <a:rPr lang="zh-CN" altLang="en-US" smtClean="0"/>
              <a:t>16</a:t>
            </a:fld>
            <a:endParaRPr lang="zh-CN" altLang="en-US"/>
          </a:p>
        </p:txBody>
      </p:sp>
    </p:spTree>
    <p:extLst>
      <p:ext uri="{BB962C8B-B14F-4D97-AF65-F5344CB8AC3E}">
        <p14:creationId xmlns:p14="http://schemas.microsoft.com/office/powerpoint/2010/main" val="2232065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007DC88-C54C-428E-8776-100832FEC854}" type="slidenum">
              <a:rPr lang="zh-CN" altLang="en-US" smtClean="0"/>
              <a:t>17</a:t>
            </a:fld>
            <a:endParaRPr lang="zh-CN" altLang="en-US"/>
          </a:p>
        </p:txBody>
      </p:sp>
    </p:spTree>
    <p:extLst>
      <p:ext uri="{BB962C8B-B14F-4D97-AF65-F5344CB8AC3E}">
        <p14:creationId xmlns:p14="http://schemas.microsoft.com/office/powerpoint/2010/main" val="611273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007DC88-C54C-428E-8776-100832FEC854}" type="slidenum">
              <a:rPr lang="zh-CN" altLang="en-US" smtClean="0"/>
              <a:t>18</a:t>
            </a:fld>
            <a:endParaRPr lang="zh-CN" altLang="en-US"/>
          </a:p>
        </p:txBody>
      </p:sp>
    </p:spTree>
    <p:extLst>
      <p:ext uri="{BB962C8B-B14F-4D97-AF65-F5344CB8AC3E}">
        <p14:creationId xmlns:p14="http://schemas.microsoft.com/office/powerpoint/2010/main" val="2311006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007DC88-C54C-428E-8776-100832FEC854}" type="slidenum">
              <a:rPr lang="zh-CN" altLang="en-US" smtClean="0"/>
              <a:t>19</a:t>
            </a:fld>
            <a:endParaRPr lang="zh-CN" altLang="en-US"/>
          </a:p>
        </p:txBody>
      </p:sp>
    </p:spTree>
    <p:extLst>
      <p:ext uri="{BB962C8B-B14F-4D97-AF65-F5344CB8AC3E}">
        <p14:creationId xmlns:p14="http://schemas.microsoft.com/office/powerpoint/2010/main" val="176231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投影片影像版面配置區 1"/>
          <p:cNvSpPr>
            <a:spLocks noGrp="1" noRot="1" noChangeAspect="1" noTextEdit="1"/>
          </p:cNvSpPr>
          <p:nvPr>
            <p:ph type="sldImg"/>
          </p:nvPr>
        </p:nvSpPr>
        <p:spPr>
          <a:xfrm>
            <a:off x="674688" y="808038"/>
            <a:ext cx="5387975" cy="4041775"/>
          </a:xfrm>
          <a:ln/>
        </p:spPr>
      </p:sp>
      <p:sp>
        <p:nvSpPr>
          <p:cNvPr id="717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latin typeface="Arial" panose="020B0604020202020204" pitchFamily="34" charset="0"/>
              <a:ea typeface="新細明體" panose="02010600030101010101" charset="-120"/>
            </a:endParaRPr>
          </a:p>
        </p:txBody>
      </p:sp>
      <p:sp>
        <p:nvSpPr>
          <p:cNvPr id="717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10600030101010101" charset="-120"/>
              </a:defRPr>
            </a:lvl1pPr>
            <a:lvl2pPr marL="742950" indent="-285750">
              <a:spcBef>
                <a:spcPct val="30000"/>
              </a:spcBef>
              <a:defRPr kumimoji="1" sz="1200">
                <a:solidFill>
                  <a:schemeClr val="tx1"/>
                </a:solidFill>
                <a:latin typeface="Arial" panose="020B0604020202020204" pitchFamily="34" charset="0"/>
                <a:ea typeface="新細明體" panose="02010600030101010101" charset="-120"/>
              </a:defRPr>
            </a:lvl2pPr>
            <a:lvl3pPr marL="1143000" indent="-228600">
              <a:spcBef>
                <a:spcPct val="30000"/>
              </a:spcBef>
              <a:defRPr kumimoji="1" sz="1200">
                <a:solidFill>
                  <a:schemeClr val="tx1"/>
                </a:solidFill>
                <a:latin typeface="Arial" panose="020B0604020202020204" pitchFamily="34" charset="0"/>
                <a:ea typeface="新細明體" panose="02010600030101010101" charset="-120"/>
              </a:defRPr>
            </a:lvl3pPr>
            <a:lvl4pPr marL="1600200" indent="-228600">
              <a:spcBef>
                <a:spcPct val="30000"/>
              </a:spcBef>
              <a:defRPr kumimoji="1" sz="1200">
                <a:solidFill>
                  <a:schemeClr val="tx1"/>
                </a:solidFill>
                <a:latin typeface="Arial" panose="020B0604020202020204" pitchFamily="34" charset="0"/>
                <a:ea typeface="新細明體" panose="02010600030101010101" charset="-120"/>
              </a:defRPr>
            </a:lvl4pPr>
            <a:lvl5pPr marL="2057400" indent="-228600">
              <a:spcBef>
                <a:spcPct val="30000"/>
              </a:spcBef>
              <a:defRPr kumimoji="1" sz="1200">
                <a:solidFill>
                  <a:schemeClr val="tx1"/>
                </a:solidFill>
                <a:latin typeface="Arial" panose="020B0604020202020204" pitchFamily="34" charset="0"/>
                <a:ea typeface="新細明體" panose="02010600030101010101"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10600030101010101"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10600030101010101"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10600030101010101"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10600030101010101" charset="-120"/>
              </a:defRPr>
            </a:lvl9pPr>
          </a:lstStyle>
          <a:p>
            <a:pPr>
              <a:spcBef>
                <a:spcPct val="0"/>
              </a:spcBef>
            </a:pPr>
            <a:fld id="{EEA0E6BC-3AF5-4CEF-9BFF-BB9D61558451}" type="slidenum">
              <a:rPr lang="en-US" altLang="zh-TW"/>
              <a:pPr>
                <a:spcBef>
                  <a:spcPct val="0"/>
                </a:spcBef>
              </a:pPr>
              <a:t>2</a:t>
            </a:fld>
            <a:endParaRPr lang="en-US" altLang="zh-TW"/>
          </a:p>
        </p:txBody>
      </p:sp>
    </p:spTree>
    <p:extLst>
      <p:ext uri="{BB962C8B-B14F-4D97-AF65-F5344CB8AC3E}">
        <p14:creationId xmlns:p14="http://schemas.microsoft.com/office/powerpoint/2010/main" val="1571170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007DC88-C54C-428E-8776-100832FEC854}" type="slidenum">
              <a:rPr lang="zh-CN" altLang="en-US" smtClean="0"/>
              <a:t>20</a:t>
            </a:fld>
            <a:endParaRPr lang="zh-CN" altLang="en-US"/>
          </a:p>
        </p:txBody>
      </p:sp>
    </p:spTree>
    <p:extLst>
      <p:ext uri="{BB962C8B-B14F-4D97-AF65-F5344CB8AC3E}">
        <p14:creationId xmlns:p14="http://schemas.microsoft.com/office/powerpoint/2010/main" val="3279325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007DC88-C54C-428E-8776-100832FEC854}" type="slidenum">
              <a:rPr lang="zh-CN" altLang="en-US" smtClean="0"/>
              <a:t>21</a:t>
            </a:fld>
            <a:endParaRPr lang="zh-CN" altLang="en-US"/>
          </a:p>
        </p:txBody>
      </p:sp>
    </p:spTree>
    <p:extLst>
      <p:ext uri="{BB962C8B-B14F-4D97-AF65-F5344CB8AC3E}">
        <p14:creationId xmlns:p14="http://schemas.microsoft.com/office/powerpoint/2010/main" val="2120544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007DC88-C54C-428E-8776-100832FEC854}" type="slidenum">
              <a:rPr lang="zh-CN" altLang="en-US" smtClean="0"/>
              <a:t>22</a:t>
            </a:fld>
            <a:endParaRPr lang="zh-CN" altLang="en-US"/>
          </a:p>
        </p:txBody>
      </p:sp>
    </p:spTree>
    <p:extLst>
      <p:ext uri="{BB962C8B-B14F-4D97-AF65-F5344CB8AC3E}">
        <p14:creationId xmlns:p14="http://schemas.microsoft.com/office/powerpoint/2010/main" val="1967502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007DC88-C54C-428E-8776-100832FEC854}" type="slidenum">
              <a:rPr lang="zh-CN" altLang="en-US" smtClean="0"/>
              <a:t>23</a:t>
            </a:fld>
            <a:endParaRPr lang="zh-CN" altLang="en-US"/>
          </a:p>
        </p:txBody>
      </p:sp>
    </p:spTree>
    <p:extLst>
      <p:ext uri="{BB962C8B-B14F-4D97-AF65-F5344CB8AC3E}">
        <p14:creationId xmlns:p14="http://schemas.microsoft.com/office/powerpoint/2010/main" val="657399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007DC88-C54C-428E-8776-100832FEC854}" type="slidenum">
              <a:rPr lang="zh-CN" altLang="en-US" smtClean="0"/>
              <a:t>24</a:t>
            </a:fld>
            <a:endParaRPr lang="zh-CN" altLang="en-US"/>
          </a:p>
        </p:txBody>
      </p:sp>
    </p:spTree>
    <p:extLst>
      <p:ext uri="{BB962C8B-B14F-4D97-AF65-F5344CB8AC3E}">
        <p14:creationId xmlns:p14="http://schemas.microsoft.com/office/powerpoint/2010/main" val="29031755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007DC88-C54C-428E-8776-100832FEC854}" type="slidenum">
              <a:rPr lang="zh-CN" altLang="en-US" smtClean="0"/>
              <a:t>25</a:t>
            </a:fld>
            <a:endParaRPr lang="zh-CN" altLang="en-US"/>
          </a:p>
        </p:txBody>
      </p:sp>
    </p:spTree>
    <p:extLst>
      <p:ext uri="{BB962C8B-B14F-4D97-AF65-F5344CB8AC3E}">
        <p14:creationId xmlns:p14="http://schemas.microsoft.com/office/powerpoint/2010/main" val="34705781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007DC88-C54C-428E-8776-100832FEC854}" type="slidenum">
              <a:rPr lang="zh-CN" altLang="en-US" smtClean="0"/>
              <a:t>26</a:t>
            </a:fld>
            <a:endParaRPr lang="zh-CN" altLang="en-US"/>
          </a:p>
        </p:txBody>
      </p:sp>
    </p:spTree>
    <p:extLst>
      <p:ext uri="{BB962C8B-B14F-4D97-AF65-F5344CB8AC3E}">
        <p14:creationId xmlns:p14="http://schemas.microsoft.com/office/powerpoint/2010/main" val="9345308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smtClean="0">
                <a:solidFill>
                  <a:srgbClr val="F2F2F2"/>
                </a:solidFill>
                <a:effectLst>
                  <a:glow rad="228600">
                    <a:schemeClr val="accent6">
                      <a:satMod val="175000"/>
                      <a:alpha val="40000"/>
                    </a:schemeClr>
                  </a:glow>
                </a:effectLst>
                <a:latin typeface="黑体" panose="02010609060101010101" pitchFamily="49" charset="-122"/>
                <a:ea typeface="黑体" panose="02010609060101010101" pitchFamily="49" charset="-122"/>
              </a:rPr>
              <a:t>不同角度</a:t>
            </a:r>
            <a:r>
              <a:rPr lang="en-US" altLang="zh-CN" sz="1200" smtClean="0">
                <a:solidFill>
                  <a:srgbClr val="F2F2F2"/>
                </a:solidFill>
                <a:effectLst>
                  <a:glow rad="228600">
                    <a:schemeClr val="accent6">
                      <a:satMod val="175000"/>
                      <a:alpha val="40000"/>
                    </a:schemeClr>
                  </a:glow>
                </a:effectLst>
                <a:latin typeface="黑体" panose="02010609060101010101" pitchFamily="49" charset="-122"/>
                <a:ea typeface="黑体" panose="02010609060101010101" pitchFamily="49" charset="-122"/>
              </a:rPr>
              <a:t>—</a:t>
            </a:r>
            <a:r>
              <a:rPr lang="zh-CN" altLang="en-US" sz="1200" smtClean="0">
                <a:solidFill>
                  <a:srgbClr val="F2F2F2"/>
                </a:solidFill>
                <a:effectLst>
                  <a:glow rad="228600">
                    <a:schemeClr val="accent6">
                      <a:satMod val="175000"/>
                      <a:alpha val="40000"/>
                    </a:schemeClr>
                  </a:glow>
                </a:effectLst>
                <a:latin typeface="黑体" panose="02010609060101010101" pitchFamily="49" charset="-122"/>
                <a:ea typeface="黑体" panose="02010609060101010101" pitchFamily="49" charset="-122"/>
              </a:rPr>
              <a:t>不同像素</a:t>
            </a:r>
            <a:endParaRPr lang="en-US" altLang="zh-CN" sz="1200" smtClean="0">
              <a:solidFill>
                <a:schemeClr val="bg1"/>
              </a:solidFill>
              <a:effectLst>
                <a:glow rad="228600">
                  <a:schemeClr val="accent6">
                    <a:satMod val="175000"/>
                    <a:alpha val="40000"/>
                  </a:schemeClr>
                </a:glow>
              </a:effectLst>
              <a:latin typeface="黑体" panose="02010609060101010101" pitchFamily="49" charset="-122"/>
              <a:ea typeface="黑体" panose="02010609060101010101" pitchFamily="49" charset="-122"/>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007DC88-C54C-428E-8776-100832FEC854}" type="slidenum">
              <a:rPr lang="zh-CN" altLang="en-US" smtClean="0"/>
              <a:t>27</a:t>
            </a:fld>
            <a:endParaRPr lang="zh-CN" altLang="en-US"/>
          </a:p>
        </p:txBody>
      </p:sp>
    </p:spTree>
    <p:extLst>
      <p:ext uri="{BB962C8B-B14F-4D97-AF65-F5344CB8AC3E}">
        <p14:creationId xmlns:p14="http://schemas.microsoft.com/office/powerpoint/2010/main" val="15695379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007DC88-C54C-428E-8776-100832FEC854}" type="slidenum">
              <a:rPr lang="zh-CN" altLang="en-US" smtClean="0"/>
              <a:t>28</a:t>
            </a:fld>
            <a:endParaRPr lang="zh-CN" altLang="en-US"/>
          </a:p>
        </p:txBody>
      </p:sp>
    </p:spTree>
    <p:extLst>
      <p:ext uri="{BB962C8B-B14F-4D97-AF65-F5344CB8AC3E}">
        <p14:creationId xmlns:p14="http://schemas.microsoft.com/office/powerpoint/2010/main" val="40373389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007DC88-C54C-428E-8776-100832FEC854}" type="slidenum">
              <a:rPr lang="zh-CN" altLang="en-US" smtClean="0"/>
              <a:t>29</a:t>
            </a:fld>
            <a:endParaRPr lang="zh-CN" altLang="en-US"/>
          </a:p>
        </p:txBody>
      </p:sp>
    </p:spTree>
    <p:extLst>
      <p:ext uri="{BB962C8B-B14F-4D97-AF65-F5344CB8AC3E}">
        <p14:creationId xmlns:p14="http://schemas.microsoft.com/office/powerpoint/2010/main" val="3980900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投影片影像版面配置區 1"/>
          <p:cNvSpPr>
            <a:spLocks noGrp="1" noRot="1" noChangeAspect="1" noTextEdit="1"/>
          </p:cNvSpPr>
          <p:nvPr>
            <p:ph type="sldImg"/>
          </p:nvPr>
        </p:nvSpPr>
        <p:spPr>
          <a:xfrm>
            <a:off x="674688" y="808038"/>
            <a:ext cx="5387975" cy="4041775"/>
          </a:xfrm>
          <a:ln/>
        </p:spPr>
      </p:sp>
      <p:sp>
        <p:nvSpPr>
          <p:cNvPr id="921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latin typeface="Arial" panose="020B0604020202020204" pitchFamily="34" charset="0"/>
              <a:ea typeface="新細明體" panose="02010600030101010101" charset="-120"/>
            </a:endParaRPr>
          </a:p>
        </p:txBody>
      </p:sp>
      <p:sp>
        <p:nvSpPr>
          <p:cNvPr id="922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10600030101010101" charset="-120"/>
              </a:defRPr>
            </a:lvl1pPr>
            <a:lvl2pPr marL="742950" indent="-285750">
              <a:spcBef>
                <a:spcPct val="30000"/>
              </a:spcBef>
              <a:defRPr kumimoji="1" sz="1200">
                <a:solidFill>
                  <a:schemeClr val="tx1"/>
                </a:solidFill>
                <a:latin typeface="Arial" panose="020B0604020202020204" pitchFamily="34" charset="0"/>
                <a:ea typeface="新細明體" panose="02010600030101010101" charset="-120"/>
              </a:defRPr>
            </a:lvl2pPr>
            <a:lvl3pPr marL="1143000" indent="-228600">
              <a:spcBef>
                <a:spcPct val="30000"/>
              </a:spcBef>
              <a:defRPr kumimoji="1" sz="1200">
                <a:solidFill>
                  <a:schemeClr val="tx1"/>
                </a:solidFill>
                <a:latin typeface="Arial" panose="020B0604020202020204" pitchFamily="34" charset="0"/>
                <a:ea typeface="新細明體" panose="02010600030101010101" charset="-120"/>
              </a:defRPr>
            </a:lvl3pPr>
            <a:lvl4pPr marL="1600200" indent="-228600">
              <a:spcBef>
                <a:spcPct val="30000"/>
              </a:spcBef>
              <a:defRPr kumimoji="1" sz="1200">
                <a:solidFill>
                  <a:schemeClr val="tx1"/>
                </a:solidFill>
                <a:latin typeface="Arial" panose="020B0604020202020204" pitchFamily="34" charset="0"/>
                <a:ea typeface="新細明體" panose="02010600030101010101" charset="-120"/>
              </a:defRPr>
            </a:lvl4pPr>
            <a:lvl5pPr marL="2057400" indent="-228600">
              <a:spcBef>
                <a:spcPct val="30000"/>
              </a:spcBef>
              <a:defRPr kumimoji="1" sz="1200">
                <a:solidFill>
                  <a:schemeClr val="tx1"/>
                </a:solidFill>
                <a:latin typeface="Arial" panose="020B0604020202020204" pitchFamily="34" charset="0"/>
                <a:ea typeface="新細明體" panose="02010600030101010101"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10600030101010101"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10600030101010101"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10600030101010101"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10600030101010101" charset="-120"/>
              </a:defRPr>
            </a:lvl9pPr>
          </a:lstStyle>
          <a:p>
            <a:pPr>
              <a:spcBef>
                <a:spcPct val="0"/>
              </a:spcBef>
            </a:pPr>
            <a:fld id="{6917B253-DDDA-4D77-85A7-1BE0C700F69B}" type="slidenum">
              <a:rPr lang="en-US" altLang="zh-TW"/>
              <a:pPr>
                <a:spcBef>
                  <a:spcPct val="0"/>
                </a:spcBef>
              </a:pPr>
              <a:t>3</a:t>
            </a:fld>
            <a:endParaRPr lang="en-US" altLang="zh-TW"/>
          </a:p>
        </p:txBody>
      </p:sp>
    </p:spTree>
    <p:extLst>
      <p:ext uri="{BB962C8B-B14F-4D97-AF65-F5344CB8AC3E}">
        <p14:creationId xmlns:p14="http://schemas.microsoft.com/office/powerpoint/2010/main" val="36780752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007DC88-C54C-428E-8776-100832FEC854}" type="slidenum">
              <a:rPr lang="zh-CN" altLang="en-US" smtClean="0"/>
              <a:t>30</a:t>
            </a:fld>
            <a:endParaRPr lang="zh-CN" altLang="en-US"/>
          </a:p>
        </p:txBody>
      </p:sp>
    </p:spTree>
    <p:extLst>
      <p:ext uri="{BB962C8B-B14F-4D97-AF65-F5344CB8AC3E}">
        <p14:creationId xmlns:p14="http://schemas.microsoft.com/office/powerpoint/2010/main" val="9985810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smtClean="0">
                <a:solidFill>
                  <a:schemeClr val="tx1"/>
                </a:solidFill>
                <a:effectLst/>
                <a:latin typeface="+mn-lt"/>
                <a:ea typeface="+mn-ea"/>
                <a:cs typeface="+mn-cs"/>
              </a:rPr>
              <a:t>1891</a:t>
            </a:r>
            <a:r>
              <a:rPr lang="zh-CN" altLang="en-US" sz="1200" b="0" i="0" kern="1200" smtClean="0">
                <a:solidFill>
                  <a:schemeClr val="tx1"/>
                </a:solidFill>
                <a:effectLst/>
                <a:latin typeface="+mn-lt"/>
                <a:ea typeface="+mn-ea"/>
                <a:cs typeface="+mn-cs"/>
              </a:rPr>
              <a:t>年，李普曼（图）发明了彩色照片的复制方法，即彩色照相干涉法。该法不用染料和颜料，而是利用各种不同波长的天然颜色。李普曼是这样描述他的彩色照相法的：“把带有灵敏照相胶片的平板放入一个装有水银的盒子中，在曝光期间，水银与该灵敏的胶片接触，形成了一个反射面，曝光后，按照普通方法把感光板进行处理，待该板干了以后，颜色就出现了。这种色彩可以通过反射看见，且永久不褪，这一结果是因为在灵敏胶片内部发生了干涉现象。在曝光期间，入射光与被反射面反射的光线发生干涉，从而在半个波长处形成了干涉条纹。正是这些条纹通过照相法记录在胶片中，从而留下了投射光线特征。当以后用白光照射观察底片时，由于选择反射的原因，底片上的每一点只把那些已记录在其上经过选择了的颜色反射到人们眼中，而其他颜色都通过干涉相消。因此，人们在照片上每一点都看到了像所呈现的颜色，而这仅仅是一种选择反射现象。照片本身是由没有彩色的物质构成的。”</a:t>
            </a:r>
          </a:p>
          <a:p>
            <a:r>
              <a:rPr lang="zh-CN" altLang="en-US" sz="1200" b="0" i="0" kern="1200" smtClean="0">
                <a:solidFill>
                  <a:schemeClr val="tx1"/>
                </a:solidFill>
                <a:effectLst/>
                <a:latin typeface="+mn-lt"/>
                <a:ea typeface="+mn-ea"/>
                <a:cs typeface="+mn-cs"/>
              </a:rPr>
              <a:t>由于这种彩色照相干涉法需要较长的曝光时间，而且产生的颜色不饱和，因而这一方法最终被麦克斯韦的三色照相法所取代，但仍是彩色摄影进展中的重要一步。</a:t>
            </a:r>
          </a:p>
          <a:p>
            <a:r>
              <a:rPr lang="zh-CN" altLang="en-US" sz="1200" b="0" i="0" kern="1200" smtClean="0">
                <a:solidFill>
                  <a:schemeClr val="tx1"/>
                </a:solidFill>
                <a:effectLst/>
                <a:latin typeface="+mn-lt"/>
                <a:ea typeface="+mn-ea"/>
                <a:cs typeface="+mn-cs"/>
              </a:rPr>
              <a:t>李普曼也是“彩色照相干涉法”的发明人。由于他的杰出贡献，</a:t>
            </a:r>
            <a:r>
              <a:rPr lang="en-US" altLang="zh-CN" sz="1200" b="0" i="0" kern="1200" smtClean="0">
                <a:solidFill>
                  <a:schemeClr val="tx1"/>
                </a:solidFill>
                <a:effectLst/>
                <a:latin typeface="+mn-lt"/>
                <a:ea typeface="+mn-ea"/>
                <a:cs typeface="+mn-cs"/>
              </a:rPr>
              <a:t>1908</a:t>
            </a:r>
            <a:r>
              <a:rPr lang="zh-CN" altLang="en-US" sz="1200" b="0" i="0" kern="1200" smtClean="0">
                <a:solidFill>
                  <a:schemeClr val="tx1"/>
                </a:solidFill>
                <a:effectLst/>
                <a:latin typeface="+mn-lt"/>
                <a:ea typeface="+mn-ea"/>
                <a:cs typeface="+mn-cs"/>
              </a:rPr>
              <a:t>年，经瑞典皇家科学院评定，特授予他诺贝尔物理学奖金。</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007DC88-C54C-428E-8776-100832FEC854}" type="slidenum">
              <a:rPr lang="zh-CN" altLang="en-US" smtClean="0"/>
              <a:t>31</a:t>
            </a:fld>
            <a:endParaRPr lang="zh-CN" altLang="en-US"/>
          </a:p>
        </p:txBody>
      </p:sp>
    </p:spTree>
    <p:extLst>
      <p:ext uri="{BB962C8B-B14F-4D97-AF65-F5344CB8AC3E}">
        <p14:creationId xmlns:p14="http://schemas.microsoft.com/office/powerpoint/2010/main" val="10268924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007DC88-C54C-428E-8776-100832FEC854}" type="slidenum">
              <a:rPr lang="zh-CN" altLang="en-US" smtClean="0"/>
              <a:t>32</a:t>
            </a:fld>
            <a:endParaRPr lang="zh-CN" altLang="en-US"/>
          </a:p>
        </p:txBody>
      </p:sp>
    </p:spTree>
    <p:extLst>
      <p:ext uri="{BB962C8B-B14F-4D97-AF65-F5344CB8AC3E}">
        <p14:creationId xmlns:p14="http://schemas.microsoft.com/office/powerpoint/2010/main" val="26218412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007DC88-C54C-428E-8776-100832FEC854}" type="slidenum">
              <a:rPr lang="zh-CN" altLang="en-US" smtClean="0"/>
              <a:t>33</a:t>
            </a:fld>
            <a:endParaRPr lang="zh-CN" altLang="en-US"/>
          </a:p>
        </p:txBody>
      </p:sp>
    </p:spTree>
    <p:extLst>
      <p:ext uri="{BB962C8B-B14F-4D97-AF65-F5344CB8AC3E}">
        <p14:creationId xmlns:p14="http://schemas.microsoft.com/office/powerpoint/2010/main" val="17130985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007DC88-C54C-428E-8776-100832FEC854}" type="slidenum">
              <a:rPr lang="zh-CN" altLang="en-US" smtClean="0"/>
              <a:t>34</a:t>
            </a:fld>
            <a:endParaRPr lang="zh-CN" altLang="en-US"/>
          </a:p>
        </p:txBody>
      </p:sp>
    </p:spTree>
    <p:extLst>
      <p:ext uri="{BB962C8B-B14F-4D97-AF65-F5344CB8AC3E}">
        <p14:creationId xmlns:p14="http://schemas.microsoft.com/office/powerpoint/2010/main" val="33493757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007DC88-C54C-428E-8776-100832FEC854}" type="slidenum">
              <a:rPr lang="zh-CN" altLang="en-US" smtClean="0"/>
              <a:t>35</a:t>
            </a:fld>
            <a:endParaRPr lang="zh-CN" altLang="en-US"/>
          </a:p>
        </p:txBody>
      </p:sp>
    </p:spTree>
    <p:extLst>
      <p:ext uri="{BB962C8B-B14F-4D97-AF65-F5344CB8AC3E}">
        <p14:creationId xmlns:p14="http://schemas.microsoft.com/office/powerpoint/2010/main" val="40676174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007DC88-C54C-428E-8776-100832FEC854}" type="slidenum">
              <a:rPr lang="zh-CN" altLang="en-US" smtClean="0"/>
              <a:t>36</a:t>
            </a:fld>
            <a:endParaRPr lang="zh-CN" altLang="en-US"/>
          </a:p>
        </p:txBody>
      </p:sp>
    </p:spTree>
    <p:extLst>
      <p:ext uri="{BB962C8B-B14F-4D97-AF65-F5344CB8AC3E}">
        <p14:creationId xmlns:p14="http://schemas.microsoft.com/office/powerpoint/2010/main" val="25880373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007DC88-C54C-428E-8776-100832FEC854}" type="slidenum">
              <a:rPr lang="zh-CN" altLang="en-US" smtClean="0"/>
              <a:t>37</a:t>
            </a:fld>
            <a:endParaRPr lang="zh-CN" altLang="en-US"/>
          </a:p>
        </p:txBody>
      </p:sp>
    </p:spTree>
    <p:extLst>
      <p:ext uri="{BB962C8B-B14F-4D97-AF65-F5344CB8AC3E}">
        <p14:creationId xmlns:p14="http://schemas.microsoft.com/office/powerpoint/2010/main" val="18399513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007DC88-C54C-428E-8776-100832FEC854}" type="slidenum">
              <a:rPr lang="zh-CN" altLang="en-US" smtClean="0"/>
              <a:t>38</a:t>
            </a:fld>
            <a:endParaRPr lang="zh-CN" altLang="en-US"/>
          </a:p>
        </p:txBody>
      </p:sp>
    </p:spTree>
    <p:extLst>
      <p:ext uri="{BB962C8B-B14F-4D97-AF65-F5344CB8AC3E}">
        <p14:creationId xmlns:p14="http://schemas.microsoft.com/office/powerpoint/2010/main" val="31681230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007DC88-C54C-428E-8776-100832FEC854}" type="slidenum">
              <a:rPr lang="zh-CN" altLang="en-US" smtClean="0"/>
              <a:t>39</a:t>
            </a:fld>
            <a:endParaRPr lang="zh-CN" altLang="en-US"/>
          </a:p>
        </p:txBody>
      </p:sp>
    </p:spTree>
    <p:extLst>
      <p:ext uri="{BB962C8B-B14F-4D97-AF65-F5344CB8AC3E}">
        <p14:creationId xmlns:p14="http://schemas.microsoft.com/office/powerpoint/2010/main" val="2785877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007DC88-C54C-428E-8776-100832FEC854}" type="slidenum">
              <a:rPr lang="zh-CN" altLang="en-US" smtClean="0"/>
              <a:t>4</a:t>
            </a:fld>
            <a:endParaRPr lang="zh-CN" altLang="en-US"/>
          </a:p>
        </p:txBody>
      </p:sp>
    </p:spTree>
    <p:extLst>
      <p:ext uri="{BB962C8B-B14F-4D97-AF65-F5344CB8AC3E}">
        <p14:creationId xmlns:p14="http://schemas.microsoft.com/office/powerpoint/2010/main" val="24910205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007DC88-C54C-428E-8776-100832FEC854}" type="slidenum">
              <a:rPr lang="zh-CN" altLang="en-US" smtClean="0"/>
              <a:t>40</a:t>
            </a:fld>
            <a:endParaRPr lang="zh-CN" altLang="en-US"/>
          </a:p>
        </p:txBody>
      </p:sp>
    </p:spTree>
    <p:extLst>
      <p:ext uri="{BB962C8B-B14F-4D97-AF65-F5344CB8AC3E}">
        <p14:creationId xmlns:p14="http://schemas.microsoft.com/office/powerpoint/2010/main" val="2959184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007DC88-C54C-428E-8776-100832FEC854}" type="slidenum">
              <a:rPr lang="zh-CN" altLang="en-US" smtClean="0"/>
              <a:t>41</a:t>
            </a:fld>
            <a:endParaRPr lang="zh-CN" altLang="en-US"/>
          </a:p>
        </p:txBody>
      </p:sp>
    </p:spTree>
    <p:extLst>
      <p:ext uri="{BB962C8B-B14F-4D97-AF65-F5344CB8AC3E}">
        <p14:creationId xmlns:p14="http://schemas.microsoft.com/office/powerpoint/2010/main" val="1872487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007DC88-C54C-428E-8776-100832FEC854}" type="slidenum">
              <a:rPr lang="zh-CN" altLang="en-US" smtClean="0"/>
              <a:t>42</a:t>
            </a:fld>
            <a:endParaRPr lang="zh-CN" altLang="en-US"/>
          </a:p>
        </p:txBody>
      </p:sp>
    </p:spTree>
    <p:extLst>
      <p:ext uri="{BB962C8B-B14F-4D97-AF65-F5344CB8AC3E}">
        <p14:creationId xmlns:p14="http://schemas.microsoft.com/office/powerpoint/2010/main" val="3212426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007DC88-C54C-428E-8776-100832FEC854}" type="slidenum">
              <a:rPr lang="zh-CN" altLang="en-US" smtClean="0"/>
              <a:t>5</a:t>
            </a:fld>
            <a:endParaRPr lang="zh-CN" altLang="en-US"/>
          </a:p>
        </p:txBody>
      </p:sp>
    </p:spTree>
    <p:extLst>
      <p:ext uri="{BB962C8B-B14F-4D97-AF65-F5344CB8AC3E}">
        <p14:creationId xmlns:p14="http://schemas.microsoft.com/office/powerpoint/2010/main" val="1204379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007DC88-C54C-428E-8776-100832FEC854}" type="slidenum">
              <a:rPr lang="zh-CN" altLang="en-US" smtClean="0"/>
              <a:t>6</a:t>
            </a:fld>
            <a:endParaRPr lang="zh-CN" altLang="en-US"/>
          </a:p>
        </p:txBody>
      </p:sp>
    </p:spTree>
    <p:extLst>
      <p:ext uri="{BB962C8B-B14F-4D97-AF65-F5344CB8AC3E}">
        <p14:creationId xmlns:p14="http://schemas.microsoft.com/office/powerpoint/2010/main" val="3666805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007DC88-C54C-428E-8776-100832FEC854}" type="slidenum">
              <a:rPr lang="zh-CN" altLang="en-US" smtClean="0"/>
              <a:t>7</a:t>
            </a:fld>
            <a:endParaRPr lang="zh-CN" altLang="en-US"/>
          </a:p>
        </p:txBody>
      </p:sp>
    </p:spTree>
    <p:extLst>
      <p:ext uri="{BB962C8B-B14F-4D97-AF65-F5344CB8AC3E}">
        <p14:creationId xmlns:p14="http://schemas.microsoft.com/office/powerpoint/2010/main" val="1410004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007DC88-C54C-428E-8776-100832FEC854}" type="slidenum">
              <a:rPr lang="zh-CN" altLang="en-US" smtClean="0"/>
              <a:t>8</a:t>
            </a:fld>
            <a:endParaRPr lang="zh-CN" altLang="en-US"/>
          </a:p>
        </p:txBody>
      </p:sp>
    </p:spTree>
    <p:extLst>
      <p:ext uri="{BB962C8B-B14F-4D97-AF65-F5344CB8AC3E}">
        <p14:creationId xmlns:p14="http://schemas.microsoft.com/office/powerpoint/2010/main" val="3673895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007DC88-C54C-428E-8776-100832FEC854}" type="slidenum">
              <a:rPr lang="zh-CN" altLang="en-US" smtClean="0"/>
              <a:t>9</a:t>
            </a:fld>
            <a:endParaRPr lang="zh-CN" altLang="en-US"/>
          </a:p>
        </p:txBody>
      </p:sp>
    </p:spTree>
    <p:extLst>
      <p:ext uri="{BB962C8B-B14F-4D97-AF65-F5344CB8AC3E}">
        <p14:creationId xmlns:p14="http://schemas.microsoft.com/office/powerpoint/2010/main" val="4168700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480FC320-4DB9-44C0-A8E2-E0BB76EA5D03}" type="datetimeFigureOut">
              <a:rPr lang="zh-CN" altLang="en-US" smtClean="0"/>
              <a:t>2018/11/10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BEF0FA1-3ADD-411C-A80E-8DE8F97F7E27}" type="slidenum">
              <a:rPr lang="zh-CN" altLang="en-US" smtClean="0"/>
              <a:t>‹#›</a:t>
            </a:fld>
            <a:endParaRPr lang="zh-CN" altLang="en-US"/>
          </a:p>
        </p:txBody>
      </p:sp>
    </p:spTree>
    <p:extLst>
      <p:ext uri="{BB962C8B-B14F-4D97-AF65-F5344CB8AC3E}">
        <p14:creationId xmlns:p14="http://schemas.microsoft.com/office/powerpoint/2010/main" val="1300576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480FC320-4DB9-44C0-A8E2-E0BB76EA5D03}" type="datetimeFigureOut">
              <a:rPr lang="zh-CN" altLang="en-US" smtClean="0"/>
              <a:t>2018/11/10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BEF0FA1-3ADD-411C-A80E-8DE8F97F7E27}" type="slidenum">
              <a:rPr lang="zh-CN" altLang="en-US" smtClean="0"/>
              <a:t>‹#›</a:t>
            </a:fld>
            <a:endParaRPr lang="zh-CN" altLang="en-US"/>
          </a:p>
        </p:txBody>
      </p:sp>
    </p:spTree>
    <p:extLst>
      <p:ext uri="{BB962C8B-B14F-4D97-AF65-F5344CB8AC3E}">
        <p14:creationId xmlns:p14="http://schemas.microsoft.com/office/powerpoint/2010/main" val="2313682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480FC320-4DB9-44C0-A8E2-E0BB76EA5D03}" type="datetimeFigureOut">
              <a:rPr lang="zh-CN" altLang="en-US" smtClean="0"/>
              <a:t>2018/11/10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BEF0FA1-3ADD-411C-A80E-8DE8F97F7E27}" type="slidenum">
              <a:rPr lang="zh-CN" altLang="en-US" smtClean="0"/>
              <a:t>‹#›</a:t>
            </a:fld>
            <a:endParaRPr lang="zh-CN" altLang="en-US"/>
          </a:p>
        </p:txBody>
      </p:sp>
    </p:spTree>
    <p:extLst>
      <p:ext uri="{BB962C8B-B14F-4D97-AF65-F5344CB8AC3E}">
        <p14:creationId xmlns:p14="http://schemas.microsoft.com/office/powerpoint/2010/main" val="1535549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480FC320-4DB9-44C0-A8E2-E0BB76EA5D03}" type="datetimeFigureOut">
              <a:rPr lang="zh-CN" altLang="en-US" smtClean="0"/>
              <a:t>2018/11/10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BEF0FA1-3ADD-411C-A80E-8DE8F97F7E27}" type="slidenum">
              <a:rPr lang="zh-CN" altLang="en-US" smtClean="0"/>
              <a:t>‹#›</a:t>
            </a:fld>
            <a:endParaRPr lang="zh-CN" altLang="en-US"/>
          </a:p>
        </p:txBody>
      </p:sp>
    </p:spTree>
    <p:extLst>
      <p:ext uri="{BB962C8B-B14F-4D97-AF65-F5344CB8AC3E}">
        <p14:creationId xmlns:p14="http://schemas.microsoft.com/office/powerpoint/2010/main" val="322776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480FC320-4DB9-44C0-A8E2-E0BB76EA5D03}" type="datetimeFigureOut">
              <a:rPr lang="zh-CN" altLang="en-US" smtClean="0"/>
              <a:t>2018/11/10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BEF0FA1-3ADD-411C-A80E-8DE8F97F7E27}" type="slidenum">
              <a:rPr lang="zh-CN" altLang="en-US" smtClean="0"/>
              <a:t>‹#›</a:t>
            </a:fld>
            <a:endParaRPr lang="zh-CN" altLang="en-US"/>
          </a:p>
        </p:txBody>
      </p:sp>
    </p:spTree>
    <p:extLst>
      <p:ext uri="{BB962C8B-B14F-4D97-AF65-F5344CB8AC3E}">
        <p14:creationId xmlns:p14="http://schemas.microsoft.com/office/powerpoint/2010/main" val="3842507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480FC320-4DB9-44C0-A8E2-E0BB76EA5D03}" type="datetimeFigureOut">
              <a:rPr lang="zh-CN" altLang="en-US" smtClean="0"/>
              <a:t>2018/11/10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BEF0FA1-3ADD-411C-A80E-8DE8F97F7E27}" type="slidenum">
              <a:rPr lang="zh-CN" altLang="en-US" smtClean="0"/>
              <a:t>‹#›</a:t>
            </a:fld>
            <a:endParaRPr lang="zh-CN" altLang="en-US"/>
          </a:p>
        </p:txBody>
      </p:sp>
    </p:spTree>
    <p:extLst>
      <p:ext uri="{BB962C8B-B14F-4D97-AF65-F5344CB8AC3E}">
        <p14:creationId xmlns:p14="http://schemas.microsoft.com/office/powerpoint/2010/main" val="3303803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480FC320-4DB9-44C0-A8E2-E0BB76EA5D03}" type="datetimeFigureOut">
              <a:rPr lang="zh-CN" altLang="en-US" smtClean="0"/>
              <a:t>2018/11/10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BEF0FA1-3ADD-411C-A80E-8DE8F97F7E27}" type="slidenum">
              <a:rPr lang="zh-CN" altLang="en-US" smtClean="0"/>
              <a:t>‹#›</a:t>
            </a:fld>
            <a:endParaRPr lang="zh-CN" altLang="en-US"/>
          </a:p>
        </p:txBody>
      </p:sp>
    </p:spTree>
    <p:extLst>
      <p:ext uri="{BB962C8B-B14F-4D97-AF65-F5344CB8AC3E}">
        <p14:creationId xmlns:p14="http://schemas.microsoft.com/office/powerpoint/2010/main" val="3115322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480FC320-4DB9-44C0-A8E2-E0BB76EA5D03}" type="datetimeFigureOut">
              <a:rPr lang="zh-CN" altLang="en-US" smtClean="0"/>
              <a:t>2018/11/10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BEF0FA1-3ADD-411C-A80E-8DE8F97F7E27}" type="slidenum">
              <a:rPr lang="zh-CN" altLang="en-US" smtClean="0"/>
              <a:t>‹#›</a:t>
            </a:fld>
            <a:endParaRPr lang="zh-CN" altLang="en-US"/>
          </a:p>
        </p:txBody>
      </p:sp>
    </p:spTree>
    <p:extLst>
      <p:ext uri="{BB962C8B-B14F-4D97-AF65-F5344CB8AC3E}">
        <p14:creationId xmlns:p14="http://schemas.microsoft.com/office/powerpoint/2010/main" val="2455665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FC320-4DB9-44C0-A8E2-E0BB76EA5D03}" type="datetimeFigureOut">
              <a:rPr lang="zh-CN" altLang="en-US" smtClean="0"/>
              <a:t>2018/11/10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BEF0FA1-3ADD-411C-A80E-8DE8F97F7E27}" type="slidenum">
              <a:rPr lang="zh-CN" altLang="en-US" smtClean="0"/>
              <a:t>‹#›</a:t>
            </a:fld>
            <a:endParaRPr lang="zh-CN" altLang="en-US"/>
          </a:p>
        </p:txBody>
      </p:sp>
    </p:spTree>
    <p:extLst>
      <p:ext uri="{BB962C8B-B14F-4D97-AF65-F5344CB8AC3E}">
        <p14:creationId xmlns:p14="http://schemas.microsoft.com/office/powerpoint/2010/main" val="3640139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480FC320-4DB9-44C0-A8E2-E0BB76EA5D03}" type="datetimeFigureOut">
              <a:rPr lang="zh-CN" altLang="en-US" smtClean="0"/>
              <a:t>2018/11/10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BEF0FA1-3ADD-411C-A80E-8DE8F97F7E27}" type="slidenum">
              <a:rPr lang="zh-CN" altLang="en-US" smtClean="0"/>
              <a:t>‹#›</a:t>
            </a:fld>
            <a:endParaRPr lang="zh-CN" altLang="en-US"/>
          </a:p>
        </p:txBody>
      </p:sp>
    </p:spTree>
    <p:extLst>
      <p:ext uri="{BB962C8B-B14F-4D97-AF65-F5344CB8AC3E}">
        <p14:creationId xmlns:p14="http://schemas.microsoft.com/office/powerpoint/2010/main" val="3706778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480FC320-4DB9-44C0-A8E2-E0BB76EA5D03}" type="datetimeFigureOut">
              <a:rPr lang="zh-CN" altLang="en-US" smtClean="0"/>
              <a:t>2018/11/10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BEF0FA1-3ADD-411C-A80E-8DE8F97F7E27}" type="slidenum">
              <a:rPr lang="zh-CN" altLang="en-US" smtClean="0"/>
              <a:t>‹#›</a:t>
            </a:fld>
            <a:endParaRPr lang="zh-CN" altLang="en-US"/>
          </a:p>
        </p:txBody>
      </p:sp>
    </p:spTree>
    <p:extLst>
      <p:ext uri="{BB962C8B-B14F-4D97-AF65-F5344CB8AC3E}">
        <p14:creationId xmlns:p14="http://schemas.microsoft.com/office/powerpoint/2010/main" val="630085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0FC320-4DB9-44C0-A8E2-E0BB76EA5D03}" type="datetimeFigureOut">
              <a:rPr lang="zh-CN" altLang="en-US" smtClean="0"/>
              <a:t>2018/11/10</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EF0FA1-3ADD-411C-A80E-8DE8F97F7E27}" type="slidenum">
              <a:rPr lang="zh-CN" altLang="en-US" smtClean="0"/>
              <a:t>‹#›</a:t>
            </a:fld>
            <a:endParaRPr lang="zh-CN" altLang="en-US"/>
          </a:p>
        </p:txBody>
      </p:sp>
    </p:spTree>
    <p:extLst>
      <p:ext uri="{BB962C8B-B14F-4D97-AF65-F5344CB8AC3E}">
        <p14:creationId xmlns:p14="http://schemas.microsoft.com/office/powerpoint/2010/main" val="16341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6.wmf"/><Relationship Id="rId5" Type="http://schemas.openxmlformats.org/officeDocument/2006/relationships/oleObject" Target="../embeddings/oleObject2.bin"/><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8.wmf"/><Relationship Id="rId5" Type="http://schemas.openxmlformats.org/officeDocument/2006/relationships/oleObject" Target="../embeddings/oleObject3.bin"/><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Supplementary%20reading%20materials/Lecture_13/1.%20Radiometry,%20NCU.pp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Supplementary%20reading%20materials/Lecture_13/2.%20Platt%20&#21644;%20Shack%20-%202001%20-%20History%20and%20Principles%20of%20Shack-Hartmann%20Wavefront.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Supplementary%20reading%20materials/Lecture_13/2.%20Platt%20&#21644;%20Shack%20-%202001%20-%20History%20and%20Principles%20of%20Shack-Hartmann%20Wavefront.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hyperlink" Target="Supplementary%20reading%20materials/Lecture_13/3.%20Chen%20&#31561;&#12290;%20-%202018%20-%203D%20Imaging%20Based%20on%20Depth%20Measurement%20Technologies.pdf" TargetMode="Externa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microsoft.com/office/2007/relationships/hdphoto" Target="../media/hdphoto3.wdp"/></Relationships>
</file>

<file path=ppt/slides/_rels/slide28.xml.rels><?xml version="1.0" encoding="UTF-8" standalone="yes"?>
<Relationships xmlns="http://schemas.openxmlformats.org/package/2006/relationships"><Relationship Id="rId8" Type="http://schemas.openxmlformats.org/officeDocument/2006/relationships/image" Target="../media/image44.gif"/><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3" Type="http://schemas.openxmlformats.org/officeDocument/2006/relationships/hyperlink" Target="Supplementary%20reading%20materials/Lecture_13/3.%20Chen%20&#31561;&#12290;%20-%202018%20-%203D%20Imaging%20Based%20on%20Depth%20Measurement%20Technologies.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Supplementary%20reading%20materials/Lecture_13/5.%20Zuo%20&#31561;&#12290;%20-%202015%20-%20Transport%20of%20intensity%20phase%20retrieval%20and%20computa.pdf" TargetMode="Externa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Supplementary%20reading%20materials/Lecture_06/4.%20&#32426;&#24565;&#36153;&#26364;_&#36153;&#26364;&#30340;&#21313;&#22823;&#36129;&#29486;.pdf" TargetMode="External"/><Relationship Id="rId5" Type="http://schemas.openxmlformats.org/officeDocument/2006/relationships/image" Target="../media/image47.png"/><Relationship Id="rId4" Type="http://schemas.openxmlformats.org/officeDocument/2006/relationships/hyperlink" Target="Supplementary%20reading%20materials/Lecture_13/6.%20100_Years_LightField.pd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4"/><Relationship Id="rId1" Type="http://schemas.openxmlformats.org/officeDocument/2006/relationships/video" Target="NULL" TargetMode="External"/><Relationship Id="rId5" Type="http://schemas.openxmlformats.org/officeDocument/2006/relationships/image" Target="../media/image51.png"/><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Supplementary%20reading%20materials/Lecture_13/9.%20Ng%20-%202005%20-%20Fourier%20slice%20photography.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Supplementary%20reading%20materials/Lecture_13/7.%20Introduction%20to%20the%20Light-Field%20Camera.pdf"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hyperlink" Target="Supplementary%20reading%20materials/Lecture_13/10.%20Lumsdaine%20&#21644;%20Georgiev%20-%20Full%20Resolution%20Light&#64257;eld%20Rendering.pdf" TargetMode="External"/><Relationship Id="rId4" Type="http://schemas.openxmlformats.org/officeDocument/2006/relationships/image" Target="../media/image55.png"/></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Supplementary%20reading%20materials/Lecture_13/10.%20Lumsdaine%20&#21644;%20Georgiev%20-%20Full%20Resolution%20Light&#64257;eld%20Rendering.pdf"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wmf"/><Relationship Id="rId5" Type="http://schemas.openxmlformats.org/officeDocument/2006/relationships/oleObject" Target="../embeddings/oleObject1.bin"/><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716024" y="1757226"/>
            <a:ext cx="8267668" cy="1341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4000"/>
              </a:lnSpc>
            </a:pPr>
            <a:r>
              <a:rPr lang="zh-CN" altLang="en-US" sz="6600" b="1" dirty="0" smtClean="0">
                <a:latin typeface="黑体" panose="02010609060101010101" pitchFamily="49" charset="-122"/>
                <a:ea typeface="黑体" panose="02010609060101010101" pitchFamily="49" charset="-122"/>
                <a:cs typeface="Arial" panose="020B0604020202020204" pitchFamily="34" charset="0"/>
              </a:rPr>
              <a:t>应用光学</a:t>
            </a:r>
            <a:r>
              <a:rPr lang="zh-CN" altLang="en-US" sz="2800" b="1" dirty="0" smtClean="0">
                <a:latin typeface="黑体" panose="02010609060101010101" pitchFamily="49" charset="-122"/>
                <a:ea typeface="黑体" panose="02010609060101010101" pitchFamily="49" charset="-122"/>
                <a:cs typeface="Arial" panose="020B0604020202020204" pitchFamily="34" charset="0"/>
              </a:rPr>
              <a:t> </a:t>
            </a:r>
            <a:r>
              <a:rPr lang="en-US" altLang="zh-CN" sz="2800" b="1" smtClean="0">
                <a:latin typeface="黑体" panose="02010609060101010101" pitchFamily="49" charset="-122"/>
                <a:ea typeface="黑体" panose="02010609060101010101" pitchFamily="49" charset="-122"/>
                <a:cs typeface="Arial" panose="020B0604020202020204" pitchFamily="34" charset="0"/>
              </a:rPr>
              <a:t>(</a:t>
            </a:r>
            <a:r>
              <a:rPr lang="zh-CN" altLang="en-US" sz="2800" b="1" smtClean="0">
                <a:latin typeface="黑体" panose="02010609060101010101" pitchFamily="49" charset="-122"/>
                <a:ea typeface="黑体" panose="02010609060101010101" pitchFamily="49" charset="-122"/>
                <a:cs typeface="Arial" panose="020B0604020202020204" pitchFamily="34" charset="0"/>
              </a:rPr>
              <a:t>第</a:t>
            </a:r>
            <a:r>
              <a:rPr lang="en-US" altLang="zh-CN" sz="2800" b="1" smtClean="0">
                <a:latin typeface="黑体" panose="02010609060101010101" pitchFamily="49" charset="-122"/>
                <a:ea typeface="黑体" panose="02010609060101010101" pitchFamily="49" charset="-122"/>
                <a:cs typeface="Arial" panose="020B0604020202020204" pitchFamily="34" charset="0"/>
              </a:rPr>
              <a:t>13</a:t>
            </a:r>
            <a:r>
              <a:rPr lang="zh-CN" altLang="en-US" sz="2800" b="1" smtClean="0">
                <a:latin typeface="黑体" panose="02010609060101010101" pitchFamily="49" charset="-122"/>
                <a:ea typeface="黑体" panose="02010609060101010101" pitchFamily="49" charset="-122"/>
                <a:cs typeface="Arial" panose="020B0604020202020204" pitchFamily="34" charset="0"/>
              </a:rPr>
              <a:t>讲</a:t>
            </a:r>
            <a:r>
              <a:rPr lang="en-US" altLang="zh-CN" sz="2800" b="1" dirty="0" smtClean="0">
                <a:latin typeface="黑体" panose="02010609060101010101" pitchFamily="49" charset="-122"/>
                <a:ea typeface="黑体" panose="02010609060101010101" pitchFamily="49" charset="-122"/>
                <a:cs typeface="Arial" panose="020B0604020202020204" pitchFamily="34" charset="0"/>
              </a:rPr>
              <a:t>)</a:t>
            </a:r>
            <a:endParaRPr lang="zh-CN" altLang="en-US" sz="2800" b="1" dirty="0">
              <a:latin typeface="黑体" panose="02010609060101010101" pitchFamily="49" charset="-122"/>
              <a:ea typeface="黑体" panose="02010609060101010101" pitchFamily="49" charset="-122"/>
              <a:cs typeface="Arial" panose="020B0604020202020204" pitchFamily="34" charset="0"/>
            </a:endParaRPr>
          </a:p>
        </p:txBody>
      </p:sp>
      <p:sp>
        <p:nvSpPr>
          <p:cNvPr id="12" name="Subtitle 2"/>
          <p:cNvSpPr txBox="1">
            <a:spLocks/>
          </p:cNvSpPr>
          <p:nvPr/>
        </p:nvSpPr>
        <p:spPr bwMode="auto">
          <a:xfrm>
            <a:off x="805381" y="4686184"/>
            <a:ext cx="7546517" cy="1404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ltLang="zh-CN" sz="1600" dirty="0">
                <a:solidFill>
                  <a:schemeClr val="tx1"/>
                </a:solidFill>
                <a:latin typeface="Helvetica LT" panose="02000503040000020004" pitchFamily="2" charset="0"/>
              </a:rPr>
              <a:t>Jiangsu Key Laboratory of Spectral Imaging &amp; Intelligent Sense (SIIS)</a:t>
            </a:r>
          </a:p>
          <a:p>
            <a:r>
              <a:rPr lang="en-US" altLang="zh-CN" sz="1600" dirty="0">
                <a:solidFill>
                  <a:schemeClr val="tx1"/>
                </a:solidFill>
                <a:latin typeface="Helvetica LT" panose="02000503040000020004" pitchFamily="2" charset="0"/>
              </a:rPr>
              <a:t>Nanjing University of Science and Technology, </a:t>
            </a:r>
          </a:p>
          <a:p>
            <a:r>
              <a:rPr lang="en-US" altLang="zh-CN" sz="1600" dirty="0">
                <a:solidFill>
                  <a:schemeClr val="tx1"/>
                </a:solidFill>
                <a:latin typeface="Helvetica LT" panose="02000503040000020004" pitchFamily="2" charset="0"/>
              </a:rPr>
              <a:t>Nanjing, Jiangsu Province 210094, China</a:t>
            </a:r>
            <a:endParaRPr lang="zh-CN" altLang="zh-CN" sz="1600" dirty="0">
              <a:solidFill>
                <a:schemeClr val="tx1"/>
              </a:solidFill>
              <a:latin typeface="Helvetica LT" panose="02000503040000020004" pitchFamily="2" charset="0"/>
            </a:endParaRPr>
          </a:p>
        </p:txBody>
      </p:sp>
      <p:sp>
        <p:nvSpPr>
          <p:cNvPr id="13" name="Subtitle 2"/>
          <p:cNvSpPr txBox="1">
            <a:spLocks/>
          </p:cNvSpPr>
          <p:nvPr/>
        </p:nvSpPr>
        <p:spPr bwMode="auto">
          <a:xfrm>
            <a:off x="3346704" y="3387875"/>
            <a:ext cx="2463872" cy="461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zh-CN" altLang="en-US" sz="4800" dirty="0">
                <a:solidFill>
                  <a:schemeClr val="tx1"/>
                </a:solidFill>
                <a:latin typeface="华文新魏" panose="02010800040101010101" pitchFamily="2" charset="-122"/>
                <a:ea typeface="华文新魏" panose="02010800040101010101" pitchFamily="2" charset="-122"/>
                <a:cs typeface="Arial" panose="020B0604020202020204" pitchFamily="34" charset="0"/>
              </a:rPr>
              <a:t>左 超</a:t>
            </a:r>
            <a:r>
              <a:rPr lang="en-US" altLang="zh-CN" sz="3800" b="1" dirty="0" smtClean="0">
                <a:solidFill>
                  <a:schemeClr val="tx1"/>
                </a:solidFill>
                <a:latin typeface="华文楷体" panose="02010600040101010101" pitchFamily="2" charset="-122"/>
                <a:ea typeface="华文楷体" panose="02010600040101010101" pitchFamily="2" charset="-122"/>
              </a:rPr>
              <a:t> </a:t>
            </a:r>
            <a:endParaRPr lang="zh-CN" altLang="zh-CN" sz="3800" b="1" dirty="0">
              <a:solidFill>
                <a:schemeClr val="tx1"/>
              </a:solidFill>
              <a:latin typeface="华文楷体" panose="02010600040101010101" pitchFamily="2" charset="-122"/>
              <a:ea typeface="华文楷体" panose="02010600040101010101" pitchFamily="2" charset="-122"/>
            </a:endParaRPr>
          </a:p>
        </p:txBody>
      </p:sp>
      <p:pic>
        <p:nvPicPr>
          <p:cNvPr id="14" name="图片 13" descr="图片1.jpg"/>
          <p:cNvPicPr>
            <a:picLocks noChangeAspect="1"/>
          </p:cNvPicPr>
          <p:nvPr/>
        </p:nvPicPr>
        <p:blipFill>
          <a:blip r:embed="rId3" cstate="print"/>
          <a:stretch>
            <a:fillRect/>
          </a:stretch>
        </p:blipFill>
        <p:spPr>
          <a:xfrm>
            <a:off x="-36512" y="-27384"/>
            <a:ext cx="9240334" cy="1099178"/>
          </a:xfrm>
          <a:prstGeom prst="rect">
            <a:avLst/>
          </a:prstGeom>
        </p:spPr>
      </p:pic>
      <p:pic>
        <p:nvPicPr>
          <p:cNvPr id="15" name="图片 14" descr="图片3.png"/>
          <p:cNvPicPr>
            <a:picLocks noChangeAspect="1"/>
          </p:cNvPicPr>
          <p:nvPr/>
        </p:nvPicPr>
        <p:blipFill>
          <a:blip r:embed="rId4" cstate="print"/>
          <a:stretch>
            <a:fillRect/>
          </a:stretch>
        </p:blipFill>
        <p:spPr>
          <a:xfrm>
            <a:off x="147864" y="95203"/>
            <a:ext cx="3464416" cy="901698"/>
          </a:xfrm>
          <a:prstGeom prst="rect">
            <a:avLst/>
          </a:prstGeom>
        </p:spPr>
      </p:pic>
      <p:pic>
        <p:nvPicPr>
          <p:cNvPr id="16" name="图片 15"/>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4578642" y="6156878"/>
            <a:ext cx="4498862" cy="701122"/>
          </a:xfrm>
          <a:prstGeom prst="rect">
            <a:avLst/>
          </a:prstGeom>
        </p:spPr>
      </p:pic>
      <p:pic>
        <p:nvPicPr>
          <p:cNvPr id="4" name="图片 3"/>
          <p:cNvPicPr>
            <a:picLocks noChangeAspect="1"/>
          </p:cNvPicPr>
          <p:nvPr/>
        </p:nvPicPr>
        <p:blipFill>
          <a:blip r:embed="rId7"/>
          <a:stretch>
            <a:fillRect/>
          </a:stretch>
        </p:blipFill>
        <p:spPr>
          <a:xfrm>
            <a:off x="123092" y="6165309"/>
            <a:ext cx="4208040" cy="593773"/>
          </a:xfrm>
          <a:prstGeom prst="rect">
            <a:avLst/>
          </a:prstGeom>
        </p:spPr>
      </p:pic>
      <p:sp>
        <p:nvSpPr>
          <p:cNvPr id="3" name="矩形 2">
            <a:extLst>
              <a:ext uri="{FF2B5EF4-FFF2-40B4-BE49-F238E27FC236}">
                <a16:creationId xmlns:a16="http://schemas.microsoft.com/office/drawing/2014/main" id="{3B4FCE6B-337D-40CE-BBDE-1EDC302EDF23}"/>
              </a:ext>
            </a:extLst>
          </p:cNvPr>
          <p:cNvSpPr/>
          <p:nvPr/>
        </p:nvSpPr>
        <p:spPr>
          <a:xfrm>
            <a:off x="3397867" y="2653424"/>
            <a:ext cx="2361544" cy="562718"/>
          </a:xfrm>
          <a:prstGeom prst="rect">
            <a:avLst/>
          </a:prstGeom>
        </p:spPr>
        <p:txBody>
          <a:bodyPr wrap="none">
            <a:spAutoFit/>
          </a:bodyPr>
          <a:lstStyle/>
          <a:p>
            <a:pPr>
              <a:lnSpc>
                <a:spcPts val="4000"/>
              </a:lnSpc>
            </a:pPr>
            <a:r>
              <a:rPr lang="en-US" altLang="zh-CN" sz="2800" dirty="0" smtClean="0">
                <a:latin typeface="Gill Sans MT" panose="020B0502020104020203" pitchFamily="34" charset="0"/>
              </a:rPr>
              <a:t>Applied Optics</a:t>
            </a:r>
            <a:endParaRPr lang="en-US" altLang="zh-CN" sz="2800" dirty="0">
              <a:latin typeface="Gill Sans MT" panose="020B0502020104020203" pitchFamily="34" charset="0"/>
            </a:endParaRPr>
          </a:p>
        </p:txBody>
      </p:sp>
      <p:sp>
        <p:nvSpPr>
          <p:cNvPr id="10" name="Subtitle 2"/>
          <p:cNvSpPr txBox="1">
            <a:spLocks/>
          </p:cNvSpPr>
          <p:nvPr/>
        </p:nvSpPr>
        <p:spPr bwMode="auto">
          <a:xfrm>
            <a:off x="805383" y="4300262"/>
            <a:ext cx="7546517" cy="44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zh-CN" altLang="en-US" sz="1600" dirty="0" smtClean="0">
                <a:solidFill>
                  <a:schemeClr val="tx1"/>
                </a:solidFill>
                <a:latin typeface="黑体" panose="02010609060101010101" pitchFamily="49" charset="-122"/>
                <a:ea typeface="黑体" panose="02010609060101010101" pitchFamily="49" charset="-122"/>
              </a:rPr>
              <a:t>南京理工大学电光学院光电技术系</a:t>
            </a:r>
            <a:endParaRPr lang="zh-CN" altLang="zh-CN" sz="1600" dirty="0">
              <a:solidFill>
                <a:schemeClr val="tx1"/>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447565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C5C78DE-9C0B-4B83-9754-1B16F32780A6}"/>
              </a:ext>
            </a:extLst>
          </p:cNvPr>
          <p:cNvSpPr txBox="1">
            <a:spLocks/>
          </p:cNvSpPr>
          <p:nvPr/>
        </p:nvSpPr>
        <p:spPr bwMode="auto">
          <a:xfrm>
            <a:off x="184732" y="223991"/>
            <a:ext cx="8931745" cy="469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600" b="0" i="0" kern="1200">
                <a:solidFill>
                  <a:srgbClr val="FFC000"/>
                </a:solidFill>
                <a:latin typeface="Tahoma" pitchFamily="34" charset="0"/>
                <a:ea typeface="+mj-ea"/>
                <a:cs typeface="Tahoma"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57200" indent="-457200">
              <a:defRPr/>
            </a:pPr>
            <a:r>
              <a:rPr lang="en-US" altLang="zh-TW" smtClean="0">
                <a:solidFill>
                  <a:schemeClr val="tx1"/>
                </a:solidFill>
                <a:latin typeface="方正兰亭粗黑_GBK" panose="02000000000000000000" pitchFamily="2" charset="-122"/>
                <a:ea typeface="方正兰亭粗黑_GBK" panose="02000000000000000000" pitchFamily="2" charset="-122"/>
                <a:cs typeface="+mn-cs"/>
              </a:rPr>
              <a:t>4.6 </a:t>
            </a:r>
            <a:r>
              <a:rPr lang="zh-CN" altLang="en-US" smtClean="0">
                <a:solidFill>
                  <a:schemeClr val="tx1"/>
                </a:solidFill>
                <a:latin typeface="方正兰亭粗黑_GBK" panose="02000000000000000000" pitchFamily="2" charset="-122"/>
                <a:ea typeface="方正兰亭粗黑_GBK" panose="02000000000000000000" pitchFamily="2" charset="-122"/>
                <a:cs typeface="+mn-cs"/>
              </a:rPr>
              <a:t>相空间光学基础</a:t>
            </a:r>
            <a:endParaRPr lang="en-US" altLang="zh-CN" dirty="0">
              <a:solidFill>
                <a:schemeClr val="tx1"/>
              </a:solidFill>
              <a:latin typeface="方正兰亭粗黑_GBK" panose="02000000000000000000" pitchFamily="2" charset="-122"/>
              <a:ea typeface="方正兰亭粗黑_GBK" panose="02000000000000000000" pitchFamily="2" charset="-122"/>
              <a:cs typeface="+mn-cs"/>
            </a:endParaRPr>
          </a:p>
        </p:txBody>
      </p:sp>
      <p:sp>
        <p:nvSpPr>
          <p:cNvPr id="4" name="矩形 3"/>
          <p:cNvSpPr/>
          <p:nvPr/>
        </p:nvSpPr>
        <p:spPr>
          <a:xfrm>
            <a:off x="1809958" y="1392681"/>
            <a:ext cx="5461752" cy="584775"/>
          </a:xfrm>
          <a:prstGeom prst="rect">
            <a:avLst/>
          </a:prstGeom>
        </p:spPr>
        <p:txBody>
          <a:bodyPr wrap="none">
            <a:spAutoFit/>
          </a:bodyPr>
          <a:lstStyle/>
          <a:p>
            <a:r>
              <a:rPr lang="zh-CN" altLang="en-US" sz="3200" smtClean="0">
                <a:solidFill>
                  <a:srgbClr val="C00000"/>
                </a:solidFill>
                <a:latin typeface="Arial" panose="020B0604020202020204" pitchFamily="34" charset="0"/>
                <a:ea typeface="黑体" panose="02010609060101010101" pitchFamily="49" charset="-122"/>
                <a:cs typeface="Arial" panose="020B0604020202020204" pitchFamily="34" charset="0"/>
              </a:rPr>
              <a:t>一个点光源</a:t>
            </a:r>
            <a:r>
              <a:rPr lang="en-US" altLang="zh-CN" sz="3200" smtClean="0">
                <a:solidFill>
                  <a:srgbClr val="C00000"/>
                </a:solidFill>
                <a:latin typeface="Arial" panose="020B0604020202020204" pitchFamily="34" charset="0"/>
                <a:ea typeface="黑体" panose="02010609060101010101" pitchFamily="49" charset="-122"/>
                <a:cs typeface="Arial" panose="020B0604020202020204" pitchFamily="34" charset="0"/>
              </a:rPr>
              <a:t>(</a:t>
            </a:r>
            <a:r>
              <a:rPr lang="en-US" altLang="zh-CN" sz="3200">
                <a:solidFill>
                  <a:srgbClr val="C00000"/>
                </a:solidFill>
                <a:latin typeface="Arial" panose="020B0604020202020204" pitchFamily="34" charset="0"/>
                <a:ea typeface="黑体" panose="02010609060101010101" pitchFamily="49" charset="-122"/>
                <a:cs typeface="Arial" panose="020B0604020202020204" pitchFamily="34" charset="0"/>
              </a:rPr>
              <a:t>z = </a:t>
            </a:r>
            <a:r>
              <a:rPr lang="en-US" altLang="zh-CN" sz="3200" smtClean="0">
                <a:solidFill>
                  <a:srgbClr val="C00000"/>
                </a:solidFill>
                <a:latin typeface="Arial" panose="020B0604020202020204" pitchFamily="34" charset="0"/>
                <a:ea typeface="黑体" panose="02010609060101010101" pitchFamily="49" charset="-122"/>
                <a:cs typeface="Arial" panose="020B0604020202020204" pitchFamily="34" charset="0"/>
              </a:rPr>
              <a:t>0)</a:t>
            </a:r>
            <a:r>
              <a:rPr lang="zh-CN" altLang="en-US" sz="3200" smtClean="0">
                <a:solidFill>
                  <a:srgbClr val="C00000"/>
                </a:solidFill>
                <a:latin typeface="Arial" panose="020B0604020202020204" pitchFamily="34" charset="0"/>
                <a:ea typeface="黑体" panose="02010609060101010101" pitchFamily="49" charset="-122"/>
                <a:cs typeface="Arial" panose="020B0604020202020204" pitchFamily="34" charset="0"/>
              </a:rPr>
              <a:t>相空间表示</a:t>
            </a:r>
            <a:endParaRPr lang="zh-CN" altLang="en-US" sz="3200">
              <a:solidFill>
                <a:srgbClr val="C00000"/>
              </a:solidFill>
              <a:latin typeface="Arial" panose="020B0604020202020204" pitchFamily="34" charset="0"/>
              <a:ea typeface="黑体" panose="02010609060101010101" pitchFamily="49" charset="-122"/>
              <a:cs typeface="Arial" panose="020B0604020202020204" pitchFamily="34" charset="0"/>
            </a:endParaRPr>
          </a:p>
        </p:txBody>
      </p:sp>
      <p:pic>
        <p:nvPicPr>
          <p:cNvPr id="2" name="图片 1"/>
          <p:cNvPicPr>
            <a:picLocks noChangeAspect="1"/>
          </p:cNvPicPr>
          <p:nvPr/>
        </p:nvPicPr>
        <p:blipFill>
          <a:blip r:embed="rId3"/>
          <a:stretch>
            <a:fillRect/>
          </a:stretch>
        </p:blipFill>
        <p:spPr>
          <a:xfrm>
            <a:off x="1124359" y="2529006"/>
            <a:ext cx="6832951" cy="3308520"/>
          </a:xfrm>
          <a:prstGeom prst="rect">
            <a:avLst/>
          </a:prstGeom>
        </p:spPr>
      </p:pic>
    </p:spTree>
    <p:extLst>
      <p:ext uri="{BB962C8B-B14F-4D97-AF65-F5344CB8AC3E}">
        <p14:creationId xmlns:p14="http://schemas.microsoft.com/office/powerpoint/2010/main" val="36696839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C5C78DE-9C0B-4B83-9754-1B16F32780A6}"/>
              </a:ext>
            </a:extLst>
          </p:cNvPr>
          <p:cNvSpPr txBox="1">
            <a:spLocks/>
          </p:cNvSpPr>
          <p:nvPr/>
        </p:nvSpPr>
        <p:spPr bwMode="auto">
          <a:xfrm>
            <a:off x="184732" y="223991"/>
            <a:ext cx="8931745" cy="469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600" b="0" i="0" kern="1200">
                <a:solidFill>
                  <a:srgbClr val="FFC000"/>
                </a:solidFill>
                <a:latin typeface="Tahoma" pitchFamily="34" charset="0"/>
                <a:ea typeface="+mj-ea"/>
                <a:cs typeface="Tahoma"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57200" indent="-457200">
              <a:defRPr/>
            </a:pPr>
            <a:r>
              <a:rPr lang="en-US" altLang="zh-TW" smtClean="0">
                <a:solidFill>
                  <a:schemeClr val="tx1"/>
                </a:solidFill>
                <a:latin typeface="方正兰亭粗黑_GBK" panose="02000000000000000000" pitchFamily="2" charset="-122"/>
                <a:ea typeface="方正兰亭粗黑_GBK" panose="02000000000000000000" pitchFamily="2" charset="-122"/>
                <a:cs typeface="+mn-cs"/>
              </a:rPr>
              <a:t>4.6 </a:t>
            </a:r>
            <a:r>
              <a:rPr lang="zh-CN" altLang="en-US" smtClean="0">
                <a:solidFill>
                  <a:schemeClr val="tx1"/>
                </a:solidFill>
                <a:latin typeface="方正兰亭粗黑_GBK" panose="02000000000000000000" pitchFamily="2" charset="-122"/>
                <a:ea typeface="方正兰亭粗黑_GBK" panose="02000000000000000000" pitchFamily="2" charset="-122"/>
                <a:cs typeface="+mn-cs"/>
              </a:rPr>
              <a:t>相空间光学基础</a:t>
            </a:r>
            <a:endParaRPr lang="en-US" altLang="zh-CN" dirty="0">
              <a:solidFill>
                <a:schemeClr val="tx1"/>
              </a:solidFill>
              <a:latin typeface="方正兰亭粗黑_GBK" panose="02000000000000000000" pitchFamily="2" charset="-122"/>
              <a:ea typeface="方正兰亭粗黑_GBK" panose="02000000000000000000" pitchFamily="2" charset="-122"/>
              <a:cs typeface="+mn-cs"/>
            </a:endParaRPr>
          </a:p>
        </p:txBody>
      </p:sp>
      <p:sp>
        <p:nvSpPr>
          <p:cNvPr id="4" name="矩形 3"/>
          <p:cNvSpPr/>
          <p:nvPr/>
        </p:nvSpPr>
        <p:spPr>
          <a:xfrm>
            <a:off x="1575921" y="1319109"/>
            <a:ext cx="5461752" cy="584775"/>
          </a:xfrm>
          <a:prstGeom prst="rect">
            <a:avLst/>
          </a:prstGeom>
        </p:spPr>
        <p:txBody>
          <a:bodyPr wrap="none">
            <a:spAutoFit/>
          </a:bodyPr>
          <a:lstStyle/>
          <a:p>
            <a:r>
              <a:rPr lang="zh-CN" altLang="en-US" sz="3200" smtClean="0">
                <a:solidFill>
                  <a:srgbClr val="C00000"/>
                </a:solidFill>
                <a:latin typeface="Arial" panose="020B0604020202020204" pitchFamily="34" charset="0"/>
                <a:ea typeface="黑体" panose="02010609060101010101" pitchFamily="49" charset="-122"/>
                <a:cs typeface="Arial" panose="020B0604020202020204" pitchFamily="34" charset="0"/>
              </a:rPr>
              <a:t>两个点光源</a:t>
            </a:r>
            <a:r>
              <a:rPr lang="en-US" altLang="zh-CN" sz="3200" smtClean="0">
                <a:solidFill>
                  <a:srgbClr val="C00000"/>
                </a:solidFill>
                <a:latin typeface="Arial" panose="020B0604020202020204" pitchFamily="34" charset="0"/>
                <a:ea typeface="黑体" panose="02010609060101010101" pitchFamily="49" charset="-122"/>
                <a:cs typeface="Arial" panose="020B0604020202020204" pitchFamily="34" charset="0"/>
              </a:rPr>
              <a:t>(</a:t>
            </a:r>
            <a:r>
              <a:rPr lang="en-US" altLang="zh-CN" sz="3200">
                <a:solidFill>
                  <a:srgbClr val="C00000"/>
                </a:solidFill>
                <a:latin typeface="Arial" panose="020B0604020202020204" pitchFamily="34" charset="0"/>
                <a:ea typeface="黑体" panose="02010609060101010101" pitchFamily="49" charset="-122"/>
                <a:cs typeface="Arial" panose="020B0604020202020204" pitchFamily="34" charset="0"/>
              </a:rPr>
              <a:t>z = </a:t>
            </a:r>
            <a:r>
              <a:rPr lang="en-US" altLang="zh-CN" sz="3200" smtClean="0">
                <a:solidFill>
                  <a:srgbClr val="C00000"/>
                </a:solidFill>
                <a:latin typeface="Arial" panose="020B0604020202020204" pitchFamily="34" charset="0"/>
                <a:ea typeface="黑体" panose="02010609060101010101" pitchFamily="49" charset="-122"/>
                <a:cs typeface="Arial" panose="020B0604020202020204" pitchFamily="34" charset="0"/>
              </a:rPr>
              <a:t>0)</a:t>
            </a:r>
            <a:r>
              <a:rPr lang="zh-CN" altLang="en-US" sz="3200" smtClean="0">
                <a:solidFill>
                  <a:srgbClr val="C00000"/>
                </a:solidFill>
                <a:latin typeface="Arial" panose="020B0604020202020204" pitchFamily="34" charset="0"/>
                <a:ea typeface="黑体" panose="02010609060101010101" pitchFamily="49" charset="-122"/>
                <a:cs typeface="Arial" panose="020B0604020202020204" pitchFamily="34" charset="0"/>
              </a:rPr>
              <a:t>相空间表示</a:t>
            </a:r>
            <a:endParaRPr lang="zh-CN" altLang="en-US" sz="3200">
              <a:solidFill>
                <a:srgbClr val="C00000"/>
              </a:solidFill>
              <a:latin typeface="Arial" panose="020B0604020202020204" pitchFamily="34" charset="0"/>
              <a:ea typeface="黑体" panose="02010609060101010101" pitchFamily="49" charset="-122"/>
              <a:cs typeface="Arial" panose="020B0604020202020204" pitchFamily="34" charset="0"/>
            </a:endParaRPr>
          </a:p>
        </p:txBody>
      </p:sp>
      <p:pic>
        <p:nvPicPr>
          <p:cNvPr id="3" name="图片 2"/>
          <p:cNvPicPr>
            <a:picLocks noChangeAspect="1"/>
          </p:cNvPicPr>
          <p:nvPr/>
        </p:nvPicPr>
        <p:blipFill>
          <a:blip r:embed="rId3"/>
          <a:stretch>
            <a:fillRect/>
          </a:stretch>
        </p:blipFill>
        <p:spPr>
          <a:xfrm>
            <a:off x="1161661" y="2302567"/>
            <a:ext cx="6566237" cy="3143412"/>
          </a:xfrm>
          <a:prstGeom prst="rect">
            <a:avLst/>
          </a:prstGeom>
        </p:spPr>
      </p:pic>
    </p:spTree>
    <p:extLst>
      <p:ext uri="{BB962C8B-B14F-4D97-AF65-F5344CB8AC3E}">
        <p14:creationId xmlns:p14="http://schemas.microsoft.com/office/powerpoint/2010/main" val="11225900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C5C78DE-9C0B-4B83-9754-1B16F32780A6}"/>
              </a:ext>
            </a:extLst>
          </p:cNvPr>
          <p:cNvSpPr txBox="1">
            <a:spLocks/>
          </p:cNvSpPr>
          <p:nvPr/>
        </p:nvSpPr>
        <p:spPr bwMode="auto">
          <a:xfrm>
            <a:off x="184732" y="223991"/>
            <a:ext cx="8931745" cy="469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600" b="0" i="0" kern="1200">
                <a:solidFill>
                  <a:srgbClr val="FFC000"/>
                </a:solidFill>
                <a:latin typeface="Tahoma" pitchFamily="34" charset="0"/>
                <a:ea typeface="+mj-ea"/>
                <a:cs typeface="Tahoma"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57200" indent="-457200">
              <a:defRPr/>
            </a:pPr>
            <a:r>
              <a:rPr lang="en-US" altLang="zh-TW" smtClean="0">
                <a:solidFill>
                  <a:schemeClr val="tx1"/>
                </a:solidFill>
                <a:latin typeface="方正兰亭粗黑_GBK" panose="02000000000000000000" pitchFamily="2" charset="-122"/>
                <a:ea typeface="方正兰亭粗黑_GBK" panose="02000000000000000000" pitchFamily="2" charset="-122"/>
                <a:cs typeface="+mn-cs"/>
              </a:rPr>
              <a:t>4.6 </a:t>
            </a:r>
            <a:r>
              <a:rPr lang="zh-CN" altLang="en-US" smtClean="0">
                <a:solidFill>
                  <a:schemeClr val="tx1"/>
                </a:solidFill>
                <a:latin typeface="方正兰亭粗黑_GBK" panose="02000000000000000000" pitchFamily="2" charset="-122"/>
                <a:ea typeface="方正兰亭粗黑_GBK" panose="02000000000000000000" pitchFamily="2" charset="-122"/>
                <a:cs typeface="+mn-cs"/>
              </a:rPr>
              <a:t>相空间光学基础</a:t>
            </a:r>
            <a:endParaRPr lang="en-US" altLang="zh-CN" dirty="0">
              <a:solidFill>
                <a:schemeClr val="tx1"/>
              </a:solidFill>
              <a:latin typeface="方正兰亭粗黑_GBK" panose="02000000000000000000" pitchFamily="2" charset="-122"/>
              <a:ea typeface="方正兰亭粗黑_GBK" panose="02000000000000000000" pitchFamily="2" charset="-122"/>
              <a:cs typeface="+mn-cs"/>
            </a:endParaRPr>
          </a:p>
        </p:txBody>
      </p:sp>
      <p:sp>
        <p:nvSpPr>
          <p:cNvPr id="4" name="矩形 3"/>
          <p:cNvSpPr/>
          <p:nvPr/>
        </p:nvSpPr>
        <p:spPr>
          <a:xfrm>
            <a:off x="1270889" y="1176017"/>
            <a:ext cx="2829021" cy="1077218"/>
          </a:xfrm>
          <a:prstGeom prst="rect">
            <a:avLst/>
          </a:prstGeom>
        </p:spPr>
        <p:txBody>
          <a:bodyPr wrap="square">
            <a:spAutoFit/>
          </a:bodyPr>
          <a:lstStyle/>
          <a:p>
            <a:r>
              <a:rPr lang="zh-CN" altLang="en-US" sz="3200" smtClean="0">
                <a:latin typeface="Arial" panose="020B0604020202020204" pitchFamily="34" charset="0"/>
                <a:ea typeface="黑体" panose="02010609060101010101" pitchFamily="49" charset="-122"/>
                <a:cs typeface="Arial" panose="020B0604020202020204" pitchFamily="34" charset="0"/>
              </a:rPr>
              <a:t>相空间的</a:t>
            </a:r>
            <a:r>
              <a:rPr lang="zh-CN" altLang="en-US" sz="3200" smtClean="0">
                <a:solidFill>
                  <a:srgbClr val="C00000"/>
                </a:solidFill>
                <a:latin typeface="Arial" panose="020B0604020202020204" pitchFamily="34" charset="0"/>
                <a:ea typeface="黑体" panose="02010609060101010101" pitchFamily="49" charset="-122"/>
                <a:cs typeface="Arial" panose="020B0604020202020204" pitchFamily="34" charset="0"/>
              </a:rPr>
              <a:t>傍轴光线追迹法：</a:t>
            </a:r>
            <a:endParaRPr lang="zh-CN" altLang="en-US" sz="3200">
              <a:solidFill>
                <a:srgbClr val="C00000"/>
              </a:solidFill>
              <a:latin typeface="Arial" panose="020B0604020202020204" pitchFamily="34" charset="0"/>
              <a:ea typeface="黑体" panose="02010609060101010101" pitchFamily="49" charset="-122"/>
              <a:cs typeface="Arial" panose="020B0604020202020204" pitchFamily="34" charset="0"/>
            </a:endParaRPr>
          </a:p>
        </p:txBody>
      </p:sp>
      <p:pic>
        <p:nvPicPr>
          <p:cNvPr id="2" name="图片 1"/>
          <p:cNvPicPr>
            <a:picLocks noChangeAspect="1"/>
          </p:cNvPicPr>
          <p:nvPr/>
        </p:nvPicPr>
        <p:blipFill>
          <a:blip r:embed="rId4"/>
          <a:stretch>
            <a:fillRect/>
          </a:stretch>
        </p:blipFill>
        <p:spPr>
          <a:xfrm>
            <a:off x="862634" y="2401784"/>
            <a:ext cx="7575939" cy="3600635"/>
          </a:xfrm>
          <a:prstGeom prst="rect">
            <a:avLst/>
          </a:prstGeom>
        </p:spPr>
      </p:pic>
      <p:grpSp>
        <p:nvGrpSpPr>
          <p:cNvPr id="8" name="组合 7"/>
          <p:cNvGrpSpPr/>
          <p:nvPr/>
        </p:nvGrpSpPr>
        <p:grpSpPr>
          <a:xfrm>
            <a:off x="5449356" y="524128"/>
            <a:ext cx="3168650" cy="1612420"/>
            <a:chOff x="5505119" y="104097"/>
            <a:chExt cx="3168650" cy="1612420"/>
          </a:xfrm>
        </p:grpSpPr>
        <p:graphicFrame>
          <p:nvGraphicFramePr>
            <p:cNvPr id="7" name="Object 9"/>
            <p:cNvGraphicFramePr>
              <a:graphicFrameLocks noChangeAspect="1"/>
            </p:cNvGraphicFramePr>
            <p:nvPr>
              <p:extLst>
                <p:ext uri="{D42A27DB-BD31-4B8C-83A1-F6EECF244321}">
                  <p14:modId xmlns:p14="http://schemas.microsoft.com/office/powerpoint/2010/main" val="1513859837"/>
                </p:ext>
              </p:extLst>
            </p:nvPr>
          </p:nvGraphicFramePr>
          <p:xfrm>
            <a:off x="5505119" y="641779"/>
            <a:ext cx="3168650" cy="1074738"/>
          </p:xfrm>
          <a:graphic>
            <a:graphicData uri="http://schemas.openxmlformats.org/presentationml/2006/ole">
              <mc:AlternateContent xmlns:mc="http://schemas.openxmlformats.org/markup-compatibility/2006">
                <mc:Choice xmlns:v="urn:schemas-microsoft-com:vml" Requires="v">
                  <p:oleObj spid="_x0000_s2072" name="Equation" r:id="rId5" imgW="1422360" imgH="482400" progId="Equation.DSMT4">
                    <p:embed/>
                  </p:oleObj>
                </mc:Choice>
                <mc:Fallback>
                  <p:oleObj name="Equation" r:id="rId5" imgW="1422360" imgH="482400" progId="Equation.DSMT4">
                    <p:embed/>
                    <p:pic>
                      <p:nvPicPr>
                        <p:cNvPr id="13" name="Object 9"/>
                        <p:cNvPicPr>
                          <a:picLocks noChangeAspect="1" noChangeArrowheads="1"/>
                        </p:cNvPicPr>
                        <p:nvPr/>
                      </p:nvPicPr>
                      <p:blipFill>
                        <a:blip r:embed="rId6"/>
                        <a:srcRect/>
                        <a:stretch>
                          <a:fillRect/>
                        </a:stretch>
                      </p:blipFill>
                      <p:spPr bwMode="auto">
                        <a:xfrm>
                          <a:off x="5505119" y="641779"/>
                          <a:ext cx="3168650" cy="1074738"/>
                        </a:xfrm>
                        <a:prstGeom prst="rect">
                          <a:avLst/>
                        </a:prstGeom>
                        <a:noFill/>
                        <a:ln>
                          <a:noFill/>
                        </a:ln>
                        <a:effectLst/>
                        <a:extLst/>
                      </p:spPr>
                    </p:pic>
                  </p:oleObj>
                </mc:Fallback>
              </mc:AlternateContent>
            </a:graphicData>
          </a:graphic>
        </p:graphicFrame>
        <p:sp>
          <p:nvSpPr>
            <p:cNvPr id="3" name="文本框 2"/>
            <p:cNvSpPr txBox="1"/>
            <p:nvPr/>
          </p:nvSpPr>
          <p:spPr>
            <a:xfrm>
              <a:off x="5646516" y="104097"/>
              <a:ext cx="2885855" cy="461665"/>
            </a:xfrm>
            <a:prstGeom prst="rect">
              <a:avLst/>
            </a:prstGeom>
            <a:noFill/>
          </p:spPr>
          <p:txBody>
            <a:bodyPr wrap="square" rtlCol="0">
              <a:spAutoFit/>
            </a:bodyPr>
            <a:lstStyle/>
            <a:p>
              <a:r>
                <a:rPr lang="zh-CN" altLang="en-US" sz="2400" smtClean="0">
                  <a:latin typeface="黑体" panose="02010609060101010101" pitchFamily="49" charset="-122"/>
                  <a:ea typeface="黑体" panose="02010609060101010101" pitchFamily="49" charset="-122"/>
                </a:rPr>
                <a:t>回忆矩阵几何光学：</a:t>
              </a:r>
              <a:endParaRPr lang="zh-CN" altLang="en-US" sz="2400">
                <a:latin typeface="黑体" panose="02010609060101010101" pitchFamily="49" charset="-122"/>
                <a:ea typeface="黑体" panose="02010609060101010101" pitchFamily="49" charset="-122"/>
              </a:endParaRPr>
            </a:p>
          </p:txBody>
        </p:sp>
      </p:grpSp>
      <p:sp>
        <p:nvSpPr>
          <p:cNvPr id="9" name="文本框 8"/>
          <p:cNvSpPr txBox="1"/>
          <p:nvPr/>
        </p:nvSpPr>
        <p:spPr>
          <a:xfrm>
            <a:off x="900296" y="5627748"/>
            <a:ext cx="3570208" cy="461665"/>
          </a:xfrm>
          <a:prstGeom prst="rect">
            <a:avLst/>
          </a:prstGeom>
          <a:noFill/>
        </p:spPr>
        <p:txBody>
          <a:bodyPr wrap="none" rtlCol="0">
            <a:spAutoFit/>
          </a:bodyPr>
          <a:lstStyle/>
          <a:p>
            <a:r>
              <a:rPr lang="zh-CN" altLang="en-US" sz="2400" smtClean="0">
                <a:solidFill>
                  <a:srgbClr val="C00000"/>
                </a:solidFill>
                <a:latin typeface="黑体" panose="02010609060101010101" pitchFamily="49" charset="-122"/>
                <a:ea typeface="黑体" panose="02010609060101010101" pitchFamily="49" charset="-122"/>
              </a:rPr>
              <a:t>角度不变，高度线性增加</a:t>
            </a:r>
            <a:endParaRPr lang="zh-CN" altLang="en-US" sz="2400">
              <a:solidFill>
                <a:srgbClr val="C00000"/>
              </a:solidFill>
              <a:latin typeface="黑体" panose="02010609060101010101" pitchFamily="49" charset="-122"/>
              <a:ea typeface="黑体" panose="02010609060101010101" pitchFamily="49" charset="-122"/>
            </a:endParaRPr>
          </a:p>
        </p:txBody>
      </p:sp>
      <p:sp>
        <p:nvSpPr>
          <p:cNvPr id="10" name="矩形 9"/>
          <p:cNvSpPr/>
          <p:nvPr/>
        </p:nvSpPr>
        <p:spPr>
          <a:xfrm>
            <a:off x="5095833" y="5627748"/>
            <a:ext cx="2717411" cy="523220"/>
          </a:xfrm>
          <a:prstGeom prst="rect">
            <a:avLst/>
          </a:prstGeom>
        </p:spPr>
        <p:txBody>
          <a:bodyPr wrap="none">
            <a:spAutoFit/>
          </a:bodyPr>
          <a:lstStyle/>
          <a:p>
            <a:r>
              <a:rPr lang="en-US" altLang="zh-CN" sz="2800">
                <a:latin typeface="Arial" panose="020B0604020202020204" pitchFamily="34" charset="0"/>
                <a:ea typeface="黑体" panose="02010609060101010101" pitchFamily="49" charset="-122"/>
                <a:cs typeface="Arial" panose="020B0604020202020204" pitchFamily="34" charset="0"/>
              </a:rPr>
              <a:t>ABCD </a:t>
            </a:r>
            <a:r>
              <a:rPr lang="zh-CN" altLang="en-US" sz="2800" smtClean="0">
                <a:latin typeface="Arial" panose="020B0604020202020204" pitchFamily="34" charset="0"/>
                <a:ea typeface="黑体" panose="02010609060101010101" pitchFamily="49" charset="-122"/>
                <a:cs typeface="Arial" panose="020B0604020202020204" pitchFamily="34" charset="0"/>
              </a:rPr>
              <a:t>矩阵光学</a:t>
            </a:r>
            <a:endParaRPr lang="zh-CN" altLang="en-US" sz="2800">
              <a:latin typeface="Arial" panose="020B0604020202020204" pitchFamily="34" charset="0"/>
              <a:ea typeface="黑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346855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stretch>
            <a:fillRect/>
          </a:stretch>
        </p:blipFill>
        <p:spPr>
          <a:xfrm>
            <a:off x="1383361" y="2148038"/>
            <a:ext cx="6534486" cy="3372023"/>
          </a:xfrm>
          <a:prstGeom prst="rect">
            <a:avLst/>
          </a:prstGeom>
        </p:spPr>
      </p:pic>
      <p:sp>
        <p:nvSpPr>
          <p:cNvPr id="5" name="Title 1">
            <a:extLst>
              <a:ext uri="{FF2B5EF4-FFF2-40B4-BE49-F238E27FC236}">
                <a16:creationId xmlns:a16="http://schemas.microsoft.com/office/drawing/2014/main" id="{7C5C78DE-9C0B-4B83-9754-1B16F32780A6}"/>
              </a:ext>
            </a:extLst>
          </p:cNvPr>
          <p:cNvSpPr txBox="1">
            <a:spLocks/>
          </p:cNvSpPr>
          <p:nvPr/>
        </p:nvSpPr>
        <p:spPr bwMode="auto">
          <a:xfrm>
            <a:off x="184732" y="223991"/>
            <a:ext cx="8931745" cy="469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600" b="0" i="0" kern="1200">
                <a:solidFill>
                  <a:srgbClr val="FFC000"/>
                </a:solidFill>
                <a:latin typeface="Tahoma" pitchFamily="34" charset="0"/>
                <a:ea typeface="+mj-ea"/>
                <a:cs typeface="Tahoma"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57200" indent="-457200">
              <a:defRPr/>
            </a:pPr>
            <a:r>
              <a:rPr lang="en-US" altLang="zh-TW" smtClean="0">
                <a:solidFill>
                  <a:schemeClr val="tx1"/>
                </a:solidFill>
                <a:latin typeface="方正兰亭粗黑_GBK" panose="02000000000000000000" pitchFamily="2" charset="-122"/>
                <a:ea typeface="方正兰亭粗黑_GBK" panose="02000000000000000000" pitchFamily="2" charset="-122"/>
                <a:cs typeface="+mn-cs"/>
              </a:rPr>
              <a:t>4.6 </a:t>
            </a:r>
            <a:r>
              <a:rPr lang="zh-CN" altLang="en-US" smtClean="0">
                <a:solidFill>
                  <a:schemeClr val="tx1"/>
                </a:solidFill>
                <a:latin typeface="方正兰亭粗黑_GBK" panose="02000000000000000000" pitchFamily="2" charset="-122"/>
                <a:ea typeface="方正兰亭粗黑_GBK" panose="02000000000000000000" pitchFamily="2" charset="-122"/>
                <a:cs typeface="+mn-cs"/>
              </a:rPr>
              <a:t>相空间光学基础</a:t>
            </a:r>
            <a:endParaRPr lang="en-US" altLang="zh-CN" dirty="0">
              <a:solidFill>
                <a:schemeClr val="tx1"/>
              </a:solidFill>
              <a:latin typeface="方正兰亭粗黑_GBK" panose="02000000000000000000" pitchFamily="2" charset="-122"/>
              <a:ea typeface="方正兰亭粗黑_GBK" panose="02000000000000000000" pitchFamily="2" charset="-122"/>
              <a:cs typeface="+mn-cs"/>
            </a:endParaRPr>
          </a:p>
        </p:txBody>
      </p:sp>
      <p:sp>
        <p:nvSpPr>
          <p:cNvPr id="4" name="矩形 3"/>
          <p:cNvSpPr/>
          <p:nvPr/>
        </p:nvSpPr>
        <p:spPr>
          <a:xfrm>
            <a:off x="653570" y="906677"/>
            <a:ext cx="3467616" cy="584775"/>
          </a:xfrm>
          <a:prstGeom prst="rect">
            <a:avLst/>
          </a:prstGeom>
        </p:spPr>
        <p:txBody>
          <a:bodyPr wrap="none">
            <a:spAutoFit/>
          </a:bodyPr>
          <a:lstStyle/>
          <a:p>
            <a:r>
              <a:rPr lang="zh-CN" altLang="en-US" sz="3200" smtClean="0">
                <a:solidFill>
                  <a:srgbClr val="C00000"/>
                </a:solidFill>
                <a:latin typeface="Arial" panose="020B0604020202020204" pitchFamily="34" charset="0"/>
                <a:ea typeface="黑体" panose="02010609060101010101" pitchFamily="49" charset="-122"/>
                <a:cs typeface="Arial" panose="020B0604020202020204" pitchFamily="34" charset="0"/>
              </a:rPr>
              <a:t>傍轴光线追迹法：</a:t>
            </a:r>
            <a:endParaRPr lang="zh-CN" altLang="en-US" sz="3200">
              <a:solidFill>
                <a:srgbClr val="C00000"/>
              </a:solidFill>
              <a:latin typeface="Arial" panose="020B0604020202020204" pitchFamily="34" charset="0"/>
              <a:ea typeface="黑体" panose="02010609060101010101" pitchFamily="49" charset="-122"/>
              <a:cs typeface="Arial" panose="020B0604020202020204" pitchFamily="34" charset="0"/>
            </a:endParaRPr>
          </a:p>
        </p:txBody>
      </p:sp>
      <p:sp>
        <p:nvSpPr>
          <p:cNvPr id="7" name="矩形 6"/>
          <p:cNvSpPr/>
          <p:nvPr/>
        </p:nvSpPr>
        <p:spPr>
          <a:xfrm>
            <a:off x="2410865" y="1597722"/>
            <a:ext cx="4142481" cy="461665"/>
          </a:xfrm>
          <a:prstGeom prst="rect">
            <a:avLst/>
          </a:prstGeom>
        </p:spPr>
        <p:txBody>
          <a:bodyPr wrap="none">
            <a:spAutoFit/>
          </a:bodyPr>
          <a:lstStyle/>
          <a:p>
            <a:r>
              <a:rPr lang="zh-CN" altLang="en-US" sz="2400" smtClean="0">
                <a:solidFill>
                  <a:srgbClr val="C00000"/>
                </a:solidFill>
                <a:latin typeface="Arial" panose="020B0604020202020204" pitchFamily="34" charset="0"/>
                <a:ea typeface="黑体" panose="02010609060101010101" pitchFamily="49" charset="-122"/>
                <a:cs typeface="Arial" panose="020B0604020202020204" pitchFamily="34" charset="0"/>
              </a:rPr>
              <a:t>一个点光源</a:t>
            </a:r>
            <a:r>
              <a:rPr lang="en-US" altLang="zh-CN" sz="2400" smtClean="0">
                <a:solidFill>
                  <a:srgbClr val="C00000"/>
                </a:solidFill>
                <a:latin typeface="Arial" panose="020B0604020202020204" pitchFamily="34" charset="0"/>
                <a:ea typeface="黑体" panose="02010609060101010101" pitchFamily="49" charset="-122"/>
                <a:cs typeface="Arial" panose="020B0604020202020204" pitchFamily="34" charset="0"/>
              </a:rPr>
              <a:t>(</a:t>
            </a:r>
            <a:r>
              <a:rPr lang="en-US" altLang="zh-CN" sz="2400">
                <a:solidFill>
                  <a:srgbClr val="C00000"/>
                </a:solidFill>
                <a:latin typeface="Arial" panose="020B0604020202020204" pitchFamily="34" charset="0"/>
                <a:ea typeface="黑体" panose="02010609060101010101" pitchFamily="49" charset="-122"/>
                <a:cs typeface="Arial" panose="020B0604020202020204" pitchFamily="34" charset="0"/>
              </a:rPr>
              <a:t>z </a:t>
            </a:r>
            <a:r>
              <a:rPr lang="en-US" altLang="zh-CN" sz="2400" smtClean="0">
                <a:solidFill>
                  <a:srgbClr val="C00000"/>
                </a:solidFill>
                <a:latin typeface="Arial" panose="020B0604020202020204" pitchFamily="34" charset="0"/>
                <a:ea typeface="黑体" panose="02010609060101010101" pitchFamily="49" charset="-122"/>
                <a:cs typeface="Arial" panose="020B0604020202020204" pitchFamily="34" charset="0"/>
              </a:rPr>
              <a:t>&gt; 0)</a:t>
            </a:r>
            <a:r>
              <a:rPr lang="zh-CN" altLang="en-US" sz="2400" smtClean="0">
                <a:solidFill>
                  <a:srgbClr val="C00000"/>
                </a:solidFill>
                <a:latin typeface="Arial" panose="020B0604020202020204" pitchFamily="34" charset="0"/>
                <a:ea typeface="黑体" panose="02010609060101010101" pitchFamily="49" charset="-122"/>
                <a:cs typeface="Arial" panose="020B0604020202020204" pitchFamily="34" charset="0"/>
              </a:rPr>
              <a:t>相空间表示</a:t>
            </a:r>
            <a:endParaRPr lang="zh-CN" altLang="en-US" sz="2400">
              <a:solidFill>
                <a:srgbClr val="C00000"/>
              </a:solidFill>
              <a:latin typeface="Arial" panose="020B0604020202020204" pitchFamily="34" charset="0"/>
              <a:ea typeface="黑体" panose="02010609060101010101" pitchFamily="49" charset="-122"/>
              <a:cs typeface="Arial" panose="020B0604020202020204" pitchFamily="34" charset="0"/>
            </a:endParaRPr>
          </a:p>
        </p:txBody>
      </p:sp>
      <p:sp>
        <p:nvSpPr>
          <p:cNvPr id="2" name="椭圆 1"/>
          <p:cNvSpPr/>
          <p:nvPr/>
        </p:nvSpPr>
        <p:spPr>
          <a:xfrm>
            <a:off x="2196468" y="3492500"/>
            <a:ext cx="161925" cy="161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689860" y="3188970"/>
            <a:ext cx="161925" cy="16192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1" name="对象 10"/>
          <p:cNvGraphicFramePr>
            <a:graphicFrameLocks noChangeAspect="1"/>
          </p:cNvGraphicFramePr>
          <p:nvPr>
            <p:extLst>
              <p:ext uri="{D42A27DB-BD31-4B8C-83A1-F6EECF244321}">
                <p14:modId xmlns:p14="http://schemas.microsoft.com/office/powerpoint/2010/main" val="1503379547"/>
              </p:ext>
            </p:extLst>
          </p:nvPr>
        </p:nvGraphicFramePr>
        <p:xfrm>
          <a:off x="869010" y="5718844"/>
          <a:ext cx="7521743" cy="592197"/>
        </p:xfrm>
        <a:graphic>
          <a:graphicData uri="http://schemas.openxmlformats.org/presentationml/2006/ole">
            <mc:AlternateContent xmlns:mc="http://schemas.openxmlformats.org/markup-compatibility/2006">
              <mc:Choice xmlns:v="urn:schemas-microsoft-com:vml" Requires="v">
                <p:oleObj spid="_x0000_s3096" name="Equation" r:id="rId5" imgW="2908080" imgH="228600" progId="Equation.DSMT4">
                  <p:embed/>
                </p:oleObj>
              </mc:Choice>
              <mc:Fallback>
                <p:oleObj name="Equation" r:id="rId5" imgW="2908080" imgH="228600" progId="Equation.DSMT4">
                  <p:embed/>
                  <p:pic>
                    <p:nvPicPr>
                      <p:cNvPr id="0" name=""/>
                      <p:cNvPicPr/>
                      <p:nvPr/>
                    </p:nvPicPr>
                    <p:blipFill>
                      <a:blip r:embed="rId6"/>
                      <a:stretch>
                        <a:fillRect/>
                      </a:stretch>
                    </p:blipFill>
                    <p:spPr>
                      <a:xfrm>
                        <a:off x="869010" y="5718844"/>
                        <a:ext cx="7521743" cy="592197"/>
                      </a:xfrm>
                      <a:prstGeom prst="rect">
                        <a:avLst/>
                      </a:prstGeom>
                      <a:solidFill>
                        <a:schemeClr val="accent2">
                          <a:lumMod val="20000"/>
                          <a:lumOff val="80000"/>
                        </a:schemeClr>
                      </a:solidFill>
                      <a:ln w="38100">
                        <a:solidFill>
                          <a:srgbClr val="C00000"/>
                        </a:solidFill>
                      </a:ln>
                    </p:spPr>
                  </p:pic>
                </p:oleObj>
              </mc:Fallback>
            </mc:AlternateContent>
          </a:graphicData>
        </a:graphic>
      </p:graphicFrame>
      <p:cxnSp>
        <p:nvCxnSpPr>
          <p:cNvPr id="13" name="直接连接符 12"/>
          <p:cNvCxnSpPr/>
          <p:nvPr/>
        </p:nvCxnSpPr>
        <p:spPr>
          <a:xfrm>
            <a:off x="6779257" y="3188970"/>
            <a:ext cx="0" cy="1641214"/>
          </a:xfrm>
          <a:prstGeom prst="line">
            <a:avLst/>
          </a:prstGeom>
          <a:ln w="19050">
            <a:solidFill>
              <a:srgbClr val="6B6B9C"/>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7149097" y="3269932"/>
            <a:ext cx="161925" cy="16192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箭头连接符 15"/>
          <p:cNvCxnSpPr/>
          <p:nvPr/>
        </p:nvCxnSpPr>
        <p:spPr>
          <a:xfrm>
            <a:off x="6879269" y="3332797"/>
            <a:ext cx="251438"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7594746" y="2438601"/>
            <a:ext cx="1107996" cy="369332"/>
          </a:xfrm>
          <a:prstGeom prst="rect">
            <a:avLst/>
          </a:prstGeom>
          <a:noFill/>
        </p:spPr>
        <p:txBody>
          <a:bodyPr wrap="none" rtlCol="0">
            <a:spAutoFit/>
          </a:bodyPr>
          <a:lstStyle/>
          <a:p>
            <a:r>
              <a:rPr lang="zh-CN" altLang="en-US" smtClean="0">
                <a:solidFill>
                  <a:srgbClr val="C00000"/>
                </a:solidFill>
                <a:latin typeface="黑体" panose="02010609060101010101" pitchFamily="49" charset="-122"/>
                <a:ea typeface="黑体" panose="02010609060101010101" pitchFamily="49" charset="-122"/>
              </a:rPr>
              <a:t>直线斜率</a:t>
            </a:r>
            <a:endParaRPr lang="zh-CN" altLang="en-US">
              <a:solidFill>
                <a:srgbClr val="C00000"/>
              </a:solidFill>
              <a:latin typeface="黑体" panose="02010609060101010101" pitchFamily="49" charset="-122"/>
              <a:ea typeface="黑体" panose="02010609060101010101" pitchFamily="49" charset="-122"/>
            </a:endParaRPr>
          </a:p>
        </p:txBody>
      </p:sp>
      <p:sp>
        <p:nvSpPr>
          <p:cNvPr id="10" name="椭圆 9"/>
          <p:cNvSpPr/>
          <p:nvPr/>
        </p:nvSpPr>
        <p:spPr>
          <a:xfrm>
            <a:off x="6698294" y="3257233"/>
            <a:ext cx="161925" cy="161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9255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4" grpId="0" animBg="1"/>
      <p:bldP spid="17"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C5C78DE-9C0B-4B83-9754-1B16F32780A6}"/>
              </a:ext>
            </a:extLst>
          </p:cNvPr>
          <p:cNvSpPr txBox="1">
            <a:spLocks/>
          </p:cNvSpPr>
          <p:nvPr/>
        </p:nvSpPr>
        <p:spPr bwMode="auto">
          <a:xfrm>
            <a:off x="184732" y="223991"/>
            <a:ext cx="8931745" cy="469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600" b="0" i="0" kern="1200">
                <a:solidFill>
                  <a:srgbClr val="FFC000"/>
                </a:solidFill>
                <a:latin typeface="Tahoma" pitchFamily="34" charset="0"/>
                <a:ea typeface="+mj-ea"/>
                <a:cs typeface="Tahoma"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57200" indent="-457200">
              <a:defRPr/>
            </a:pPr>
            <a:r>
              <a:rPr lang="en-US" altLang="zh-TW" smtClean="0">
                <a:solidFill>
                  <a:schemeClr val="tx1"/>
                </a:solidFill>
                <a:latin typeface="方正兰亭粗黑_GBK" panose="02000000000000000000" pitchFamily="2" charset="-122"/>
                <a:ea typeface="方正兰亭粗黑_GBK" panose="02000000000000000000" pitchFamily="2" charset="-122"/>
                <a:cs typeface="+mn-cs"/>
              </a:rPr>
              <a:t>4.6 </a:t>
            </a:r>
            <a:r>
              <a:rPr lang="zh-CN" altLang="en-US" smtClean="0">
                <a:solidFill>
                  <a:schemeClr val="tx1"/>
                </a:solidFill>
                <a:latin typeface="方正兰亭粗黑_GBK" panose="02000000000000000000" pitchFamily="2" charset="-122"/>
                <a:ea typeface="方正兰亭粗黑_GBK" panose="02000000000000000000" pitchFamily="2" charset="-122"/>
                <a:cs typeface="+mn-cs"/>
              </a:rPr>
              <a:t>相空间光学基础</a:t>
            </a:r>
            <a:endParaRPr lang="en-US" altLang="zh-CN" dirty="0">
              <a:solidFill>
                <a:schemeClr val="tx1"/>
              </a:solidFill>
              <a:latin typeface="方正兰亭粗黑_GBK" panose="02000000000000000000" pitchFamily="2" charset="-122"/>
              <a:ea typeface="方正兰亭粗黑_GBK" panose="02000000000000000000" pitchFamily="2" charset="-122"/>
              <a:cs typeface="+mn-cs"/>
            </a:endParaRPr>
          </a:p>
        </p:txBody>
      </p:sp>
      <p:sp>
        <p:nvSpPr>
          <p:cNvPr id="4" name="矩形 3"/>
          <p:cNvSpPr/>
          <p:nvPr/>
        </p:nvSpPr>
        <p:spPr>
          <a:xfrm>
            <a:off x="653570" y="906677"/>
            <a:ext cx="3467616" cy="584775"/>
          </a:xfrm>
          <a:prstGeom prst="rect">
            <a:avLst/>
          </a:prstGeom>
        </p:spPr>
        <p:txBody>
          <a:bodyPr wrap="none">
            <a:spAutoFit/>
          </a:bodyPr>
          <a:lstStyle/>
          <a:p>
            <a:r>
              <a:rPr lang="zh-CN" altLang="en-US" sz="3200" smtClean="0">
                <a:solidFill>
                  <a:srgbClr val="C00000"/>
                </a:solidFill>
                <a:latin typeface="Arial" panose="020B0604020202020204" pitchFamily="34" charset="0"/>
                <a:ea typeface="黑体" panose="02010609060101010101" pitchFamily="49" charset="-122"/>
                <a:cs typeface="Arial" panose="020B0604020202020204" pitchFamily="34" charset="0"/>
              </a:rPr>
              <a:t>傍轴光线追迹法：</a:t>
            </a:r>
            <a:endParaRPr lang="zh-CN" altLang="en-US" sz="3200">
              <a:solidFill>
                <a:srgbClr val="C00000"/>
              </a:solidFill>
              <a:latin typeface="Arial" panose="020B0604020202020204" pitchFamily="34" charset="0"/>
              <a:ea typeface="黑体" panose="02010609060101010101" pitchFamily="49" charset="-122"/>
              <a:cs typeface="Arial" panose="020B0604020202020204" pitchFamily="34" charset="0"/>
            </a:endParaRPr>
          </a:p>
        </p:txBody>
      </p:sp>
      <p:sp>
        <p:nvSpPr>
          <p:cNvPr id="7" name="矩形 6"/>
          <p:cNvSpPr/>
          <p:nvPr/>
        </p:nvSpPr>
        <p:spPr>
          <a:xfrm>
            <a:off x="2410865" y="1597722"/>
            <a:ext cx="4142481" cy="461665"/>
          </a:xfrm>
          <a:prstGeom prst="rect">
            <a:avLst/>
          </a:prstGeom>
        </p:spPr>
        <p:txBody>
          <a:bodyPr wrap="none">
            <a:spAutoFit/>
          </a:bodyPr>
          <a:lstStyle/>
          <a:p>
            <a:r>
              <a:rPr lang="zh-CN" altLang="en-US" sz="2400">
                <a:solidFill>
                  <a:srgbClr val="C00000"/>
                </a:solidFill>
                <a:latin typeface="Arial" panose="020B0604020202020204" pitchFamily="34" charset="0"/>
                <a:ea typeface="黑体" panose="02010609060101010101" pitchFamily="49" charset="-122"/>
                <a:cs typeface="Arial" panose="020B0604020202020204" pitchFamily="34" charset="0"/>
              </a:rPr>
              <a:t>两</a:t>
            </a:r>
            <a:r>
              <a:rPr lang="zh-CN" altLang="en-US" sz="2400" smtClean="0">
                <a:solidFill>
                  <a:srgbClr val="C00000"/>
                </a:solidFill>
                <a:latin typeface="Arial" panose="020B0604020202020204" pitchFamily="34" charset="0"/>
                <a:ea typeface="黑体" panose="02010609060101010101" pitchFamily="49" charset="-122"/>
                <a:cs typeface="Arial" panose="020B0604020202020204" pitchFamily="34" charset="0"/>
              </a:rPr>
              <a:t>个点光源</a:t>
            </a:r>
            <a:r>
              <a:rPr lang="en-US" altLang="zh-CN" sz="2400" smtClean="0">
                <a:solidFill>
                  <a:srgbClr val="C00000"/>
                </a:solidFill>
                <a:latin typeface="Arial" panose="020B0604020202020204" pitchFamily="34" charset="0"/>
                <a:ea typeface="黑体" panose="02010609060101010101" pitchFamily="49" charset="-122"/>
                <a:cs typeface="Arial" panose="020B0604020202020204" pitchFamily="34" charset="0"/>
              </a:rPr>
              <a:t>(</a:t>
            </a:r>
            <a:r>
              <a:rPr lang="en-US" altLang="zh-CN" sz="2400">
                <a:solidFill>
                  <a:srgbClr val="C00000"/>
                </a:solidFill>
                <a:latin typeface="Arial" panose="020B0604020202020204" pitchFamily="34" charset="0"/>
                <a:ea typeface="黑体" panose="02010609060101010101" pitchFamily="49" charset="-122"/>
                <a:cs typeface="Arial" panose="020B0604020202020204" pitchFamily="34" charset="0"/>
              </a:rPr>
              <a:t>z </a:t>
            </a:r>
            <a:r>
              <a:rPr lang="en-US" altLang="zh-CN" sz="2400" smtClean="0">
                <a:solidFill>
                  <a:srgbClr val="C00000"/>
                </a:solidFill>
                <a:latin typeface="Arial" panose="020B0604020202020204" pitchFamily="34" charset="0"/>
                <a:ea typeface="黑体" panose="02010609060101010101" pitchFamily="49" charset="-122"/>
                <a:cs typeface="Arial" panose="020B0604020202020204" pitchFamily="34" charset="0"/>
              </a:rPr>
              <a:t>&gt; 0)</a:t>
            </a:r>
            <a:r>
              <a:rPr lang="zh-CN" altLang="en-US" sz="2400" smtClean="0">
                <a:solidFill>
                  <a:srgbClr val="C00000"/>
                </a:solidFill>
                <a:latin typeface="Arial" panose="020B0604020202020204" pitchFamily="34" charset="0"/>
                <a:ea typeface="黑体" panose="02010609060101010101" pitchFamily="49" charset="-122"/>
                <a:cs typeface="Arial" panose="020B0604020202020204" pitchFamily="34" charset="0"/>
              </a:rPr>
              <a:t>相空间表示</a:t>
            </a:r>
            <a:endParaRPr lang="zh-CN" altLang="en-US" sz="2400">
              <a:solidFill>
                <a:srgbClr val="C00000"/>
              </a:solidFill>
              <a:latin typeface="Arial" panose="020B0604020202020204" pitchFamily="34" charset="0"/>
              <a:ea typeface="黑体" panose="02010609060101010101" pitchFamily="49" charset="-122"/>
              <a:cs typeface="Arial" panose="020B0604020202020204" pitchFamily="34" charset="0"/>
            </a:endParaRPr>
          </a:p>
        </p:txBody>
      </p:sp>
      <p:pic>
        <p:nvPicPr>
          <p:cNvPr id="2" name="图片 1"/>
          <p:cNvPicPr>
            <a:picLocks noChangeAspect="1"/>
          </p:cNvPicPr>
          <p:nvPr/>
        </p:nvPicPr>
        <p:blipFill>
          <a:blip r:embed="rId3"/>
          <a:stretch>
            <a:fillRect/>
          </a:stretch>
        </p:blipFill>
        <p:spPr>
          <a:xfrm>
            <a:off x="587004" y="2165657"/>
            <a:ext cx="8127200" cy="4146224"/>
          </a:xfrm>
          <a:prstGeom prst="rect">
            <a:avLst/>
          </a:prstGeom>
        </p:spPr>
      </p:pic>
    </p:spTree>
    <p:extLst>
      <p:ext uri="{BB962C8B-B14F-4D97-AF65-F5344CB8AC3E}">
        <p14:creationId xmlns:p14="http://schemas.microsoft.com/office/powerpoint/2010/main" val="8630284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C5C78DE-9C0B-4B83-9754-1B16F32780A6}"/>
              </a:ext>
            </a:extLst>
          </p:cNvPr>
          <p:cNvSpPr txBox="1">
            <a:spLocks/>
          </p:cNvSpPr>
          <p:nvPr/>
        </p:nvSpPr>
        <p:spPr bwMode="auto">
          <a:xfrm>
            <a:off x="184732" y="223991"/>
            <a:ext cx="8931745" cy="469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600" b="0" i="0" kern="1200">
                <a:solidFill>
                  <a:srgbClr val="FFC000"/>
                </a:solidFill>
                <a:latin typeface="Tahoma" pitchFamily="34" charset="0"/>
                <a:ea typeface="+mj-ea"/>
                <a:cs typeface="Tahoma"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57200" indent="-457200">
              <a:defRPr/>
            </a:pPr>
            <a:r>
              <a:rPr lang="en-US" altLang="zh-TW" smtClean="0">
                <a:solidFill>
                  <a:schemeClr val="tx1"/>
                </a:solidFill>
                <a:latin typeface="方正兰亭粗黑_GBK" panose="02000000000000000000" pitchFamily="2" charset="-122"/>
                <a:ea typeface="方正兰亭粗黑_GBK" panose="02000000000000000000" pitchFamily="2" charset="-122"/>
                <a:cs typeface="+mn-cs"/>
              </a:rPr>
              <a:t>4.6 </a:t>
            </a:r>
            <a:r>
              <a:rPr lang="zh-CN" altLang="en-US" smtClean="0">
                <a:solidFill>
                  <a:schemeClr val="tx1"/>
                </a:solidFill>
                <a:latin typeface="方正兰亭粗黑_GBK" panose="02000000000000000000" pitchFamily="2" charset="-122"/>
                <a:ea typeface="方正兰亭粗黑_GBK" panose="02000000000000000000" pitchFamily="2" charset="-122"/>
                <a:cs typeface="+mn-cs"/>
              </a:rPr>
              <a:t>相空间光学基础</a:t>
            </a:r>
            <a:endParaRPr lang="en-US" altLang="zh-CN" dirty="0">
              <a:solidFill>
                <a:schemeClr val="tx1"/>
              </a:solidFill>
              <a:latin typeface="方正兰亭粗黑_GBK" panose="02000000000000000000" pitchFamily="2" charset="-122"/>
              <a:ea typeface="方正兰亭粗黑_GBK" panose="02000000000000000000" pitchFamily="2" charset="-122"/>
              <a:cs typeface="+mn-cs"/>
            </a:endParaRPr>
          </a:p>
        </p:txBody>
      </p:sp>
      <p:sp>
        <p:nvSpPr>
          <p:cNvPr id="4" name="矩形 3"/>
          <p:cNvSpPr/>
          <p:nvPr/>
        </p:nvSpPr>
        <p:spPr>
          <a:xfrm>
            <a:off x="381355" y="968232"/>
            <a:ext cx="4852610" cy="523220"/>
          </a:xfrm>
          <a:prstGeom prst="rect">
            <a:avLst/>
          </a:prstGeom>
        </p:spPr>
        <p:txBody>
          <a:bodyPr wrap="none">
            <a:spAutoFit/>
          </a:bodyPr>
          <a:lstStyle/>
          <a:p>
            <a:r>
              <a:rPr lang="zh-CN" altLang="zh-CN" sz="2800">
                <a:solidFill>
                  <a:srgbClr val="C00000"/>
                </a:solidFill>
                <a:latin typeface="Arial" panose="020B0604020202020204" pitchFamily="34" charset="0"/>
                <a:ea typeface="黑体" panose="02010609060101010101" pitchFamily="49" charset="-122"/>
                <a:cs typeface="Arial" panose="020B0604020202020204" pitchFamily="34" charset="0"/>
              </a:rPr>
              <a:t>辐射度量学</a:t>
            </a:r>
            <a:r>
              <a:rPr lang="zh-CN" altLang="en-US" sz="2800">
                <a:solidFill>
                  <a:srgbClr val="C00000"/>
                </a:solidFill>
                <a:latin typeface="Arial" panose="020B0604020202020204" pitchFamily="34" charset="0"/>
                <a:ea typeface="黑体" panose="02010609060101010101" pitchFamily="49" charset="-122"/>
                <a:cs typeface="Arial" panose="020B0604020202020204" pitchFamily="34" charset="0"/>
              </a:rPr>
              <a:t>（</a:t>
            </a:r>
            <a:r>
              <a:rPr lang="en-US" altLang="zh-CN" sz="2800">
                <a:solidFill>
                  <a:srgbClr val="C00000"/>
                </a:solidFill>
                <a:latin typeface="Arial" panose="020B0604020202020204" pitchFamily="34" charset="0"/>
                <a:ea typeface="黑体" panose="02010609060101010101" pitchFamily="49" charset="-122"/>
                <a:cs typeface="Arial" panose="020B0604020202020204" pitchFamily="34" charset="0"/>
              </a:rPr>
              <a:t>Radiometry</a:t>
            </a:r>
            <a:r>
              <a:rPr lang="zh-CN" altLang="en-US" sz="2800">
                <a:solidFill>
                  <a:srgbClr val="C00000"/>
                </a:solidFill>
                <a:latin typeface="Arial" panose="020B0604020202020204" pitchFamily="34" charset="0"/>
                <a:ea typeface="黑体" panose="02010609060101010101" pitchFamily="49" charset="-122"/>
                <a:cs typeface="Arial" panose="020B0604020202020204" pitchFamily="34" charset="0"/>
              </a:rPr>
              <a:t>）：</a:t>
            </a:r>
          </a:p>
        </p:txBody>
      </p:sp>
      <p:pic>
        <p:nvPicPr>
          <p:cNvPr id="3" name="图片 2">
            <a:hlinkClick r:id="rId3" action="ppaction://hlinkpres?slideindex=1&amp;slidetitle="/>
          </p:cNvPr>
          <p:cNvPicPr>
            <a:picLocks noChangeAspect="1"/>
          </p:cNvPicPr>
          <p:nvPr/>
        </p:nvPicPr>
        <p:blipFill>
          <a:blip r:embed="rId4"/>
          <a:stretch>
            <a:fillRect/>
          </a:stretch>
        </p:blipFill>
        <p:spPr>
          <a:xfrm>
            <a:off x="381355" y="1610703"/>
            <a:ext cx="8538498" cy="4851047"/>
          </a:xfrm>
          <a:prstGeom prst="rect">
            <a:avLst/>
          </a:prstGeom>
        </p:spPr>
      </p:pic>
      <p:sp>
        <p:nvSpPr>
          <p:cNvPr id="7" name="矩形 6"/>
          <p:cNvSpPr/>
          <p:nvPr/>
        </p:nvSpPr>
        <p:spPr>
          <a:xfrm>
            <a:off x="0" y="6581001"/>
            <a:ext cx="10160000" cy="276999"/>
          </a:xfrm>
          <a:prstGeom prst="rect">
            <a:avLst/>
          </a:prstGeom>
        </p:spPr>
        <p:txBody>
          <a:bodyPr wrap="square">
            <a:spAutoFit/>
          </a:bodyPr>
          <a:lstStyle/>
          <a:p>
            <a:r>
              <a:rPr lang="zh-CN" altLang="en-US" sz="1200" u="sng">
                <a:solidFill>
                  <a:srgbClr val="0033CC"/>
                </a:solidFill>
                <a:latin typeface="Arial" panose="020B0604020202020204" pitchFamily="34" charset="0"/>
                <a:cs typeface="Arial" panose="020B0604020202020204" pitchFamily="34" charset="0"/>
              </a:rPr>
              <a:t>https://zh.wikipedia.org/wiki/%E8%BE%90%E5%B0%84%E5%BA%A6%E9%87%8F%E5%AD%A6</a:t>
            </a:r>
          </a:p>
        </p:txBody>
      </p:sp>
      <p:sp>
        <p:nvSpPr>
          <p:cNvPr id="2" name="文本框 1"/>
          <p:cNvSpPr txBox="1"/>
          <p:nvPr/>
        </p:nvSpPr>
        <p:spPr>
          <a:xfrm>
            <a:off x="95250" y="2505075"/>
            <a:ext cx="415498" cy="338554"/>
          </a:xfrm>
          <a:prstGeom prst="rect">
            <a:avLst/>
          </a:prstGeom>
          <a:noFill/>
        </p:spPr>
        <p:txBody>
          <a:bodyPr wrap="square" rtlCol="0">
            <a:spAutoFit/>
          </a:bodyPr>
          <a:lstStyle/>
          <a:p>
            <a:r>
              <a:rPr lang="zh-CN" altLang="en-US" sz="1600" b="1" smtClean="0">
                <a:latin typeface="黑体" panose="02010609060101010101" pitchFamily="49" charset="-122"/>
                <a:ea typeface="黑体" panose="02010609060101010101" pitchFamily="49" charset="-122"/>
              </a:rPr>
              <a:t>①</a:t>
            </a:r>
            <a:endParaRPr lang="zh-CN" altLang="en-US" sz="1600" b="1">
              <a:latin typeface="黑体" panose="02010609060101010101" pitchFamily="49" charset="-122"/>
              <a:ea typeface="黑体" panose="02010609060101010101" pitchFamily="49" charset="-122"/>
            </a:endParaRPr>
          </a:p>
        </p:txBody>
      </p:sp>
      <p:sp>
        <p:nvSpPr>
          <p:cNvPr id="8" name="文本框 7"/>
          <p:cNvSpPr txBox="1"/>
          <p:nvPr/>
        </p:nvSpPr>
        <p:spPr>
          <a:xfrm>
            <a:off x="95250" y="3374771"/>
            <a:ext cx="415498" cy="338554"/>
          </a:xfrm>
          <a:prstGeom prst="rect">
            <a:avLst/>
          </a:prstGeom>
          <a:noFill/>
        </p:spPr>
        <p:txBody>
          <a:bodyPr wrap="square" rtlCol="0">
            <a:spAutoFit/>
          </a:bodyPr>
          <a:lstStyle/>
          <a:p>
            <a:r>
              <a:rPr lang="zh-CN" altLang="en-US" sz="1600" b="1" smtClean="0">
                <a:latin typeface="黑体" panose="02010609060101010101" pitchFamily="49" charset="-122"/>
                <a:ea typeface="黑体" panose="02010609060101010101" pitchFamily="49" charset="-122"/>
              </a:rPr>
              <a:t>②</a:t>
            </a:r>
            <a:endParaRPr lang="zh-CN" altLang="en-US" sz="1600" b="1">
              <a:latin typeface="黑体" panose="02010609060101010101" pitchFamily="49" charset="-122"/>
              <a:ea typeface="黑体" panose="02010609060101010101" pitchFamily="49" charset="-122"/>
            </a:endParaRPr>
          </a:p>
        </p:txBody>
      </p:sp>
      <p:sp>
        <p:nvSpPr>
          <p:cNvPr id="9" name="文本框 8"/>
          <p:cNvSpPr txBox="1"/>
          <p:nvPr/>
        </p:nvSpPr>
        <p:spPr>
          <a:xfrm>
            <a:off x="95250" y="1853317"/>
            <a:ext cx="415498" cy="338554"/>
          </a:xfrm>
          <a:prstGeom prst="rect">
            <a:avLst/>
          </a:prstGeom>
          <a:noFill/>
        </p:spPr>
        <p:txBody>
          <a:bodyPr wrap="square" rtlCol="0">
            <a:spAutoFit/>
          </a:bodyPr>
          <a:lstStyle/>
          <a:p>
            <a:r>
              <a:rPr lang="zh-CN" altLang="en-US" sz="1600" b="1" smtClean="0">
                <a:latin typeface="黑体" panose="02010609060101010101" pitchFamily="49" charset="-122"/>
                <a:ea typeface="黑体" panose="02010609060101010101" pitchFamily="49" charset="-122"/>
              </a:rPr>
              <a:t>③</a:t>
            </a:r>
            <a:endParaRPr lang="zh-CN" altLang="en-US" sz="1600" b="1">
              <a:latin typeface="黑体" panose="02010609060101010101" pitchFamily="49" charset="-122"/>
              <a:ea typeface="黑体" panose="02010609060101010101" pitchFamily="49" charset="-122"/>
            </a:endParaRPr>
          </a:p>
        </p:txBody>
      </p:sp>
      <p:sp>
        <p:nvSpPr>
          <p:cNvPr id="10" name="文本框 9"/>
          <p:cNvSpPr txBox="1"/>
          <p:nvPr/>
        </p:nvSpPr>
        <p:spPr>
          <a:xfrm>
            <a:off x="95250" y="2939923"/>
            <a:ext cx="415498" cy="338554"/>
          </a:xfrm>
          <a:prstGeom prst="rect">
            <a:avLst/>
          </a:prstGeom>
          <a:noFill/>
        </p:spPr>
        <p:txBody>
          <a:bodyPr wrap="square" rtlCol="0">
            <a:spAutoFit/>
          </a:bodyPr>
          <a:lstStyle/>
          <a:p>
            <a:r>
              <a:rPr lang="zh-CN" altLang="en-US" sz="1600" b="1" smtClean="0">
                <a:latin typeface="黑体" panose="02010609060101010101" pitchFamily="49" charset="-122"/>
                <a:ea typeface="黑体" panose="02010609060101010101" pitchFamily="49" charset="-122"/>
              </a:rPr>
              <a:t>④</a:t>
            </a:r>
            <a:endParaRPr lang="zh-CN" altLang="en-US" sz="1600" b="1">
              <a:latin typeface="黑体" panose="02010609060101010101" pitchFamily="49" charset="-122"/>
              <a:ea typeface="黑体" panose="02010609060101010101" pitchFamily="49" charset="-122"/>
            </a:endParaRPr>
          </a:p>
        </p:txBody>
      </p:sp>
      <p:sp>
        <p:nvSpPr>
          <p:cNvPr id="11" name="文本框 10"/>
          <p:cNvSpPr txBox="1"/>
          <p:nvPr/>
        </p:nvSpPr>
        <p:spPr>
          <a:xfrm>
            <a:off x="95250" y="2279487"/>
            <a:ext cx="415498" cy="338554"/>
          </a:xfrm>
          <a:prstGeom prst="rect">
            <a:avLst/>
          </a:prstGeom>
          <a:noFill/>
        </p:spPr>
        <p:txBody>
          <a:bodyPr wrap="square" rtlCol="0">
            <a:spAutoFit/>
          </a:bodyPr>
          <a:lstStyle/>
          <a:p>
            <a:r>
              <a:rPr lang="zh-CN" altLang="en-US" sz="1600" b="1" smtClean="0">
                <a:latin typeface="黑体" panose="02010609060101010101" pitchFamily="49" charset="-122"/>
                <a:ea typeface="黑体" panose="02010609060101010101" pitchFamily="49" charset="-122"/>
              </a:rPr>
              <a:t>⑤</a:t>
            </a:r>
            <a:endParaRPr lang="zh-CN" altLang="en-US" sz="1600" b="1">
              <a:latin typeface="黑体" panose="02010609060101010101" pitchFamily="49" charset="-122"/>
              <a:ea typeface="黑体" panose="02010609060101010101" pitchFamily="49" charset="-122"/>
            </a:endParaRPr>
          </a:p>
        </p:txBody>
      </p:sp>
      <p:sp>
        <p:nvSpPr>
          <p:cNvPr id="12" name="文本框 11"/>
          <p:cNvSpPr txBox="1"/>
          <p:nvPr/>
        </p:nvSpPr>
        <p:spPr>
          <a:xfrm>
            <a:off x="95250" y="3640342"/>
            <a:ext cx="415498" cy="338554"/>
          </a:xfrm>
          <a:prstGeom prst="rect">
            <a:avLst/>
          </a:prstGeom>
          <a:noFill/>
        </p:spPr>
        <p:txBody>
          <a:bodyPr wrap="square" rtlCol="0">
            <a:spAutoFit/>
          </a:bodyPr>
          <a:lstStyle/>
          <a:p>
            <a:r>
              <a:rPr lang="zh-CN" altLang="en-US" sz="1600" b="1" smtClean="0">
                <a:latin typeface="黑体" panose="02010609060101010101" pitchFamily="49" charset="-122"/>
                <a:ea typeface="黑体" panose="02010609060101010101" pitchFamily="49" charset="-122"/>
              </a:rPr>
              <a:t>⑥</a:t>
            </a:r>
            <a:endParaRPr lang="zh-CN" altLang="en-US" sz="1600" b="1">
              <a:latin typeface="黑体" panose="02010609060101010101" pitchFamily="49" charset="-122"/>
              <a:ea typeface="黑体" panose="02010609060101010101" pitchFamily="49" charset="-122"/>
            </a:endParaRPr>
          </a:p>
        </p:txBody>
      </p:sp>
      <p:sp>
        <p:nvSpPr>
          <p:cNvPr id="14" name="文本框 13"/>
          <p:cNvSpPr txBox="1"/>
          <p:nvPr/>
        </p:nvSpPr>
        <p:spPr>
          <a:xfrm>
            <a:off x="1525905" y="2317746"/>
            <a:ext cx="952500" cy="276999"/>
          </a:xfrm>
          <a:prstGeom prst="rect">
            <a:avLst/>
          </a:prstGeom>
          <a:noFill/>
        </p:spPr>
        <p:txBody>
          <a:bodyPr wrap="square" rtlCol="0">
            <a:spAutoFit/>
          </a:bodyPr>
          <a:lstStyle/>
          <a:p>
            <a:r>
              <a:rPr lang="zh-CN" altLang="en-US" sz="1200" smtClean="0">
                <a:solidFill>
                  <a:srgbClr val="C00000"/>
                </a:solidFill>
                <a:latin typeface="黑体" panose="02010609060101010101" pitchFamily="49" charset="-122"/>
                <a:ea typeface="黑体" panose="02010609060101010101" pitchFamily="49" charset="-122"/>
              </a:rPr>
              <a:t>辐亮度</a:t>
            </a:r>
            <a:endParaRPr lang="zh-CN" altLang="en-US" sz="1200">
              <a:solidFill>
                <a:srgbClr val="C00000"/>
              </a:solidFill>
              <a:latin typeface="黑体" panose="02010609060101010101" pitchFamily="49" charset="-122"/>
              <a:ea typeface="黑体" panose="02010609060101010101" pitchFamily="49" charset="-122"/>
            </a:endParaRPr>
          </a:p>
        </p:txBody>
      </p:sp>
      <p:grpSp>
        <p:nvGrpSpPr>
          <p:cNvPr id="13" name="组合 12"/>
          <p:cNvGrpSpPr/>
          <p:nvPr/>
        </p:nvGrpSpPr>
        <p:grpSpPr>
          <a:xfrm>
            <a:off x="381355" y="2143042"/>
            <a:ext cx="8538497" cy="4318708"/>
            <a:chOff x="381355" y="2143042"/>
            <a:chExt cx="8538497" cy="4318708"/>
          </a:xfrm>
        </p:grpSpPr>
        <p:sp>
          <p:nvSpPr>
            <p:cNvPr id="6" name="矩形 5"/>
            <p:cNvSpPr/>
            <p:nvPr/>
          </p:nvSpPr>
          <p:spPr>
            <a:xfrm>
              <a:off x="510748" y="2143042"/>
              <a:ext cx="7747427" cy="193953"/>
            </a:xfrm>
            <a:prstGeom prst="rect">
              <a:avLst/>
            </a:prstGeom>
            <a:solidFill>
              <a:srgbClr val="F8F9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510747" y="2812851"/>
              <a:ext cx="7747427" cy="193953"/>
            </a:xfrm>
            <a:prstGeom prst="rect">
              <a:avLst/>
            </a:prstGeom>
            <a:solidFill>
              <a:srgbClr val="F8F9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510747" y="3248315"/>
              <a:ext cx="7747427" cy="193953"/>
            </a:xfrm>
            <a:prstGeom prst="rect">
              <a:avLst/>
            </a:prstGeom>
            <a:solidFill>
              <a:srgbClr val="F8F9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81355" y="3923520"/>
              <a:ext cx="8538497" cy="2538230"/>
            </a:xfrm>
            <a:prstGeom prst="rect">
              <a:avLst/>
            </a:prstGeom>
            <a:solidFill>
              <a:srgbClr val="C0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74070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12"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441268" y="906677"/>
            <a:ext cx="8276784" cy="5216056"/>
          </a:xfrm>
          <a:prstGeom prst="rect">
            <a:avLst/>
          </a:prstGeom>
        </p:spPr>
      </p:pic>
      <p:sp>
        <p:nvSpPr>
          <p:cNvPr id="5" name="Title 1">
            <a:extLst>
              <a:ext uri="{FF2B5EF4-FFF2-40B4-BE49-F238E27FC236}">
                <a16:creationId xmlns:a16="http://schemas.microsoft.com/office/drawing/2014/main" id="{7C5C78DE-9C0B-4B83-9754-1B16F32780A6}"/>
              </a:ext>
            </a:extLst>
          </p:cNvPr>
          <p:cNvSpPr txBox="1">
            <a:spLocks/>
          </p:cNvSpPr>
          <p:nvPr/>
        </p:nvSpPr>
        <p:spPr bwMode="auto">
          <a:xfrm>
            <a:off x="184732" y="223991"/>
            <a:ext cx="8931745" cy="469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600" b="0" i="0" kern="1200">
                <a:solidFill>
                  <a:srgbClr val="FFC000"/>
                </a:solidFill>
                <a:latin typeface="Tahoma" pitchFamily="34" charset="0"/>
                <a:ea typeface="+mj-ea"/>
                <a:cs typeface="Tahoma"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57200" indent="-457200">
              <a:defRPr/>
            </a:pPr>
            <a:r>
              <a:rPr lang="en-US" altLang="zh-TW" smtClean="0">
                <a:solidFill>
                  <a:schemeClr val="tx1"/>
                </a:solidFill>
                <a:latin typeface="方正兰亭粗黑_GBK" panose="02000000000000000000" pitchFamily="2" charset="-122"/>
                <a:ea typeface="方正兰亭粗黑_GBK" panose="02000000000000000000" pitchFamily="2" charset="-122"/>
                <a:cs typeface="+mn-cs"/>
              </a:rPr>
              <a:t>4.6 </a:t>
            </a:r>
            <a:r>
              <a:rPr lang="zh-CN" altLang="en-US" smtClean="0">
                <a:solidFill>
                  <a:schemeClr val="tx1"/>
                </a:solidFill>
                <a:latin typeface="方正兰亭粗黑_GBK" panose="02000000000000000000" pitchFamily="2" charset="-122"/>
                <a:ea typeface="方正兰亭粗黑_GBK" panose="02000000000000000000" pitchFamily="2" charset="-122"/>
                <a:cs typeface="+mn-cs"/>
              </a:rPr>
              <a:t>相空间光学基础</a:t>
            </a:r>
            <a:endParaRPr lang="en-US" altLang="zh-CN" dirty="0">
              <a:solidFill>
                <a:schemeClr val="tx1"/>
              </a:solidFill>
              <a:latin typeface="方正兰亭粗黑_GBK" panose="02000000000000000000" pitchFamily="2" charset="-122"/>
              <a:ea typeface="方正兰亭粗黑_GBK" panose="02000000000000000000" pitchFamily="2" charset="-122"/>
              <a:cs typeface="+mn-cs"/>
            </a:endParaRPr>
          </a:p>
        </p:txBody>
      </p:sp>
      <p:sp>
        <p:nvSpPr>
          <p:cNvPr id="4" name="矩形 3"/>
          <p:cNvSpPr/>
          <p:nvPr/>
        </p:nvSpPr>
        <p:spPr>
          <a:xfrm>
            <a:off x="1462070" y="1432195"/>
            <a:ext cx="6377067" cy="461665"/>
          </a:xfrm>
          <a:prstGeom prst="rect">
            <a:avLst/>
          </a:prstGeom>
        </p:spPr>
        <p:txBody>
          <a:bodyPr wrap="none">
            <a:spAutoFit/>
          </a:bodyPr>
          <a:lstStyle/>
          <a:p>
            <a:r>
              <a:rPr lang="zh-CN" altLang="zh-CN" sz="2400">
                <a:solidFill>
                  <a:srgbClr val="C00000"/>
                </a:solidFill>
                <a:latin typeface="Arial" panose="020B0604020202020204" pitchFamily="34" charset="0"/>
                <a:ea typeface="黑体" panose="02010609060101010101" pitchFamily="49" charset="-122"/>
                <a:cs typeface="Arial" panose="020B0604020202020204" pitchFamily="34" charset="0"/>
              </a:rPr>
              <a:t>辐射度量学</a:t>
            </a:r>
            <a:r>
              <a:rPr lang="zh-CN" altLang="en-US" sz="2400">
                <a:solidFill>
                  <a:srgbClr val="C00000"/>
                </a:solidFill>
                <a:latin typeface="Arial" panose="020B0604020202020204" pitchFamily="34" charset="0"/>
                <a:ea typeface="黑体" panose="02010609060101010101" pitchFamily="49" charset="-122"/>
                <a:cs typeface="Arial" panose="020B0604020202020204" pitchFamily="34" charset="0"/>
              </a:rPr>
              <a:t>（</a:t>
            </a:r>
            <a:r>
              <a:rPr lang="en-US" altLang="zh-CN" sz="2400">
                <a:solidFill>
                  <a:srgbClr val="C00000"/>
                </a:solidFill>
                <a:latin typeface="Arial" panose="020B0604020202020204" pitchFamily="34" charset="0"/>
                <a:ea typeface="黑体" panose="02010609060101010101" pitchFamily="49" charset="-122"/>
                <a:cs typeface="Arial" panose="020B0604020202020204" pitchFamily="34" charset="0"/>
              </a:rPr>
              <a:t>Radiometry</a:t>
            </a:r>
            <a:r>
              <a:rPr lang="zh-CN" altLang="en-US" sz="2400">
                <a:solidFill>
                  <a:srgbClr val="C00000"/>
                </a:solidFill>
                <a:latin typeface="Arial" panose="020B0604020202020204" pitchFamily="34" charset="0"/>
                <a:ea typeface="黑体" panose="02010609060101010101" pitchFamily="49" charset="-122"/>
                <a:cs typeface="Arial" panose="020B0604020202020204" pitchFamily="34" charset="0"/>
              </a:rPr>
              <a:t>）</a:t>
            </a:r>
            <a:r>
              <a:rPr lang="zh-CN" altLang="en-US" sz="2400" smtClean="0">
                <a:solidFill>
                  <a:srgbClr val="C00000"/>
                </a:solidFill>
                <a:latin typeface="Arial" panose="020B0604020202020204" pitchFamily="34" charset="0"/>
                <a:ea typeface="黑体" panose="02010609060101010101" pitchFamily="49" charset="-122"/>
                <a:cs typeface="Arial" panose="020B0604020202020204" pitchFamily="34" charset="0"/>
              </a:rPr>
              <a:t>：将光线赋予权重</a:t>
            </a:r>
            <a:endParaRPr lang="zh-CN" altLang="en-US" sz="2400">
              <a:solidFill>
                <a:srgbClr val="C00000"/>
              </a:solidFill>
              <a:latin typeface="Arial" panose="020B0604020202020204" pitchFamily="34" charset="0"/>
              <a:ea typeface="黑体" panose="02010609060101010101" pitchFamily="49" charset="-122"/>
              <a:cs typeface="Arial" panose="020B0604020202020204" pitchFamily="34" charset="0"/>
            </a:endParaRPr>
          </a:p>
        </p:txBody>
      </p:sp>
      <p:sp>
        <p:nvSpPr>
          <p:cNvPr id="3" name="矩形 2"/>
          <p:cNvSpPr/>
          <p:nvPr/>
        </p:nvSpPr>
        <p:spPr>
          <a:xfrm>
            <a:off x="576644" y="5829402"/>
            <a:ext cx="8420211" cy="800219"/>
          </a:xfrm>
          <a:prstGeom prst="rect">
            <a:avLst/>
          </a:prstGeom>
        </p:spPr>
        <p:txBody>
          <a:bodyPr wrap="square">
            <a:spAutoFit/>
          </a:bodyPr>
          <a:lstStyle/>
          <a:p>
            <a:r>
              <a:rPr lang="en-US" altLang="zh-CN" sz="2800">
                <a:solidFill>
                  <a:srgbClr val="C00000"/>
                </a:solidFill>
                <a:latin typeface="Arial" panose="020B0604020202020204" pitchFamily="34" charset="0"/>
                <a:ea typeface="黑体" panose="02010609060101010101" pitchFamily="49" charset="-122"/>
                <a:cs typeface="Arial" panose="020B0604020202020204" pitchFamily="34" charset="0"/>
              </a:rPr>
              <a:t> </a:t>
            </a:r>
            <a:r>
              <a:rPr lang="zh-CN" altLang="en-US" sz="2000">
                <a:latin typeface="Arial" panose="020B0604020202020204" pitchFamily="34" charset="0"/>
                <a:ea typeface="黑体" panose="02010609060101010101" pitchFamily="49" charset="-122"/>
                <a:cs typeface="Arial" panose="020B0604020202020204" pitchFamily="34" charset="0"/>
              </a:rPr>
              <a:t>相空间分布函数本质为</a:t>
            </a:r>
            <a:r>
              <a:rPr lang="zh-CN" altLang="en-US" sz="2000" smtClean="0">
                <a:solidFill>
                  <a:srgbClr val="C00000"/>
                </a:solidFill>
                <a:latin typeface="Arial" panose="020B0604020202020204" pitchFamily="34" charset="0"/>
                <a:ea typeface="黑体" panose="02010609060101010101" pitchFamily="49" charset="-122"/>
                <a:cs typeface="Arial" panose="020B0604020202020204" pitchFamily="34" charset="0"/>
              </a:rPr>
              <a:t>辐亮度（</a:t>
            </a:r>
            <a:r>
              <a:rPr lang="en-US" altLang="zh-CN" sz="2000" smtClean="0">
                <a:solidFill>
                  <a:srgbClr val="C00000"/>
                </a:solidFill>
                <a:latin typeface="Arial" panose="020B0604020202020204" pitchFamily="34" charset="0"/>
                <a:ea typeface="黑体" panose="02010609060101010101" pitchFamily="49" charset="-122"/>
                <a:cs typeface="Arial" panose="020B0604020202020204" pitchFamily="34" charset="0"/>
              </a:rPr>
              <a:t>radiance</a:t>
            </a:r>
            <a:r>
              <a:rPr lang="zh-CN" altLang="en-US" sz="2000" smtClean="0">
                <a:solidFill>
                  <a:srgbClr val="C00000"/>
                </a:solidFill>
                <a:latin typeface="Arial" panose="020B0604020202020204" pitchFamily="34" charset="0"/>
                <a:ea typeface="黑体" panose="02010609060101010101" pitchFamily="49" charset="-122"/>
                <a:cs typeface="Arial" panose="020B0604020202020204" pitchFamily="34" charset="0"/>
              </a:rPr>
              <a:t>）</a:t>
            </a:r>
            <a:endParaRPr lang="en-US" altLang="zh-CN" sz="2000" smtClean="0">
              <a:solidFill>
                <a:srgbClr val="C00000"/>
              </a:solidFill>
              <a:latin typeface="Arial" panose="020B0604020202020204" pitchFamily="34" charset="0"/>
              <a:ea typeface="黑体" panose="02010609060101010101" pitchFamily="49" charset="-122"/>
              <a:cs typeface="Arial" panose="020B0604020202020204" pitchFamily="34" charset="0"/>
            </a:endParaRPr>
          </a:p>
          <a:p>
            <a:r>
              <a:rPr lang="en-US" altLang="zh-CN">
                <a:solidFill>
                  <a:srgbClr val="C00000"/>
                </a:solidFill>
                <a:latin typeface="Arial" panose="020B0604020202020204" pitchFamily="34" charset="0"/>
                <a:ea typeface="黑体" panose="02010609060101010101" pitchFamily="49" charset="-122"/>
                <a:cs typeface="Arial" panose="020B0604020202020204" pitchFamily="34" charset="0"/>
              </a:rPr>
              <a:t> </a:t>
            </a:r>
            <a:r>
              <a:rPr lang="en-US" altLang="zh-CN" smtClean="0">
                <a:solidFill>
                  <a:srgbClr val="C00000"/>
                </a:solidFill>
                <a:latin typeface="Arial" panose="020B0604020202020204" pitchFamily="34" charset="0"/>
                <a:ea typeface="黑体" panose="02010609060101010101" pitchFamily="49" charset="-122"/>
                <a:cs typeface="Arial" panose="020B0604020202020204" pitchFamily="34" charset="0"/>
              </a:rPr>
              <a:t>                                             ——</a:t>
            </a:r>
            <a:r>
              <a:rPr lang="zh-CN" altLang="en-US">
                <a:solidFill>
                  <a:srgbClr val="C00000"/>
                </a:solidFill>
                <a:latin typeface="Arial" panose="020B0604020202020204" pitchFamily="34" charset="0"/>
                <a:ea typeface="黑体" panose="02010609060101010101" pitchFamily="49" charset="-122"/>
                <a:cs typeface="Arial" panose="020B0604020202020204" pitchFamily="34" charset="0"/>
              </a:rPr>
              <a:t>空间</a:t>
            </a:r>
            <a:r>
              <a:rPr lang="zh-CN" altLang="en-US" smtClean="0">
                <a:solidFill>
                  <a:srgbClr val="C00000"/>
                </a:solidFill>
                <a:latin typeface="Arial" panose="020B0604020202020204" pitchFamily="34" charset="0"/>
                <a:ea typeface="黑体" panose="02010609060101010101" pitchFamily="49" charset="-122"/>
                <a:cs typeface="Arial" panose="020B0604020202020204" pitchFamily="34" charset="0"/>
              </a:rPr>
              <a:t>位置（</a:t>
            </a:r>
            <a:r>
              <a:rPr lang="en-US" altLang="zh-CN" smtClean="0">
                <a:solidFill>
                  <a:srgbClr val="C00000"/>
                </a:solidFill>
                <a:latin typeface="Arial" panose="020B0604020202020204" pitchFamily="34" charset="0"/>
                <a:ea typeface="黑体" panose="02010609060101010101" pitchFamily="49" charset="-122"/>
                <a:cs typeface="Arial" panose="020B0604020202020204" pitchFamily="34" charset="0"/>
              </a:rPr>
              <a:t>3D</a:t>
            </a:r>
            <a:r>
              <a:rPr lang="zh-CN" altLang="en-US" smtClean="0">
                <a:solidFill>
                  <a:srgbClr val="C00000"/>
                </a:solidFill>
                <a:latin typeface="Arial" panose="020B0604020202020204" pitchFamily="34" charset="0"/>
                <a:ea typeface="黑体" panose="02010609060101010101" pitchFamily="49" charset="-122"/>
                <a:cs typeface="Arial" panose="020B0604020202020204" pitchFamily="34" charset="0"/>
              </a:rPr>
              <a:t>）和角度（</a:t>
            </a:r>
            <a:r>
              <a:rPr lang="en-US" altLang="zh-CN" smtClean="0">
                <a:solidFill>
                  <a:srgbClr val="C00000"/>
                </a:solidFill>
                <a:latin typeface="Arial" panose="020B0604020202020204" pitchFamily="34" charset="0"/>
                <a:ea typeface="黑体" panose="02010609060101010101" pitchFamily="49" charset="-122"/>
                <a:cs typeface="Arial" panose="020B0604020202020204" pitchFamily="34" charset="0"/>
              </a:rPr>
              <a:t>3D</a:t>
            </a:r>
            <a:r>
              <a:rPr lang="zh-CN" altLang="en-US" smtClean="0">
                <a:solidFill>
                  <a:srgbClr val="C00000"/>
                </a:solidFill>
                <a:latin typeface="Arial" panose="020B0604020202020204" pitchFamily="34" charset="0"/>
                <a:ea typeface="黑体" panose="02010609060101010101" pitchFamily="49" charset="-122"/>
                <a:cs typeface="Arial" panose="020B0604020202020204" pitchFamily="34" charset="0"/>
              </a:rPr>
              <a:t>）的</a:t>
            </a:r>
            <a:r>
              <a:rPr lang="en-US" altLang="zh-CN" smtClean="0">
                <a:solidFill>
                  <a:srgbClr val="C00000"/>
                </a:solidFill>
                <a:latin typeface="Arial" panose="020B0604020202020204" pitchFamily="34" charset="0"/>
                <a:ea typeface="黑体" panose="02010609060101010101" pitchFamily="49" charset="-122"/>
                <a:cs typeface="Arial" panose="020B0604020202020204" pitchFamily="34" charset="0"/>
              </a:rPr>
              <a:t>6D</a:t>
            </a:r>
            <a:r>
              <a:rPr lang="zh-CN" altLang="en-US" smtClean="0">
                <a:solidFill>
                  <a:srgbClr val="C00000"/>
                </a:solidFill>
                <a:latin typeface="Arial" panose="020B0604020202020204" pitchFamily="34" charset="0"/>
                <a:ea typeface="黑体" panose="02010609060101010101" pitchFamily="49" charset="-122"/>
                <a:cs typeface="Arial" panose="020B0604020202020204" pitchFamily="34" charset="0"/>
              </a:rPr>
              <a:t>联合分布</a:t>
            </a:r>
            <a:endParaRPr lang="zh-CN" altLang="en-US"/>
          </a:p>
        </p:txBody>
      </p:sp>
    </p:spTree>
    <p:extLst>
      <p:ext uri="{BB962C8B-B14F-4D97-AF65-F5344CB8AC3E}">
        <p14:creationId xmlns:p14="http://schemas.microsoft.com/office/powerpoint/2010/main" val="7727212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C5C78DE-9C0B-4B83-9754-1B16F32780A6}"/>
              </a:ext>
            </a:extLst>
          </p:cNvPr>
          <p:cNvSpPr txBox="1">
            <a:spLocks/>
          </p:cNvSpPr>
          <p:nvPr/>
        </p:nvSpPr>
        <p:spPr bwMode="auto">
          <a:xfrm>
            <a:off x="184732" y="223991"/>
            <a:ext cx="8931745" cy="469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600" b="0" i="0" kern="1200">
                <a:solidFill>
                  <a:srgbClr val="FFC000"/>
                </a:solidFill>
                <a:latin typeface="Tahoma" pitchFamily="34" charset="0"/>
                <a:ea typeface="+mj-ea"/>
                <a:cs typeface="Tahoma"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57200" indent="-457200">
              <a:defRPr/>
            </a:pPr>
            <a:r>
              <a:rPr lang="en-US" altLang="zh-TW" smtClean="0">
                <a:solidFill>
                  <a:schemeClr val="tx1"/>
                </a:solidFill>
                <a:latin typeface="方正兰亭粗黑_GBK" panose="02000000000000000000" pitchFamily="2" charset="-122"/>
                <a:ea typeface="方正兰亭粗黑_GBK" panose="02000000000000000000" pitchFamily="2" charset="-122"/>
                <a:cs typeface="+mn-cs"/>
              </a:rPr>
              <a:t>4.6 </a:t>
            </a:r>
            <a:r>
              <a:rPr lang="zh-CN" altLang="en-US" smtClean="0">
                <a:solidFill>
                  <a:schemeClr val="tx1"/>
                </a:solidFill>
                <a:latin typeface="方正兰亭粗黑_GBK" panose="02000000000000000000" pitchFamily="2" charset="-122"/>
                <a:ea typeface="方正兰亭粗黑_GBK" panose="02000000000000000000" pitchFamily="2" charset="-122"/>
                <a:cs typeface="+mn-cs"/>
              </a:rPr>
              <a:t>相空间光学基础</a:t>
            </a:r>
            <a:endParaRPr lang="en-US" altLang="zh-CN" dirty="0">
              <a:solidFill>
                <a:schemeClr val="tx1"/>
              </a:solidFill>
              <a:latin typeface="方正兰亭粗黑_GBK" panose="02000000000000000000" pitchFamily="2" charset="-122"/>
              <a:ea typeface="方正兰亭粗黑_GBK" panose="02000000000000000000" pitchFamily="2" charset="-122"/>
              <a:cs typeface="+mn-cs"/>
            </a:endParaRPr>
          </a:p>
        </p:txBody>
      </p:sp>
      <p:pic>
        <p:nvPicPr>
          <p:cNvPr id="2" name="图片 1"/>
          <p:cNvPicPr>
            <a:picLocks noChangeAspect="1"/>
          </p:cNvPicPr>
          <p:nvPr/>
        </p:nvPicPr>
        <p:blipFill>
          <a:blip r:embed="rId3"/>
          <a:stretch>
            <a:fillRect/>
          </a:stretch>
        </p:blipFill>
        <p:spPr>
          <a:xfrm>
            <a:off x="798432" y="1876081"/>
            <a:ext cx="7311898" cy="4981919"/>
          </a:xfrm>
          <a:prstGeom prst="rect">
            <a:avLst/>
          </a:prstGeom>
        </p:spPr>
      </p:pic>
      <p:sp>
        <p:nvSpPr>
          <p:cNvPr id="3" name="文本框 2"/>
          <p:cNvSpPr txBox="1"/>
          <p:nvPr/>
        </p:nvSpPr>
        <p:spPr>
          <a:xfrm>
            <a:off x="922077" y="2638597"/>
            <a:ext cx="1261884" cy="523220"/>
          </a:xfrm>
          <a:prstGeom prst="rect">
            <a:avLst/>
          </a:prstGeom>
          <a:noFill/>
        </p:spPr>
        <p:txBody>
          <a:bodyPr wrap="none" rtlCol="0">
            <a:spAutoFit/>
          </a:bodyPr>
          <a:lstStyle/>
          <a:p>
            <a:r>
              <a:rPr lang="zh-CN" altLang="en-US" sz="2800" smtClean="0">
                <a:solidFill>
                  <a:srgbClr val="C00000"/>
                </a:solidFill>
                <a:latin typeface="黑体" panose="02010609060101010101" pitchFamily="49" charset="-122"/>
                <a:ea typeface="黑体" panose="02010609060101010101" pitchFamily="49" charset="-122"/>
              </a:rPr>
              <a:t>辐亮度</a:t>
            </a:r>
            <a:endParaRPr lang="zh-CN" altLang="en-US" sz="2800">
              <a:solidFill>
                <a:srgbClr val="C00000"/>
              </a:solidFill>
              <a:latin typeface="黑体" panose="02010609060101010101" pitchFamily="49" charset="-122"/>
              <a:ea typeface="黑体" panose="02010609060101010101" pitchFamily="49" charset="-122"/>
            </a:endParaRPr>
          </a:p>
        </p:txBody>
      </p:sp>
      <p:sp>
        <p:nvSpPr>
          <p:cNvPr id="7" name="文本框 6"/>
          <p:cNvSpPr txBox="1"/>
          <p:nvPr/>
        </p:nvSpPr>
        <p:spPr>
          <a:xfrm>
            <a:off x="6640482" y="3329833"/>
            <a:ext cx="1620957" cy="523220"/>
          </a:xfrm>
          <a:prstGeom prst="rect">
            <a:avLst/>
          </a:prstGeom>
          <a:noFill/>
        </p:spPr>
        <p:txBody>
          <a:bodyPr wrap="none" rtlCol="0">
            <a:spAutoFit/>
          </a:bodyPr>
          <a:lstStyle/>
          <a:p>
            <a:r>
              <a:rPr lang="zh-CN" altLang="en-US" sz="2800" smtClean="0">
                <a:solidFill>
                  <a:srgbClr val="C00000"/>
                </a:solidFill>
                <a:latin typeface="黑体" panose="02010609060101010101" pitchFamily="49" charset="-122"/>
                <a:ea typeface="黑体" panose="02010609060101010101" pitchFamily="49" charset="-122"/>
              </a:rPr>
              <a:t>辐射强度</a:t>
            </a:r>
            <a:endParaRPr lang="zh-CN" altLang="en-US" sz="2800">
              <a:solidFill>
                <a:srgbClr val="C00000"/>
              </a:solidFill>
              <a:latin typeface="黑体" panose="02010609060101010101" pitchFamily="49" charset="-122"/>
              <a:ea typeface="黑体" panose="02010609060101010101" pitchFamily="49" charset="-122"/>
            </a:endParaRPr>
          </a:p>
        </p:txBody>
      </p:sp>
      <p:sp>
        <p:nvSpPr>
          <p:cNvPr id="8" name="矩形 7"/>
          <p:cNvSpPr/>
          <p:nvPr/>
        </p:nvSpPr>
        <p:spPr>
          <a:xfrm>
            <a:off x="381355" y="968232"/>
            <a:ext cx="7770076" cy="954107"/>
          </a:xfrm>
          <a:prstGeom prst="rect">
            <a:avLst/>
          </a:prstGeom>
        </p:spPr>
        <p:txBody>
          <a:bodyPr wrap="none">
            <a:spAutoFit/>
          </a:bodyPr>
          <a:lstStyle/>
          <a:p>
            <a:r>
              <a:rPr lang="zh-CN" altLang="en-US" sz="2800" smtClean="0">
                <a:solidFill>
                  <a:srgbClr val="C00000"/>
                </a:solidFill>
                <a:latin typeface="Arial" panose="020B0604020202020204" pitchFamily="34" charset="0"/>
                <a:ea typeface="黑体" panose="02010609060101010101" pitchFamily="49" charset="-122"/>
                <a:cs typeface="Arial" panose="020B0604020202020204" pitchFamily="34" charset="0"/>
              </a:rPr>
              <a:t>相空间的</a:t>
            </a:r>
            <a:r>
              <a:rPr lang="zh-CN" altLang="zh-CN" sz="2800" smtClean="0">
                <a:solidFill>
                  <a:srgbClr val="C00000"/>
                </a:solidFill>
                <a:latin typeface="Arial" panose="020B0604020202020204" pitchFamily="34" charset="0"/>
                <a:ea typeface="黑体" panose="02010609060101010101" pitchFamily="49" charset="-122"/>
                <a:cs typeface="Arial" panose="020B0604020202020204" pitchFamily="34" charset="0"/>
              </a:rPr>
              <a:t>辐射度量学</a:t>
            </a:r>
            <a:r>
              <a:rPr lang="zh-CN" altLang="en-US" sz="2800">
                <a:solidFill>
                  <a:srgbClr val="C00000"/>
                </a:solidFill>
                <a:latin typeface="Arial" panose="020B0604020202020204" pitchFamily="34" charset="0"/>
                <a:ea typeface="黑体" panose="02010609060101010101" pitchFamily="49" charset="-122"/>
                <a:cs typeface="Arial" panose="020B0604020202020204" pitchFamily="34" charset="0"/>
              </a:rPr>
              <a:t>（</a:t>
            </a:r>
            <a:r>
              <a:rPr lang="en-US" altLang="zh-CN" sz="2800">
                <a:solidFill>
                  <a:srgbClr val="C00000"/>
                </a:solidFill>
                <a:latin typeface="Arial" panose="020B0604020202020204" pitchFamily="34" charset="0"/>
                <a:ea typeface="黑体" panose="02010609060101010101" pitchFamily="49" charset="-122"/>
                <a:cs typeface="Arial" panose="020B0604020202020204" pitchFamily="34" charset="0"/>
              </a:rPr>
              <a:t>Radiometry</a:t>
            </a:r>
            <a:r>
              <a:rPr lang="zh-CN" altLang="en-US" sz="2800" smtClean="0">
                <a:solidFill>
                  <a:srgbClr val="C00000"/>
                </a:solidFill>
                <a:latin typeface="Arial" panose="020B0604020202020204" pitchFamily="34" charset="0"/>
                <a:ea typeface="黑体" panose="02010609060101010101" pitchFamily="49" charset="-122"/>
                <a:cs typeface="Arial" panose="020B0604020202020204" pitchFamily="34" charset="0"/>
              </a:rPr>
              <a:t>）解释：</a:t>
            </a:r>
            <a:endParaRPr lang="en-US" altLang="zh-CN" sz="2800" smtClean="0">
              <a:solidFill>
                <a:srgbClr val="C00000"/>
              </a:solidFill>
              <a:latin typeface="Arial" panose="020B0604020202020204" pitchFamily="34" charset="0"/>
              <a:ea typeface="黑体" panose="02010609060101010101" pitchFamily="49" charset="-122"/>
              <a:cs typeface="Arial" panose="020B0604020202020204" pitchFamily="34" charset="0"/>
            </a:endParaRPr>
          </a:p>
          <a:p>
            <a:r>
              <a:rPr lang="en-US" altLang="zh-CN" sz="2800">
                <a:solidFill>
                  <a:srgbClr val="C00000"/>
                </a:solidFill>
                <a:latin typeface="Arial" panose="020B0604020202020204" pitchFamily="34" charset="0"/>
                <a:ea typeface="黑体" panose="02010609060101010101" pitchFamily="49" charset="-122"/>
                <a:cs typeface="Arial" panose="020B0604020202020204" pitchFamily="34" charset="0"/>
              </a:rPr>
              <a:t> </a:t>
            </a:r>
            <a:r>
              <a:rPr lang="en-US" altLang="zh-CN" sz="2800" smtClean="0">
                <a:solidFill>
                  <a:srgbClr val="C00000"/>
                </a:solidFill>
                <a:latin typeface="Arial" panose="020B0604020202020204" pitchFamily="34" charset="0"/>
                <a:ea typeface="黑体" panose="02010609060101010101" pitchFamily="49" charset="-122"/>
                <a:cs typeface="Arial" panose="020B0604020202020204" pitchFamily="34" charset="0"/>
              </a:rPr>
              <a:t>    </a:t>
            </a:r>
            <a:r>
              <a:rPr lang="zh-CN" altLang="en-US" sz="2000" smtClean="0">
                <a:latin typeface="Arial" panose="020B0604020202020204" pitchFamily="34" charset="0"/>
                <a:ea typeface="黑体" panose="02010609060101010101" pitchFamily="49" charset="-122"/>
                <a:cs typeface="Arial" panose="020B0604020202020204" pitchFamily="34" charset="0"/>
              </a:rPr>
              <a:t>相空间分布函数本质为</a:t>
            </a:r>
            <a:r>
              <a:rPr lang="zh-CN" altLang="en-US" sz="2000" smtClean="0">
                <a:solidFill>
                  <a:srgbClr val="C00000"/>
                </a:solidFill>
                <a:latin typeface="Arial" panose="020B0604020202020204" pitchFamily="34" charset="0"/>
                <a:ea typeface="黑体" panose="02010609060101010101" pitchFamily="49" charset="-122"/>
                <a:cs typeface="Arial" panose="020B0604020202020204" pitchFamily="34" charset="0"/>
              </a:rPr>
              <a:t>辐亮度</a:t>
            </a:r>
            <a:r>
              <a:rPr lang="en-US" altLang="zh-CN" sz="2000" smtClean="0">
                <a:solidFill>
                  <a:srgbClr val="C00000"/>
                </a:solidFill>
                <a:latin typeface="Arial" panose="020B0604020202020204" pitchFamily="34" charset="0"/>
                <a:ea typeface="黑体" panose="02010609060101010101" pitchFamily="49" charset="-122"/>
                <a:cs typeface="Arial" panose="020B0604020202020204" pitchFamily="34" charset="0"/>
              </a:rPr>
              <a:t>——</a:t>
            </a:r>
            <a:r>
              <a:rPr lang="zh-CN" altLang="en-US" sz="2000" smtClean="0">
                <a:solidFill>
                  <a:srgbClr val="C00000"/>
                </a:solidFill>
                <a:latin typeface="Arial" panose="020B0604020202020204" pitchFamily="34" charset="0"/>
                <a:ea typeface="黑体" panose="02010609060101010101" pitchFamily="49" charset="-122"/>
                <a:cs typeface="Arial" panose="020B0604020202020204" pitchFamily="34" charset="0"/>
              </a:rPr>
              <a:t>空间位置和角度的联合分布</a:t>
            </a:r>
            <a:endParaRPr lang="zh-CN" altLang="en-US" sz="2800">
              <a:solidFill>
                <a:srgbClr val="C00000"/>
              </a:solidFill>
              <a:latin typeface="Arial" panose="020B0604020202020204" pitchFamily="34" charset="0"/>
              <a:ea typeface="黑体" panose="02010609060101010101" pitchFamily="49" charset="-122"/>
              <a:cs typeface="Arial" panose="020B0604020202020204" pitchFamily="34" charset="0"/>
            </a:endParaRPr>
          </a:p>
        </p:txBody>
      </p:sp>
      <p:sp>
        <p:nvSpPr>
          <p:cNvPr id="9" name="文本框 8"/>
          <p:cNvSpPr txBox="1"/>
          <p:nvPr/>
        </p:nvSpPr>
        <p:spPr>
          <a:xfrm>
            <a:off x="796843" y="5026159"/>
            <a:ext cx="7262649" cy="738664"/>
          </a:xfrm>
          <a:prstGeom prst="rect">
            <a:avLst/>
          </a:prstGeom>
          <a:noFill/>
          <a:ln w="38100">
            <a:solidFill>
              <a:srgbClr val="D01818"/>
            </a:solidFill>
          </a:ln>
        </p:spPr>
        <p:txBody>
          <a:bodyPr wrap="square" rtlCol="0">
            <a:spAutoFit/>
          </a:bodyPr>
          <a:lstStyle/>
          <a:p>
            <a:r>
              <a:rPr lang="zh-CN" altLang="en-US" sz="2400" smtClean="0">
                <a:solidFill>
                  <a:srgbClr val="C00000"/>
                </a:solidFill>
                <a:latin typeface="Arial" panose="020B0604020202020204" pitchFamily="34" charset="0"/>
                <a:ea typeface="黑体" panose="02010609060101010101" pitchFamily="49" charset="-122"/>
                <a:cs typeface="Arial" panose="020B0604020202020204" pitchFamily="34" charset="0"/>
              </a:rPr>
              <a:t>注意</a:t>
            </a:r>
            <a:r>
              <a:rPr lang="en-US" altLang="zh-CN" sz="2400" smtClean="0">
                <a:solidFill>
                  <a:srgbClr val="C00000"/>
                </a:solidFill>
                <a:latin typeface="Arial" panose="020B0604020202020204" pitchFamily="34" charset="0"/>
                <a:ea typeface="黑体" panose="02010609060101010101" pitchFamily="49" charset="-122"/>
                <a:cs typeface="Arial" panose="020B0604020202020204" pitchFamily="34" charset="0"/>
              </a:rPr>
              <a:t>: </a:t>
            </a:r>
            <a:r>
              <a:rPr lang="zh-CN" altLang="zh-CN" smtClean="0">
                <a:latin typeface="Arial" panose="020B0604020202020204" pitchFamily="34" charset="0"/>
                <a:ea typeface="黑体" panose="02010609060101010101" pitchFamily="49" charset="-122"/>
                <a:cs typeface="Arial" panose="020B0604020202020204" pitchFamily="34" charset="0"/>
              </a:rPr>
              <a:t>辐射度量学</a:t>
            </a:r>
            <a:r>
              <a:rPr lang="zh-CN" altLang="en-US" smtClean="0">
                <a:latin typeface="Arial" panose="020B0604020202020204" pitchFamily="34" charset="0"/>
                <a:ea typeface="黑体" panose="02010609060101010101" pitchFamily="49" charset="-122"/>
                <a:cs typeface="Arial" panose="020B0604020202020204" pitchFamily="34" charset="0"/>
              </a:rPr>
              <a:t>里的</a:t>
            </a:r>
            <a:r>
              <a:rPr lang="en-US" altLang="zh-CN" smtClean="0">
                <a:latin typeface="Arial" panose="020B0604020202020204" pitchFamily="34" charset="0"/>
                <a:ea typeface="黑体" panose="02010609060101010101" pitchFamily="49" charset="-122"/>
                <a:cs typeface="Arial" panose="020B0604020202020204" pitchFamily="34" charset="0"/>
              </a:rPr>
              <a:t>intensity</a:t>
            </a:r>
            <a:r>
              <a:rPr lang="zh-CN" altLang="en-US" smtClean="0">
                <a:latin typeface="Arial" panose="020B0604020202020204" pitchFamily="34" charset="0"/>
                <a:ea typeface="黑体" panose="02010609060101010101" pitchFamily="49" charset="-122"/>
                <a:cs typeface="Arial" panose="020B0604020202020204" pitchFamily="34" charset="0"/>
              </a:rPr>
              <a:t>和物理光学里的</a:t>
            </a:r>
            <a:r>
              <a:rPr lang="en-US" altLang="zh-CN" smtClean="0">
                <a:latin typeface="Arial" panose="020B0604020202020204" pitchFamily="34" charset="0"/>
                <a:ea typeface="黑体" panose="02010609060101010101" pitchFamily="49" charset="-122"/>
                <a:cs typeface="Arial" panose="020B0604020202020204" pitchFamily="34" charset="0"/>
              </a:rPr>
              <a:t>intensity</a:t>
            </a:r>
            <a:r>
              <a:rPr lang="zh-CN" altLang="en-US" smtClean="0">
                <a:latin typeface="Arial" panose="020B0604020202020204" pitchFamily="34" charset="0"/>
                <a:ea typeface="黑体" panose="02010609060101010101" pitchFamily="49" charset="-122"/>
                <a:cs typeface="Arial" panose="020B0604020202020204" pitchFamily="34" charset="0"/>
              </a:rPr>
              <a:t>含义不同，物理光学中的</a:t>
            </a:r>
            <a:r>
              <a:rPr lang="en-US" altLang="zh-CN" smtClean="0">
                <a:latin typeface="Arial" panose="020B0604020202020204" pitchFamily="34" charset="0"/>
                <a:ea typeface="黑体" panose="02010609060101010101" pitchFamily="49" charset="-122"/>
                <a:cs typeface="Arial" panose="020B0604020202020204" pitchFamily="34" charset="0"/>
              </a:rPr>
              <a:t>intensity</a:t>
            </a:r>
            <a:r>
              <a:rPr lang="zh-CN" altLang="en-US" smtClean="0">
                <a:latin typeface="Arial" panose="020B0604020202020204" pitchFamily="34" charset="0"/>
                <a:ea typeface="黑体" panose="02010609060101010101" pitchFamily="49" charset="-122"/>
                <a:cs typeface="Arial" panose="020B0604020202020204" pitchFamily="34" charset="0"/>
              </a:rPr>
              <a:t>实际为</a:t>
            </a:r>
            <a:r>
              <a:rPr lang="zh-CN" altLang="zh-CN" smtClean="0">
                <a:latin typeface="Arial" panose="020B0604020202020204" pitchFamily="34" charset="0"/>
                <a:ea typeface="黑体" panose="02010609060101010101" pitchFamily="49" charset="-122"/>
                <a:cs typeface="Arial" panose="020B0604020202020204" pitchFamily="34" charset="0"/>
              </a:rPr>
              <a:t>辐射度量学</a:t>
            </a:r>
            <a:r>
              <a:rPr lang="zh-CN" altLang="en-US">
                <a:latin typeface="Arial" panose="020B0604020202020204" pitchFamily="34" charset="0"/>
                <a:ea typeface="黑体" panose="02010609060101010101" pitchFamily="49" charset="-122"/>
                <a:cs typeface="Arial" panose="020B0604020202020204" pitchFamily="34" charset="0"/>
              </a:rPr>
              <a:t>里</a:t>
            </a:r>
            <a:r>
              <a:rPr lang="zh-CN" altLang="en-US" smtClean="0">
                <a:latin typeface="Arial" panose="020B0604020202020204" pitchFamily="34" charset="0"/>
                <a:ea typeface="黑体" panose="02010609060101010101" pitchFamily="49" charset="-122"/>
                <a:cs typeface="Arial" panose="020B0604020202020204" pitchFamily="34" charset="0"/>
              </a:rPr>
              <a:t>的</a:t>
            </a:r>
            <a:r>
              <a:rPr lang="en-US" altLang="zh-CN" smtClean="0">
                <a:latin typeface="Arial" panose="020B0604020202020204" pitchFamily="34" charset="0"/>
                <a:ea typeface="黑体" panose="02010609060101010101" pitchFamily="49" charset="-122"/>
                <a:cs typeface="Arial" panose="020B0604020202020204" pitchFamily="34" charset="0"/>
              </a:rPr>
              <a:t>irradiance</a:t>
            </a:r>
            <a:endParaRPr lang="zh-CN" altLang="en-US">
              <a:latin typeface="Arial" panose="020B0604020202020204" pitchFamily="34" charset="0"/>
              <a:ea typeface="黑体" panose="02010609060101010101" pitchFamily="49" charset="-122"/>
              <a:cs typeface="Arial" panose="020B0604020202020204" pitchFamily="34" charset="0"/>
            </a:endParaRPr>
          </a:p>
        </p:txBody>
      </p:sp>
      <p:sp>
        <p:nvSpPr>
          <p:cNvPr id="10" name="文本框 9"/>
          <p:cNvSpPr txBox="1"/>
          <p:nvPr/>
        </p:nvSpPr>
        <p:spPr>
          <a:xfrm>
            <a:off x="3658025" y="2833835"/>
            <a:ext cx="992579" cy="369332"/>
          </a:xfrm>
          <a:prstGeom prst="rect">
            <a:avLst/>
          </a:prstGeom>
          <a:noFill/>
        </p:spPr>
        <p:txBody>
          <a:bodyPr wrap="none" rtlCol="0">
            <a:spAutoFit/>
          </a:bodyPr>
          <a:lstStyle/>
          <a:p>
            <a:r>
              <a:rPr lang="zh-CN" altLang="en-US" smtClean="0">
                <a:solidFill>
                  <a:srgbClr val="C00000"/>
                </a:solidFill>
                <a:latin typeface="黑体" panose="02010609060101010101" pitchFamily="49" charset="-122"/>
                <a:ea typeface="黑体" panose="02010609060101010101" pitchFamily="49" charset="-122"/>
              </a:rPr>
              <a:t>投影 </a:t>
            </a:r>
            <a:r>
              <a:rPr lang="en-US" altLang="zh-CN" smtClean="0">
                <a:solidFill>
                  <a:srgbClr val="C00000"/>
                </a:solidFill>
                <a:latin typeface="黑体" panose="02010609060101010101" pitchFamily="49" charset="-122"/>
                <a:ea typeface="黑体" panose="02010609060101010101" pitchFamily="49" charset="-122"/>
              </a:rPr>
              <a:t>-&gt;</a:t>
            </a:r>
            <a:endParaRPr lang="zh-CN" altLang="en-US">
              <a:solidFill>
                <a:srgbClr val="C0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99855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0"/>
                                        <p:tgtEl>
                                          <p:spTgt spid="2"/>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522942" y="1823472"/>
            <a:ext cx="8412971" cy="4947444"/>
          </a:xfrm>
          <a:prstGeom prst="rect">
            <a:avLst/>
          </a:prstGeom>
        </p:spPr>
      </p:pic>
      <p:sp>
        <p:nvSpPr>
          <p:cNvPr id="5" name="Title 1">
            <a:extLst>
              <a:ext uri="{FF2B5EF4-FFF2-40B4-BE49-F238E27FC236}">
                <a16:creationId xmlns:a16="http://schemas.microsoft.com/office/drawing/2014/main" id="{7C5C78DE-9C0B-4B83-9754-1B16F32780A6}"/>
              </a:ext>
            </a:extLst>
          </p:cNvPr>
          <p:cNvSpPr txBox="1">
            <a:spLocks/>
          </p:cNvSpPr>
          <p:nvPr/>
        </p:nvSpPr>
        <p:spPr bwMode="auto">
          <a:xfrm>
            <a:off x="184732" y="223991"/>
            <a:ext cx="8931745" cy="469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600" b="0" i="0" kern="1200">
                <a:solidFill>
                  <a:srgbClr val="FFC000"/>
                </a:solidFill>
                <a:latin typeface="Tahoma" pitchFamily="34" charset="0"/>
                <a:ea typeface="+mj-ea"/>
                <a:cs typeface="Tahoma"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57200" indent="-457200">
              <a:defRPr/>
            </a:pPr>
            <a:r>
              <a:rPr lang="en-US" altLang="zh-TW" smtClean="0">
                <a:solidFill>
                  <a:schemeClr val="tx1"/>
                </a:solidFill>
                <a:latin typeface="方正兰亭粗黑_GBK" panose="02000000000000000000" pitchFamily="2" charset="-122"/>
                <a:ea typeface="方正兰亭粗黑_GBK" panose="02000000000000000000" pitchFamily="2" charset="-122"/>
                <a:cs typeface="+mn-cs"/>
              </a:rPr>
              <a:t>4.6 </a:t>
            </a:r>
            <a:r>
              <a:rPr lang="zh-CN" altLang="en-US" smtClean="0">
                <a:solidFill>
                  <a:schemeClr val="tx1"/>
                </a:solidFill>
                <a:latin typeface="方正兰亭粗黑_GBK" panose="02000000000000000000" pitchFamily="2" charset="-122"/>
                <a:ea typeface="方正兰亭粗黑_GBK" panose="02000000000000000000" pitchFamily="2" charset="-122"/>
                <a:cs typeface="+mn-cs"/>
              </a:rPr>
              <a:t>相空间光学基础</a:t>
            </a:r>
            <a:endParaRPr lang="en-US" altLang="zh-CN" dirty="0">
              <a:solidFill>
                <a:schemeClr val="tx1"/>
              </a:solidFill>
              <a:latin typeface="方正兰亭粗黑_GBK" panose="02000000000000000000" pitchFamily="2" charset="-122"/>
              <a:ea typeface="方正兰亭粗黑_GBK" panose="02000000000000000000" pitchFamily="2" charset="-122"/>
              <a:cs typeface="+mn-cs"/>
            </a:endParaRPr>
          </a:p>
        </p:txBody>
      </p:sp>
      <p:sp>
        <p:nvSpPr>
          <p:cNvPr id="3" name="文本框 2"/>
          <p:cNvSpPr txBox="1"/>
          <p:nvPr/>
        </p:nvSpPr>
        <p:spPr>
          <a:xfrm>
            <a:off x="566484" y="2536038"/>
            <a:ext cx="1261884" cy="523220"/>
          </a:xfrm>
          <a:prstGeom prst="rect">
            <a:avLst/>
          </a:prstGeom>
          <a:noFill/>
        </p:spPr>
        <p:txBody>
          <a:bodyPr wrap="none" rtlCol="0">
            <a:spAutoFit/>
          </a:bodyPr>
          <a:lstStyle/>
          <a:p>
            <a:r>
              <a:rPr lang="zh-CN" altLang="en-US" sz="2800" smtClean="0">
                <a:solidFill>
                  <a:srgbClr val="C00000"/>
                </a:solidFill>
                <a:latin typeface="黑体" panose="02010609060101010101" pitchFamily="49" charset="-122"/>
                <a:ea typeface="黑体" panose="02010609060101010101" pitchFamily="49" charset="-122"/>
              </a:rPr>
              <a:t>辐亮度</a:t>
            </a:r>
            <a:endParaRPr lang="zh-CN" altLang="en-US" sz="2800">
              <a:solidFill>
                <a:srgbClr val="C00000"/>
              </a:solidFill>
              <a:latin typeface="黑体" panose="02010609060101010101" pitchFamily="49" charset="-122"/>
              <a:ea typeface="黑体" panose="02010609060101010101" pitchFamily="49" charset="-122"/>
            </a:endParaRPr>
          </a:p>
        </p:txBody>
      </p:sp>
      <p:sp>
        <p:nvSpPr>
          <p:cNvPr id="7" name="文本框 6"/>
          <p:cNvSpPr txBox="1"/>
          <p:nvPr/>
        </p:nvSpPr>
        <p:spPr>
          <a:xfrm>
            <a:off x="2784661" y="4327188"/>
            <a:ext cx="1261884" cy="523220"/>
          </a:xfrm>
          <a:prstGeom prst="rect">
            <a:avLst/>
          </a:prstGeom>
          <a:noFill/>
        </p:spPr>
        <p:txBody>
          <a:bodyPr wrap="none" rtlCol="0">
            <a:spAutoFit/>
          </a:bodyPr>
          <a:lstStyle/>
          <a:p>
            <a:r>
              <a:rPr lang="zh-CN" altLang="en-US" sz="2800" smtClean="0">
                <a:solidFill>
                  <a:srgbClr val="C00000"/>
                </a:solidFill>
                <a:latin typeface="黑体" panose="02010609060101010101" pitchFamily="49" charset="-122"/>
                <a:ea typeface="黑体" panose="02010609060101010101" pitchFamily="49" charset="-122"/>
              </a:rPr>
              <a:t>辐照度</a:t>
            </a:r>
            <a:endParaRPr lang="zh-CN" altLang="en-US" sz="2800">
              <a:solidFill>
                <a:srgbClr val="C00000"/>
              </a:solidFill>
              <a:latin typeface="黑体" panose="02010609060101010101" pitchFamily="49" charset="-122"/>
              <a:ea typeface="黑体" panose="02010609060101010101" pitchFamily="49" charset="-122"/>
            </a:endParaRPr>
          </a:p>
        </p:txBody>
      </p:sp>
      <p:sp>
        <p:nvSpPr>
          <p:cNvPr id="9" name="矩形 8"/>
          <p:cNvSpPr/>
          <p:nvPr/>
        </p:nvSpPr>
        <p:spPr>
          <a:xfrm>
            <a:off x="381355" y="968232"/>
            <a:ext cx="7606570" cy="954107"/>
          </a:xfrm>
          <a:prstGeom prst="rect">
            <a:avLst/>
          </a:prstGeom>
        </p:spPr>
        <p:txBody>
          <a:bodyPr wrap="none">
            <a:spAutoFit/>
          </a:bodyPr>
          <a:lstStyle/>
          <a:p>
            <a:r>
              <a:rPr lang="zh-CN" altLang="en-US" sz="2800">
                <a:solidFill>
                  <a:srgbClr val="C00000"/>
                </a:solidFill>
                <a:latin typeface="Arial" panose="020B0604020202020204" pitchFamily="34" charset="0"/>
                <a:ea typeface="黑体" panose="02010609060101010101" pitchFamily="49" charset="-122"/>
                <a:cs typeface="Arial" panose="020B0604020202020204" pitchFamily="34" charset="0"/>
              </a:rPr>
              <a:t>相空间的</a:t>
            </a:r>
            <a:r>
              <a:rPr lang="zh-CN" altLang="zh-CN" sz="2800">
                <a:solidFill>
                  <a:srgbClr val="C00000"/>
                </a:solidFill>
                <a:latin typeface="Arial" panose="020B0604020202020204" pitchFamily="34" charset="0"/>
                <a:ea typeface="黑体" panose="02010609060101010101" pitchFamily="49" charset="-122"/>
                <a:cs typeface="Arial" panose="020B0604020202020204" pitchFamily="34" charset="0"/>
              </a:rPr>
              <a:t>辐射度量学</a:t>
            </a:r>
            <a:r>
              <a:rPr lang="zh-CN" altLang="en-US" sz="2800">
                <a:solidFill>
                  <a:srgbClr val="C00000"/>
                </a:solidFill>
                <a:latin typeface="Arial" panose="020B0604020202020204" pitchFamily="34" charset="0"/>
                <a:ea typeface="黑体" panose="02010609060101010101" pitchFamily="49" charset="-122"/>
                <a:cs typeface="Arial" panose="020B0604020202020204" pitchFamily="34" charset="0"/>
              </a:rPr>
              <a:t>（</a:t>
            </a:r>
            <a:r>
              <a:rPr lang="en-US" altLang="zh-CN" sz="2800">
                <a:solidFill>
                  <a:srgbClr val="C00000"/>
                </a:solidFill>
                <a:latin typeface="Arial" panose="020B0604020202020204" pitchFamily="34" charset="0"/>
                <a:ea typeface="黑体" panose="02010609060101010101" pitchFamily="49" charset="-122"/>
                <a:cs typeface="Arial" panose="020B0604020202020204" pitchFamily="34" charset="0"/>
              </a:rPr>
              <a:t>Radiometry</a:t>
            </a:r>
            <a:r>
              <a:rPr lang="zh-CN" altLang="en-US" sz="2800">
                <a:solidFill>
                  <a:srgbClr val="C00000"/>
                </a:solidFill>
                <a:latin typeface="Arial" panose="020B0604020202020204" pitchFamily="34" charset="0"/>
                <a:ea typeface="黑体" panose="02010609060101010101" pitchFamily="49" charset="-122"/>
                <a:cs typeface="Arial" panose="020B0604020202020204" pitchFamily="34" charset="0"/>
              </a:rPr>
              <a:t>）解释：</a:t>
            </a:r>
            <a:endParaRPr lang="en-US" altLang="zh-CN" sz="2800">
              <a:solidFill>
                <a:srgbClr val="C00000"/>
              </a:solidFill>
              <a:latin typeface="Arial" panose="020B0604020202020204" pitchFamily="34" charset="0"/>
              <a:ea typeface="黑体" panose="02010609060101010101" pitchFamily="49" charset="-122"/>
              <a:cs typeface="Arial" panose="020B0604020202020204" pitchFamily="34" charset="0"/>
            </a:endParaRPr>
          </a:p>
          <a:p>
            <a:r>
              <a:rPr lang="en-US" altLang="zh-CN" sz="2800" smtClean="0">
                <a:solidFill>
                  <a:srgbClr val="C00000"/>
                </a:solidFill>
                <a:latin typeface="Arial" panose="020B0604020202020204" pitchFamily="34" charset="0"/>
                <a:ea typeface="黑体" panose="02010609060101010101" pitchFamily="49" charset="-122"/>
                <a:cs typeface="Arial" panose="020B0604020202020204" pitchFamily="34" charset="0"/>
              </a:rPr>
              <a:t>     </a:t>
            </a:r>
            <a:r>
              <a:rPr lang="zh-CN" altLang="en-US" sz="2000" smtClean="0">
                <a:latin typeface="Arial" panose="020B0604020202020204" pitchFamily="34" charset="0"/>
                <a:ea typeface="黑体" panose="02010609060101010101" pitchFamily="49" charset="-122"/>
                <a:cs typeface="Arial" panose="020B0604020202020204" pitchFamily="34" charset="0"/>
              </a:rPr>
              <a:t>相空间分布函数本质为</a:t>
            </a:r>
            <a:r>
              <a:rPr lang="zh-CN" altLang="en-US" sz="2000" smtClean="0">
                <a:solidFill>
                  <a:srgbClr val="C00000"/>
                </a:solidFill>
                <a:latin typeface="Arial" panose="020B0604020202020204" pitchFamily="34" charset="0"/>
                <a:ea typeface="黑体" panose="02010609060101010101" pitchFamily="49" charset="-122"/>
                <a:cs typeface="Arial" panose="020B0604020202020204" pitchFamily="34" charset="0"/>
              </a:rPr>
              <a:t>辐亮度</a:t>
            </a:r>
            <a:r>
              <a:rPr lang="en-US" altLang="zh-CN" sz="2000" smtClean="0">
                <a:solidFill>
                  <a:srgbClr val="C00000"/>
                </a:solidFill>
                <a:latin typeface="Arial" panose="020B0604020202020204" pitchFamily="34" charset="0"/>
                <a:ea typeface="黑体" panose="02010609060101010101" pitchFamily="49" charset="-122"/>
                <a:cs typeface="Arial" panose="020B0604020202020204" pitchFamily="34" charset="0"/>
              </a:rPr>
              <a:t>——</a:t>
            </a:r>
            <a:r>
              <a:rPr lang="zh-CN" altLang="en-US" sz="2000" smtClean="0">
                <a:solidFill>
                  <a:srgbClr val="C00000"/>
                </a:solidFill>
                <a:latin typeface="Arial" panose="020B0604020202020204" pitchFamily="34" charset="0"/>
                <a:ea typeface="黑体" panose="02010609060101010101" pitchFamily="49" charset="-122"/>
                <a:cs typeface="Arial" panose="020B0604020202020204" pitchFamily="34" charset="0"/>
              </a:rPr>
              <a:t>空间位置和角度的联合分布</a:t>
            </a:r>
            <a:endParaRPr lang="zh-CN" altLang="en-US" sz="2800">
              <a:solidFill>
                <a:srgbClr val="C00000"/>
              </a:solidFill>
              <a:latin typeface="Arial" panose="020B0604020202020204" pitchFamily="34" charset="0"/>
              <a:ea typeface="黑体" panose="02010609060101010101" pitchFamily="49" charset="-122"/>
              <a:cs typeface="Arial" panose="020B0604020202020204" pitchFamily="34" charset="0"/>
            </a:endParaRPr>
          </a:p>
        </p:txBody>
      </p:sp>
      <p:sp>
        <p:nvSpPr>
          <p:cNvPr id="10" name="文本框 9"/>
          <p:cNvSpPr txBox="1"/>
          <p:nvPr/>
        </p:nvSpPr>
        <p:spPr>
          <a:xfrm>
            <a:off x="4850296" y="4204384"/>
            <a:ext cx="3450866" cy="1692771"/>
          </a:xfrm>
          <a:prstGeom prst="rect">
            <a:avLst/>
          </a:prstGeom>
          <a:noFill/>
          <a:ln w="38100">
            <a:solidFill>
              <a:srgbClr val="D01818"/>
            </a:solidFill>
          </a:ln>
        </p:spPr>
        <p:txBody>
          <a:bodyPr wrap="square" rtlCol="0">
            <a:spAutoFit/>
          </a:bodyPr>
          <a:lstStyle/>
          <a:p>
            <a:pPr algn="just"/>
            <a:r>
              <a:rPr lang="zh-CN" altLang="en-US" sz="3200" smtClean="0">
                <a:solidFill>
                  <a:srgbClr val="C00000"/>
                </a:solidFill>
                <a:latin typeface="Arial" panose="020B0604020202020204" pitchFamily="34" charset="0"/>
                <a:ea typeface="黑体" panose="02010609060101010101" pitchFamily="49" charset="-122"/>
                <a:cs typeface="Arial" panose="020B0604020202020204" pitchFamily="34" charset="0"/>
              </a:rPr>
              <a:t>注意</a:t>
            </a:r>
            <a:r>
              <a:rPr lang="en-US" altLang="zh-CN" sz="3200" smtClean="0">
                <a:solidFill>
                  <a:srgbClr val="C00000"/>
                </a:solidFill>
                <a:latin typeface="Arial" panose="020B0604020202020204" pitchFamily="34" charset="0"/>
                <a:ea typeface="黑体" panose="02010609060101010101" pitchFamily="49" charset="-122"/>
                <a:cs typeface="Arial" panose="020B0604020202020204" pitchFamily="34" charset="0"/>
              </a:rPr>
              <a:t>:</a:t>
            </a:r>
            <a:r>
              <a:rPr lang="zh-CN" altLang="zh-CN" sz="2400">
                <a:latin typeface="Arial" panose="020B0604020202020204" pitchFamily="34" charset="0"/>
                <a:ea typeface="黑体" panose="02010609060101010101" pitchFamily="49" charset="-122"/>
                <a:cs typeface="Arial" panose="020B0604020202020204" pitchFamily="34" charset="0"/>
              </a:rPr>
              <a:t>辐射度量学</a:t>
            </a:r>
            <a:r>
              <a:rPr lang="zh-CN" altLang="en-US" sz="2400">
                <a:latin typeface="Arial" panose="020B0604020202020204" pitchFamily="34" charset="0"/>
                <a:ea typeface="黑体" panose="02010609060101010101" pitchFamily="49" charset="-122"/>
                <a:cs typeface="Arial" panose="020B0604020202020204" pitchFamily="34" charset="0"/>
              </a:rPr>
              <a:t>里的</a:t>
            </a:r>
            <a:r>
              <a:rPr lang="en-US" altLang="zh-CN" sz="2400" smtClean="0">
                <a:latin typeface="Arial" panose="020B0604020202020204" pitchFamily="34" charset="0"/>
                <a:ea typeface="黑体" panose="02010609060101010101" pitchFamily="49" charset="-122"/>
                <a:cs typeface="Arial" panose="020B0604020202020204" pitchFamily="34" charset="0"/>
              </a:rPr>
              <a:t>irradiance</a:t>
            </a:r>
            <a:r>
              <a:rPr lang="zh-CN" altLang="en-US" sz="2400">
                <a:latin typeface="Arial" panose="020B0604020202020204" pitchFamily="34" charset="0"/>
                <a:ea typeface="黑体" panose="02010609060101010101" pitchFamily="49" charset="-122"/>
                <a:cs typeface="Arial" panose="020B0604020202020204" pitchFamily="34" charset="0"/>
              </a:rPr>
              <a:t>实际</a:t>
            </a:r>
            <a:r>
              <a:rPr lang="zh-CN" altLang="en-US" sz="2400" smtClean="0">
                <a:latin typeface="Arial" panose="020B0604020202020204" pitchFamily="34" charset="0"/>
                <a:ea typeface="黑体" panose="02010609060101010101" pitchFamily="49" charset="-122"/>
                <a:cs typeface="Arial" panose="020B0604020202020204" pitchFamily="34" charset="0"/>
              </a:rPr>
              <a:t>为物理光学</a:t>
            </a:r>
            <a:r>
              <a:rPr lang="zh-CN" altLang="en-US" sz="2400">
                <a:latin typeface="Arial" panose="020B0604020202020204" pitchFamily="34" charset="0"/>
                <a:ea typeface="黑体" panose="02010609060101010101" pitchFamily="49" charset="-122"/>
                <a:cs typeface="Arial" panose="020B0604020202020204" pitchFamily="34" charset="0"/>
              </a:rPr>
              <a:t>中的</a:t>
            </a:r>
            <a:r>
              <a:rPr lang="en-US" altLang="zh-CN" sz="2400" smtClean="0">
                <a:latin typeface="Arial" panose="020B0604020202020204" pitchFamily="34" charset="0"/>
                <a:ea typeface="黑体" panose="02010609060101010101" pitchFamily="49" charset="-122"/>
                <a:cs typeface="Arial" panose="020B0604020202020204" pitchFamily="34" charset="0"/>
              </a:rPr>
              <a:t>intensity</a:t>
            </a:r>
            <a:r>
              <a:rPr lang="zh-CN" altLang="en-US" sz="2400" smtClean="0">
                <a:latin typeface="Arial" panose="020B0604020202020204" pitchFamily="34" charset="0"/>
                <a:ea typeface="黑体" panose="02010609060101010101" pitchFamily="49" charset="-122"/>
                <a:cs typeface="Arial" panose="020B0604020202020204" pitchFamily="34" charset="0"/>
              </a:rPr>
              <a:t>，即相机可直接探测到的物理量</a:t>
            </a:r>
            <a:endParaRPr lang="zh-CN" altLang="en-US" sz="2400">
              <a:latin typeface="Arial" panose="020B0604020202020204" pitchFamily="34" charset="0"/>
              <a:ea typeface="黑体" panose="02010609060101010101" pitchFamily="49" charset="-122"/>
              <a:cs typeface="Arial" panose="020B0604020202020204" pitchFamily="34" charset="0"/>
            </a:endParaRPr>
          </a:p>
        </p:txBody>
      </p:sp>
      <p:sp>
        <p:nvSpPr>
          <p:cNvPr id="11" name="文本框 10"/>
          <p:cNvSpPr txBox="1"/>
          <p:nvPr/>
        </p:nvSpPr>
        <p:spPr>
          <a:xfrm rot="5400000">
            <a:off x="1147412" y="4452397"/>
            <a:ext cx="992579" cy="369332"/>
          </a:xfrm>
          <a:prstGeom prst="rect">
            <a:avLst/>
          </a:prstGeom>
          <a:noFill/>
        </p:spPr>
        <p:txBody>
          <a:bodyPr wrap="none" rtlCol="0">
            <a:spAutoFit/>
          </a:bodyPr>
          <a:lstStyle/>
          <a:p>
            <a:r>
              <a:rPr lang="zh-CN" altLang="en-US" smtClean="0">
                <a:solidFill>
                  <a:srgbClr val="C00000"/>
                </a:solidFill>
                <a:latin typeface="黑体" panose="02010609060101010101" pitchFamily="49" charset="-122"/>
                <a:ea typeface="黑体" panose="02010609060101010101" pitchFamily="49" charset="-122"/>
              </a:rPr>
              <a:t>投影 </a:t>
            </a:r>
            <a:r>
              <a:rPr lang="en-US" altLang="zh-CN" smtClean="0">
                <a:solidFill>
                  <a:srgbClr val="C00000"/>
                </a:solidFill>
                <a:latin typeface="黑体" panose="02010609060101010101" pitchFamily="49" charset="-122"/>
                <a:ea typeface="黑体" panose="02010609060101010101" pitchFamily="49" charset="-122"/>
              </a:rPr>
              <a:t>-&gt;</a:t>
            </a:r>
            <a:endParaRPr lang="zh-CN" altLang="en-US">
              <a:solidFill>
                <a:srgbClr val="C0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71259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3000"/>
                                        <p:tgtEl>
                                          <p:spTgt spid="8"/>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84732" y="1199064"/>
            <a:ext cx="8735836" cy="5366548"/>
          </a:xfrm>
          <a:prstGeom prst="rect">
            <a:avLst/>
          </a:prstGeom>
        </p:spPr>
      </p:pic>
      <p:sp>
        <p:nvSpPr>
          <p:cNvPr id="5" name="Title 1">
            <a:extLst>
              <a:ext uri="{FF2B5EF4-FFF2-40B4-BE49-F238E27FC236}">
                <a16:creationId xmlns:a16="http://schemas.microsoft.com/office/drawing/2014/main" id="{7C5C78DE-9C0B-4B83-9754-1B16F32780A6}"/>
              </a:ext>
            </a:extLst>
          </p:cNvPr>
          <p:cNvSpPr txBox="1">
            <a:spLocks/>
          </p:cNvSpPr>
          <p:nvPr/>
        </p:nvSpPr>
        <p:spPr bwMode="auto">
          <a:xfrm>
            <a:off x="184732" y="223991"/>
            <a:ext cx="8931745" cy="469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600" b="0" i="0" kern="1200">
                <a:solidFill>
                  <a:srgbClr val="FFC000"/>
                </a:solidFill>
                <a:latin typeface="Tahoma" pitchFamily="34" charset="0"/>
                <a:ea typeface="+mj-ea"/>
                <a:cs typeface="Tahoma"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57200" indent="-457200">
              <a:defRPr/>
            </a:pPr>
            <a:r>
              <a:rPr lang="en-US" altLang="zh-TW" smtClean="0">
                <a:solidFill>
                  <a:schemeClr val="tx1"/>
                </a:solidFill>
                <a:latin typeface="方正兰亭粗黑_GBK" panose="02000000000000000000" pitchFamily="2" charset="-122"/>
                <a:ea typeface="方正兰亭粗黑_GBK" panose="02000000000000000000" pitchFamily="2" charset="-122"/>
                <a:cs typeface="+mn-cs"/>
              </a:rPr>
              <a:t>4.6 </a:t>
            </a:r>
            <a:r>
              <a:rPr lang="zh-CN" altLang="en-US" smtClean="0">
                <a:solidFill>
                  <a:schemeClr val="tx1"/>
                </a:solidFill>
                <a:latin typeface="方正兰亭粗黑_GBK" panose="02000000000000000000" pitchFamily="2" charset="-122"/>
                <a:ea typeface="方正兰亭粗黑_GBK" panose="02000000000000000000" pitchFamily="2" charset="-122"/>
                <a:cs typeface="+mn-cs"/>
              </a:rPr>
              <a:t>相空间光学基础</a:t>
            </a:r>
            <a:endParaRPr lang="en-US" altLang="zh-CN" dirty="0">
              <a:solidFill>
                <a:schemeClr val="tx1"/>
              </a:solidFill>
              <a:latin typeface="方正兰亭粗黑_GBK" panose="02000000000000000000" pitchFamily="2" charset="-122"/>
              <a:ea typeface="方正兰亭粗黑_GBK" panose="02000000000000000000" pitchFamily="2" charset="-122"/>
              <a:cs typeface="+mn-cs"/>
            </a:endParaRPr>
          </a:p>
        </p:txBody>
      </p:sp>
      <p:sp>
        <p:nvSpPr>
          <p:cNvPr id="4" name="矩形 3"/>
          <p:cNvSpPr/>
          <p:nvPr/>
        </p:nvSpPr>
        <p:spPr>
          <a:xfrm>
            <a:off x="653570" y="906677"/>
            <a:ext cx="2646878" cy="584775"/>
          </a:xfrm>
          <a:prstGeom prst="rect">
            <a:avLst/>
          </a:prstGeom>
        </p:spPr>
        <p:txBody>
          <a:bodyPr wrap="none">
            <a:spAutoFit/>
          </a:bodyPr>
          <a:lstStyle/>
          <a:p>
            <a:r>
              <a:rPr lang="zh-CN" altLang="en-US" sz="3200" smtClean="0">
                <a:solidFill>
                  <a:srgbClr val="C00000"/>
                </a:solidFill>
                <a:latin typeface="Arial" panose="020B0604020202020204" pitchFamily="34" charset="0"/>
                <a:ea typeface="黑体" panose="02010609060101010101" pitchFamily="49" charset="-122"/>
                <a:cs typeface="Arial" panose="020B0604020202020204" pitchFamily="34" charset="0"/>
              </a:rPr>
              <a:t>光学不变量：</a:t>
            </a:r>
            <a:endParaRPr lang="zh-CN" altLang="en-US" sz="3200">
              <a:solidFill>
                <a:srgbClr val="C00000"/>
              </a:solidFill>
              <a:latin typeface="Arial" panose="020B0604020202020204" pitchFamily="34" charset="0"/>
              <a:ea typeface="黑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3550876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0"/>
            <a:ext cx="8229600" cy="1143000"/>
          </a:xfrm>
        </p:spPr>
        <p:txBody>
          <a:bodyPr>
            <a:normAutofit/>
          </a:bodyPr>
          <a:lstStyle/>
          <a:p>
            <a:pPr eaLnBrk="1" hangingPunct="1">
              <a:defRPr/>
            </a:pPr>
            <a:r>
              <a:rPr lang="en-US" altLang="zh-TW" sz="3600" smtClean="0">
                <a:latin typeface="方正兰亭粗黑_GBK" panose="02000000000000000000" pitchFamily="2" charset="-122"/>
                <a:ea typeface="方正兰亭粗黑_GBK" panose="02000000000000000000" pitchFamily="2" charset="-122"/>
                <a:cs typeface="+mn-cs"/>
              </a:rPr>
              <a:t>4.</a:t>
            </a:r>
            <a:r>
              <a:rPr lang="zh-CN" altLang="en-US" sz="3600" smtClean="0">
                <a:latin typeface="方正兰亭粗黑_GBK" panose="02000000000000000000" pitchFamily="2" charset="-122"/>
                <a:ea typeface="方正兰亭粗黑_GBK" panose="02000000000000000000" pitchFamily="2" charset="-122"/>
                <a:cs typeface="+mn-cs"/>
              </a:rPr>
              <a:t>几何光学</a:t>
            </a:r>
            <a:endParaRPr lang="en-US" altLang="zh-TW" sz="3600" dirty="0">
              <a:latin typeface="方正兰亭粗黑_GBK" panose="02000000000000000000" pitchFamily="2" charset="-122"/>
              <a:ea typeface="方正兰亭粗黑_GBK" panose="02000000000000000000" pitchFamily="2" charset="-122"/>
              <a:cs typeface="+mn-cs"/>
            </a:endParaRPr>
          </a:p>
        </p:txBody>
      </p:sp>
      <p:sp>
        <p:nvSpPr>
          <p:cNvPr id="18434" name="Rectangle 3"/>
          <p:cNvSpPr>
            <a:spLocks noGrp="1" noChangeArrowheads="1"/>
          </p:cNvSpPr>
          <p:nvPr>
            <p:ph idx="1"/>
          </p:nvPr>
        </p:nvSpPr>
        <p:spPr>
          <a:xfrm>
            <a:off x="618565" y="1143000"/>
            <a:ext cx="8229600" cy="5299075"/>
          </a:xfrm>
        </p:spPr>
        <p:txBody>
          <a:bodyPr>
            <a:normAutofit/>
          </a:bodyPr>
          <a:lstStyle/>
          <a:p>
            <a:pPr eaLnBrk="1" hangingPunct="1"/>
            <a:r>
              <a:rPr lang="zh-TW" altLang="en-US" sz="2800" smtClean="0">
                <a:latin typeface="Arial" panose="020B0604020202020204" pitchFamily="34" charset="0"/>
                <a:ea typeface="黑体" panose="02010609060101010101" pitchFamily="49" charset="-122"/>
                <a:cs typeface="Arial" panose="020B0604020202020204" pitchFamily="34" charset="0"/>
              </a:rPr>
              <a:t>几何光学</a:t>
            </a:r>
            <a:r>
              <a:rPr lang="zh-CN" altLang="en-US" smtClean="0">
                <a:latin typeface="Arial" panose="020B0604020202020204" pitchFamily="34" charset="0"/>
                <a:ea typeface="黑体" panose="02010609060101010101" pitchFamily="49" charset="-122"/>
                <a:cs typeface="Arial" panose="020B0604020202020204" pitchFamily="34" charset="0"/>
              </a:rPr>
              <a:t>（</a:t>
            </a:r>
            <a:r>
              <a:rPr lang="en-US" altLang="zh-CN" smtClean="0">
                <a:latin typeface="Arial" panose="020B0604020202020204" pitchFamily="34" charset="0"/>
                <a:ea typeface="黑体" panose="02010609060101010101" pitchFamily="49" charset="-122"/>
                <a:cs typeface="Arial" panose="020B0604020202020204" pitchFamily="34" charset="0"/>
              </a:rPr>
              <a:t>Geometric/Ray Optics</a:t>
            </a:r>
            <a:r>
              <a:rPr lang="zh-CN" altLang="en-US" smtClean="0">
                <a:latin typeface="Arial" panose="020B0604020202020204" pitchFamily="34" charset="0"/>
                <a:ea typeface="黑体" panose="02010609060101010101" pitchFamily="49" charset="-122"/>
                <a:cs typeface="Arial" panose="020B0604020202020204" pitchFamily="34" charset="0"/>
              </a:rPr>
              <a:t>）</a:t>
            </a:r>
            <a:r>
              <a:rPr lang="zh-TW" altLang="en-US" sz="2800" smtClean="0">
                <a:latin typeface="Arial" panose="020B0604020202020204" pitchFamily="34" charset="0"/>
                <a:ea typeface="黑体" panose="02010609060101010101" pitchFamily="49" charset="-122"/>
                <a:cs typeface="Arial" panose="020B0604020202020204" pitchFamily="34" charset="0"/>
              </a:rPr>
              <a:t>的概念</a:t>
            </a:r>
            <a:endParaRPr lang="en-US" altLang="zh-TW" sz="2800" smtClean="0">
              <a:latin typeface="Arial" panose="020B0604020202020204" pitchFamily="34" charset="0"/>
              <a:ea typeface="黑体" panose="02010609060101010101" pitchFamily="49" charset="-122"/>
              <a:cs typeface="Arial" panose="020B0604020202020204" pitchFamily="34" charset="0"/>
            </a:endParaRPr>
          </a:p>
          <a:p>
            <a:pPr eaLnBrk="1" hangingPunct="1"/>
            <a:r>
              <a:rPr lang="zh-TW" altLang="en-US" sz="2800" smtClean="0">
                <a:latin typeface="Arial" panose="020B0604020202020204" pitchFamily="34" charset="0"/>
                <a:ea typeface="黑体" panose="02010609060101010101" pitchFamily="49" charset="-122"/>
                <a:cs typeface="Arial" panose="020B0604020202020204" pitchFamily="34" charset="0"/>
              </a:rPr>
              <a:t>透镜分析</a:t>
            </a:r>
            <a:endParaRPr lang="en-US" altLang="zh-TW" sz="2800" smtClean="0">
              <a:latin typeface="Arial" panose="020B0604020202020204" pitchFamily="34" charset="0"/>
              <a:ea typeface="黑体" panose="02010609060101010101" pitchFamily="49" charset="-122"/>
              <a:cs typeface="Arial" panose="020B0604020202020204" pitchFamily="34" charset="0"/>
            </a:endParaRPr>
          </a:p>
          <a:p>
            <a:pPr lvl="1" eaLnBrk="1" hangingPunct="1"/>
            <a:r>
              <a:rPr lang="zh-CN" altLang="en-US" smtClean="0">
                <a:latin typeface="Arial" panose="020B0604020202020204" pitchFamily="34" charset="0"/>
                <a:ea typeface="黑体" panose="02010609060101010101" pitchFamily="49" charset="-122"/>
                <a:cs typeface="Arial" panose="020B0604020202020204" pitchFamily="34" charset="0"/>
              </a:rPr>
              <a:t>傍</a:t>
            </a:r>
            <a:r>
              <a:rPr lang="zh-TW" altLang="en-US" sz="2400" smtClean="0">
                <a:latin typeface="Arial" panose="020B0604020202020204" pitchFamily="34" charset="0"/>
                <a:ea typeface="黑体" panose="02010609060101010101" pitchFamily="49" charset="-122"/>
                <a:cs typeface="Arial" panose="020B0604020202020204" pitchFamily="34" charset="0"/>
              </a:rPr>
              <a:t>轴近似（</a:t>
            </a:r>
            <a:r>
              <a:rPr lang="en-US" altLang="zh-TW" sz="2400" smtClean="0">
                <a:latin typeface="Arial" panose="020B0604020202020204" pitchFamily="34" charset="0"/>
                <a:ea typeface="黑体" panose="02010609060101010101" pitchFamily="49" charset="-122"/>
                <a:cs typeface="Arial" panose="020B0604020202020204" pitchFamily="34" charset="0"/>
              </a:rPr>
              <a:t>Paraxial approximation</a:t>
            </a:r>
            <a:r>
              <a:rPr lang="zh-TW" altLang="en-US" sz="2400" smtClean="0">
                <a:latin typeface="Arial" panose="020B0604020202020204" pitchFamily="34" charset="0"/>
                <a:ea typeface="黑体" panose="02010609060101010101" pitchFamily="49" charset="-122"/>
                <a:cs typeface="Arial" panose="020B0604020202020204" pitchFamily="34" charset="0"/>
              </a:rPr>
              <a:t>）</a:t>
            </a:r>
            <a:endParaRPr lang="en-US" altLang="zh-TW" sz="2400" smtClean="0">
              <a:latin typeface="Arial" panose="020B0604020202020204" pitchFamily="34" charset="0"/>
              <a:ea typeface="黑体" panose="02010609060101010101" pitchFamily="49" charset="-122"/>
              <a:cs typeface="Arial" panose="020B0604020202020204" pitchFamily="34" charset="0"/>
            </a:endParaRPr>
          </a:p>
          <a:p>
            <a:pPr lvl="1" eaLnBrk="1" hangingPunct="1"/>
            <a:r>
              <a:rPr lang="zh-TW" altLang="en-US" sz="2400" smtClean="0">
                <a:latin typeface="Arial" panose="020B0604020202020204" pitchFamily="34" charset="0"/>
                <a:ea typeface="黑体" panose="02010609060101010101" pitchFamily="49" charset="-122"/>
                <a:cs typeface="Arial" panose="020B0604020202020204" pitchFamily="34" charset="0"/>
              </a:rPr>
              <a:t>曲面折射</a:t>
            </a:r>
            <a:endParaRPr lang="en-US" altLang="zh-TW" sz="2400" smtClean="0">
              <a:latin typeface="Arial" panose="020B0604020202020204" pitchFamily="34" charset="0"/>
              <a:ea typeface="黑体" panose="02010609060101010101" pitchFamily="49" charset="-122"/>
              <a:cs typeface="Arial" panose="020B0604020202020204" pitchFamily="34" charset="0"/>
            </a:endParaRPr>
          </a:p>
          <a:p>
            <a:pPr lvl="2" eaLnBrk="1" hangingPunct="1"/>
            <a:r>
              <a:rPr lang="zh-TW" altLang="en-US" sz="2000" smtClean="0">
                <a:latin typeface="Arial" panose="020B0604020202020204" pitchFamily="34" charset="0"/>
                <a:ea typeface="黑体" panose="02010609060101010101" pitchFamily="49" charset="-122"/>
                <a:cs typeface="Arial" panose="020B0604020202020204" pitchFamily="34" charset="0"/>
              </a:rPr>
              <a:t>用</a:t>
            </a:r>
            <a:r>
              <a:rPr lang="zh-TW" altLang="en-US" sz="2000" b="1" smtClean="0">
                <a:solidFill>
                  <a:srgbClr val="FF0000"/>
                </a:solidFill>
                <a:latin typeface="Arial" panose="020B0604020202020204" pitchFamily="34" charset="0"/>
                <a:ea typeface="黑体" panose="02010609060101010101" pitchFamily="49" charset="-122"/>
                <a:cs typeface="Arial" panose="020B0604020202020204" pitchFamily="34" charset="0"/>
              </a:rPr>
              <a:t>矩阵</a:t>
            </a:r>
            <a:r>
              <a:rPr lang="zh-TW" altLang="en-US" sz="2000" smtClean="0">
                <a:latin typeface="Arial" panose="020B0604020202020204" pitchFamily="34" charset="0"/>
                <a:ea typeface="黑体" panose="02010609060101010101" pitchFamily="49" charset="-122"/>
                <a:cs typeface="Arial" panose="020B0604020202020204" pitchFamily="34" charset="0"/>
              </a:rPr>
              <a:t>来计算成像条件</a:t>
            </a:r>
            <a:endParaRPr lang="en-US" altLang="zh-TW" sz="2000" smtClean="0">
              <a:latin typeface="Arial" panose="020B0604020202020204" pitchFamily="34" charset="0"/>
              <a:ea typeface="黑体" panose="02010609060101010101" pitchFamily="49" charset="-122"/>
              <a:cs typeface="Arial" panose="020B0604020202020204" pitchFamily="34" charset="0"/>
            </a:endParaRPr>
          </a:p>
          <a:p>
            <a:pPr lvl="1" eaLnBrk="1" hangingPunct="1"/>
            <a:r>
              <a:rPr lang="zh-TW" altLang="en-US" sz="2400" smtClean="0">
                <a:latin typeface="Arial" panose="020B0604020202020204" pitchFamily="34" charset="0"/>
                <a:ea typeface="黑体" panose="02010609060101010101" pitchFamily="49" charset="-122"/>
                <a:cs typeface="Arial" panose="020B0604020202020204" pitchFamily="34" charset="0"/>
              </a:rPr>
              <a:t>薄透镜方程式</a:t>
            </a:r>
            <a:endParaRPr lang="en-US" altLang="zh-TW" sz="2400" smtClean="0">
              <a:latin typeface="Arial" panose="020B0604020202020204" pitchFamily="34" charset="0"/>
              <a:ea typeface="黑体" panose="02010609060101010101" pitchFamily="49" charset="-122"/>
              <a:cs typeface="Arial" panose="020B0604020202020204" pitchFamily="34" charset="0"/>
            </a:endParaRPr>
          </a:p>
          <a:p>
            <a:pPr lvl="2" eaLnBrk="1" hangingPunct="1"/>
            <a:r>
              <a:rPr lang="zh-TW" altLang="en-US" sz="2000" smtClean="0">
                <a:latin typeface="Arial" panose="020B0604020202020204" pitchFamily="34" charset="0"/>
                <a:ea typeface="黑体" panose="02010609060101010101" pitchFamily="49" charset="-122"/>
                <a:cs typeface="Arial" panose="020B0604020202020204" pitchFamily="34" charset="0"/>
              </a:rPr>
              <a:t>用</a:t>
            </a:r>
            <a:r>
              <a:rPr lang="zh-TW" altLang="en-US" sz="2000" b="1" smtClean="0">
                <a:solidFill>
                  <a:srgbClr val="FF0000"/>
                </a:solidFill>
                <a:latin typeface="Arial" panose="020B0604020202020204" pitchFamily="34" charset="0"/>
                <a:ea typeface="黑体" panose="02010609060101010101" pitchFamily="49" charset="-122"/>
                <a:cs typeface="Arial" panose="020B0604020202020204" pitchFamily="34" charset="0"/>
              </a:rPr>
              <a:t>矩阵</a:t>
            </a:r>
            <a:r>
              <a:rPr lang="zh-TW" altLang="en-US" sz="2000" smtClean="0">
                <a:latin typeface="Arial" panose="020B0604020202020204" pitchFamily="34" charset="0"/>
                <a:ea typeface="黑体" panose="02010609060101010101" pitchFamily="49" charset="-122"/>
                <a:cs typeface="Arial" panose="020B0604020202020204" pitchFamily="34" charset="0"/>
              </a:rPr>
              <a:t>来计算成像条件</a:t>
            </a:r>
            <a:endParaRPr lang="en-US" altLang="zh-TW" sz="2000" smtClean="0">
              <a:latin typeface="Arial" panose="020B0604020202020204" pitchFamily="34" charset="0"/>
              <a:ea typeface="黑体" panose="02010609060101010101" pitchFamily="49" charset="-122"/>
              <a:cs typeface="Arial" panose="020B0604020202020204" pitchFamily="34" charset="0"/>
            </a:endParaRPr>
          </a:p>
          <a:p>
            <a:pPr lvl="1" eaLnBrk="1" hangingPunct="1"/>
            <a:r>
              <a:rPr lang="zh-TW" altLang="en-US" sz="2400" smtClean="0">
                <a:latin typeface="Arial" panose="020B0604020202020204" pitchFamily="34" charset="0"/>
                <a:ea typeface="黑体" panose="02010609060101010101" pitchFamily="49" charset="-122"/>
                <a:cs typeface="Arial" panose="020B0604020202020204" pitchFamily="34" charset="0"/>
              </a:rPr>
              <a:t>厚透镜分析</a:t>
            </a:r>
            <a:endParaRPr lang="en-US" altLang="zh-TW" sz="2400" smtClean="0">
              <a:latin typeface="Arial" panose="020B0604020202020204" pitchFamily="34" charset="0"/>
              <a:ea typeface="黑体" panose="02010609060101010101" pitchFamily="49" charset="-122"/>
              <a:cs typeface="Arial" panose="020B0604020202020204" pitchFamily="34" charset="0"/>
            </a:endParaRPr>
          </a:p>
          <a:p>
            <a:pPr eaLnBrk="1" hangingPunct="1"/>
            <a:r>
              <a:rPr lang="zh-TW" altLang="en-US" sz="2800" smtClean="0">
                <a:latin typeface="Arial" panose="020B0604020202020204" pitchFamily="34" charset="0"/>
                <a:ea typeface="黑体" panose="02010609060101010101" pitchFamily="49" charset="-122"/>
                <a:cs typeface="Arial" panose="020B0604020202020204" pitchFamily="34" charset="0"/>
              </a:rPr>
              <a:t>反射镜</a:t>
            </a:r>
            <a:endParaRPr lang="en-US" altLang="zh-TW" sz="2800" smtClean="0">
              <a:latin typeface="Arial" panose="020B0604020202020204" pitchFamily="34" charset="0"/>
              <a:ea typeface="黑体" panose="02010609060101010101" pitchFamily="49" charset="-122"/>
              <a:cs typeface="Arial" panose="020B0604020202020204" pitchFamily="34" charset="0"/>
            </a:endParaRPr>
          </a:p>
          <a:p>
            <a:pPr lvl="1" eaLnBrk="1" hangingPunct="1"/>
            <a:r>
              <a:rPr lang="zh-TW" altLang="en-US" sz="2400" smtClean="0">
                <a:latin typeface="Arial" panose="020B0604020202020204" pitchFamily="34" charset="0"/>
                <a:ea typeface="黑体" panose="02010609060101010101" pitchFamily="49" charset="-122"/>
                <a:cs typeface="Arial" panose="020B0604020202020204" pitchFamily="34" charset="0"/>
              </a:rPr>
              <a:t>平面镜</a:t>
            </a:r>
            <a:endParaRPr lang="en-US" altLang="zh-TW" sz="2400" smtClean="0">
              <a:latin typeface="Arial" panose="020B0604020202020204" pitchFamily="34" charset="0"/>
              <a:ea typeface="黑体" panose="02010609060101010101" pitchFamily="49" charset="-122"/>
              <a:cs typeface="Arial" panose="020B0604020202020204" pitchFamily="34" charset="0"/>
            </a:endParaRPr>
          </a:p>
          <a:p>
            <a:pPr lvl="1" eaLnBrk="1" hangingPunct="1"/>
            <a:r>
              <a:rPr lang="zh-TW" altLang="en-US" sz="2400" smtClean="0">
                <a:latin typeface="Arial" panose="020B0604020202020204" pitchFamily="34" charset="0"/>
                <a:ea typeface="黑体" panose="02010609060101010101" pitchFamily="49" charset="-122"/>
                <a:cs typeface="Arial" panose="020B0604020202020204" pitchFamily="34" charset="0"/>
              </a:rPr>
              <a:t>曲面镜</a:t>
            </a:r>
            <a:endParaRPr lang="en-US" altLang="zh-TW" sz="2400" smtClean="0">
              <a:latin typeface="Arial" panose="020B0604020202020204" pitchFamily="34" charset="0"/>
              <a:ea typeface="黑体" panose="02010609060101010101" pitchFamily="49" charset="-122"/>
              <a:cs typeface="Arial" panose="020B0604020202020204" pitchFamily="34" charset="0"/>
            </a:endParaRPr>
          </a:p>
          <a:p>
            <a:r>
              <a:rPr lang="zh-CN" altLang="en-US" smtClean="0">
                <a:latin typeface="Arial" panose="020B0604020202020204" pitchFamily="34" charset="0"/>
                <a:ea typeface="黑体" panose="02010609060101010101" pitchFamily="49" charset="-122"/>
                <a:cs typeface="Arial" panose="020B0604020202020204" pitchFamily="34" charset="0"/>
              </a:rPr>
              <a:t>相空间光学（</a:t>
            </a:r>
            <a:r>
              <a:rPr lang="en-US" altLang="zh-CN" smtClean="0">
                <a:latin typeface="Arial" panose="020B0604020202020204" pitchFamily="34" charset="0"/>
                <a:ea typeface="黑体" panose="02010609060101010101" pitchFamily="49" charset="-122"/>
                <a:cs typeface="Arial" panose="020B0604020202020204" pitchFamily="34" charset="0"/>
              </a:rPr>
              <a:t>phase-space optics</a:t>
            </a:r>
            <a:r>
              <a:rPr lang="zh-CN" altLang="en-US" smtClean="0">
                <a:latin typeface="Arial" panose="020B0604020202020204" pitchFamily="34" charset="0"/>
                <a:ea typeface="黑体" panose="02010609060101010101" pitchFamily="49" charset="-122"/>
                <a:cs typeface="Arial" panose="020B0604020202020204" pitchFamily="34" charset="0"/>
              </a:rPr>
              <a:t>）基础</a:t>
            </a:r>
            <a:endParaRPr lang="en-US" altLang="zh-TW">
              <a:latin typeface="Arial" panose="020B0604020202020204" pitchFamily="34" charset="0"/>
              <a:ea typeface="黑体" panose="02010609060101010101" pitchFamily="49" charset="-122"/>
              <a:cs typeface="Arial" panose="020B0604020202020204" pitchFamily="34" charset="0"/>
            </a:endParaRPr>
          </a:p>
        </p:txBody>
      </p:sp>
      <p:pic>
        <p:nvPicPr>
          <p:cNvPr id="2" name="图片 1"/>
          <p:cNvPicPr>
            <a:picLocks noChangeAspect="1"/>
          </p:cNvPicPr>
          <p:nvPr/>
        </p:nvPicPr>
        <p:blipFill>
          <a:blip r:embed="rId3"/>
          <a:stretch>
            <a:fillRect/>
          </a:stretch>
        </p:blipFill>
        <p:spPr>
          <a:xfrm>
            <a:off x="4572000" y="2958352"/>
            <a:ext cx="4213412" cy="2465294"/>
          </a:xfrm>
          <a:prstGeom prst="rect">
            <a:avLst/>
          </a:prstGeom>
        </p:spPr>
      </p:pic>
    </p:spTree>
    <p:extLst>
      <p:ext uri="{BB962C8B-B14F-4D97-AF65-F5344CB8AC3E}">
        <p14:creationId xmlns:p14="http://schemas.microsoft.com/office/powerpoint/2010/main" val="2415086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184732" y="1105925"/>
            <a:ext cx="8614762" cy="5119946"/>
          </a:xfrm>
          <a:prstGeom prst="rect">
            <a:avLst/>
          </a:prstGeom>
        </p:spPr>
      </p:pic>
      <p:sp>
        <p:nvSpPr>
          <p:cNvPr id="5" name="Title 1">
            <a:extLst>
              <a:ext uri="{FF2B5EF4-FFF2-40B4-BE49-F238E27FC236}">
                <a16:creationId xmlns:a16="http://schemas.microsoft.com/office/drawing/2014/main" id="{7C5C78DE-9C0B-4B83-9754-1B16F32780A6}"/>
              </a:ext>
            </a:extLst>
          </p:cNvPr>
          <p:cNvSpPr txBox="1">
            <a:spLocks/>
          </p:cNvSpPr>
          <p:nvPr/>
        </p:nvSpPr>
        <p:spPr bwMode="auto">
          <a:xfrm>
            <a:off x="184732" y="223991"/>
            <a:ext cx="8931745" cy="469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600" b="0" i="0" kern="1200">
                <a:solidFill>
                  <a:srgbClr val="FFC000"/>
                </a:solidFill>
                <a:latin typeface="Tahoma" pitchFamily="34" charset="0"/>
                <a:ea typeface="+mj-ea"/>
                <a:cs typeface="Tahoma"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57200" indent="-457200">
              <a:defRPr/>
            </a:pPr>
            <a:r>
              <a:rPr lang="en-US" altLang="zh-TW" smtClean="0">
                <a:solidFill>
                  <a:schemeClr val="tx1"/>
                </a:solidFill>
                <a:latin typeface="方正兰亭粗黑_GBK" panose="02000000000000000000" pitchFamily="2" charset="-122"/>
                <a:ea typeface="方正兰亭粗黑_GBK" panose="02000000000000000000" pitchFamily="2" charset="-122"/>
                <a:cs typeface="+mn-cs"/>
              </a:rPr>
              <a:t>4.6 </a:t>
            </a:r>
            <a:r>
              <a:rPr lang="zh-CN" altLang="en-US" smtClean="0">
                <a:solidFill>
                  <a:schemeClr val="tx1"/>
                </a:solidFill>
                <a:latin typeface="方正兰亭粗黑_GBK" panose="02000000000000000000" pitchFamily="2" charset="-122"/>
                <a:ea typeface="方正兰亭粗黑_GBK" panose="02000000000000000000" pitchFamily="2" charset="-122"/>
                <a:cs typeface="+mn-cs"/>
              </a:rPr>
              <a:t>相空间光学基础</a:t>
            </a:r>
            <a:endParaRPr lang="en-US" altLang="zh-CN" dirty="0">
              <a:solidFill>
                <a:schemeClr val="tx1"/>
              </a:solidFill>
              <a:latin typeface="方正兰亭粗黑_GBK" panose="02000000000000000000" pitchFamily="2" charset="-122"/>
              <a:ea typeface="方正兰亭粗黑_GBK" panose="02000000000000000000" pitchFamily="2" charset="-122"/>
              <a:cs typeface="+mn-cs"/>
            </a:endParaRPr>
          </a:p>
        </p:txBody>
      </p:sp>
      <p:sp>
        <p:nvSpPr>
          <p:cNvPr id="4" name="矩形 3"/>
          <p:cNvSpPr/>
          <p:nvPr/>
        </p:nvSpPr>
        <p:spPr>
          <a:xfrm>
            <a:off x="653570" y="906677"/>
            <a:ext cx="7160935" cy="584775"/>
          </a:xfrm>
          <a:prstGeom prst="rect">
            <a:avLst/>
          </a:prstGeom>
        </p:spPr>
        <p:txBody>
          <a:bodyPr wrap="none">
            <a:spAutoFit/>
          </a:bodyPr>
          <a:lstStyle/>
          <a:p>
            <a:r>
              <a:rPr lang="zh-CN" altLang="en-US" sz="3200" smtClean="0">
                <a:solidFill>
                  <a:srgbClr val="C00000"/>
                </a:solidFill>
                <a:latin typeface="Arial" panose="020B0604020202020204" pitchFamily="34" charset="0"/>
                <a:ea typeface="黑体" panose="02010609060101010101" pitchFamily="49" charset="-122"/>
                <a:cs typeface="Arial" panose="020B0604020202020204" pitchFamily="34" charset="0"/>
              </a:rPr>
              <a:t>辐亮度守恒</a:t>
            </a:r>
            <a:r>
              <a:rPr lang="zh-CN" altLang="en-US" sz="3200" smtClean="0">
                <a:solidFill>
                  <a:srgbClr val="C00000"/>
                </a:solidFill>
                <a:latin typeface="Arial" panose="020B0604020202020204" pitchFamily="34" charset="0"/>
                <a:ea typeface="黑体" panose="02010609060101010101" pitchFamily="49" charset="-122"/>
                <a:cs typeface="Arial" panose="020B0604020202020204" pitchFamily="34" charset="0"/>
              </a:rPr>
              <a:t>定理（空间带宽积守恒）：</a:t>
            </a:r>
            <a:endParaRPr lang="zh-CN" altLang="en-US" sz="3200">
              <a:solidFill>
                <a:srgbClr val="C00000"/>
              </a:solidFill>
              <a:latin typeface="Arial" panose="020B0604020202020204" pitchFamily="34" charset="0"/>
              <a:ea typeface="黑体" panose="02010609060101010101" pitchFamily="49" charset="-122"/>
              <a:cs typeface="Arial" panose="020B0604020202020204" pitchFamily="34" charset="0"/>
            </a:endParaRPr>
          </a:p>
        </p:txBody>
      </p:sp>
      <p:sp>
        <p:nvSpPr>
          <p:cNvPr id="6" name="矩形 5"/>
          <p:cNvSpPr/>
          <p:nvPr/>
        </p:nvSpPr>
        <p:spPr>
          <a:xfrm>
            <a:off x="3251200" y="4856377"/>
            <a:ext cx="5052598" cy="1200329"/>
          </a:xfrm>
          <a:prstGeom prst="rect">
            <a:avLst/>
          </a:prstGeom>
        </p:spPr>
        <p:txBody>
          <a:bodyPr wrap="square">
            <a:spAutoFit/>
          </a:bodyPr>
          <a:lstStyle/>
          <a:p>
            <a:r>
              <a:rPr lang="zh-CN" altLang="en-US" sz="2400" smtClean="0">
                <a:latin typeface="Arial" panose="020B0604020202020204" pitchFamily="34" charset="0"/>
                <a:ea typeface="黑体" panose="02010609060101010101" pitchFamily="49" charset="-122"/>
                <a:cs typeface="Arial" panose="020B0604020202020204" pitchFamily="34" charset="0"/>
              </a:rPr>
              <a:t>理想成像系统中光线能量守恒，成像系统只是</a:t>
            </a:r>
            <a:r>
              <a:rPr lang="zh-CN" altLang="en-US" sz="2400" smtClean="0">
                <a:solidFill>
                  <a:srgbClr val="C00000"/>
                </a:solidFill>
                <a:latin typeface="Arial" panose="020B0604020202020204" pitchFamily="34" charset="0"/>
                <a:ea typeface="黑体" panose="02010609060101010101" pitchFamily="49" charset="-122"/>
                <a:cs typeface="Arial" panose="020B0604020202020204" pitchFamily="34" charset="0"/>
              </a:rPr>
              <a:t>将光线的能量（光亮度）进行了重新分配</a:t>
            </a:r>
            <a:endParaRPr lang="zh-CN" altLang="en-US" sz="2400">
              <a:solidFill>
                <a:srgbClr val="C00000"/>
              </a:solidFill>
              <a:latin typeface="Arial" panose="020B0604020202020204" pitchFamily="34" charset="0"/>
              <a:ea typeface="黑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3528223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1125956" y="1632274"/>
            <a:ext cx="6712295" cy="4045158"/>
          </a:xfrm>
          <a:prstGeom prst="rect">
            <a:avLst/>
          </a:prstGeom>
        </p:spPr>
      </p:pic>
      <p:sp>
        <p:nvSpPr>
          <p:cNvPr id="5" name="Title 1">
            <a:extLst>
              <a:ext uri="{FF2B5EF4-FFF2-40B4-BE49-F238E27FC236}">
                <a16:creationId xmlns:a16="http://schemas.microsoft.com/office/drawing/2014/main" id="{7C5C78DE-9C0B-4B83-9754-1B16F32780A6}"/>
              </a:ext>
            </a:extLst>
          </p:cNvPr>
          <p:cNvSpPr txBox="1">
            <a:spLocks/>
          </p:cNvSpPr>
          <p:nvPr/>
        </p:nvSpPr>
        <p:spPr bwMode="auto">
          <a:xfrm>
            <a:off x="184732" y="223991"/>
            <a:ext cx="8931745" cy="469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600" b="0" i="0" kern="1200">
                <a:solidFill>
                  <a:srgbClr val="FFC000"/>
                </a:solidFill>
                <a:latin typeface="Tahoma" pitchFamily="34" charset="0"/>
                <a:ea typeface="+mj-ea"/>
                <a:cs typeface="Tahoma"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57200" indent="-457200">
              <a:defRPr/>
            </a:pPr>
            <a:r>
              <a:rPr lang="en-US" altLang="zh-TW" smtClean="0">
                <a:solidFill>
                  <a:schemeClr val="tx1"/>
                </a:solidFill>
                <a:latin typeface="方正兰亭粗黑_GBK" panose="02000000000000000000" pitchFamily="2" charset="-122"/>
                <a:ea typeface="方正兰亭粗黑_GBK" panose="02000000000000000000" pitchFamily="2" charset="-122"/>
                <a:cs typeface="+mn-cs"/>
              </a:rPr>
              <a:t>4.6 </a:t>
            </a:r>
            <a:r>
              <a:rPr lang="zh-CN" altLang="en-US" smtClean="0">
                <a:solidFill>
                  <a:schemeClr val="tx1"/>
                </a:solidFill>
                <a:latin typeface="方正兰亭粗黑_GBK" panose="02000000000000000000" pitchFamily="2" charset="-122"/>
                <a:ea typeface="方正兰亭粗黑_GBK" panose="02000000000000000000" pitchFamily="2" charset="-122"/>
                <a:cs typeface="+mn-cs"/>
              </a:rPr>
              <a:t>相空间光学基础</a:t>
            </a:r>
            <a:endParaRPr lang="en-US" altLang="zh-CN" dirty="0">
              <a:solidFill>
                <a:schemeClr val="tx1"/>
              </a:solidFill>
              <a:latin typeface="方正兰亭粗黑_GBK" panose="02000000000000000000" pitchFamily="2" charset="-122"/>
              <a:ea typeface="方正兰亭粗黑_GBK" panose="02000000000000000000" pitchFamily="2" charset="-122"/>
              <a:cs typeface="+mn-cs"/>
            </a:endParaRPr>
          </a:p>
        </p:txBody>
      </p:sp>
      <p:sp>
        <p:nvSpPr>
          <p:cNvPr id="3" name="矩形 2"/>
          <p:cNvSpPr/>
          <p:nvPr/>
        </p:nvSpPr>
        <p:spPr>
          <a:xfrm>
            <a:off x="3908458" y="1401441"/>
            <a:ext cx="2031325" cy="461665"/>
          </a:xfrm>
          <a:prstGeom prst="rect">
            <a:avLst/>
          </a:prstGeom>
        </p:spPr>
        <p:txBody>
          <a:bodyPr wrap="none">
            <a:spAutoFit/>
          </a:bodyPr>
          <a:lstStyle/>
          <a:p>
            <a:r>
              <a:rPr lang="zh-CN" altLang="en-US" sz="2400" smtClean="0">
                <a:latin typeface="Arial" panose="020B0604020202020204" pitchFamily="34" charset="0"/>
                <a:ea typeface="黑体" panose="02010609060101010101" pitchFamily="49" charset="-122"/>
                <a:cs typeface="Arial" panose="020B0604020202020204" pitchFamily="34" charset="0"/>
              </a:rPr>
              <a:t>一般的传感器</a:t>
            </a:r>
            <a:endParaRPr lang="zh-CN" altLang="en-US" sz="2400">
              <a:latin typeface="Arial" panose="020B0604020202020204" pitchFamily="34" charset="0"/>
              <a:ea typeface="黑体" panose="02010609060101010101" pitchFamily="49" charset="-122"/>
              <a:cs typeface="Arial" panose="020B0604020202020204" pitchFamily="34" charset="0"/>
            </a:endParaRPr>
          </a:p>
        </p:txBody>
      </p:sp>
      <p:cxnSp>
        <p:nvCxnSpPr>
          <p:cNvPr id="6" name="直接箭头连接符 5"/>
          <p:cNvCxnSpPr/>
          <p:nvPr/>
        </p:nvCxnSpPr>
        <p:spPr>
          <a:xfrm flipV="1">
            <a:off x="2908185" y="2628298"/>
            <a:ext cx="1944414" cy="641130"/>
          </a:xfrm>
          <a:prstGeom prst="straightConnector1">
            <a:avLst/>
          </a:prstGeom>
          <a:ln w="22225">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3328799" y="1708235"/>
            <a:ext cx="1523800" cy="721505"/>
          </a:xfrm>
          <a:prstGeom prst="straightConnector1">
            <a:avLst/>
          </a:prstGeom>
          <a:ln w="22225">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2908185" y="5578565"/>
            <a:ext cx="4031873" cy="400110"/>
          </a:xfrm>
          <a:prstGeom prst="rect">
            <a:avLst/>
          </a:prstGeom>
        </p:spPr>
        <p:txBody>
          <a:bodyPr wrap="none">
            <a:spAutoFit/>
          </a:bodyPr>
          <a:lstStyle/>
          <a:p>
            <a:r>
              <a:rPr lang="zh-CN" altLang="en-US" sz="2000" smtClean="0">
                <a:solidFill>
                  <a:srgbClr val="C00000"/>
                </a:solidFill>
                <a:latin typeface="Arial" panose="020B0604020202020204" pitchFamily="34" charset="0"/>
                <a:ea typeface="黑体" panose="02010609060101010101" pitchFamily="49" charset="-122"/>
                <a:cs typeface="Arial" panose="020B0604020202020204" pitchFamily="34" charset="0"/>
              </a:rPr>
              <a:t>具有</a:t>
            </a:r>
            <a:r>
              <a:rPr lang="zh-CN" altLang="en-US" sz="2000">
                <a:solidFill>
                  <a:srgbClr val="C00000"/>
                </a:solidFill>
                <a:latin typeface="Arial" panose="020B0604020202020204" pitchFamily="34" charset="0"/>
                <a:ea typeface="黑体" panose="02010609060101010101" pitchFamily="49" charset="-122"/>
                <a:cs typeface="Arial" panose="020B0604020202020204" pitchFamily="34" charset="0"/>
              </a:rPr>
              <a:t>空间分辨力，但无角度分辨力</a:t>
            </a:r>
          </a:p>
        </p:txBody>
      </p:sp>
      <p:sp>
        <p:nvSpPr>
          <p:cNvPr id="2" name="矩形 1"/>
          <p:cNvSpPr/>
          <p:nvPr/>
        </p:nvSpPr>
        <p:spPr>
          <a:xfrm>
            <a:off x="4893945" y="2315313"/>
            <a:ext cx="112090" cy="391858"/>
          </a:xfrm>
          <a:prstGeom prst="rect">
            <a:avLst/>
          </a:prstGeom>
          <a:solidFill>
            <a:srgbClr val="C0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06929" y="882433"/>
            <a:ext cx="3877985" cy="584775"/>
          </a:xfrm>
          <a:prstGeom prst="rect">
            <a:avLst/>
          </a:prstGeom>
        </p:spPr>
        <p:txBody>
          <a:bodyPr wrap="none">
            <a:spAutoFit/>
          </a:bodyPr>
          <a:lstStyle/>
          <a:p>
            <a:r>
              <a:rPr lang="zh-CN" altLang="en-US" sz="3200">
                <a:solidFill>
                  <a:srgbClr val="C00000"/>
                </a:solidFill>
                <a:latin typeface="Arial" panose="020B0604020202020204" pitchFamily="34" charset="0"/>
                <a:ea typeface="黑体" panose="02010609060101010101" pitchFamily="49" charset="-122"/>
                <a:cs typeface="Arial" panose="020B0604020202020204" pitchFamily="34" charset="0"/>
              </a:rPr>
              <a:t>相空间的</a:t>
            </a:r>
            <a:r>
              <a:rPr lang="zh-CN" altLang="en-US" sz="3200" smtClean="0">
                <a:solidFill>
                  <a:srgbClr val="C00000"/>
                </a:solidFill>
                <a:latin typeface="Arial" panose="020B0604020202020204" pitchFamily="34" charset="0"/>
                <a:ea typeface="黑体" panose="02010609060101010101" pitchFamily="49" charset="-122"/>
                <a:cs typeface="Arial" panose="020B0604020202020204" pitchFamily="34" charset="0"/>
              </a:rPr>
              <a:t>直接测量：</a:t>
            </a:r>
            <a:endParaRPr lang="zh-CN" altLang="en-US" sz="3200">
              <a:solidFill>
                <a:srgbClr val="C00000"/>
              </a:solidFill>
              <a:latin typeface="Arial" panose="020B0604020202020204" pitchFamily="34" charset="0"/>
              <a:ea typeface="黑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281990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C5C78DE-9C0B-4B83-9754-1B16F32780A6}"/>
              </a:ext>
            </a:extLst>
          </p:cNvPr>
          <p:cNvSpPr txBox="1">
            <a:spLocks/>
          </p:cNvSpPr>
          <p:nvPr/>
        </p:nvSpPr>
        <p:spPr bwMode="auto">
          <a:xfrm>
            <a:off x="184732" y="223991"/>
            <a:ext cx="8931745" cy="469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600" b="0" i="0" kern="1200">
                <a:solidFill>
                  <a:srgbClr val="FFC000"/>
                </a:solidFill>
                <a:latin typeface="Tahoma" pitchFamily="34" charset="0"/>
                <a:ea typeface="+mj-ea"/>
                <a:cs typeface="Tahoma"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57200" indent="-457200">
              <a:defRPr/>
            </a:pPr>
            <a:r>
              <a:rPr lang="en-US" altLang="zh-TW" smtClean="0">
                <a:solidFill>
                  <a:schemeClr val="tx1"/>
                </a:solidFill>
                <a:latin typeface="方正兰亭粗黑_GBK" panose="02000000000000000000" pitchFamily="2" charset="-122"/>
                <a:ea typeface="方正兰亭粗黑_GBK" panose="02000000000000000000" pitchFamily="2" charset="-122"/>
                <a:cs typeface="+mn-cs"/>
              </a:rPr>
              <a:t>4.6 </a:t>
            </a:r>
            <a:r>
              <a:rPr lang="zh-CN" altLang="en-US" smtClean="0">
                <a:solidFill>
                  <a:schemeClr val="tx1"/>
                </a:solidFill>
                <a:latin typeface="方正兰亭粗黑_GBK" panose="02000000000000000000" pitchFamily="2" charset="-122"/>
                <a:ea typeface="方正兰亭粗黑_GBK" panose="02000000000000000000" pitchFamily="2" charset="-122"/>
                <a:cs typeface="+mn-cs"/>
              </a:rPr>
              <a:t>相空间光学基础</a:t>
            </a:r>
            <a:endParaRPr lang="en-US" altLang="zh-CN" dirty="0">
              <a:solidFill>
                <a:schemeClr val="tx1"/>
              </a:solidFill>
              <a:latin typeface="方正兰亭粗黑_GBK" panose="02000000000000000000" pitchFamily="2" charset="-122"/>
              <a:ea typeface="方正兰亭粗黑_GBK" panose="02000000000000000000" pitchFamily="2" charset="-122"/>
              <a:cs typeface="+mn-cs"/>
            </a:endParaRPr>
          </a:p>
        </p:txBody>
      </p:sp>
      <p:sp>
        <p:nvSpPr>
          <p:cNvPr id="3" name="矩形 2"/>
          <p:cNvSpPr/>
          <p:nvPr/>
        </p:nvSpPr>
        <p:spPr>
          <a:xfrm>
            <a:off x="3660589" y="5292975"/>
            <a:ext cx="1980029" cy="523220"/>
          </a:xfrm>
          <a:prstGeom prst="rect">
            <a:avLst/>
          </a:prstGeom>
        </p:spPr>
        <p:txBody>
          <a:bodyPr wrap="none">
            <a:spAutoFit/>
          </a:bodyPr>
          <a:lstStyle/>
          <a:p>
            <a:r>
              <a:rPr lang="zh-CN" altLang="en-US" sz="2800" smtClean="0">
                <a:latin typeface="Arial" panose="020B0604020202020204" pitchFamily="34" charset="0"/>
                <a:ea typeface="黑体" panose="02010609060101010101" pitchFamily="49" charset="-122"/>
                <a:cs typeface="Arial" panose="020B0604020202020204" pitchFamily="34" charset="0"/>
              </a:rPr>
              <a:t>传统的相机</a:t>
            </a:r>
            <a:endParaRPr lang="zh-CN" altLang="en-US" sz="2800">
              <a:latin typeface="Arial" panose="020B0604020202020204" pitchFamily="34" charset="0"/>
              <a:ea typeface="黑体" panose="02010609060101010101" pitchFamily="49" charset="-122"/>
              <a:cs typeface="Arial" panose="020B0604020202020204" pitchFamily="34" charset="0"/>
            </a:endParaRPr>
          </a:p>
        </p:txBody>
      </p:sp>
      <p:pic>
        <p:nvPicPr>
          <p:cNvPr id="6" name="图片 5"/>
          <p:cNvPicPr>
            <a:picLocks noChangeAspect="1"/>
          </p:cNvPicPr>
          <p:nvPr/>
        </p:nvPicPr>
        <p:blipFill>
          <a:blip r:embed="rId3"/>
          <a:stretch>
            <a:fillRect/>
          </a:stretch>
        </p:blipFill>
        <p:spPr>
          <a:xfrm>
            <a:off x="855479" y="1586868"/>
            <a:ext cx="7691242" cy="3455276"/>
          </a:xfrm>
          <a:prstGeom prst="rect">
            <a:avLst/>
          </a:prstGeom>
        </p:spPr>
      </p:pic>
      <p:sp>
        <p:nvSpPr>
          <p:cNvPr id="7" name="矩形 6"/>
          <p:cNvSpPr/>
          <p:nvPr/>
        </p:nvSpPr>
        <p:spPr>
          <a:xfrm>
            <a:off x="2685163" y="5816195"/>
            <a:ext cx="4031873" cy="400110"/>
          </a:xfrm>
          <a:prstGeom prst="rect">
            <a:avLst/>
          </a:prstGeom>
        </p:spPr>
        <p:txBody>
          <a:bodyPr wrap="none">
            <a:spAutoFit/>
          </a:bodyPr>
          <a:lstStyle/>
          <a:p>
            <a:r>
              <a:rPr lang="zh-CN" altLang="en-US" sz="2000" smtClean="0">
                <a:solidFill>
                  <a:srgbClr val="C00000"/>
                </a:solidFill>
                <a:latin typeface="Arial" panose="020B0604020202020204" pitchFamily="34" charset="0"/>
                <a:ea typeface="黑体" panose="02010609060101010101" pitchFamily="49" charset="-122"/>
                <a:cs typeface="Arial" panose="020B0604020202020204" pitchFamily="34" charset="0"/>
              </a:rPr>
              <a:t>具有</a:t>
            </a:r>
            <a:r>
              <a:rPr lang="zh-CN" altLang="en-US" sz="2000">
                <a:solidFill>
                  <a:srgbClr val="C00000"/>
                </a:solidFill>
                <a:latin typeface="Arial" panose="020B0604020202020204" pitchFamily="34" charset="0"/>
                <a:ea typeface="黑体" panose="02010609060101010101" pitchFamily="49" charset="-122"/>
                <a:cs typeface="Arial" panose="020B0604020202020204" pitchFamily="34" charset="0"/>
              </a:rPr>
              <a:t>空间分辨力，但无角度分辨力</a:t>
            </a:r>
          </a:p>
        </p:txBody>
      </p:sp>
      <p:sp>
        <p:nvSpPr>
          <p:cNvPr id="8" name="矩形 7"/>
          <p:cNvSpPr/>
          <p:nvPr/>
        </p:nvSpPr>
        <p:spPr>
          <a:xfrm>
            <a:off x="6843540" y="4137763"/>
            <a:ext cx="467544" cy="274383"/>
          </a:xfrm>
          <a:custGeom>
            <a:avLst/>
            <a:gdLst>
              <a:gd name="connsiteX0" fmla="*/ 0 w 112090"/>
              <a:gd name="connsiteY0" fmla="*/ 0 h 391858"/>
              <a:gd name="connsiteX1" fmla="*/ 112090 w 112090"/>
              <a:gd name="connsiteY1" fmla="*/ 0 h 391858"/>
              <a:gd name="connsiteX2" fmla="*/ 112090 w 112090"/>
              <a:gd name="connsiteY2" fmla="*/ 391858 h 391858"/>
              <a:gd name="connsiteX3" fmla="*/ 0 w 112090"/>
              <a:gd name="connsiteY3" fmla="*/ 391858 h 391858"/>
              <a:gd name="connsiteX4" fmla="*/ 0 w 112090"/>
              <a:gd name="connsiteY4" fmla="*/ 0 h 391858"/>
              <a:gd name="connsiteX0" fmla="*/ 0 w 112090"/>
              <a:gd name="connsiteY0" fmla="*/ 0 h 391858"/>
              <a:gd name="connsiteX1" fmla="*/ 112090 w 112090"/>
              <a:gd name="connsiteY1" fmla="*/ 0 h 391858"/>
              <a:gd name="connsiteX2" fmla="*/ 112090 w 112090"/>
              <a:gd name="connsiteY2" fmla="*/ 391858 h 391858"/>
              <a:gd name="connsiteX3" fmla="*/ 0 w 112090"/>
              <a:gd name="connsiteY3" fmla="*/ 391858 h 391858"/>
              <a:gd name="connsiteX4" fmla="*/ 0 w 112090"/>
              <a:gd name="connsiteY4" fmla="*/ 0 h 391858"/>
              <a:gd name="connsiteX0" fmla="*/ 0 w 112090"/>
              <a:gd name="connsiteY0" fmla="*/ 0 h 391858"/>
              <a:gd name="connsiteX1" fmla="*/ 48590 w 112090"/>
              <a:gd name="connsiteY1" fmla="*/ 196850 h 391858"/>
              <a:gd name="connsiteX2" fmla="*/ 112090 w 112090"/>
              <a:gd name="connsiteY2" fmla="*/ 391858 h 391858"/>
              <a:gd name="connsiteX3" fmla="*/ 0 w 112090"/>
              <a:gd name="connsiteY3" fmla="*/ 391858 h 391858"/>
              <a:gd name="connsiteX4" fmla="*/ 0 w 112090"/>
              <a:gd name="connsiteY4" fmla="*/ 0 h 391858"/>
              <a:gd name="connsiteX0" fmla="*/ 152400 w 264490"/>
              <a:gd name="connsiteY0" fmla="*/ 0 h 391858"/>
              <a:gd name="connsiteX1" fmla="*/ 200990 w 264490"/>
              <a:gd name="connsiteY1" fmla="*/ 196850 h 391858"/>
              <a:gd name="connsiteX2" fmla="*/ 264490 w 264490"/>
              <a:gd name="connsiteY2" fmla="*/ 391858 h 391858"/>
              <a:gd name="connsiteX3" fmla="*/ 0 w 264490"/>
              <a:gd name="connsiteY3" fmla="*/ 366458 h 391858"/>
              <a:gd name="connsiteX4" fmla="*/ 152400 w 264490"/>
              <a:gd name="connsiteY4" fmla="*/ 0 h 391858"/>
              <a:gd name="connsiteX0" fmla="*/ 152400 w 388315"/>
              <a:gd name="connsiteY0" fmla="*/ 0 h 366458"/>
              <a:gd name="connsiteX1" fmla="*/ 200990 w 388315"/>
              <a:gd name="connsiteY1" fmla="*/ 196850 h 366458"/>
              <a:gd name="connsiteX2" fmla="*/ 388315 w 388315"/>
              <a:gd name="connsiteY2" fmla="*/ 353758 h 366458"/>
              <a:gd name="connsiteX3" fmla="*/ 0 w 388315"/>
              <a:gd name="connsiteY3" fmla="*/ 366458 h 366458"/>
              <a:gd name="connsiteX4" fmla="*/ 152400 w 388315"/>
              <a:gd name="connsiteY4" fmla="*/ 0 h 366458"/>
              <a:gd name="connsiteX0" fmla="*/ 0 w 410540"/>
              <a:gd name="connsiteY0" fmla="*/ 0 h 287083"/>
              <a:gd name="connsiteX1" fmla="*/ 223215 w 410540"/>
              <a:gd name="connsiteY1" fmla="*/ 117475 h 287083"/>
              <a:gd name="connsiteX2" fmla="*/ 410540 w 410540"/>
              <a:gd name="connsiteY2" fmla="*/ 274383 h 287083"/>
              <a:gd name="connsiteX3" fmla="*/ 22225 w 410540"/>
              <a:gd name="connsiteY3" fmla="*/ 287083 h 287083"/>
              <a:gd name="connsiteX4" fmla="*/ 0 w 410540"/>
              <a:gd name="connsiteY4" fmla="*/ 0 h 287083"/>
              <a:gd name="connsiteX0" fmla="*/ 22811 w 433351"/>
              <a:gd name="connsiteY0" fmla="*/ 0 h 287083"/>
              <a:gd name="connsiteX1" fmla="*/ 246026 w 433351"/>
              <a:gd name="connsiteY1" fmla="*/ 117475 h 287083"/>
              <a:gd name="connsiteX2" fmla="*/ 433351 w 433351"/>
              <a:gd name="connsiteY2" fmla="*/ 274383 h 287083"/>
              <a:gd name="connsiteX3" fmla="*/ 45036 w 433351"/>
              <a:gd name="connsiteY3" fmla="*/ 287083 h 287083"/>
              <a:gd name="connsiteX4" fmla="*/ 22811 w 433351"/>
              <a:gd name="connsiteY4" fmla="*/ 0 h 287083"/>
              <a:gd name="connsiteX0" fmla="*/ 57004 w 467544"/>
              <a:gd name="connsiteY0" fmla="*/ 0 h 274383"/>
              <a:gd name="connsiteX1" fmla="*/ 280219 w 467544"/>
              <a:gd name="connsiteY1" fmla="*/ 117475 h 274383"/>
              <a:gd name="connsiteX2" fmla="*/ 467544 w 467544"/>
              <a:gd name="connsiteY2" fmla="*/ 274383 h 274383"/>
              <a:gd name="connsiteX3" fmla="*/ 3029 w 467544"/>
              <a:gd name="connsiteY3" fmla="*/ 274383 h 274383"/>
              <a:gd name="connsiteX4" fmla="*/ 57004 w 467544"/>
              <a:gd name="connsiteY4" fmla="*/ 0 h 274383"/>
              <a:gd name="connsiteX0" fmla="*/ 57004 w 467544"/>
              <a:gd name="connsiteY0" fmla="*/ 0 h 274383"/>
              <a:gd name="connsiteX1" fmla="*/ 280219 w 467544"/>
              <a:gd name="connsiteY1" fmla="*/ 127000 h 274383"/>
              <a:gd name="connsiteX2" fmla="*/ 467544 w 467544"/>
              <a:gd name="connsiteY2" fmla="*/ 274383 h 274383"/>
              <a:gd name="connsiteX3" fmla="*/ 3029 w 467544"/>
              <a:gd name="connsiteY3" fmla="*/ 274383 h 274383"/>
              <a:gd name="connsiteX4" fmla="*/ 57004 w 467544"/>
              <a:gd name="connsiteY4" fmla="*/ 0 h 274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544" h="274383">
                <a:moveTo>
                  <a:pt x="57004" y="0"/>
                </a:moveTo>
                <a:lnTo>
                  <a:pt x="280219" y="127000"/>
                </a:lnTo>
                <a:lnTo>
                  <a:pt x="467544" y="274383"/>
                </a:lnTo>
                <a:lnTo>
                  <a:pt x="3029" y="274383"/>
                </a:lnTo>
                <a:cubicBezTo>
                  <a:pt x="-4379" y="178689"/>
                  <a:pt x="-2263" y="146494"/>
                  <a:pt x="57004" y="0"/>
                </a:cubicBezTo>
                <a:close/>
              </a:path>
            </a:pathLst>
          </a:custGeom>
          <a:solidFill>
            <a:srgbClr val="C0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06929" y="882433"/>
            <a:ext cx="3877985" cy="584775"/>
          </a:xfrm>
          <a:prstGeom prst="rect">
            <a:avLst/>
          </a:prstGeom>
        </p:spPr>
        <p:txBody>
          <a:bodyPr wrap="none">
            <a:spAutoFit/>
          </a:bodyPr>
          <a:lstStyle/>
          <a:p>
            <a:r>
              <a:rPr lang="zh-CN" altLang="en-US" sz="3200">
                <a:solidFill>
                  <a:srgbClr val="C00000"/>
                </a:solidFill>
                <a:latin typeface="Arial" panose="020B0604020202020204" pitchFamily="34" charset="0"/>
                <a:ea typeface="黑体" panose="02010609060101010101" pitchFamily="49" charset="-122"/>
                <a:cs typeface="Arial" panose="020B0604020202020204" pitchFamily="34" charset="0"/>
              </a:rPr>
              <a:t>相空间的</a:t>
            </a:r>
            <a:r>
              <a:rPr lang="zh-CN" altLang="en-US" sz="3200" smtClean="0">
                <a:solidFill>
                  <a:srgbClr val="C00000"/>
                </a:solidFill>
                <a:latin typeface="Arial" panose="020B0604020202020204" pitchFamily="34" charset="0"/>
                <a:ea typeface="黑体" panose="02010609060101010101" pitchFamily="49" charset="-122"/>
                <a:cs typeface="Arial" panose="020B0604020202020204" pitchFamily="34" charset="0"/>
              </a:rPr>
              <a:t>直接测量：</a:t>
            </a:r>
            <a:endParaRPr lang="zh-CN" altLang="en-US" sz="3200">
              <a:solidFill>
                <a:srgbClr val="C00000"/>
              </a:solidFill>
              <a:latin typeface="Arial" panose="020B0604020202020204" pitchFamily="34" charset="0"/>
              <a:ea typeface="黑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102667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hlinkClick r:id="rId3" action="ppaction://hlinkfile"/>
          </p:cNvPr>
          <p:cNvPicPr>
            <a:picLocks noChangeAspect="1"/>
          </p:cNvPicPr>
          <p:nvPr/>
        </p:nvPicPr>
        <p:blipFill>
          <a:blip r:embed="rId4"/>
          <a:stretch>
            <a:fillRect/>
          </a:stretch>
        </p:blipFill>
        <p:spPr>
          <a:xfrm>
            <a:off x="1173475" y="1437775"/>
            <a:ext cx="6490034" cy="4642089"/>
          </a:xfrm>
          <a:prstGeom prst="rect">
            <a:avLst/>
          </a:prstGeom>
        </p:spPr>
      </p:pic>
      <p:sp>
        <p:nvSpPr>
          <p:cNvPr id="5" name="Title 1">
            <a:extLst>
              <a:ext uri="{FF2B5EF4-FFF2-40B4-BE49-F238E27FC236}">
                <a16:creationId xmlns:a16="http://schemas.microsoft.com/office/drawing/2014/main" id="{7C5C78DE-9C0B-4B83-9754-1B16F32780A6}"/>
              </a:ext>
            </a:extLst>
          </p:cNvPr>
          <p:cNvSpPr txBox="1">
            <a:spLocks/>
          </p:cNvSpPr>
          <p:nvPr/>
        </p:nvSpPr>
        <p:spPr bwMode="auto">
          <a:xfrm>
            <a:off x="184732" y="223991"/>
            <a:ext cx="8931745" cy="469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600" b="0" i="0" kern="1200">
                <a:solidFill>
                  <a:srgbClr val="FFC000"/>
                </a:solidFill>
                <a:latin typeface="Tahoma" pitchFamily="34" charset="0"/>
                <a:ea typeface="+mj-ea"/>
                <a:cs typeface="Tahoma"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57200" indent="-457200">
              <a:defRPr/>
            </a:pPr>
            <a:r>
              <a:rPr lang="en-US" altLang="zh-TW" smtClean="0">
                <a:solidFill>
                  <a:schemeClr val="tx1"/>
                </a:solidFill>
                <a:latin typeface="方正兰亭粗黑_GBK" panose="02000000000000000000" pitchFamily="2" charset="-122"/>
                <a:ea typeface="方正兰亭粗黑_GBK" panose="02000000000000000000" pitchFamily="2" charset="-122"/>
                <a:cs typeface="+mn-cs"/>
              </a:rPr>
              <a:t>4.6 </a:t>
            </a:r>
            <a:r>
              <a:rPr lang="zh-CN" altLang="en-US" smtClean="0">
                <a:solidFill>
                  <a:schemeClr val="tx1"/>
                </a:solidFill>
                <a:latin typeface="方正兰亭粗黑_GBK" panose="02000000000000000000" pitchFamily="2" charset="-122"/>
                <a:ea typeface="方正兰亭粗黑_GBK" panose="02000000000000000000" pitchFamily="2" charset="-122"/>
                <a:cs typeface="+mn-cs"/>
              </a:rPr>
              <a:t>相空间光学基础</a:t>
            </a:r>
            <a:endParaRPr lang="en-US" altLang="zh-CN" dirty="0">
              <a:solidFill>
                <a:schemeClr val="tx1"/>
              </a:solidFill>
              <a:latin typeface="方正兰亭粗黑_GBK" panose="02000000000000000000" pitchFamily="2" charset="-122"/>
              <a:ea typeface="方正兰亭粗黑_GBK" panose="02000000000000000000" pitchFamily="2" charset="-122"/>
              <a:cs typeface="+mn-cs"/>
            </a:endParaRPr>
          </a:p>
        </p:txBody>
      </p:sp>
      <p:sp>
        <p:nvSpPr>
          <p:cNvPr id="4" name="矩形 3"/>
          <p:cNvSpPr/>
          <p:nvPr/>
        </p:nvSpPr>
        <p:spPr>
          <a:xfrm>
            <a:off x="806929" y="882433"/>
            <a:ext cx="3877985" cy="584775"/>
          </a:xfrm>
          <a:prstGeom prst="rect">
            <a:avLst/>
          </a:prstGeom>
        </p:spPr>
        <p:txBody>
          <a:bodyPr wrap="none">
            <a:spAutoFit/>
          </a:bodyPr>
          <a:lstStyle/>
          <a:p>
            <a:r>
              <a:rPr lang="zh-CN" altLang="en-US" sz="3200">
                <a:solidFill>
                  <a:srgbClr val="C00000"/>
                </a:solidFill>
                <a:latin typeface="Arial" panose="020B0604020202020204" pitchFamily="34" charset="0"/>
                <a:ea typeface="黑体" panose="02010609060101010101" pitchFamily="49" charset="-122"/>
                <a:cs typeface="Arial" panose="020B0604020202020204" pitchFamily="34" charset="0"/>
              </a:rPr>
              <a:t>相空间的</a:t>
            </a:r>
            <a:r>
              <a:rPr lang="zh-CN" altLang="en-US" sz="3200" smtClean="0">
                <a:solidFill>
                  <a:srgbClr val="C00000"/>
                </a:solidFill>
                <a:latin typeface="Arial" panose="020B0604020202020204" pitchFamily="34" charset="0"/>
                <a:ea typeface="黑体" panose="02010609060101010101" pitchFamily="49" charset="-122"/>
                <a:cs typeface="Arial" panose="020B0604020202020204" pitchFamily="34" charset="0"/>
              </a:rPr>
              <a:t>直接测量：</a:t>
            </a:r>
            <a:endParaRPr lang="zh-CN" altLang="en-US" sz="3200">
              <a:solidFill>
                <a:srgbClr val="C00000"/>
              </a:solidFill>
              <a:latin typeface="Arial" panose="020B0604020202020204" pitchFamily="34" charset="0"/>
              <a:ea typeface="黑体" panose="02010609060101010101" pitchFamily="49" charset="-122"/>
              <a:cs typeface="Arial" panose="020B0604020202020204" pitchFamily="34" charset="0"/>
            </a:endParaRPr>
          </a:p>
        </p:txBody>
      </p:sp>
      <p:sp>
        <p:nvSpPr>
          <p:cNvPr id="3" name="矩形 2"/>
          <p:cNvSpPr/>
          <p:nvPr/>
        </p:nvSpPr>
        <p:spPr>
          <a:xfrm>
            <a:off x="4318368" y="1010232"/>
            <a:ext cx="4017446" cy="461665"/>
          </a:xfrm>
          <a:prstGeom prst="rect">
            <a:avLst/>
          </a:prstGeom>
        </p:spPr>
        <p:txBody>
          <a:bodyPr wrap="none">
            <a:spAutoFit/>
          </a:bodyPr>
          <a:lstStyle/>
          <a:p>
            <a:r>
              <a:rPr lang="en-US" altLang="zh-CN" sz="2400" smtClean="0">
                <a:latin typeface="Arial" panose="020B0604020202020204" pitchFamily="34" charset="0"/>
                <a:ea typeface="黑体" panose="02010609060101010101" pitchFamily="49" charset="-122"/>
                <a:cs typeface="Arial" panose="020B0604020202020204" pitchFamily="34" charset="0"/>
              </a:rPr>
              <a:t>Shack</a:t>
            </a:r>
            <a:r>
              <a:rPr lang="en-US" altLang="zh-CN" sz="2400">
                <a:latin typeface="Arial" panose="020B0604020202020204" pitchFamily="34" charset="0"/>
                <a:ea typeface="黑体" panose="02010609060101010101" pitchFamily="49" charset="-122"/>
                <a:cs typeface="Arial" panose="020B0604020202020204" pitchFamily="34" charset="0"/>
              </a:rPr>
              <a:t> </a:t>
            </a:r>
            <a:r>
              <a:rPr lang="en-US" altLang="zh-CN" sz="2400" smtClean="0">
                <a:latin typeface="Arial" panose="020B0604020202020204" pitchFamily="34" charset="0"/>
                <a:ea typeface="黑体" panose="02010609060101010101" pitchFamily="49" charset="-122"/>
                <a:cs typeface="Arial" panose="020B0604020202020204" pitchFamily="34" charset="0"/>
              </a:rPr>
              <a:t>Hartmann</a:t>
            </a:r>
            <a:r>
              <a:rPr lang="zh-CN" altLang="en-US" sz="2400" smtClean="0">
                <a:latin typeface="Arial" panose="020B0604020202020204" pitchFamily="34" charset="0"/>
                <a:ea typeface="黑体" panose="02010609060101010101" pitchFamily="49" charset="-122"/>
                <a:cs typeface="Arial" panose="020B0604020202020204" pitchFamily="34" charset="0"/>
              </a:rPr>
              <a:t>波前传感器</a:t>
            </a:r>
            <a:endParaRPr lang="zh-CN" altLang="en-US" sz="2400">
              <a:latin typeface="Arial" panose="020B0604020202020204" pitchFamily="34" charset="0"/>
              <a:ea typeface="黑体" panose="02010609060101010101" pitchFamily="49" charset="-122"/>
              <a:cs typeface="Arial" panose="020B0604020202020204" pitchFamily="34" charset="0"/>
            </a:endParaRPr>
          </a:p>
        </p:txBody>
      </p:sp>
      <p:sp>
        <p:nvSpPr>
          <p:cNvPr id="6" name="矩形 5"/>
          <p:cNvSpPr/>
          <p:nvPr/>
        </p:nvSpPr>
        <p:spPr>
          <a:xfrm>
            <a:off x="2506427" y="5795175"/>
            <a:ext cx="4288353" cy="400110"/>
          </a:xfrm>
          <a:prstGeom prst="rect">
            <a:avLst/>
          </a:prstGeom>
        </p:spPr>
        <p:txBody>
          <a:bodyPr wrap="none">
            <a:spAutoFit/>
          </a:bodyPr>
          <a:lstStyle/>
          <a:p>
            <a:r>
              <a:rPr lang="zh-CN" altLang="en-US" sz="2000" smtClean="0">
                <a:solidFill>
                  <a:srgbClr val="C00000"/>
                </a:solidFill>
                <a:latin typeface="Arial" panose="020B0604020202020204" pitchFamily="34" charset="0"/>
                <a:ea typeface="黑体" panose="02010609060101010101" pitchFamily="49" charset="-122"/>
                <a:cs typeface="Arial" panose="020B0604020202020204" pitchFamily="34" charset="0"/>
              </a:rPr>
              <a:t>具有</a:t>
            </a:r>
            <a:r>
              <a:rPr lang="zh-CN" altLang="en-US" sz="2000">
                <a:solidFill>
                  <a:srgbClr val="C00000"/>
                </a:solidFill>
                <a:latin typeface="Arial" panose="020B0604020202020204" pitchFamily="34" charset="0"/>
                <a:ea typeface="黑体" panose="02010609060101010101" pitchFamily="49" charset="-122"/>
                <a:cs typeface="Arial" panose="020B0604020202020204" pitchFamily="34" charset="0"/>
              </a:rPr>
              <a:t>空间分辨力</a:t>
            </a:r>
            <a:r>
              <a:rPr lang="zh-CN" altLang="en-US" sz="2000" smtClean="0">
                <a:solidFill>
                  <a:srgbClr val="C00000"/>
                </a:solidFill>
                <a:latin typeface="Arial" panose="020B0604020202020204" pitchFamily="34" charset="0"/>
                <a:ea typeface="黑体" panose="02010609060101010101" pitchFamily="49" charset="-122"/>
                <a:cs typeface="Arial" panose="020B0604020202020204" pitchFamily="34" charset="0"/>
              </a:rPr>
              <a:t>，也具有角度</a:t>
            </a:r>
            <a:r>
              <a:rPr lang="zh-CN" altLang="en-US" sz="2000">
                <a:solidFill>
                  <a:srgbClr val="C00000"/>
                </a:solidFill>
                <a:latin typeface="Arial" panose="020B0604020202020204" pitchFamily="34" charset="0"/>
                <a:ea typeface="黑体" panose="02010609060101010101" pitchFamily="49" charset="-122"/>
                <a:cs typeface="Arial" panose="020B0604020202020204" pitchFamily="34" charset="0"/>
              </a:rPr>
              <a:t>分辨力</a:t>
            </a:r>
          </a:p>
        </p:txBody>
      </p:sp>
      <p:sp>
        <p:nvSpPr>
          <p:cNvPr id="7" name="矩形 6"/>
          <p:cNvSpPr/>
          <p:nvPr/>
        </p:nvSpPr>
        <p:spPr>
          <a:xfrm>
            <a:off x="0" y="6604084"/>
            <a:ext cx="6337539" cy="253916"/>
          </a:xfrm>
          <a:prstGeom prst="rect">
            <a:avLst/>
          </a:prstGeom>
        </p:spPr>
        <p:txBody>
          <a:bodyPr wrap="square">
            <a:spAutoFit/>
          </a:bodyPr>
          <a:lstStyle/>
          <a:p>
            <a:r>
              <a:rPr lang="zh-CN" altLang="en-US" sz="1050">
                <a:solidFill>
                  <a:srgbClr val="0033CC"/>
                </a:solidFill>
                <a:latin typeface="Arial" panose="020B0604020202020204" pitchFamily="34" charset="0"/>
                <a:hlinkClick r:id="rId3" action="ppaction://hlinkfile"/>
              </a:rPr>
              <a:t>Platt </a:t>
            </a:r>
            <a:r>
              <a:rPr lang="en-US" altLang="zh-CN" sz="1050">
                <a:solidFill>
                  <a:srgbClr val="0033CC"/>
                </a:solidFill>
                <a:latin typeface="Arial" panose="020B0604020202020204" pitchFamily="34" charset="0"/>
                <a:hlinkClick r:id="rId3" action="ppaction://hlinkfile"/>
              </a:rPr>
              <a:t>&amp;</a:t>
            </a:r>
            <a:r>
              <a:rPr lang="zh-CN" altLang="en-US" sz="1050">
                <a:solidFill>
                  <a:srgbClr val="0033CC"/>
                </a:solidFill>
                <a:latin typeface="Arial" panose="020B0604020202020204" pitchFamily="34" charset="0"/>
                <a:hlinkClick r:id="rId3" action="ppaction://hlinkfile"/>
              </a:rPr>
              <a:t> Shack - 2001 - History and Principles of Shack-Hartmann Wavefront</a:t>
            </a:r>
            <a:endParaRPr lang="zh-CN" altLang="en-US" sz="1050">
              <a:solidFill>
                <a:srgbClr val="0033CC"/>
              </a:solidFill>
              <a:latin typeface="Arial" panose="020B0604020202020204" pitchFamily="34" charset="0"/>
            </a:endParaRPr>
          </a:p>
        </p:txBody>
      </p:sp>
      <p:sp>
        <p:nvSpPr>
          <p:cNvPr id="8" name="矩形 7"/>
          <p:cNvSpPr/>
          <p:nvPr/>
        </p:nvSpPr>
        <p:spPr>
          <a:xfrm>
            <a:off x="6337539" y="1920294"/>
            <a:ext cx="2017526" cy="954107"/>
          </a:xfrm>
          <a:prstGeom prst="rect">
            <a:avLst/>
          </a:prstGeom>
        </p:spPr>
        <p:txBody>
          <a:bodyPr wrap="square">
            <a:spAutoFit/>
          </a:bodyPr>
          <a:lstStyle/>
          <a:p>
            <a:r>
              <a:rPr lang="zh-CN" altLang="en-US" sz="2800">
                <a:latin typeface="Arial" panose="020B0604020202020204" pitchFamily="34" charset="0"/>
                <a:ea typeface="黑体" panose="02010609060101010101" pitchFamily="49" charset="-122"/>
                <a:cs typeface="Arial" panose="020B0604020202020204" pitchFamily="34" charset="0"/>
              </a:rPr>
              <a:t>但默认</a:t>
            </a:r>
            <a:r>
              <a:rPr lang="zh-CN" altLang="en-US" sz="2800" smtClean="0">
                <a:latin typeface="Arial" panose="020B0604020202020204" pitchFamily="34" charset="0"/>
                <a:ea typeface="黑体" panose="02010609060101010101" pitchFamily="49" charset="-122"/>
                <a:cs typeface="Arial" panose="020B0604020202020204" pitchFamily="34" charset="0"/>
              </a:rPr>
              <a:t>是</a:t>
            </a:r>
            <a:endParaRPr lang="en-US" altLang="zh-CN" sz="2800" smtClean="0">
              <a:latin typeface="Arial" panose="020B0604020202020204" pitchFamily="34" charset="0"/>
              <a:ea typeface="黑体" panose="02010609060101010101" pitchFamily="49" charset="-122"/>
              <a:cs typeface="Arial" panose="020B0604020202020204" pitchFamily="34" charset="0"/>
            </a:endParaRPr>
          </a:p>
          <a:p>
            <a:r>
              <a:rPr lang="zh-CN" altLang="en-US" sz="2800" smtClean="0">
                <a:solidFill>
                  <a:srgbClr val="C00000"/>
                </a:solidFill>
                <a:latin typeface="Arial" panose="020B0604020202020204" pitchFamily="34" charset="0"/>
                <a:ea typeface="黑体" panose="02010609060101010101" pitchFamily="49" charset="-122"/>
                <a:cs typeface="Arial" panose="020B0604020202020204" pitchFamily="34" charset="0"/>
              </a:rPr>
              <a:t>相干光场！</a:t>
            </a:r>
            <a:endParaRPr lang="zh-CN" altLang="en-US" sz="2800">
              <a:solidFill>
                <a:srgbClr val="C00000"/>
              </a:solidFill>
              <a:latin typeface="Arial" panose="020B0604020202020204" pitchFamily="34" charset="0"/>
              <a:ea typeface="黑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315042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2376079" y="693987"/>
            <a:ext cx="5796857" cy="4741604"/>
          </a:xfrm>
          <a:prstGeom prst="rect">
            <a:avLst/>
          </a:prstGeom>
        </p:spPr>
      </p:pic>
      <p:sp>
        <p:nvSpPr>
          <p:cNvPr id="5" name="Title 1">
            <a:extLst>
              <a:ext uri="{FF2B5EF4-FFF2-40B4-BE49-F238E27FC236}">
                <a16:creationId xmlns:a16="http://schemas.microsoft.com/office/drawing/2014/main" id="{7C5C78DE-9C0B-4B83-9754-1B16F32780A6}"/>
              </a:ext>
            </a:extLst>
          </p:cNvPr>
          <p:cNvSpPr txBox="1">
            <a:spLocks/>
          </p:cNvSpPr>
          <p:nvPr/>
        </p:nvSpPr>
        <p:spPr bwMode="auto">
          <a:xfrm>
            <a:off x="184732" y="223991"/>
            <a:ext cx="8931745" cy="469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600" b="0" i="0" kern="1200">
                <a:solidFill>
                  <a:srgbClr val="FFC000"/>
                </a:solidFill>
                <a:latin typeface="Tahoma" pitchFamily="34" charset="0"/>
                <a:ea typeface="+mj-ea"/>
                <a:cs typeface="Tahoma"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57200" indent="-457200">
              <a:defRPr/>
            </a:pPr>
            <a:r>
              <a:rPr lang="en-US" altLang="zh-TW" smtClean="0">
                <a:solidFill>
                  <a:schemeClr val="tx1"/>
                </a:solidFill>
                <a:latin typeface="方正兰亭粗黑_GBK" panose="02000000000000000000" pitchFamily="2" charset="-122"/>
                <a:ea typeface="方正兰亭粗黑_GBK" panose="02000000000000000000" pitchFamily="2" charset="-122"/>
                <a:cs typeface="+mn-cs"/>
              </a:rPr>
              <a:t>4.6 </a:t>
            </a:r>
            <a:r>
              <a:rPr lang="zh-CN" altLang="en-US" smtClean="0">
                <a:solidFill>
                  <a:schemeClr val="tx1"/>
                </a:solidFill>
                <a:latin typeface="方正兰亭粗黑_GBK" panose="02000000000000000000" pitchFamily="2" charset="-122"/>
                <a:ea typeface="方正兰亭粗黑_GBK" panose="02000000000000000000" pitchFamily="2" charset="-122"/>
                <a:cs typeface="+mn-cs"/>
              </a:rPr>
              <a:t>相空间光学基础</a:t>
            </a:r>
            <a:endParaRPr lang="en-US" altLang="zh-CN" dirty="0">
              <a:solidFill>
                <a:schemeClr val="tx1"/>
              </a:solidFill>
              <a:latin typeface="方正兰亭粗黑_GBK" panose="02000000000000000000" pitchFamily="2" charset="-122"/>
              <a:ea typeface="方正兰亭粗黑_GBK" panose="02000000000000000000" pitchFamily="2" charset="-122"/>
              <a:cs typeface="+mn-cs"/>
            </a:endParaRPr>
          </a:p>
        </p:txBody>
      </p:sp>
      <p:sp>
        <p:nvSpPr>
          <p:cNvPr id="4" name="矩形 3"/>
          <p:cNvSpPr/>
          <p:nvPr/>
        </p:nvSpPr>
        <p:spPr>
          <a:xfrm>
            <a:off x="653570" y="906677"/>
            <a:ext cx="3467616" cy="584775"/>
          </a:xfrm>
          <a:prstGeom prst="rect">
            <a:avLst/>
          </a:prstGeom>
        </p:spPr>
        <p:txBody>
          <a:bodyPr wrap="none">
            <a:spAutoFit/>
          </a:bodyPr>
          <a:lstStyle/>
          <a:p>
            <a:r>
              <a:rPr lang="zh-CN" altLang="en-US" sz="3200">
                <a:solidFill>
                  <a:srgbClr val="C00000"/>
                </a:solidFill>
                <a:latin typeface="Arial" panose="020B0604020202020204" pitchFamily="34" charset="0"/>
                <a:ea typeface="黑体" panose="02010609060101010101" pitchFamily="49" charset="-122"/>
                <a:cs typeface="Arial" panose="020B0604020202020204" pitchFamily="34" charset="0"/>
              </a:rPr>
              <a:t>相空间直接测量：</a:t>
            </a:r>
          </a:p>
        </p:txBody>
      </p:sp>
      <p:sp>
        <p:nvSpPr>
          <p:cNvPr id="7" name="矩形 6"/>
          <p:cNvSpPr/>
          <p:nvPr/>
        </p:nvSpPr>
        <p:spPr>
          <a:xfrm>
            <a:off x="2250278" y="5271955"/>
            <a:ext cx="5059398" cy="523220"/>
          </a:xfrm>
          <a:prstGeom prst="rect">
            <a:avLst/>
          </a:prstGeom>
        </p:spPr>
        <p:txBody>
          <a:bodyPr wrap="none">
            <a:spAutoFit/>
          </a:bodyPr>
          <a:lstStyle/>
          <a:p>
            <a:r>
              <a:rPr lang="zh-CN" altLang="en-US" sz="2800" smtClean="0">
                <a:latin typeface="Arial" panose="020B0604020202020204" pitchFamily="34" charset="0"/>
                <a:ea typeface="黑体" panose="02010609060101010101" pitchFamily="49" charset="-122"/>
                <a:cs typeface="Arial" panose="020B0604020202020204" pitchFamily="34" charset="0"/>
              </a:rPr>
              <a:t>光场相机（</a:t>
            </a:r>
            <a:r>
              <a:rPr lang="en-US" altLang="zh-CN" sz="2800" smtClean="0">
                <a:latin typeface="Arial" panose="020B0604020202020204" pitchFamily="34" charset="0"/>
                <a:ea typeface="黑体" panose="02010609060101010101" pitchFamily="49" charset="-122"/>
                <a:cs typeface="Arial" panose="020B0604020202020204" pitchFamily="34" charset="0"/>
              </a:rPr>
              <a:t>light field camera</a:t>
            </a:r>
            <a:r>
              <a:rPr lang="zh-CN" altLang="en-US" sz="2800" smtClean="0">
                <a:latin typeface="Arial" panose="020B0604020202020204" pitchFamily="34" charset="0"/>
                <a:ea typeface="黑体" panose="02010609060101010101" pitchFamily="49" charset="-122"/>
                <a:cs typeface="Arial" panose="020B0604020202020204" pitchFamily="34" charset="0"/>
              </a:rPr>
              <a:t>）</a:t>
            </a:r>
            <a:endParaRPr lang="zh-CN" altLang="en-US" sz="2800">
              <a:latin typeface="Arial" panose="020B0604020202020204" pitchFamily="34" charset="0"/>
              <a:ea typeface="黑体" panose="02010609060101010101" pitchFamily="49" charset="-122"/>
              <a:cs typeface="Arial" panose="020B0604020202020204" pitchFamily="34" charset="0"/>
            </a:endParaRPr>
          </a:p>
        </p:txBody>
      </p:sp>
      <p:sp>
        <p:nvSpPr>
          <p:cNvPr id="8" name="矩形 7"/>
          <p:cNvSpPr/>
          <p:nvPr/>
        </p:nvSpPr>
        <p:spPr>
          <a:xfrm>
            <a:off x="2506427" y="5795175"/>
            <a:ext cx="4288353" cy="400110"/>
          </a:xfrm>
          <a:prstGeom prst="rect">
            <a:avLst/>
          </a:prstGeom>
        </p:spPr>
        <p:txBody>
          <a:bodyPr wrap="none">
            <a:spAutoFit/>
          </a:bodyPr>
          <a:lstStyle/>
          <a:p>
            <a:r>
              <a:rPr lang="zh-CN" altLang="en-US" sz="2000" smtClean="0">
                <a:solidFill>
                  <a:srgbClr val="C00000"/>
                </a:solidFill>
                <a:latin typeface="Arial" panose="020B0604020202020204" pitchFamily="34" charset="0"/>
                <a:ea typeface="黑体" panose="02010609060101010101" pitchFamily="49" charset="-122"/>
                <a:cs typeface="Arial" panose="020B0604020202020204" pitchFamily="34" charset="0"/>
              </a:rPr>
              <a:t>具有</a:t>
            </a:r>
            <a:r>
              <a:rPr lang="zh-CN" altLang="en-US" sz="2000">
                <a:solidFill>
                  <a:srgbClr val="C00000"/>
                </a:solidFill>
                <a:latin typeface="Arial" panose="020B0604020202020204" pitchFamily="34" charset="0"/>
                <a:ea typeface="黑体" panose="02010609060101010101" pitchFamily="49" charset="-122"/>
                <a:cs typeface="Arial" panose="020B0604020202020204" pitchFamily="34" charset="0"/>
              </a:rPr>
              <a:t>空间分辨力</a:t>
            </a:r>
            <a:r>
              <a:rPr lang="zh-CN" altLang="en-US" sz="2000" smtClean="0">
                <a:solidFill>
                  <a:srgbClr val="C00000"/>
                </a:solidFill>
                <a:latin typeface="Arial" panose="020B0604020202020204" pitchFamily="34" charset="0"/>
                <a:ea typeface="黑体" panose="02010609060101010101" pitchFamily="49" charset="-122"/>
                <a:cs typeface="Arial" panose="020B0604020202020204" pitchFamily="34" charset="0"/>
              </a:rPr>
              <a:t>，也具有角度</a:t>
            </a:r>
            <a:r>
              <a:rPr lang="zh-CN" altLang="en-US" sz="2000">
                <a:solidFill>
                  <a:srgbClr val="C00000"/>
                </a:solidFill>
                <a:latin typeface="Arial" panose="020B0604020202020204" pitchFamily="34" charset="0"/>
                <a:ea typeface="黑体" panose="02010609060101010101" pitchFamily="49" charset="-122"/>
                <a:cs typeface="Arial" panose="020B0604020202020204" pitchFamily="34" charset="0"/>
              </a:rPr>
              <a:t>分辨力</a:t>
            </a:r>
          </a:p>
        </p:txBody>
      </p:sp>
    </p:spTree>
    <p:extLst>
      <p:ext uri="{BB962C8B-B14F-4D97-AF65-F5344CB8AC3E}">
        <p14:creationId xmlns:p14="http://schemas.microsoft.com/office/powerpoint/2010/main" val="2986129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hlinkClick r:id="rId3" action="ppaction://hlinkfile"/>
          </p:cNvPr>
          <p:cNvPicPr>
            <a:picLocks noChangeAspect="1"/>
          </p:cNvPicPr>
          <p:nvPr/>
        </p:nvPicPr>
        <p:blipFill>
          <a:blip r:embed="rId4"/>
          <a:stretch>
            <a:fillRect/>
          </a:stretch>
        </p:blipFill>
        <p:spPr>
          <a:xfrm>
            <a:off x="3966328" y="1997794"/>
            <a:ext cx="4897355" cy="3502903"/>
          </a:xfrm>
          <a:prstGeom prst="rect">
            <a:avLst/>
          </a:prstGeom>
        </p:spPr>
      </p:pic>
      <p:pic>
        <p:nvPicPr>
          <p:cNvPr id="8" name="图片 7">
            <a:hlinkClick r:id="rId5" action="ppaction://hlinkfile"/>
          </p:cNvPr>
          <p:cNvPicPr>
            <a:picLocks noChangeAspect="1"/>
          </p:cNvPicPr>
          <p:nvPr/>
        </p:nvPicPr>
        <p:blipFill rotWithShape="1">
          <a:blip r:embed="rId6"/>
          <a:srcRect t="1988" r="5589"/>
          <a:stretch/>
        </p:blipFill>
        <p:spPr>
          <a:xfrm>
            <a:off x="346316" y="1785930"/>
            <a:ext cx="3620012" cy="3714767"/>
          </a:xfrm>
          <a:prstGeom prst="rect">
            <a:avLst/>
          </a:prstGeom>
        </p:spPr>
      </p:pic>
      <p:sp>
        <p:nvSpPr>
          <p:cNvPr id="5" name="Title 1">
            <a:extLst>
              <a:ext uri="{FF2B5EF4-FFF2-40B4-BE49-F238E27FC236}">
                <a16:creationId xmlns:a16="http://schemas.microsoft.com/office/drawing/2014/main" id="{7C5C78DE-9C0B-4B83-9754-1B16F32780A6}"/>
              </a:ext>
            </a:extLst>
          </p:cNvPr>
          <p:cNvSpPr txBox="1">
            <a:spLocks/>
          </p:cNvSpPr>
          <p:nvPr/>
        </p:nvSpPr>
        <p:spPr bwMode="auto">
          <a:xfrm>
            <a:off x="184732" y="223991"/>
            <a:ext cx="8931745" cy="469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600" b="0" i="0" kern="1200">
                <a:solidFill>
                  <a:srgbClr val="FFC000"/>
                </a:solidFill>
                <a:latin typeface="Tahoma" pitchFamily="34" charset="0"/>
                <a:ea typeface="+mj-ea"/>
                <a:cs typeface="Tahoma"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57200" indent="-457200">
              <a:defRPr/>
            </a:pPr>
            <a:r>
              <a:rPr lang="en-US" altLang="zh-TW" smtClean="0">
                <a:solidFill>
                  <a:schemeClr val="tx1"/>
                </a:solidFill>
                <a:latin typeface="方正兰亭粗黑_GBK" panose="02000000000000000000" pitchFamily="2" charset="-122"/>
                <a:ea typeface="方正兰亭粗黑_GBK" panose="02000000000000000000" pitchFamily="2" charset="-122"/>
                <a:cs typeface="+mn-cs"/>
              </a:rPr>
              <a:t>4.6 </a:t>
            </a:r>
            <a:r>
              <a:rPr lang="zh-CN" altLang="en-US" smtClean="0">
                <a:solidFill>
                  <a:schemeClr val="tx1"/>
                </a:solidFill>
                <a:latin typeface="方正兰亭粗黑_GBK" panose="02000000000000000000" pitchFamily="2" charset="-122"/>
                <a:ea typeface="方正兰亭粗黑_GBK" panose="02000000000000000000" pitchFamily="2" charset="-122"/>
                <a:cs typeface="+mn-cs"/>
              </a:rPr>
              <a:t>相空间光学基础</a:t>
            </a:r>
            <a:endParaRPr lang="en-US" altLang="zh-CN" dirty="0">
              <a:solidFill>
                <a:schemeClr val="tx1"/>
              </a:solidFill>
              <a:latin typeface="方正兰亭粗黑_GBK" panose="02000000000000000000" pitchFamily="2" charset="-122"/>
              <a:ea typeface="方正兰亭粗黑_GBK" panose="02000000000000000000" pitchFamily="2" charset="-122"/>
              <a:cs typeface="+mn-cs"/>
            </a:endParaRPr>
          </a:p>
        </p:txBody>
      </p:sp>
      <p:sp>
        <p:nvSpPr>
          <p:cNvPr id="4" name="矩形 3"/>
          <p:cNvSpPr/>
          <p:nvPr/>
        </p:nvSpPr>
        <p:spPr>
          <a:xfrm>
            <a:off x="653570" y="906677"/>
            <a:ext cx="3877985" cy="584775"/>
          </a:xfrm>
          <a:prstGeom prst="rect">
            <a:avLst/>
          </a:prstGeom>
        </p:spPr>
        <p:txBody>
          <a:bodyPr wrap="none">
            <a:spAutoFit/>
          </a:bodyPr>
          <a:lstStyle/>
          <a:p>
            <a:r>
              <a:rPr lang="zh-CN" altLang="en-US" sz="3200" smtClean="0">
                <a:solidFill>
                  <a:srgbClr val="C00000"/>
                </a:solidFill>
                <a:latin typeface="Arial" panose="020B0604020202020204" pitchFamily="34" charset="0"/>
                <a:ea typeface="黑体" panose="02010609060101010101" pitchFamily="49" charset="-122"/>
                <a:cs typeface="Arial" panose="020B0604020202020204" pitchFamily="34" charset="0"/>
              </a:rPr>
              <a:t>相空间的直接测量：</a:t>
            </a:r>
            <a:endParaRPr lang="zh-CN" altLang="en-US" sz="3200">
              <a:solidFill>
                <a:srgbClr val="C00000"/>
              </a:solidFill>
              <a:latin typeface="Arial" panose="020B0604020202020204" pitchFamily="34" charset="0"/>
              <a:ea typeface="黑体" panose="02010609060101010101" pitchFamily="49" charset="-122"/>
              <a:cs typeface="Arial" panose="020B0604020202020204" pitchFamily="34" charset="0"/>
            </a:endParaRPr>
          </a:p>
        </p:txBody>
      </p:sp>
      <p:sp>
        <p:nvSpPr>
          <p:cNvPr id="3" name="矩形 2"/>
          <p:cNvSpPr/>
          <p:nvPr/>
        </p:nvSpPr>
        <p:spPr>
          <a:xfrm>
            <a:off x="4249000" y="1029787"/>
            <a:ext cx="4017446" cy="461665"/>
          </a:xfrm>
          <a:prstGeom prst="rect">
            <a:avLst/>
          </a:prstGeom>
        </p:spPr>
        <p:txBody>
          <a:bodyPr wrap="none">
            <a:spAutoFit/>
          </a:bodyPr>
          <a:lstStyle/>
          <a:p>
            <a:r>
              <a:rPr lang="en-US" altLang="zh-CN" sz="2400" smtClean="0">
                <a:latin typeface="Arial" panose="020B0604020202020204" pitchFamily="34" charset="0"/>
                <a:ea typeface="黑体" panose="02010609060101010101" pitchFamily="49" charset="-122"/>
                <a:cs typeface="Arial" panose="020B0604020202020204" pitchFamily="34" charset="0"/>
              </a:rPr>
              <a:t>Shack</a:t>
            </a:r>
            <a:r>
              <a:rPr lang="en-US" altLang="zh-CN" sz="2400">
                <a:latin typeface="Arial" panose="020B0604020202020204" pitchFamily="34" charset="0"/>
                <a:ea typeface="黑体" panose="02010609060101010101" pitchFamily="49" charset="-122"/>
                <a:cs typeface="Arial" panose="020B0604020202020204" pitchFamily="34" charset="0"/>
              </a:rPr>
              <a:t> </a:t>
            </a:r>
            <a:r>
              <a:rPr lang="en-US" altLang="zh-CN" sz="2400" smtClean="0">
                <a:latin typeface="Arial" panose="020B0604020202020204" pitchFamily="34" charset="0"/>
                <a:ea typeface="黑体" panose="02010609060101010101" pitchFamily="49" charset="-122"/>
                <a:cs typeface="Arial" panose="020B0604020202020204" pitchFamily="34" charset="0"/>
              </a:rPr>
              <a:t>Hartmann</a:t>
            </a:r>
            <a:r>
              <a:rPr lang="zh-CN" altLang="en-US" sz="2400" smtClean="0">
                <a:latin typeface="Arial" panose="020B0604020202020204" pitchFamily="34" charset="0"/>
                <a:ea typeface="黑体" panose="02010609060101010101" pitchFamily="49" charset="-122"/>
                <a:cs typeface="Arial" panose="020B0604020202020204" pitchFamily="34" charset="0"/>
              </a:rPr>
              <a:t>波前传感器</a:t>
            </a:r>
            <a:endParaRPr lang="zh-CN" altLang="en-US" sz="2400">
              <a:latin typeface="Arial" panose="020B0604020202020204" pitchFamily="34" charset="0"/>
              <a:ea typeface="黑体" panose="02010609060101010101" pitchFamily="49" charset="-122"/>
              <a:cs typeface="Arial" panose="020B0604020202020204" pitchFamily="34" charset="0"/>
            </a:endParaRPr>
          </a:p>
        </p:txBody>
      </p:sp>
      <p:sp>
        <p:nvSpPr>
          <p:cNvPr id="6" name="矩形 5"/>
          <p:cNvSpPr/>
          <p:nvPr/>
        </p:nvSpPr>
        <p:spPr>
          <a:xfrm>
            <a:off x="2506427" y="5795175"/>
            <a:ext cx="4288353" cy="400110"/>
          </a:xfrm>
          <a:prstGeom prst="rect">
            <a:avLst/>
          </a:prstGeom>
        </p:spPr>
        <p:txBody>
          <a:bodyPr wrap="none">
            <a:spAutoFit/>
          </a:bodyPr>
          <a:lstStyle/>
          <a:p>
            <a:r>
              <a:rPr lang="zh-CN" altLang="en-US" sz="2000" smtClean="0">
                <a:solidFill>
                  <a:srgbClr val="C00000"/>
                </a:solidFill>
                <a:latin typeface="Arial" panose="020B0604020202020204" pitchFamily="34" charset="0"/>
                <a:ea typeface="黑体" panose="02010609060101010101" pitchFamily="49" charset="-122"/>
                <a:cs typeface="Arial" panose="020B0604020202020204" pitchFamily="34" charset="0"/>
              </a:rPr>
              <a:t>具有</a:t>
            </a:r>
            <a:r>
              <a:rPr lang="zh-CN" altLang="en-US" sz="2000">
                <a:solidFill>
                  <a:srgbClr val="C00000"/>
                </a:solidFill>
                <a:latin typeface="Arial" panose="020B0604020202020204" pitchFamily="34" charset="0"/>
                <a:ea typeface="黑体" panose="02010609060101010101" pitchFamily="49" charset="-122"/>
                <a:cs typeface="Arial" panose="020B0604020202020204" pitchFamily="34" charset="0"/>
              </a:rPr>
              <a:t>空间分辨力</a:t>
            </a:r>
            <a:r>
              <a:rPr lang="zh-CN" altLang="en-US" sz="2000" smtClean="0">
                <a:solidFill>
                  <a:srgbClr val="C00000"/>
                </a:solidFill>
                <a:latin typeface="Arial" panose="020B0604020202020204" pitchFamily="34" charset="0"/>
                <a:ea typeface="黑体" panose="02010609060101010101" pitchFamily="49" charset="-122"/>
                <a:cs typeface="Arial" panose="020B0604020202020204" pitchFamily="34" charset="0"/>
              </a:rPr>
              <a:t>，也具有角度</a:t>
            </a:r>
            <a:r>
              <a:rPr lang="zh-CN" altLang="en-US" sz="2000">
                <a:solidFill>
                  <a:srgbClr val="C00000"/>
                </a:solidFill>
                <a:latin typeface="Arial" panose="020B0604020202020204" pitchFamily="34" charset="0"/>
                <a:ea typeface="黑体" panose="02010609060101010101" pitchFamily="49" charset="-122"/>
                <a:cs typeface="Arial" panose="020B0604020202020204" pitchFamily="34" charset="0"/>
              </a:rPr>
              <a:t>分辨力</a:t>
            </a:r>
          </a:p>
        </p:txBody>
      </p:sp>
      <p:sp>
        <p:nvSpPr>
          <p:cNvPr id="10" name="矩形 9"/>
          <p:cNvSpPr/>
          <p:nvPr/>
        </p:nvSpPr>
        <p:spPr>
          <a:xfrm>
            <a:off x="0" y="6596390"/>
            <a:ext cx="11041342" cy="261610"/>
          </a:xfrm>
          <a:prstGeom prst="rect">
            <a:avLst/>
          </a:prstGeom>
        </p:spPr>
        <p:txBody>
          <a:bodyPr wrap="square">
            <a:spAutoFit/>
          </a:bodyPr>
          <a:lstStyle/>
          <a:p>
            <a:r>
              <a:rPr lang="en-US" altLang="zh-CN" sz="1050">
                <a:solidFill>
                  <a:srgbClr val="0033CC"/>
                </a:solidFill>
                <a:latin typeface="Arial" panose="020B0604020202020204" pitchFamily="34" charset="0"/>
                <a:hlinkClick r:id="rId5" action="ppaction://hlinkfile"/>
              </a:rPr>
              <a:t>Chen, N.; Zuo, C.; Lam, E.Y.; Lee, B. 3D Imaging Based on Depth Measurement Technologies. </a:t>
            </a:r>
            <a:r>
              <a:rPr lang="en-US" altLang="zh-CN" sz="1050" i="1">
                <a:solidFill>
                  <a:srgbClr val="0033CC"/>
                </a:solidFill>
                <a:latin typeface="Arial" panose="020B0604020202020204" pitchFamily="34" charset="0"/>
                <a:hlinkClick r:id="rId5" action="ppaction://hlinkfile"/>
              </a:rPr>
              <a:t>Sensors</a:t>
            </a:r>
            <a:r>
              <a:rPr lang="en-US" altLang="zh-CN" sz="1050">
                <a:solidFill>
                  <a:srgbClr val="0033CC"/>
                </a:solidFill>
                <a:latin typeface="Arial" panose="020B0604020202020204" pitchFamily="34" charset="0"/>
                <a:hlinkClick r:id="rId5" action="ppaction://hlinkfile"/>
              </a:rPr>
              <a:t> </a:t>
            </a:r>
            <a:r>
              <a:rPr lang="en-US" altLang="zh-CN" sz="1050" b="1">
                <a:solidFill>
                  <a:srgbClr val="0033CC"/>
                </a:solidFill>
                <a:latin typeface="Arial" panose="020B0604020202020204" pitchFamily="34" charset="0"/>
                <a:hlinkClick r:id="rId5" action="ppaction://hlinkfile"/>
              </a:rPr>
              <a:t>2018</a:t>
            </a:r>
            <a:r>
              <a:rPr lang="en-US" altLang="zh-CN" sz="1050">
                <a:solidFill>
                  <a:srgbClr val="0033CC"/>
                </a:solidFill>
                <a:latin typeface="Arial" panose="020B0604020202020204" pitchFamily="34" charset="0"/>
                <a:hlinkClick r:id="rId5" action="ppaction://hlinkfile"/>
              </a:rPr>
              <a:t>, </a:t>
            </a:r>
            <a:r>
              <a:rPr lang="en-US" altLang="zh-CN" sz="1050" i="1">
                <a:solidFill>
                  <a:srgbClr val="0033CC"/>
                </a:solidFill>
                <a:latin typeface="Arial" panose="020B0604020202020204" pitchFamily="34" charset="0"/>
                <a:hlinkClick r:id="rId5" action="ppaction://hlinkfile"/>
              </a:rPr>
              <a:t>18</a:t>
            </a:r>
            <a:r>
              <a:rPr lang="en-US" altLang="zh-CN" sz="1050">
                <a:solidFill>
                  <a:srgbClr val="0033CC"/>
                </a:solidFill>
                <a:latin typeface="Arial" panose="020B0604020202020204" pitchFamily="34" charset="0"/>
                <a:hlinkClick r:id="rId5" action="ppaction://hlinkfile"/>
              </a:rPr>
              <a:t>, 3711.</a:t>
            </a:r>
            <a:endParaRPr lang="zh-CN" altLang="en-US" sz="1050">
              <a:solidFill>
                <a:srgbClr val="0033CC"/>
              </a:solidFill>
            </a:endParaRPr>
          </a:p>
        </p:txBody>
      </p:sp>
    </p:spTree>
    <p:extLst>
      <p:ext uri="{BB962C8B-B14F-4D97-AF65-F5344CB8AC3E}">
        <p14:creationId xmlns:p14="http://schemas.microsoft.com/office/powerpoint/2010/main" val="3346382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C5C78DE-9C0B-4B83-9754-1B16F32780A6}"/>
              </a:ext>
            </a:extLst>
          </p:cNvPr>
          <p:cNvSpPr txBox="1">
            <a:spLocks/>
          </p:cNvSpPr>
          <p:nvPr/>
        </p:nvSpPr>
        <p:spPr bwMode="auto">
          <a:xfrm>
            <a:off x="184732" y="223991"/>
            <a:ext cx="8931745" cy="469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600" b="0" i="0" kern="1200">
                <a:solidFill>
                  <a:srgbClr val="FFC000"/>
                </a:solidFill>
                <a:latin typeface="Tahoma" pitchFamily="34" charset="0"/>
                <a:ea typeface="+mj-ea"/>
                <a:cs typeface="Tahoma"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57200" indent="-457200">
              <a:defRPr/>
            </a:pPr>
            <a:r>
              <a:rPr lang="en-US" altLang="zh-TW" smtClean="0">
                <a:solidFill>
                  <a:schemeClr val="tx1"/>
                </a:solidFill>
                <a:latin typeface="方正兰亭粗黑_GBK" panose="02000000000000000000" pitchFamily="2" charset="-122"/>
                <a:ea typeface="方正兰亭粗黑_GBK" panose="02000000000000000000" pitchFamily="2" charset="-122"/>
                <a:cs typeface="+mn-cs"/>
              </a:rPr>
              <a:t>4.6 </a:t>
            </a:r>
            <a:r>
              <a:rPr lang="zh-CN" altLang="en-US" smtClean="0">
                <a:solidFill>
                  <a:schemeClr val="tx1"/>
                </a:solidFill>
                <a:latin typeface="方正兰亭粗黑_GBK" panose="02000000000000000000" pitchFamily="2" charset="-122"/>
                <a:ea typeface="方正兰亭粗黑_GBK" panose="02000000000000000000" pitchFamily="2" charset="-122"/>
                <a:cs typeface="+mn-cs"/>
              </a:rPr>
              <a:t>相空间光学基础</a:t>
            </a:r>
            <a:endParaRPr lang="en-US" altLang="zh-CN" dirty="0">
              <a:solidFill>
                <a:schemeClr val="tx1"/>
              </a:solidFill>
              <a:latin typeface="方正兰亭粗黑_GBK" panose="02000000000000000000" pitchFamily="2" charset="-122"/>
              <a:ea typeface="方正兰亭粗黑_GBK" panose="02000000000000000000" pitchFamily="2" charset="-122"/>
              <a:cs typeface="+mn-cs"/>
            </a:endParaRPr>
          </a:p>
        </p:txBody>
      </p:sp>
      <p:sp>
        <p:nvSpPr>
          <p:cNvPr id="4" name="矩形 3"/>
          <p:cNvSpPr/>
          <p:nvPr/>
        </p:nvSpPr>
        <p:spPr>
          <a:xfrm>
            <a:off x="653570" y="906677"/>
            <a:ext cx="3467616" cy="584775"/>
          </a:xfrm>
          <a:prstGeom prst="rect">
            <a:avLst/>
          </a:prstGeom>
        </p:spPr>
        <p:txBody>
          <a:bodyPr wrap="none">
            <a:spAutoFit/>
          </a:bodyPr>
          <a:lstStyle/>
          <a:p>
            <a:r>
              <a:rPr lang="zh-CN" altLang="en-US" sz="3200" smtClean="0">
                <a:solidFill>
                  <a:srgbClr val="C00000"/>
                </a:solidFill>
                <a:latin typeface="Arial" panose="020B0604020202020204" pitchFamily="34" charset="0"/>
                <a:ea typeface="黑体" panose="02010609060101010101" pitchFamily="49" charset="-122"/>
                <a:cs typeface="Arial" panose="020B0604020202020204" pitchFamily="34" charset="0"/>
              </a:rPr>
              <a:t>相空间</a:t>
            </a:r>
            <a:r>
              <a:rPr lang="zh-CN" altLang="en-US" sz="3200">
                <a:solidFill>
                  <a:srgbClr val="C00000"/>
                </a:solidFill>
                <a:latin typeface="Arial" panose="020B0604020202020204" pitchFamily="34" charset="0"/>
                <a:ea typeface="黑体" panose="02010609060101010101" pitchFamily="49" charset="-122"/>
                <a:cs typeface="Arial" panose="020B0604020202020204" pitchFamily="34" charset="0"/>
              </a:rPr>
              <a:t>直接</a:t>
            </a:r>
            <a:r>
              <a:rPr lang="zh-CN" altLang="en-US" sz="3200" smtClean="0">
                <a:solidFill>
                  <a:srgbClr val="C00000"/>
                </a:solidFill>
                <a:latin typeface="Arial" panose="020B0604020202020204" pitchFamily="34" charset="0"/>
                <a:ea typeface="黑体" panose="02010609060101010101" pitchFamily="49" charset="-122"/>
                <a:cs typeface="Arial" panose="020B0604020202020204" pitchFamily="34" charset="0"/>
              </a:rPr>
              <a:t>测量：</a:t>
            </a:r>
            <a:endParaRPr lang="zh-CN" altLang="en-US" sz="3200">
              <a:solidFill>
                <a:srgbClr val="C00000"/>
              </a:solidFill>
              <a:latin typeface="Arial" panose="020B0604020202020204" pitchFamily="34" charset="0"/>
              <a:ea typeface="黑体" panose="02010609060101010101" pitchFamily="49" charset="-122"/>
              <a:cs typeface="Arial" panose="020B0604020202020204" pitchFamily="34" charset="0"/>
            </a:endParaRPr>
          </a:p>
        </p:txBody>
      </p:sp>
      <p:sp>
        <p:nvSpPr>
          <p:cNvPr id="3" name="矩形 2"/>
          <p:cNvSpPr/>
          <p:nvPr/>
        </p:nvSpPr>
        <p:spPr>
          <a:xfrm>
            <a:off x="2250278" y="5271955"/>
            <a:ext cx="5059398" cy="523220"/>
          </a:xfrm>
          <a:prstGeom prst="rect">
            <a:avLst/>
          </a:prstGeom>
        </p:spPr>
        <p:txBody>
          <a:bodyPr wrap="none">
            <a:spAutoFit/>
          </a:bodyPr>
          <a:lstStyle/>
          <a:p>
            <a:r>
              <a:rPr lang="zh-CN" altLang="en-US" sz="2800" smtClean="0">
                <a:latin typeface="Arial" panose="020B0604020202020204" pitchFamily="34" charset="0"/>
                <a:ea typeface="黑体" panose="02010609060101010101" pitchFamily="49" charset="-122"/>
                <a:cs typeface="Arial" panose="020B0604020202020204" pitchFamily="34" charset="0"/>
              </a:rPr>
              <a:t>光场相机（</a:t>
            </a:r>
            <a:r>
              <a:rPr lang="en-US" altLang="zh-CN" sz="2800" smtClean="0">
                <a:latin typeface="Arial" panose="020B0604020202020204" pitchFamily="34" charset="0"/>
                <a:ea typeface="黑体" panose="02010609060101010101" pitchFamily="49" charset="-122"/>
                <a:cs typeface="Arial" panose="020B0604020202020204" pitchFamily="34" charset="0"/>
              </a:rPr>
              <a:t>light field camera</a:t>
            </a:r>
            <a:r>
              <a:rPr lang="zh-CN" altLang="en-US" sz="2800" smtClean="0">
                <a:latin typeface="Arial" panose="020B0604020202020204" pitchFamily="34" charset="0"/>
                <a:ea typeface="黑体" panose="02010609060101010101" pitchFamily="49" charset="-122"/>
                <a:cs typeface="Arial" panose="020B0604020202020204" pitchFamily="34" charset="0"/>
              </a:rPr>
              <a:t>）</a:t>
            </a:r>
            <a:endParaRPr lang="zh-CN" altLang="en-US" sz="2800">
              <a:latin typeface="Arial" panose="020B0604020202020204" pitchFamily="34" charset="0"/>
              <a:ea typeface="黑体" panose="02010609060101010101" pitchFamily="49" charset="-122"/>
              <a:cs typeface="Arial" panose="020B0604020202020204" pitchFamily="34" charset="0"/>
            </a:endParaRPr>
          </a:p>
        </p:txBody>
      </p:sp>
      <p:pic>
        <p:nvPicPr>
          <p:cNvPr id="2" name="图片 1"/>
          <p:cNvPicPr>
            <a:picLocks noChangeAspect="1"/>
          </p:cNvPicPr>
          <p:nvPr/>
        </p:nvPicPr>
        <p:blipFill>
          <a:blip r:embed="rId3"/>
          <a:stretch>
            <a:fillRect/>
          </a:stretch>
        </p:blipFill>
        <p:spPr>
          <a:xfrm>
            <a:off x="746681" y="1573949"/>
            <a:ext cx="7412808" cy="3792599"/>
          </a:xfrm>
          <a:prstGeom prst="rect">
            <a:avLst/>
          </a:prstGeom>
        </p:spPr>
      </p:pic>
      <p:sp>
        <p:nvSpPr>
          <p:cNvPr id="6" name="矩形 5"/>
          <p:cNvSpPr/>
          <p:nvPr/>
        </p:nvSpPr>
        <p:spPr>
          <a:xfrm>
            <a:off x="2506427" y="5795175"/>
            <a:ext cx="4288353" cy="400110"/>
          </a:xfrm>
          <a:prstGeom prst="rect">
            <a:avLst/>
          </a:prstGeom>
        </p:spPr>
        <p:txBody>
          <a:bodyPr wrap="none">
            <a:spAutoFit/>
          </a:bodyPr>
          <a:lstStyle/>
          <a:p>
            <a:r>
              <a:rPr lang="zh-CN" altLang="en-US" sz="2000" smtClean="0">
                <a:solidFill>
                  <a:srgbClr val="C00000"/>
                </a:solidFill>
                <a:latin typeface="Arial" panose="020B0604020202020204" pitchFamily="34" charset="0"/>
                <a:ea typeface="黑体" panose="02010609060101010101" pitchFamily="49" charset="-122"/>
                <a:cs typeface="Arial" panose="020B0604020202020204" pitchFamily="34" charset="0"/>
              </a:rPr>
              <a:t>具有</a:t>
            </a:r>
            <a:r>
              <a:rPr lang="zh-CN" altLang="en-US" sz="2000">
                <a:solidFill>
                  <a:srgbClr val="C00000"/>
                </a:solidFill>
                <a:latin typeface="Arial" panose="020B0604020202020204" pitchFamily="34" charset="0"/>
                <a:ea typeface="黑体" panose="02010609060101010101" pitchFamily="49" charset="-122"/>
                <a:cs typeface="Arial" panose="020B0604020202020204" pitchFamily="34" charset="0"/>
              </a:rPr>
              <a:t>空间分辨力</a:t>
            </a:r>
            <a:r>
              <a:rPr lang="zh-CN" altLang="en-US" sz="2000" smtClean="0">
                <a:solidFill>
                  <a:srgbClr val="C00000"/>
                </a:solidFill>
                <a:latin typeface="Arial" panose="020B0604020202020204" pitchFamily="34" charset="0"/>
                <a:ea typeface="黑体" panose="02010609060101010101" pitchFamily="49" charset="-122"/>
                <a:cs typeface="Arial" panose="020B0604020202020204" pitchFamily="34" charset="0"/>
              </a:rPr>
              <a:t>，也具有角度</a:t>
            </a:r>
            <a:r>
              <a:rPr lang="zh-CN" altLang="en-US" sz="2000">
                <a:solidFill>
                  <a:srgbClr val="C00000"/>
                </a:solidFill>
                <a:latin typeface="Arial" panose="020B0604020202020204" pitchFamily="34" charset="0"/>
                <a:ea typeface="黑体" panose="02010609060101010101" pitchFamily="49" charset="-122"/>
                <a:cs typeface="Arial" panose="020B0604020202020204" pitchFamily="34" charset="0"/>
              </a:rPr>
              <a:t>分辨力</a:t>
            </a:r>
          </a:p>
        </p:txBody>
      </p:sp>
      <p:sp>
        <p:nvSpPr>
          <p:cNvPr id="7" name="矩形 6"/>
          <p:cNvSpPr/>
          <p:nvPr/>
        </p:nvSpPr>
        <p:spPr>
          <a:xfrm>
            <a:off x="0" y="6604084"/>
            <a:ext cx="6868735" cy="253916"/>
          </a:xfrm>
          <a:prstGeom prst="rect">
            <a:avLst/>
          </a:prstGeom>
        </p:spPr>
        <p:txBody>
          <a:bodyPr wrap="square">
            <a:spAutoFit/>
          </a:bodyPr>
          <a:lstStyle/>
          <a:p>
            <a:r>
              <a:rPr lang="zh-CN" altLang="en-US" sz="1050" u="sng">
                <a:solidFill>
                  <a:srgbClr val="0033CC"/>
                </a:solidFill>
                <a:latin typeface="Arial" panose="020B0604020202020204" pitchFamily="34" charset="0"/>
              </a:rPr>
              <a:t>Ng </a:t>
            </a:r>
            <a:r>
              <a:rPr lang="en-US" altLang="zh-CN" sz="1050" u="sng">
                <a:solidFill>
                  <a:srgbClr val="0033CC"/>
                </a:solidFill>
                <a:latin typeface="Arial" panose="020B0604020202020204" pitchFamily="34" charset="0"/>
              </a:rPr>
              <a:t>et.al.</a:t>
            </a:r>
            <a:r>
              <a:rPr lang="zh-CN" altLang="en-US" sz="1050" u="sng">
                <a:solidFill>
                  <a:srgbClr val="0033CC"/>
                </a:solidFill>
                <a:latin typeface="Arial" panose="020B0604020202020204" pitchFamily="34" charset="0"/>
              </a:rPr>
              <a:t> - Light Field Photography with a Hand-held </a:t>
            </a:r>
            <a:r>
              <a:rPr lang="zh-CN" altLang="en-US" sz="1050" u="sng" smtClean="0">
                <a:solidFill>
                  <a:srgbClr val="0033CC"/>
                </a:solidFill>
                <a:latin typeface="Arial" panose="020B0604020202020204" pitchFamily="34" charset="0"/>
              </a:rPr>
              <a:t>Plenoptic </a:t>
            </a:r>
            <a:r>
              <a:rPr lang="en-US" altLang="zh-CN" sz="1050" u="sng" smtClean="0">
                <a:solidFill>
                  <a:srgbClr val="0033CC"/>
                </a:solidFill>
                <a:latin typeface="Arial" panose="020B0604020202020204" pitchFamily="34" charset="0"/>
              </a:rPr>
              <a:t>Camera</a:t>
            </a:r>
            <a:endParaRPr lang="zh-CN" altLang="en-US" sz="1050" u="sng">
              <a:solidFill>
                <a:srgbClr val="0033CC"/>
              </a:solidFill>
              <a:latin typeface="Arial" panose="020B0604020202020204" pitchFamily="34" charset="0"/>
            </a:endParaRPr>
          </a:p>
        </p:txBody>
      </p:sp>
    </p:spTree>
    <p:extLst>
      <p:ext uri="{BB962C8B-B14F-4D97-AF65-F5344CB8AC3E}">
        <p14:creationId xmlns:p14="http://schemas.microsoft.com/office/powerpoint/2010/main" val="28774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C5C78DE-9C0B-4B83-9754-1B16F32780A6}"/>
              </a:ext>
            </a:extLst>
          </p:cNvPr>
          <p:cNvSpPr txBox="1">
            <a:spLocks/>
          </p:cNvSpPr>
          <p:nvPr/>
        </p:nvSpPr>
        <p:spPr bwMode="auto">
          <a:xfrm>
            <a:off x="184732" y="223991"/>
            <a:ext cx="8931745" cy="469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600" b="0" i="0" kern="1200">
                <a:solidFill>
                  <a:srgbClr val="FFC000"/>
                </a:solidFill>
                <a:latin typeface="Tahoma" pitchFamily="34" charset="0"/>
                <a:ea typeface="+mj-ea"/>
                <a:cs typeface="Tahoma"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57200" indent="-457200">
              <a:defRPr/>
            </a:pPr>
            <a:r>
              <a:rPr lang="en-US" altLang="zh-TW" smtClean="0">
                <a:solidFill>
                  <a:schemeClr val="tx1"/>
                </a:solidFill>
                <a:latin typeface="方正兰亭粗黑_GBK" panose="02000000000000000000" pitchFamily="2" charset="-122"/>
                <a:ea typeface="方正兰亭粗黑_GBK" panose="02000000000000000000" pitchFamily="2" charset="-122"/>
                <a:cs typeface="+mn-cs"/>
              </a:rPr>
              <a:t>4.6 </a:t>
            </a:r>
            <a:r>
              <a:rPr lang="zh-CN" altLang="en-US" smtClean="0">
                <a:solidFill>
                  <a:schemeClr val="tx1"/>
                </a:solidFill>
                <a:latin typeface="方正兰亭粗黑_GBK" panose="02000000000000000000" pitchFamily="2" charset="-122"/>
                <a:ea typeface="方正兰亭粗黑_GBK" panose="02000000000000000000" pitchFamily="2" charset="-122"/>
                <a:cs typeface="+mn-cs"/>
              </a:rPr>
              <a:t>相空间光学基础</a:t>
            </a:r>
            <a:endParaRPr lang="en-US" altLang="zh-CN" dirty="0">
              <a:solidFill>
                <a:schemeClr val="tx1"/>
              </a:solidFill>
              <a:latin typeface="方正兰亭粗黑_GBK" panose="02000000000000000000" pitchFamily="2" charset="-122"/>
              <a:ea typeface="方正兰亭粗黑_GBK" panose="02000000000000000000" pitchFamily="2" charset="-122"/>
              <a:cs typeface="+mn-cs"/>
            </a:endParaRPr>
          </a:p>
        </p:txBody>
      </p:sp>
      <p:pic>
        <p:nvPicPr>
          <p:cNvPr id="11" name="Picture 5"/>
          <p:cNvPicPr>
            <a:picLocks noChangeAspect="1"/>
          </p:cNvPicPr>
          <p:nvPr/>
        </p:nvPicPr>
        <p:blipFill>
          <a:blip r:embed="rId3"/>
          <a:stretch>
            <a:fillRect/>
          </a:stretch>
        </p:blipFill>
        <p:spPr>
          <a:xfrm>
            <a:off x="0" y="1110559"/>
            <a:ext cx="9136976" cy="5162550"/>
          </a:xfrm>
          <a:prstGeom prst="rect">
            <a:avLst/>
          </a:prstGeom>
        </p:spPr>
      </p:pic>
      <p:pic>
        <p:nvPicPr>
          <p:cNvPr id="12" name="Picture 6"/>
          <p:cNvPicPr>
            <a:picLocks noChangeAspect="1"/>
          </p:cNvPicPr>
          <p:nvPr/>
        </p:nvPicPr>
        <p:blipFill>
          <a:blip r:embed="rId4"/>
          <a:stretch>
            <a:fillRect/>
          </a:stretch>
        </p:blipFill>
        <p:spPr>
          <a:xfrm>
            <a:off x="243683" y="1241061"/>
            <a:ext cx="2133600" cy="2417640"/>
          </a:xfrm>
          <a:prstGeom prst="rect">
            <a:avLst/>
          </a:prstGeom>
          <a:effectLst>
            <a:outerShdw blurRad="63500" sx="102000" sy="102000" algn="ctr" rotWithShape="0">
              <a:prstClr val="black">
                <a:alpha val="40000"/>
              </a:prstClr>
            </a:outerShdw>
          </a:effectLst>
        </p:spPr>
      </p:pic>
      <p:pic>
        <p:nvPicPr>
          <p:cNvPr id="13" name="Picture 7"/>
          <p:cNvPicPr>
            <a:picLocks noChangeAspect="1"/>
          </p:cNvPicPr>
          <p:nvPr/>
        </p:nvPicPr>
        <p:blipFill>
          <a:blip r:embed="rId5"/>
          <a:stretch>
            <a:fillRect/>
          </a:stretch>
        </p:blipFill>
        <p:spPr>
          <a:xfrm>
            <a:off x="243683" y="3753869"/>
            <a:ext cx="2133600" cy="2417640"/>
          </a:xfrm>
          <a:prstGeom prst="rect">
            <a:avLst/>
          </a:prstGeom>
          <a:effectLst>
            <a:outerShdw blurRad="63500" sx="102000" sy="102000" algn="ctr" rotWithShape="0">
              <a:prstClr val="black">
                <a:alpha val="40000"/>
              </a:prstClr>
            </a:outerShdw>
          </a:effectLst>
        </p:spPr>
      </p:pic>
      <p:grpSp>
        <p:nvGrpSpPr>
          <p:cNvPr id="14" name="组合 13"/>
          <p:cNvGrpSpPr/>
          <p:nvPr/>
        </p:nvGrpSpPr>
        <p:grpSpPr>
          <a:xfrm>
            <a:off x="2661609" y="2433955"/>
            <a:ext cx="4585444" cy="2978328"/>
            <a:chOff x="2661609" y="2505723"/>
            <a:chExt cx="4585444" cy="2978328"/>
          </a:xfrm>
        </p:grpSpPr>
        <p:sp>
          <p:nvSpPr>
            <p:cNvPr id="15" name="Rectangle 1"/>
            <p:cNvSpPr/>
            <p:nvPr/>
          </p:nvSpPr>
          <p:spPr>
            <a:xfrm>
              <a:off x="2661609" y="2505723"/>
              <a:ext cx="4585444" cy="2978328"/>
            </a:xfrm>
            <a:prstGeom prst="rect">
              <a:avLst/>
            </a:prstGeom>
            <a:solidFill>
              <a:srgbClr val="FFFFFE"/>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spcCol="0" rtlCol="0" anchor="ctr"/>
            <a:lstStyle/>
            <a:p>
              <a:pPr algn="ctr"/>
              <a:endParaRPr lang="en-US"/>
            </a:p>
          </p:txBody>
        </p:sp>
        <p:pic>
          <p:nvPicPr>
            <p:cNvPr id="16" name="Picture 43" descr="camera_black.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4531" y="2650457"/>
              <a:ext cx="4419600" cy="2762250"/>
            </a:xfrm>
            <a:prstGeom prst="rect">
              <a:avLst/>
            </a:prstGeom>
          </p:spPr>
        </p:pic>
      </p:grpSp>
      <p:sp>
        <p:nvSpPr>
          <p:cNvPr id="17" name="Rectangle 15"/>
          <p:cNvSpPr/>
          <p:nvPr/>
        </p:nvSpPr>
        <p:spPr>
          <a:xfrm>
            <a:off x="3658931" y="4636089"/>
            <a:ext cx="2057400" cy="304800"/>
          </a:xfrm>
          <a:prstGeom prst="rect">
            <a:avLst/>
          </a:prstGeom>
          <a:solidFill>
            <a:srgbClr val="FFFF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44"/>
          <p:cNvPicPr>
            <a:picLocks noChangeAspect="1"/>
          </p:cNvPicPr>
          <p:nvPr/>
        </p:nvPicPr>
        <p:blipFill>
          <a:blip r:embed="rId7"/>
          <a:stretch>
            <a:fillRect/>
          </a:stretch>
        </p:blipFill>
        <p:spPr>
          <a:xfrm>
            <a:off x="3684420" y="4689605"/>
            <a:ext cx="1978679" cy="240882"/>
          </a:xfrm>
          <a:prstGeom prst="rect">
            <a:avLst/>
          </a:prstGeom>
        </p:spPr>
      </p:pic>
      <p:cxnSp>
        <p:nvCxnSpPr>
          <p:cNvPr id="19" name="Straight Connector 38"/>
          <p:cNvCxnSpPr/>
          <p:nvPr/>
        </p:nvCxnSpPr>
        <p:spPr>
          <a:xfrm>
            <a:off x="4030249" y="3018760"/>
            <a:ext cx="889419" cy="202662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39"/>
          <p:cNvCxnSpPr/>
          <p:nvPr/>
        </p:nvCxnSpPr>
        <p:spPr>
          <a:xfrm flipH="1">
            <a:off x="4764380" y="3018760"/>
            <a:ext cx="730227" cy="202107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 name="Straight Connector 40"/>
          <p:cNvCxnSpPr/>
          <p:nvPr/>
        </p:nvCxnSpPr>
        <p:spPr>
          <a:xfrm>
            <a:off x="4745952" y="3011020"/>
            <a:ext cx="101618" cy="202327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23" name="组合 22"/>
          <p:cNvGrpSpPr/>
          <p:nvPr/>
        </p:nvGrpSpPr>
        <p:grpSpPr>
          <a:xfrm>
            <a:off x="5497742" y="1388405"/>
            <a:ext cx="4241258" cy="2116531"/>
            <a:chOff x="5518507" y="4571149"/>
            <a:chExt cx="4241258" cy="2116531"/>
          </a:xfrm>
        </p:grpSpPr>
        <p:pic>
          <p:nvPicPr>
            <p:cNvPr id="24" name="Picture 93"/>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rcRect r="50000"/>
            <a:stretch/>
          </p:blipFill>
          <p:spPr bwMode="auto">
            <a:xfrm>
              <a:off x="6354637" y="4571149"/>
              <a:ext cx="2568998" cy="20484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25" name="Content Placeholder 2"/>
            <p:cNvSpPr txBox="1">
              <a:spLocks/>
            </p:cNvSpPr>
            <p:nvPr/>
          </p:nvSpPr>
          <p:spPr bwMode="auto">
            <a:xfrm>
              <a:off x="5518507" y="5641738"/>
              <a:ext cx="4241258" cy="1045942"/>
            </a:xfrm>
            <a:prstGeom prst="rect">
              <a:avLst/>
            </a:prstGeom>
            <a:noFill/>
            <a:ln w="9525">
              <a:noFill/>
              <a:miter lim="800000"/>
              <a:headEnd/>
              <a:tailEnd/>
            </a:ln>
          </p:spPr>
          <p:txBody>
            <a:bodyPr>
              <a:normAutofit/>
            </a:bodyPr>
            <a:lstStyle/>
            <a:p>
              <a:pPr marL="342900" indent="-342900" algn="ctr" eaLnBrk="0" hangingPunct="0">
                <a:spcBef>
                  <a:spcPct val="20000"/>
                </a:spcBef>
                <a:defRPr/>
              </a:pPr>
              <a:r>
                <a:rPr lang="en-US" altLang="zh-CN" sz="2400" b="1" dirty="0">
                  <a:solidFill>
                    <a:srgbClr val="F2F2F2"/>
                  </a:solidFill>
                  <a:effectLst>
                    <a:glow rad="228600">
                      <a:schemeClr val="accent6">
                        <a:satMod val="175000"/>
                        <a:alpha val="40000"/>
                      </a:schemeClr>
                    </a:glow>
                  </a:effectLst>
                  <a:latin typeface="+mn-lt"/>
                  <a:cs typeface="+mn-cs"/>
                </a:rPr>
                <a:t>Shack-Hartmann</a:t>
              </a:r>
            </a:p>
            <a:p>
              <a:pPr marL="342900" indent="-342900" algn="ctr" eaLnBrk="0" hangingPunct="0">
                <a:spcBef>
                  <a:spcPct val="20000"/>
                </a:spcBef>
                <a:defRPr/>
              </a:pPr>
              <a:r>
                <a:rPr lang="en-US" altLang="zh-CN" sz="2400" b="1">
                  <a:solidFill>
                    <a:srgbClr val="F2F2F2"/>
                  </a:solidFill>
                  <a:effectLst>
                    <a:glow rad="228600">
                      <a:schemeClr val="accent6">
                        <a:satMod val="175000"/>
                        <a:alpha val="40000"/>
                      </a:schemeClr>
                    </a:glow>
                  </a:effectLst>
                  <a:latin typeface="+mn-lt"/>
                  <a:cs typeface="+mn-cs"/>
                </a:rPr>
                <a:t>wave-front </a:t>
              </a:r>
              <a:r>
                <a:rPr lang="en-US" altLang="zh-CN" sz="2400" b="1" smtClean="0">
                  <a:solidFill>
                    <a:srgbClr val="F2F2F2"/>
                  </a:solidFill>
                  <a:effectLst>
                    <a:glow rad="228600">
                      <a:schemeClr val="accent6">
                        <a:satMod val="175000"/>
                        <a:alpha val="40000"/>
                      </a:schemeClr>
                    </a:glow>
                  </a:effectLst>
                  <a:latin typeface="+mn-lt"/>
                  <a:cs typeface="+mn-cs"/>
                </a:rPr>
                <a:t>sensor</a:t>
              </a:r>
              <a:endParaRPr lang="en-US" altLang="zh-CN" sz="2400" b="1" dirty="0">
                <a:solidFill>
                  <a:srgbClr val="F2F2F2"/>
                </a:solidFill>
                <a:effectLst>
                  <a:glow rad="228600">
                    <a:schemeClr val="accent6">
                      <a:satMod val="175000"/>
                      <a:alpha val="40000"/>
                    </a:schemeClr>
                  </a:glow>
                </a:effectLst>
                <a:latin typeface="+mn-lt"/>
                <a:cs typeface="+mn-cs"/>
              </a:endParaRPr>
            </a:p>
            <a:p>
              <a:pPr marL="342900" indent="-342900" algn="ctr" eaLnBrk="0" hangingPunct="0">
                <a:spcBef>
                  <a:spcPct val="20000"/>
                </a:spcBef>
                <a:defRPr/>
              </a:pPr>
              <a:endParaRPr lang="en-US" altLang="zh-CN" sz="2400" b="1" dirty="0">
                <a:solidFill>
                  <a:schemeClr val="bg1"/>
                </a:solidFill>
                <a:effectLst>
                  <a:glow rad="228600">
                    <a:schemeClr val="accent6">
                      <a:satMod val="175000"/>
                      <a:alpha val="40000"/>
                    </a:schemeClr>
                  </a:glow>
                </a:effectLst>
                <a:latin typeface="+mn-lt"/>
                <a:cs typeface="+mn-cs"/>
              </a:endParaRPr>
            </a:p>
          </p:txBody>
        </p:sp>
      </p:grpSp>
      <p:sp>
        <p:nvSpPr>
          <p:cNvPr id="22" name="矩形 21"/>
          <p:cNvSpPr/>
          <p:nvPr/>
        </p:nvSpPr>
        <p:spPr>
          <a:xfrm>
            <a:off x="0" y="6604084"/>
            <a:ext cx="6868735" cy="253916"/>
          </a:xfrm>
          <a:prstGeom prst="rect">
            <a:avLst/>
          </a:prstGeom>
        </p:spPr>
        <p:txBody>
          <a:bodyPr wrap="square">
            <a:spAutoFit/>
          </a:bodyPr>
          <a:lstStyle/>
          <a:p>
            <a:r>
              <a:rPr lang="zh-CN" altLang="en-US" sz="1050" u="sng">
                <a:solidFill>
                  <a:srgbClr val="0033CC"/>
                </a:solidFill>
                <a:latin typeface="Arial" panose="020B0604020202020204" pitchFamily="34" charset="0"/>
              </a:rPr>
              <a:t>Ng </a:t>
            </a:r>
            <a:r>
              <a:rPr lang="en-US" altLang="zh-CN" sz="1050" u="sng">
                <a:solidFill>
                  <a:srgbClr val="0033CC"/>
                </a:solidFill>
                <a:latin typeface="Arial" panose="020B0604020202020204" pitchFamily="34" charset="0"/>
              </a:rPr>
              <a:t>et.al.</a:t>
            </a:r>
            <a:r>
              <a:rPr lang="zh-CN" altLang="en-US" sz="1050" u="sng">
                <a:solidFill>
                  <a:srgbClr val="0033CC"/>
                </a:solidFill>
                <a:latin typeface="Arial" panose="020B0604020202020204" pitchFamily="34" charset="0"/>
              </a:rPr>
              <a:t> - Light Field Photography with a Hand-held </a:t>
            </a:r>
            <a:r>
              <a:rPr lang="zh-CN" altLang="en-US" sz="1050" u="sng">
                <a:solidFill>
                  <a:srgbClr val="0033CC"/>
                </a:solidFill>
                <a:latin typeface="Arial" panose="020B0604020202020204" pitchFamily="34" charset="0"/>
              </a:rPr>
              <a:t>Plenoptic </a:t>
            </a:r>
            <a:r>
              <a:rPr lang="en-US" altLang="zh-CN" sz="1050" u="sng">
                <a:solidFill>
                  <a:srgbClr val="0033CC"/>
                </a:solidFill>
                <a:latin typeface="Arial" panose="020B0604020202020204" pitchFamily="34" charset="0"/>
              </a:rPr>
              <a:t>Camera</a:t>
            </a:r>
            <a:endParaRPr lang="zh-CN" altLang="en-US" sz="1050" u="sng">
              <a:solidFill>
                <a:srgbClr val="0033CC"/>
              </a:solidFill>
              <a:latin typeface="Arial" panose="020B0604020202020204" pitchFamily="34" charset="0"/>
            </a:endParaRPr>
          </a:p>
        </p:txBody>
      </p:sp>
      <p:sp>
        <p:nvSpPr>
          <p:cNvPr id="26" name="Content Placeholder 2"/>
          <p:cNvSpPr txBox="1">
            <a:spLocks/>
          </p:cNvSpPr>
          <p:nvPr/>
        </p:nvSpPr>
        <p:spPr bwMode="auto">
          <a:xfrm>
            <a:off x="2529975" y="5446540"/>
            <a:ext cx="4241258" cy="1045942"/>
          </a:xfrm>
          <a:prstGeom prst="rect">
            <a:avLst/>
          </a:prstGeom>
          <a:noFill/>
          <a:ln w="9525">
            <a:noFill/>
            <a:miter lim="800000"/>
            <a:headEnd/>
            <a:tailEnd/>
          </a:ln>
        </p:spPr>
        <p:txBody>
          <a:bodyPr>
            <a:normAutofit/>
          </a:bodyPr>
          <a:lstStyle/>
          <a:p>
            <a:pPr marL="342900" indent="-342900" algn="ctr" eaLnBrk="0" hangingPunct="0">
              <a:spcBef>
                <a:spcPct val="20000"/>
              </a:spcBef>
              <a:defRPr/>
            </a:pPr>
            <a:endParaRPr lang="en-US" altLang="zh-CN" sz="2400" dirty="0">
              <a:solidFill>
                <a:schemeClr val="bg1"/>
              </a:solidFill>
              <a:effectLst>
                <a:glow rad="228600">
                  <a:schemeClr val="accent6">
                    <a:satMod val="175000"/>
                    <a:alpha val="40000"/>
                  </a:schemeClr>
                </a:glow>
              </a:effectLst>
              <a:latin typeface="黑体" panose="02010609060101010101" pitchFamily="49" charset="-122"/>
              <a:ea typeface="黑体" panose="02010609060101010101" pitchFamily="49" charset="-122"/>
            </a:endParaRPr>
          </a:p>
        </p:txBody>
      </p:sp>
      <p:sp>
        <p:nvSpPr>
          <p:cNvPr id="6" name="矩形 5"/>
          <p:cNvSpPr/>
          <p:nvPr/>
        </p:nvSpPr>
        <p:spPr>
          <a:xfrm>
            <a:off x="3471129" y="4275474"/>
            <a:ext cx="4572000" cy="830997"/>
          </a:xfrm>
          <a:prstGeom prst="rect">
            <a:avLst/>
          </a:prstGeom>
        </p:spPr>
        <p:txBody>
          <a:bodyPr>
            <a:spAutoFit/>
          </a:bodyPr>
          <a:lstStyle/>
          <a:p>
            <a:pPr>
              <a:defRPr/>
            </a:pPr>
            <a:r>
              <a:rPr lang="zh-CN" altLang="en-US" sz="2000">
                <a:solidFill>
                  <a:srgbClr val="C00000"/>
                </a:solidFill>
                <a:latin typeface="黑体" panose="02010609060101010101" pitchFamily="49" charset="-122"/>
                <a:ea typeface="黑体" panose="02010609060101010101" pitchFamily="49" charset="-122"/>
              </a:rPr>
              <a:t>不同角度</a:t>
            </a:r>
            <a:r>
              <a:rPr lang="en-US" altLang="zh-CN" sz="2000">
                <a:solidFill>
                  <a:srgbClr val="C00000"/>
                </a:solidFill>
                <a:latin typeface="黑体" panose="02010609060101010101" pitchFamily="49" charset="-122"/>
                <a:ea typeface="黑体" panose="02010609060101010101" pitchFamily="49" charset="-122"/>
              </a:rPr>
              <a:t>—</a:t>
            </a:r>
            <a:r>
              <a:rPr lang="zh-CN" altLang="en-US" sz="2000">
                <a:solidFill>
                  <a:srgbClr val="C00000"/>
                </a:solidFill>
                <a:latin typeface="黑体" panose="02010609060101010101" pitchFamily="49" charset="-122"/>
                <a:ea typeface="黑体" panose="02010609060101010101" pitchFamily="49" charset="-122"/>
              </a:rPr>
              <a:t>不同像素</a:t>
            </a:r>
            <a:endParaRPr lang="en-US" altLang="zh-CN" sz="2000">
              <a:solidFill>
                <a:srgbClr val="C00000"/>
              </a:solidFill>
              <a:latin typeface="黑体" panose="02010609060101010101" pitchFamily="49" charset="-122"/>
              <a:ea typeface="黑体" panose="02010609060101010101" pitchFamily="49" charset="-122"/>
            </a:endParaRPr>
          </a:p>
          <a:p>
            <a:pPr>
              <a:defRPr/>
            </a:pPr>
            <a:endParaRPr lang="en-US" altLang="zh-CN" sz="2800" dirty="0">
              <a:solidFill>
                <a:srgbClr val="C0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15816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par>
                                <p:cTn id="26" presetID="22" presetClass="entr" presetSubtype="1"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up)">
                                      <p:cBhvr>
                                        <p:cTn id="28" dur="500"/>
                                        <p:tgtEl>
                                          <p:spTgt spid="21"/>
                                        </p:tgtEl>
                                      </p:cBhvr>
                                    </p:animEffect>
                                  </p:childTnLst>
                                </p:cTn>
                              </p:par>
                              <p:par>
                                <p:cTn id="29" presetID="22" presetClass="entr" presetSubtype="1"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up)">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000"/>
                                        <p:tgtEl>
                                          <p:spTgt spid="23"/>
                                        </p:tgtEl>
                                      </p:cBhvr>
                                    </p:animEffect>
                                    <p:anim calcmode="lin" valueType="num">
                                      <p:cBhvr>
                                        <p:cTn id="44" dur="1000" fill="hold"/>
                                        <p:tgtEl>
                                          <p:spTgt spid="23"/>
                                        </p:tgtEl>
                                        <p:attrNameLst>
                                          <p:attrName>ppt_x</p:attrName>
                                        </p:attrNameLst>
                                      </p:cBhvr>
                                      <p:tavLst>
                                        <p:tav tm="0">
                                          <p:val>
                                            <p:strVal val="#ppt_x"/>
                                          </p:val>
                                        </p:tav>
                                        <p:tav tm="100000">
                                          <p:val>
                                            <p:strVal val="#ppt_x"/>
                                          </p:val>
                                        </p:tav>
                                      </p:tavLst>
                                    </p:anim>
                                    <p:anim calcmode="lin" valueType="num">
                                      <p:cBhvr>
                                        <p:cTn id="4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C5C78DE-9C0B-4B83-9754-1B16F32780A6}"/>
              </a:ext>
            </a:extLst>
          </p:cNvPr>
          <p:cNvSpPr txBox="1">
            <a:spLocks/>
          </p:cNvSpPr>
          <p:nvPr/>
        </p:nvSpPr>
        <p:spPr bwMode="auto">
          <a:xfrm>
            <a:off x="184732" y="223991"/>
            <a:ext cx="8931745" cy="469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600" b="0" i="0" kern="1200">
                <a:solidFill>
                  <a:srgbClr val="FFC000"/>
                </a:solidFill>
                <a:latin typeface="Tahoma" pitchFamily="34" charset="0"/>
                <a:ea typeface="+mj-ea"/>
                <a:cs typeface="Tahoma"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57200" indent="-457200">
              <a:defRPr/>
            </a:pPr>
            <a:r>
              <a:rPr lang="en-US" altLang="zh-TW" smtClean="0">
                <a:solidFill>
                  <a:schemeClr val="tx1"/>
                </a:solidFill>
                <a:latin typeface="方正兰亭粗黑_GBK" panose="02000000000000000000" pitchFamily="2" charset="-122"/>
                <a:ea typeface="方正兰亭粗黑_GBK" panose="02000000000000000000" pitchFamily="2" charset="-122"/>
                <a:cs typeface="+mn-cs"/>
              </a:rPr>
              <a:t>4.6 </a:t>
            </a:r>
            <a:r>
              <a:rPr lang="zh-CN" altLang="en-US" smtClean="0">
                <a:solidFill>
                  <a:schemeClr val="tx1"/>
                </a:solidFill>
                <a:latin typeface="方正兰亭粗黑_GBK" panose="02000000000000000000" pitchFamily="2" charset="-122"/>
                <a:ea typeface="方正兰亭粗黑_GBK" panose="02000000000000000000" pitchFamily="2" charset="-122"/>
                <a:cs typeface="+mn-cs"/>
              </a:rPr>
              <a:t>相空间光学基础</a:t>
            </a:r>
            <a:endParaRPr lang="en-US" altLang="zh-CN" dirty="0">
              <a:solidFill>
                <a:schemeClr val="tx1"/>
              </a:solidFill>
              <a:latin typeface="方正兰亭粗黑_GBK" panose="02000000000000000000" pitchFamily="2" charset="-122"/>
              <a:ea typeface="方正兰亭粗黑_GBK" panose="02000000000000000000" pitchFamily="2" charset="-122"/>
              <a:cs typeface="+mn-cs"/>
            </a:endParaRPr>
          </a:p>
        </p:txBody>
      </p:sp>
      <p:pic>
        <p:nvPicPr>
          <p:cNvPr id="22" name="Picture 3" descr="jacqu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282" y="1996356"/>
            <a:ext cx="4131754" cy="413175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marsh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282" y="1996356"/>
            <a:ext cx="4131754" cy="413175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descr="poll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282" y="1996356"/>
            <a:ext cx="4131754" cy="413175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mat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282" y="1996356"/>
            <a:ext cx="4131754" cy="413175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7" descr="mar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7282" y="1996356"/>
            <a:ext cx="4131754" cy="4131754"/>
          </a:xfrm>
          <a:prstGeom prst="rect">
            <a:avLst/>
          </a:prstGeom>
          <a:noFill/>
          <a:extLst>
            <a:ext uri="{909E8E84-426E-40DD-AFC4-6F175D3DCCD1}">
              <a14:hiddenFill xmlns:a14="http://schemas.microsoft.com/office/drawing/2010/main">
                <a:solidFill>
                  <a:srgbClr val="FFFFFF"/>
                </a:solidFill>
              </a14:hiddenFill>
            </a:ext>
          </a:extLst>
        </p:spPr>
      </p:pic>
      <p:sp>
        <p:nvSpPr>
          <p:cNvPr id="31" name="矩形 30"/>
          <p:cNvSpPr/>
          <p:nvPr/>
        </p:nvSpPr>
        <p:spPr>
          <a:xfrm>
            <a:off x="986132" y="989770"/>
            <a:ext cx="2634054" cy="830997"/>
          </a:xfrm>
          <a:prstGeom prst="rect">
            <a:avLst/>
          </a:prstGeom>
        </p:spPr>
        <p:txBody>
          <a:bodyPr wrap="none">
            <a:spAutoFit/>
          </a:bodyPr>
          <a:lstStyle/>
          <a:p>
            <a:pPr algn="ctr"/>
            <a:r>
              <a:rPr lang="zh-CN" altLang="en-US" sz="2400" smtClean="0">
                <a:solidFill>
                  <a:srgbClr val="C00000"/>
                </a:solidFill>
                <a:latin typeface="Arial" panose="020B0604020202020204" pitchFamily="34" charset="0"/>
                <a:ea typeface="黑体" panose="02010609060101010101" pitchFamily="49" charset="-122"/>
                <a:cs typeface="Arial" panose="020B0604020202020204" pitchFamily="34" charset="0"/>
              </a:rPr>
              <a:t>重聚焦：</a:t>
            </a:r>
            <a:endParaRPr lang="en-US" altLang="zh-CN" sz="2400" smtClean="0">
              <a:solidFill>
                <a:srgbClr val="C00000"/>
              </a:solidFill>
              <a:latin typeface="Arial" panose="020B0604020202020204" pitchFamily="34" charset="0"/>
              <a:ea typeface="黑体" panose="02010609060101010101" pitchFamily="49" charset="-122"/>
              <a:cs typeface="Arial" panose="020B0604020202020204" pitchFamily="34" charset="0"/>
            </a:endParaRPr>
          </a:p>
          <a:p>
            <a:pPr algn="ctr"/>
            <a:r>
              <a:rPr lang="en-US" altLang="zh-CN" sz="2400" smtClean="0">
                <a:latin typeface="Arial" panose="020B0604020202020204" pitchFamily="34" charset="0"/>
                <a:ea typeface="黑体" panose="02010609060101010101" pitchFamily="49" charset="-122"/>
                <a:cs typeface="Arial" panose="020B0604020202020204" pitchFamily="34" charset="0"/>
              </a:rPr>
              <a:t>Digital </a:t>
            </a:r>
            <a:r>
              <a:rPr lang="en-US" altLang="zh-CN" sz="2400" dirty="0" smtClean="0">
                <a:latin typeface="Arial" panose="020B0604020202020204" pitchFamily="34" charset="0"/>
                <a:ea typeface="黑体" panose="02010609060101010101" pitchFamily="49" charset="-122"/>
                <a:cs typeface="Arial" panose="020B0604020202020204" pitchFamily="34" charset="0"/>
              </a:rPr>
              <a:t>refocusing </a:t>
            </a:r>
            <a:endParaRPr lang="zh-CN" altLang="en-US" sz="2400" dirty="0">
              <a:latin typeface="Arial" panose="020B0604020202020204" pitchFamily="34" charset="0"/>
              <a:ea typeface="黑体" panose="02010609060101010101" pitchFamily="49" charset="-122"/>
              <a:cs typeface="Arial" panose="020B0604020202020204" pitchFamily="34" charset="0"/>
            </a:endParaRPr>
          </a:p>
        </p:txBody>
      </p:sp>
      <p:sp>
        <p:nvSpPr>
          <p:cNvPr id="32" name="矩形 31"/>
          <p:cNvSpPr/>
          <p:nvPr/>
        </p:nvSpPr>
        <p:spPr>
          <a:xfrm>
            <a:off x="5389804" y="989770"/>
            <a:ext cx="2957861" cy="830997"/>
          </a:xfrm>
          <a:prstGeom prst="rect">
            <a:avLst/>
          </a:prstGeom>
        </p:spPr>
        <p:txBody>
          <a:bodyPr wrap="none">
            <a:spAutoFit/>
          </a:bodyPr>
          <a:lstStyle/>
          <a:p>
            <a:pPr algn="ctr"/>
            <a:r>
              <a:rPr lang="zh-CN" altLang="en-US" sz="2400" smtClean="0">
                <a:solidFill>
                  <a:srgbClr val="C00000"/>
                </a:solidFill>
                <a:latin typeface="Arial" panose="020B0604020202020204" pitchFamily="34" charset="0"/>
                <a:ea typeface="黑体" panose="02010609060101010101" pitchFamily="49" charset="-122"/>
                <a:cs typeface="Arial" panose="020B0604020202020204" pitchFamily="34" charset="0"/>
              </a:rPr>
              <a:t>改变视角：</a:t>
            </a:r>
            <a:endParaRPr lang="en-US" altLang="zh-CN" sz="2400" smtClean="0">
              <a:solidFill>
                <a:srgbClr val="C00000"/>
              </a:solidFill>
              <a:latin typeface="Arial" panose="020B0604020202020204" pitchFamily="34" charset="0"/>
              <a:ea typeface="黑体" panose="02010609060101010101" pitchFamily="49" charset="-122"/>
              <a:cs typeface="Arial" panose="020B0604020202020204" pitchFamily="34" charset="0"/>
            </a:endParaRPr>
          </a:p>
          <a:p>
            <a:pPr algn="ctr"/>
            <a:r>
              <a:rPr lang="en-US" altLang="zh-CN" sz="2400" smtClean="0">
                <a:latin typeface="Arial" panose="020B0604020202020204" pitchFamily="34" charset="0"/>
                <a:ea typeface="黑体" panose="02010609060101010101" pitchFamily="49" charset="-122"/>
                <a:cs typeface="Arial" panose="020B0604020202020204" pitchFamily="34" charset="0"/>
              </a:rPr>
              <a:t>Shifting </a:t>
            </a:r>
            <a:r>
              <a:rPr lang="en-US" altLang="zh-CN" sz="2400" dirty="0" smtClean="0">
                <a:latin typeface="Arial" panose="020B0604020202020204" pitchFamily="34" charset="0"/>
                <a:ea typeface="黑体" panose="02010609060101010101" pitchFamily="49" charset="-122"/>
                <a:cs typeface="Arial" panose="020B0604020202020204" pitchFamily="34" charset="0"/>
              </a:rPr>
              <a:t>perspective </a:t>
            </a:r>
            <a:endParaRPr lang="zh-CN" altLang="en-US" sz="2400" dirty="0">
              <a:latin typeface="Arial" panose="020B0604020202020204" pitchFamily="34" charset="0"/>
              <a:ea typeface="黑体" panose="02010609060101010101" pitchFamily="49" charset="-122"/>
              <a:cs typeface="Arial" panose="020B0604020202020204" pitchFamily="34" charset="0"/>
            </a:endParaRPr>
          </a:p>
        </p:txBody>
      </p:sp>
      <p:pic>
        <p:nvPicPr>
          <p:cNvPr id="33" name="Picture 2" descr="https://lh3.googleusercontent.com/-fZPKOi7bWDg/Ua93AZ7u_KI/AAAAAAAAgyk/zWXIw_aSk44/s400-no/echeng_animated020.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706203" y="1996356"/>
            <a:ext cx="4131754" cy="4131754"/>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a:xfrm>
            <a:off x="0" y="6604084"/>
            <a:ext cx="6868735" cy="253916"/>
          </a:xfrm>
          <a:prstGeom prst="rect">
            <a:avLst/>
          </a:prstGeom>
        </p:spPr>
        <p:txBody>
          <a:bodyPr wrap="square">
            <a:spAutoFit/>
          </a:bodyPr>
          <a:lstStyle/>
          <a:p>
            <a:r>
              <a:rPr lang="zh-CN" altLang="en-US" sz="1050" u="sng">
                <a:solidFill>
                  <a:srgbClr val="0033CC"/>
                </a:solidFill>
                <a:latin typeface="Arial" panose="020B0604020202020204" pitchFamily="34" charset="0"/>
              </a:rPr>
              <a:t>Ng </a:t>
            </a:r>
            <a:r>
              <a:rPr lang="en-US" altLang="zh-CN" sz="1050" u="sng">
                <a:solidFill>
                  <a:srgbClr val="0033CC"/>
                </a:solidFill>
                <a:latin typeface="Arial" panose="020B0604020202020204" pitchFamily="34" charset="0"/>
              </a:rPr>
              <a:t>et.al.</a:t>
            </a:r>
            <a:r>
              <a:rPr lang="zh-CN" altLang="en-US" sz="1050" u="sng">
                <a:solidFill>
                  <a:srgbClr val="0033CC"/>
                </a:solidFill>
                <a:latin typeface="Arial" panose="020B0604020202020204" pitchFamily="34" charset="0"/>
              </a:rPr>
              <a:t> - Light Field Photography with a Hand-held </a:t>
            </a:r>
            <a:r>
              <a:rPr lang="zh-CN" altLang="en-US" sz="1050" u="sng" smtClean="0">
                <a:solidFill>
                  <a:srgbClr val="0033CC"/>
                </a:solidFill>
                <a:latin typeface="Arial" panose="020B0604020202020204" pitchFamily="34" charset="0"/>
              </a:rPr>
              <a:t>Plenoptic </a:t>
            </a:r>
            <a:r>
              <a:rPr lang="en-US" altLang="zh-CN" sz="1050" u="sng" smtClean="0">
                <a:solidFill>
                  <a:srgbClr val="0033CC"/>
                </a:solidFill>
                <a:latin typeface="Arial" panose="020B0604020202020204" pitchFamily="34" charset="0"/>
              </a:rPr>
              <a:t>Camera</a:t>
            </a:r>
            <a:endParaRPr lang="zh-CN" altLang="en-US" sz="1050" u="sng">
              <a:solidFill>
                <a:srgbClr val="0033CC"/>
              </a:solidFill>
              <a:latin typeface="Arial" panose="020B0604020202020204" pitchFamily="34" charset="0"/>
            </a:endParaRPr>
          </a:p>
        </p:txBody>
      </p:sp>
    </p:spTree>
    <p:extLst>
      <p:ext uri="{BB962C8B-B14F-4D97-AF65-F5344CB8AC3E}">
        <p14:creationId xmlns:p14="http://schemas.microsoft.com/office/powerpoint/2010/main" val="364942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C5C78DE-9C0B-4B83-9754-1B16F32780A6}"/>
              </a:ext>
            </a:extLst>
          </p:cNvPr>
          <p:cNvSpPr txBox="1">
            <a:spLocks/>
          </p:cNvSpPr>
          <p:nvPr/>
        </p:nvSpPr>
        <p:spPr bwMode="auto">
          <a:xfrm>
            <a:off x="184732" y="223991"/>
            <a:ext cx="8931745" cy="469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600" b="0" i="0" kern="1200">
                <a:solidFill>
                  <a:srgbClr val="FFC000"/>
                </a:solidFill>
                <a:latin typeface="Tahoma" pitchFamily="34" charset="0"/>
                <a:ea typeface="+mj-ea"/>
                <a:cs typeface="Tahoma"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57200" indent="-457200">
              <a:defRPr/>
            </a:pPr>
            <a:r>
              <a:rPr lang="en-US" altLang="zh-TW" smtClean="0">
                <a:solidFill>
                  <a:schemeClr val="tx1"/>
                </a:solidFill>
                <a:latin typeface="方正兰亭粗黑_GBK" panose="02000000000000000000" pitchFamily="2" charset="-122"/>
                <a:ea typeface="方正兰亭粗黑_GBK" panose="02000000000000000000" pitchFamily="2" charset="-122"/>
                <a:cs typeface="+mn-cs"/>
              </a:rPr>
              <a:t>4.6 </a:t>
            </a:r>
            <a:r>
              <a:rPr lang="zh-CN" altLang="en-US" smtClean="0">
                <a:solidFill>
                  <a:schemeClr val="tx1"/>
                </a:solidFill>
                <a:latin typeface="方正兰亭粗黑_GBK" panose="02000000000000000000" pitchFamily="2" charset="-122"/>
                <a:ea typeface="方正兰亭粗黑_GBK" panose="02000000000000000000" pitchFamily="2" charset="-122"/>
                <a:cs typeface="+mn-cs"/>
              </a:rPr>
              <a:t>相空间光学基础</a:t>
            </a:r>
            <a:endParaRPr lang="en-US" altLang="zh-CN" dirty="0">
              <a:solidFill>
                <a:schemeClr val="tx1"/>
              </a:solidFill>
              <a:latin typeface="方正兰亭粗黑_GBK" panose="02000000000000000000" pitchFamily="2" charset="-122"/>
              <a:ea typeface="方正兰亭粗黑_GBK" panose="02000000000000000000" pitchFamily="2" charset="-122"/>
              <a:cs typeface="+mn-cs"/>
            </a:endParaRPr>
          </a:p>
        </p:txBody>
      </p:sp>
      <p:pic>
        <p:nvPicPr>
          <p:cNvPr id="2" name="图片 1">
            <a:hlinkClick r:id="rId3" action="ppaction://hlinkfile"/>
          </p:cNvPr>
          <p:cNvPicPr>
            <a:picLocks noChangeAspect="1"/>
          </p:cNvPicPr>
          <p:nvPr/>
        </p:nvPicPr>
        <p:blipFill>
          <a:blip r:embed="rId4"/>
          <a:stretch>
            <a:fillRect/>
          </a:stretch>
        </p:blipFill>
        <p:spPr>
          <a:xfrm>
            <a:off x="266230" y="1186528"/>
            <a:ext cx="8768747" cy="4651312"/>
          </a:xfrm>
          <a:prstGeom prst="rect">
            <a:avLst/>
          </a:prstGeom>
        </p:spPr>
      </p:pic>
      <p:sp>
        <p:nvSpPr>
          <p:cNvPr id="22" name="矩形 21"/>
          <p:cNvSpPr/>
          <p:nvPr/>
        </p:nvSpPr>
        <p:spPr>
          <a:xfrm>
            <a:off x="1282262" y="5837840"/>
            <a:ext cx="8987335" cy="400110"/>
          </a:xfrm>
          <a:prstGeom prst="rect">
            <a:avLst/>
          </a:prstGeom>
        </p:spPr>
        <p:txBody>
          <a:bodyPr wrap="square">
            <a:spAutoFit/>
          </a:bodyPr>
          <a:lstStyle/>
          <a:p>
            <a:r>
              <a:rPr lang="en-US" altLang="zh-CN" sz="2000">
                <a:solidFill>
                  <a:srgbClr val="C00000"/>
                </a:solidFill>
                <a:latin typeface="Arial" panose="020B0604020202020204" pitchFamily="34" charset="0"/>
                <a:ea typeface="黑体" panose="02010609060101010101" pitchFamily="49" charset="-122"/>
                <a:cs typeface="Arial" panose="020B0604020202020204" pitchFamily="34" charset="0"/>
              </a:rPr>
              <a:t>Shack </a:t>
            </a:r>
            <a:r>
              <a:rPr lang="en-US" altLang="zh-CN" sz="2000" smtClean="0">
                <a:solidFill>
                  <a:srgbClr val="C00000"/>
                </a:solidFill>
                <a:latin typeface="Arial" panose="020B0604020202020204" pitchFamily="34" charset="0"/>
                <a:ea typeface="黑体" panose="02010609060101010101" pitchFamily="49" charset="-122"/>
                <a:cs typeface="Arial" panose="020B0604020202020204" pitchFamily="34" charset="0"/>
              </a:rPr>
              <a:t>Hartmann </a:t>
            </a:r>
            <a:r>
              <a:rPr lang="zh-CN" altLang="en-US" sz="2000" smtClean="0">
                <a:solidFill>
                  <a:srgbClr val="C00000"/>
                </a:solidFill>
                <a:latin typeface="Arial" panose="020B0604020202020204" pitchFamily="34" charset="0"/>
                <a:ea typeface="黑体" panose="02010609060101010101" pitchFamily="49" charset="-122"/>
                <a:cs typeface="Arial" panose="020B0604020202020204" pitchFamily="34" charset="0"/>
              </a:rPr>
              <a:t>波前传感器 </a:t>
            </a:r>
            <a:r>
              <a:rPr lang="en-US" altLang="zh-CN" sz="2000" smtClean="0">
                <a:solidFill>
                  <a:srgbClr val="C00000"/>
                </a:solidFill>
                <a:latin typeface="Arial" panose="020B0604020202020204" pitchFamily="34" charset="0"/>
                <a:ea typeface="黑体" panose="02010609060101010101" pitchFamily="49" charset="-122"/>
                <a:cs typeface="Arial" panose="020B0604020202020204" pitchFamily="34" charset="0"/>
              </a:rPr>
              <a:t>v.s. </a:t>
            </a:r>
            <a:r>
              <a:rPr lang="zh-CN" altLang="en-US" sz="2000" smtClean="0">
                <a:solidFill>
                  <a:srgbClr val="C00000"/>
                </a:solidFill>
                <a:latin typeface="Arial" panose="020B0604020202020204" pitchFamily="34" charset="0"/>
                <a:ea typeface="黑体" panose="02010609060101010101" pitchFamily="49" charset="-122"/>
                <a:cs typeface="Arial" panose="020B0604020202020204" pitchFamily="34" charset="0"/>
              </a:rPr>
              <a:t>光场相机（</a:t>
            </a:r>
            <a:r>
              <a:rPr lang="en-US" altLang="zh-CN" sz="2000" smtClean="0">
                <a:solidFill>
                  <a:srgbClr val="C00000"/>
                </a:solidFill>
                <a:latin typeface="Arial" panose="020B0604020202020204" pitchFamily="34" charset="0"/>
                <a:ea typeface="黑体" panose="02010609060101010101" pitchFamily="49" charset="-122"/>
                <a:cs typeface="Arial" panose="020B0604020202020204" pitchFamily="34" charset="0"/>
              </a:rPr>
              <a:t>light field camera</a:t>
            </a:r>
            <a:r>
              <a:rPr lang="zh-CN" altLang="en-US" sz="2000" smtClean="0">
                <a:solidFill>
                  <a:srgbClr val="C00000"/>
                </a:solidFill>
                <a:latin typeface="Arial" panose="020B0604020202020204" pitchFamily="34" charset="0"/>
                <a:ea typeface="黑体" panose="02010609060101010101" pitchFamily="49" charset="-122"/>
                <a:cs typeface="Arial" panose="020B0604020202020204" pitchFamily="34" charset="0"/>
              </a:rPr>
              <a:t>）</a:t>
            </a:r>
            <a:endParaRPr lang="zh-CN" altLang="en-US" sz="2000">
              <a:solidFill>
                <a:srgbClr val="C00000"/>
              </a:solidFill>
              <a:latin typeface="Arial" panose="020B0604020202020204" pitchFamily="34" charset="0"/>
              <a:ea typeface="黑体" panose="02010609060101010101" pitchFamily="49" charset="-122"/>
              <a:cs typeface="Arial" panose="020B0604020202020204" pitchFamily="34" charset="0"/>
            </a:endParaRPr>
          </a:p>
        </p:txBody>
      </p:sp>
      <p:sp>
        <p:nvSpPr>
          <p:cNvPr id="28" name="矩形 27"/>
          <p:cNvSpPr/>
          <p:nvPr/>
        </p:nvSpPr>
        <p:spPr>
          <a:xfrm>
            <a:off x="0" y="6596390"/>
            <a:ext cx="11041342" cy="261610"/>
          </a:xfrm>
          <a:prstGeom prst="rect">
            <a:avLst/>
          </a:prstGeom>
        </p:spPr>
        <p:txBody>
          <a:bodyPr wrap="square">
            <a:spAutoFit/>
          </a:bodyPr>
          <a:lstStyle/>
          <a:p>
            <a:r>
              <a:rPr lang="en-US" altLang="zh-CN" sz="1050">
                <a:solidFill>
                  <a:srgbClr val="0033CC"/>
                </a:solidFill>
                <a:latin typeface="Arial" panose="020B0604020202020204" pitchFamily="34" charset="0"/>
                <a:hlinkClick r:id="rId3" action="ppaction://hlinkfile"/>
              </a:rPr>
              <a:t>Chen, N.; Zuo, C.; Lam, E.Y.; Lee, B. 3D Imaging Based on Depth Measurement Technologies. </a:t>
            </a:r>
            <a:r>
              <a:rPr lang="en-US" altLang="zh-CN" sz="1050" i="1">
                <a:solidFill>
                  <a:srgbClr val="0033CC"/>
                </a:solidFill>
                <a:latin typeface="Arial" panose="020B0604020202020204" pitchFamily="34" charset="0"/>
                <a:hlinkClick r:id="rId3" action="ppaction://hlinkfile"/>
              </a:rPr>
              <a:t>Sensors</a:t>
            </a:r>
            <a:r>
              <a:rPr lang="en-US" altLang="zh-CN" sz="1050">
                <a:solidFill>
                  <a:srgbClr val="0033CC"/>
                </a:solidFill>
                <a:latin typeface="Arial" panose="020B0604020202020204" pitchFamily="34" charset="0"/>
                <a:hlinkClick r:id="rId3" action="ppaction://hlinkfile"/>
              </a:rPr>
              <a:t> </a:t>
            </a:r>
            <a:r>
              <a:rPr lang="en-US" altLang="zh-CN" sz="1050" b="1">
                <a:solidFill>
                  <a:srgbClr val="0033CC"/>
                </a:solidFill>
                <a:latin typeface="Arial" panose="020B0604020202020204" pitchFamily="34" charset="0"/>
                <a:hlinkClick r:id="rId3" action="ppaction://hlinkfile"/>
              </a:rPr>
              <a:t>2018</a:t>
            </a:r>
            <a:r>
              <a:rPr lang="en-US" altLang="zh-CN" sz="1050">
                <a:solidFill>
                  <a:srgbClr val="0033CC"/>
                </a:solidFill>
                <a:latin typeface="Arial" panose="020B0604020202020204" pitchFamily="34" charset="0"/>
                <a:hlinkClick r:id="rId3" action="ppaction://hlinkfile"/>
              </a:rPr>
              <a:t>, </a:t>
            </a:r>
            <a:r>
              <a:rPr lang="en-US" altLang="zh-CN" sz="1050" i="1">
                <a:solidFill>
                  <a:srgbClr val="0033CC"/>
                </a:solidFill>
                <a:latin typeface="Arial" panose="020B0604020202020204" pitchFamily="34" charset="0"/>
                <a:hlinkClick r:id="rId3" action="ppaction://hlinkfile"/>
              </a:rPr>
              <a:t>18</a:t>
            </a:r>
            <a:r>
              <a:rPr lang="en-US" altLang="zh-CN" sz="1050">
                <a:solidFill>
                  <a:srgbClr val="0033CC"/>
                </a:solidFill>
                <a:latin typeface="Arial" panose="020B0604020202020204" pitchFamily="34" charset="0"/>
                <a:hlinkClick r:id="rId3" action="ppaction://hlinkfile"/>
              </a:rPr>
              <a:t>, 3711.</a:t>
            </a:r>
            <a:endParaRPr lang="zh-CN" altLang="en-US" sz="1050">
              <a:solidFill>
                <a:srgbClr val="0033CC"/>
              </a:solidFill>
            </a:endParaRPr>
          </a:p>
        </p:txBody>
      </p:sp>
      <p:sp>
        <p:nvSpPr>
          <p:cNvPr id="3" name="矩形 2"/>
          <p:cNvSpPr/>
          <p:nvPr/>
        </p:nvSpPr>
        <p:spPr>
          <a:xfrm>
            <a:off x="0" y="6405534"/>
            <a:ext cx="10221309" cy="253916"/>
          </a:xfrm>
          <a:prstGeom prst="rect">
            <a:avLst/>
          </a:prstGeom>
        </p:spPr>
        <p:txBody>
          <a:bodyPr wrap="square">
            <a:spAutoFit/>
          </a:bodyPr>
          <a:lstStyle/>
          <a:p>
            <a:r>
              <a:rPr lang="zh-CN" altLang="en-US" sz="1050" smtClean="0">
                <a:solidFill>
                  <a:srgbClr val="0033CC"/>
                </a:solidFill>
                <a:latin typeface="Arial" panose="020B0604020202020204" pitchFamily="34" charset="0"/>
                <a:hlinkClick r:id="rId5" action="ppaction://hlinkfile"/>
              </a:rPr>
              <a:t>C </a:t>
            </a:r>
            <a:r>
              <a:rPr lang="zh-CN" altLang="en-US" sz="1050">
                <a:solidFill>
                  <a:srgbClr val="0033CC"/>
                </a:solidFill>
                <a:latin typeface="Arial" panose="020B0604020202020204" pitchFamily="34" charset="0"/>
                <a:hlinkClick r:id="rId5" action="ppaction://hlinkfile"/>
              </a:rPr>
              <a:t>Zuo, Q Chen, L Tian, L Waller, A </a:t>
            </a:r>
            <a:r>
              <a:rPr lang="zh-CN" altLang="en-US" sz="1050" smtClean="0">
                <a:solidFill>
                  <a:srgbClr val="0033CC"/>
                </a:solidFill>
                <a:latin typeface="Arial" panose="020B0604020202020204" pitchFamily="34" charset="0"/>
                <a:hlinkClick r:id="rId5" action="ppaction://hlinkfile"/>
              </a:rPr>
              <a:t>Asundi</a:t>
            </a:r>
            <a:r>
              <a:rPr lang="en-US" altLang="zh-CN" sz="1050" smtClean="0">
                <a:solidFill>
                  <a:srgbClr val="0033CC"/>
                </a:solidFill>
                <a:latin typeface="Arial" panose="020B0604020202020204" pitchFamily="34" charset="0"/>
                <a:hlinkClick r:id="rId5" action="ppaction://hlinkfile"/>
              </a:rPr>
              <a:t>, </a:t>
            </a:r>
            <a:r>
              <a:rPr lang="zh-CN" altLang="en-US" sz="1050" smtClean="0">
                <a:solidFill>
                  <a:srgbClr val="0033CC"/>
                </a:solidFill>
                <a:latin typeface="Arial" panose="020B0604020202020204" pitchFamily="34" charset="0"/>
                <a:hlinkClick r:id="rId5" action="ppaction://hlinkfile"/>
              </a:rPr>
              <a:t>Optics </a:t>
            </a:r>
            <a:r>
              <a:rPr lang="zh-CN" altLang="en-US" sz="1050">
                <a:solidFill>
                  <a:srgbClr val="0033CC"/>
                </a:solidFill>
                <a:latin typeface="Arial" panose="020B0604020202020204" pitchFamily="34" charset="0"/>
                <a:hlinkClick r:id="rId5" action="ppaction://hlinkfile"/>
              </a:rPr>
              <a:t>and Lasers in Engineering 71, 20-32</a:t>
            </a:r>
            <a:endParaRPr lang="zh-CN" altLang="en-US" sz="1050">
              <a:solidFill>
                <a:srgbClr val="0033CC"/>
              </a:solidFill>
              <a:latin typeface="Arial" panose="020B0604020202020204" pitchFamily="34" charset="0"/>
            </a:endParaRPr>
          </a:p>
        </p:txBody>
      </p:sp>
    </p:spTree>
    <p:extLst>
      <p:ext uri="{BB962C8B-B14F-4D97-AF65-F5344CB8AC3E}">
        <p14:creationId xmlns:p14="http://schemas.microsoft.com/office/powerpoint/2010/main" val="569526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19685" y="1207061"/>
            <a:ext cx="7886700" cy="4351338"/>
          </a:xfrm>
        </p:spPr>
        <p:txBody>
          <a:bodyPr/>
          <a:lstStyle/>
          <a:p>
            <a:pPr marL="0" indent="0" eaLnBrk="1" hangingPunct="1">
              <a:buFontTx/>
              <a:buNone/>
            </a:pPr>
            <a:r>
              <a:rPr lang="en-US" altLang="zh-TW" sz="2800" smtClean="0">
                <a:latin typeface="黑体" panose="02010609060101010101" pitchFamily="49" charset="-122"/>
                <a:ea typeface="黑体" panose="02010609060101010101" pitchFamily="49" charset="-122"/>
              </a:rPr>
              <a:t>4.1</a:t>
            </a:r>
            <a:r>
              <a:rPr lang="zh-TW" altLang="en-US" sz="2800" smtClean="0">
                <a:latin typeface="黑体" panose="02010609060101010101" pitchFamily="49" charset="-122"/>
                <a:ea typeface="黑体" panose="02010609060101010101" pitchFamily="49" charset="-122"/>
              </a:rPr>
              <a:t> 几何光学的概念</a:t>
            </a:r>
            <a:endParaRPr lang="en-US" altLang="zh-TW" sz="2800" smtClean="0">
              <a:latin typeface="黑体" panose="02010609060101010101" pitchFamily="49" charset="-122"/>
              <a:ea typeface="黑体" panose="02010609060101010101" pitchFamily="49" charset="-122"/>
            </a:endParaRPr>
          </a:p>
          <a:p>
            <a:pPr marL="0" indent="0" eaLnBrk="1" hangingPunct="1">
              <a:buFontTx/>
              <a:buNone/>
            </a:pPr>
            <a:r>
              <a:rPr lang="en-US" altLang="zh-TW" sz="2800" smtClean="0">
                <a:latin typeface="黑体" panose="02010609060101010101" pitchFamily="49" charset="-122"/>
                <a:ea typeface="黑体" panose="02010609060101010101" pitchFamily="49" charset="-122"/>
              </a:rPr>
              <a:t>4.2</a:t>
            </a:r>
            <a:r>
              <a:rPr lang="zh-TW" altLang="en-US" sz="2800" smtClean="0">
                <a:latin typeface="黑体" panose="02010609060101010101" pitchFamily="49" charset="-122"/>
                <a:ea typeface="黑体" panose="02010609060101010101" pitchFamily="49" charset="-122"/>
              </a:rPr>
              <a:t> </a:t>
            </a:r>
            <a:r>
              <a:rPr lang="zh-CN" altLang="en-US" sz="2800" smtClean="0">
                <a:latin typeface="黑体" panose="02010609060101010101" pitchFamily="49" charset="-122"/>
                <a:ea typeface="黑体" panose="02010609060101010101" pitchFamily="49" charset="-122"/>
              </a:rPr>
              <a:t>光线的</a:t>
            </a:r>
            <a:r>
              <a:rPr lang="zh-TW" altLang="en-US" sz="2800" smtClean="0">
                <a:latin typeface="黑体" panose="02010609060101010101" pitchFamily="49" charset="-122"/>
                <a:ea typeface="黑体" panose="02010609060101010101" pitchFamily="49" charset="-122"/>
              </a:rPr>
              <a:t>数学描述</a:t>
            </a:r>
            <a:endParaRPr lang="en-US" altLang="zh-TW" sz="2800" smtClean="0">
              <a:latin typeface="黑体" panose="02010609060101010101" pitchFamily="49" charset="-122"/>
              <a:ea typeface="黑体" panose="02010609060101010101" pitchFamily="49" charset="-122"/>
            </a:endParaRPr>
          </a:p>
          <a:p>
            <a:pPr marL="0" indent="0" eaLnBrk="1" hangingPunct="1">
              <a:buFontTx/>
              <a:buNone/>
            </a:pPr>
            <a:r>
              <a:rPr lang="en-US" altLang="zh-TW" sz="2800" smtClean="0">
                <a:latin typeface="黑体" panose="02010609060101010101" pitchFamily="49" charset="-122"/>
                <a:ea typeface="黑体" panose="02010609060101010101" pitchFamily="49" charset="-122"/>
              </a:rPr>
              <a:t>4.3</a:t>
            </a:r>
            <a:r>
              <a:rPr lang="zh-TW" altLang="en-US" sz="2800" smtClean="0">
                <a:latin typeface="黑体" panose="02010609060101010101" pitchFamily="49" charset="-122"/>
                <a:ea typeface="黑体" panose="02010609060101010101" pitchFamily="49" charset="-122"/>
              </a:rPr>
              <a:t> 以光线追踪法看</a:t>
            </a:r>
            <a:r>
              <a:rPr lang="zh-TW" altLang="en-US" sz="2800" u="sng" smtClean="0">
                <a:latin typeface="黑体" panose="02010609060101010101" pitchFamily="49" charset="-122"/>
                <a:ea typeface="黑体" panose="02010609060101010101" pitchFamily="49" charset="-122"/>
              </a:rPr>
              <a:t>球面成像</a:t>
            </a:r>
            <a:r>
              <a:rPr lang="en-US" altLang="zh-TW" sz="2800" smtClean="0">
                <a:latin typeface="黑体" panose="02010609060101010101" pitchFamily="49" charset="-122"/>
                <a:ea typeface="黑体" panose="02010609060101010101" pitchFamily="49" charset="-122"/>
              </a:rPr>
              <a:t>–</a:t>
            </a:r>
            <a:r>
              <a:rPr lang="zh-TW" altLang="en-US" sz="2800" smtClean="0">
                <a:solidFill>
                  <a:srgbClr val="FF0000"/>
                </a:solidFill>
                <a:latin typeface="黑体" panose="02010609060101010101" pitchFamily="49" charset="-122"/>
                <a:ea typeface="黑体" panose="02010609060101010101" pitchFamily="49" charset="-122"/>
              </a:rPr>
              <a:t>矩阵几何光学</a:t>
            </a:r>
            <a:endParaRPr lang="en-US" altLang="zh-TW" sz="2800" smtClean="0">
              <a:solidFill>
                <a:srgbClr val="FF0000"/>
              </a:solidFill>
              <a:latin typeface="黑体" panose="02010609060101010101" pitchFamily="49" charset="-122"/>
              <a:ea typeface="黑体" panose="02010609060101010101" pitchFamily="49" charset="-122"/>
            </a:endParaRPr>
          </a:p>
          <a:p>
            <a:pPr marL="0" indent="0" eaLnBrk="1" hangingPunct="1">
              <a:buFontTx/>
              <a:buNone/>
            </a:pPr>
            <a:r>
              <a:rPr lang="en-US" altLang="zh-TW" sz="2800" smtClean="0">
                <a:latin typeface="黑体" panose="02010609060101010101" pitchFamily="49" charset="-122"/>
                <a:ea typeface="黑体" panose="02010609060101010101" pitchFamily="49" charset="-122"/>
              </a:rPr>
              <a:t>4</a:t>
            </a:r>
            <a:r>
              <a:rPr lang="en-US" altLang="zh-TW">
                <a:latin typeface="黑体" panose="02010609060101010101" pitchFamily="49" charset="-122"/>
                <a:ea typeface="黑体" panose="02010609060101010101" pitchFamily="49" charset="-122"/>
              </a:rPr>
              <a:t>.</a:t>
            </a:r>
            <a:r>
              <a:rPr lang="en-US" altLang="zh-TW" sz="2800" smtClean="0">
                <a:latin typeface="黑体" panose="02010609060101010101" pitchFamily="49" charset="-122"/>
                <a:ea typeface="黑体" panose="02010609060101010101" pitchFamily="49" charset="-122"/>
              </a:rPr>
              <a:t>4</a:t>
            </a:r>
            <a:r>
              <a:rPr lang="zh-TW" altLang="en-US" sz="2800" smtClean="0">
                <a:latin typeface="黑体" panose="02010609060101010101" pitchFamily="49" charset="-122"/>
                <a:ea typeface="黑体" panose="02010609060101010101" pitchFamily="49" charset="-122"/>
              </a:rPr>
              <a:t> 以矩阵几何光学分析</a:t>
            </a:r>
            <a:r>
              <a:rPr lang="zh-TW" altLang="en-US" sz="2800" u="sng" smtClean="0">
                <a:latin typeface="黑体" panose="02010609060101010101" pitchFamily="49" charset="-122"/>
                <a:ea typeface="黑体" panose="02010609060101010101" pitchFamily="49" charset="-122"/>
              </a:rPr>
              <a:t>薄透镜成像</a:t>
            </a:r>
            <a:endParaRPr lang="en-US" altLang="zh-TW" sz="2800" u="sng" smtClean="0">
              <a:latin typeface="黑体" panose="02010609060101010101" pitchFamily="49" charset="-122"/>
              <a:ea typeface="黑体" panose="02010609060101010101" pitchFamily="49" charset="-122"/>
            </a:endParaRPr>
          </a:p>
          <a:p>
            <a:pPr marL="0" indent="0" eaLnBrk="1" hangingPunct="1">
              <a:buFontTx/>
              <a:buNone/>
            </a:pPr>
            <a:r>
              <a:rPr lang="en-US" altLang="zh-TW" sz="2800" smtClean="0">
                <a:latin typeface="黑体" panose="02010609060101010101" pitchFamily="49" charset="-122"/>
                <a:ea typeface="黑体" panose="02010609060101010101" pitchFamily="49" charset="-122"/>
              </a:rPr>
              <a:t>4.5</a:t>
            </a:r>
            <a:r>
              <a:rPr lang="zh-TW" altLang="en-US" sz="2800" smtClean="0">
                <a:latin typeface="黑体" panose="02010609060101010101" pitchFamily="49" charset="-122"/>
                <a:ea typeface="黑体" panose="02010609060101010101" pitchFamily="49" charset="-122"/>
              </a:rPr>
              <a:t> 厚透镜与反射镜</a:t>
            </a:r>
            <a:endParaRPr lang="en-US" altLang="zh-TW" sz="2800" smtClean="0">
              <a:latin typeface="黑体" panose="02010609060101010101" pitchFamily="49" charset="-122"/>
              <a:ea typeface="黑体" panose="02010609060101010101" pitchFamily="49" charset="-122"/>
            </a:endParaRPr>
          </a:p>
          <a:p>
            <a:pPr marL="0" indent="0">
              <a:buNone/>
            </a:pPr>
            <a:r>
              <a:rPr lang="en-US" altLang="zh-TW" smtClean="0">
                <a:latin typeface="黑体" panose="02010609060101010101" pitchFamily="49" charset="-122"/>
                <a:ea typeface="黑体" panose="02010609060101010101" pitchFamily="49" charset="-122"/>
              </a:rPr>
              <a:t>4.6</a:t>
            </a:r>
            <a:r>
              <a:rPr lang="zh-TW" altLang="en-US" smtClean="0">
                <a:latin typeface="黑体" panose="02010609060101010101" pitchFamily="49" charset="-122"/>
                <a:ea typeface="黑体" panose="02010609060101010101" pitchFamily="49" charset="-122"/>
              </a:rPr>
              <a:t> </a:t>
            </a:r>
            <a:r>
              <a:rPr lang="zh-CN" altLang="en-US" smtClean="0">
                <a:latin typeface="黑体" panose="02010609060101010101" pitchFamily="49" charset="-122"/>
                <a:ea typeface="黑体" panose="02010609060101010101" pitchFamily="49" charset="-122"/>
              </a:rPr>
              <a:t>相空间光学基础</a:t>
            </a:r>
            <a:endParaRPr lang="en-US" altLang="zh-TW">
              <a:latin typeface="黑体" panose="02010609060101010101" pitchFamily="49" charset="-122"/>
              <a:ea typeface="黑体" panose="02010609060101010101" pitchFamily="49" charset="-122"/>
            </a:endParaRPr>
          </a:p>
          <a:p>
            <a:pPr marL="0" indent="0" eaLnBrk="1" hangingPunct="1">
              <a:buFontTx/>
              <a:buNone/>
            </a:pPr>
            <a:endParaRPr lang="en-US" altLang="zh-TW" sz="2800" smtClean="0">
              <a:latin typeface="黑体" panose="02010609060101010101" pitchFamily="49" charset="-122"/>
              <a:ea typeface="黑体" panose="02010609060101010101" pitchFamily="49" charset="-122"/>
            </a:endParaRPr>
          </a:p>
          <a:p>
            <a:pPr marL="0" indent="0" eaLnBrk="1" hangingPunct="1">
              <a:buFontTx/>
              <a:buNone/>
            </a:pPr>
            <a:endParaRPr lang="en-US" altLang="zh-TW" sz="2800" smtClean="0">
              <a:latin typeface="黑体" panose="02010609060101010101" pitchFamily="49" charset="-122"/>
              <a:ea typeface="黑体" panose="02010609060101010101" pitchFamily="49" charset="-122"/>
            </a:endParaRPr>
          </a:p>
          <a:p>
            <a:pPr marL="0" indent="0" eaLnBrk="1" hangingPunct="1"/>
            <a:endParaRPr lang="en-US" altLang="zh-TW" sz="2400" smtClean="0">
              <a:latin typeface="黑体" panose="02010609060101010101" pitchFamily="49" charset="-122"/>
              <a:ea typeface="黑体" panose="02010609060101010101" pitchFamily="49" charset="-122"/>
            </a:endParaRPr>
          </a:p>
          <a:p>
            <a:pPr marL="0" indent="0" eaLnBrk="1" hangingPunct="1"/>
            <a:endParaRPr lang="zh-TW" altLang="en-US" smtClean="0">
              <a:latin typeface="黑体" panose="02010609060101010101" pitchFamily="49" charset="-122"/>
              <a:ea typeface="黑体" panose="02010609060101010101" pitchFamily="49" charset="-122"/>
            </a:endParaRPr>
          </a:p>
        </p:txBody>
      </p:sp>
      <p:sp>
        <p:nvSpPr>
          <p:cNvPr id="5" name="Rectangle 2"/>
          <p:cNvSpPr>
            <a:spLocks noGrp="1" noChangeArrowheads="1"/>
          </p:cNvSpPr>
          <p:nvPr>
            <p:ph type="title"/>
          </p:nvPr>
        </p:nvSpPr>
        <p:spPr>
          <a:xfrm>
            <a:off x="457200" y="0"/>
            <a:ext cx="8229600" cy="1143000"/>
          </a:xfrm>
        </p:spPr>
        <p:txBody>
          <a:bodyPr>
            <a:normAutofit/>
          </a:bodyPr>
          <a:lstStyle/>
          <a:p>
            <a:pPr eaLnBrk="1" hangingPunct="1">
              <a:defRPr/>
            </a:pPr>
            <a:r>
              <a:rPr lang="zh-TW" altLang="en-US" sz="3600" dirty="0">
                <a:latin typeface="方正兰亭粗黑_GBK" panose="02000000000000000000" pitchFamily="2" charset="-122"/>
                <a:ea typeface="方正兰亭粗黑_GBK" panose="02000000000000000000" pitchFamily="2" charset="-122"/>
                <a:cs typeface="+mn-cs"/>
              </a:rPr>
              <a:t>大纲</a:t>
            </a:r>
            <a:endParaRPr lang="en-US" altLang="zh-TW" sz="3600" dirty="0">
              <a:latin typeface="方正兰亭粗黑_GBK" panose="02000000000000000000" pitchFamily="2" charset="-122"/>
              <a:ea typeface="方正兰亭粗黑_GBK" panose="02000000000000000000" pitchFamily="2" charset="-122"/>
              <a:cs typeface="+mn-cs"/>
            </a:endParaRPr>
          </a:p>
        </p:txBody>
      </p:sp>
      <p:sp>
        <p:nvSpPr>
          <p:cNvPr id="4" name="AutoShape 2" descr="Image result for ray optic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6" name="图片 5"/>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16000" contrast="74000"/>
                    </a14:imgEffect>
                  </a14:imgLayer>
                </a14:imgProps>
              </a:ext>
            </a:extLst>
          </a:blip>
          <a:srcRect t="4270" r="1963"/>
          <a:stretch/>
        </p:blipFill>
        <p:spPr>
          <a:xfrm>
            <a:off x="479573" y="4468632"/>
            <a:ext cx="7869298" cy="2012849"/>
          </a:xfrm>
          <a:prstGeom prst="rect">
            <a:avLst/>
          </a:prstGeom>
        </p:spPr>
      </p:pic>
      <p:sp>
        <p:nvSpPr>
          <p:cNvPr id="2" name="矩形 1"/>
          <p:cNvSpPr/>
          <p:nvPr/>
        </p:nvSpPr>
        <p:spPr>
          <a:xfrm>
            <a:off x="619685" y="3737114"/>
            <a:ext cx="3427529" cy="548640"/>
          </a:xfrm>
          <a:prstGeom prst="rect">
            <a:avLst/>
          </a:prstGeom>
          <a:solidFill>
            <a:srgbClr val="FF0000">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8087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C5C78DE-9C0B-4B83-9754-1B16F32780A6}"/>
              </a:ext>
            </a:extLst>
          </p:cNvPr>
          <p:cNvSpPr txBox="1">
            <a:spLocks/>
          </p:cNvSpPr>
          <p:nvPr/>
        </p:nvSpPr>
        <p:spPr bwMode="auto">
          <a:xfrm>
            <a:off x="184732" y="223991"/>
            <a:ext cx="8931745" cy="469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600" b="0" i="0" kern="1200">
                <a:solidFill>
                  <a:srgbClr val="FFC000"/>
                </a:solidFill>
                <a:latin typeface="Tahoma" pitchFamily="34" charset="0"/>
                <a:ea typeface="+mj-ea"/>
                <a:cs typeface="Tahoma"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57200" indent="-457200">
              <a:defRPr/>
            </a:pPr>
            <a:r>
              <a:rPr lang="en-US" altLang="zh-TW" smtClean="0">
                <a:solidFill>
                  <a:schemeClr val="tx1"/>
                </a:solidFill>
                <a:latin typeface="方正兰亭粗黑_GBK" panose="02000000000000000000" pitchFamily="2" charset="-122"/>
                <a:ea typeface="方正兰亭粗黑_GBK" panose="02000000000000000000" pitchFamily="2" charset="-122"/>
                <a:cs typeface="+mn-cs"/>
              </a:rPr>
              <a:t>4.6 </a:t>
            </a:r>
            <a:r>
              <a:rPr lang="zh-CN" altLang="en-US" smtClean="0">
                <a:solidFill>
                  <a:schemeClr val="tx1"/>
                </a:solidFill>
                <a:latin typeface="方正兰亭粗黑_GBK" panose="02000000000000000000" pitchFamily="2" charset="-122"/>
                <a:ea typeface="方正兰亭粗黑_GBK" panose="02000000000000000000" pitchFamily="2" charset="-122"/>
                <a:cs typeface="+mn-cs"/>
              </a:rPr>
              <a:t>相空间光学基础</a:t>
            </a:r>
            <a:endParaRPr lang="en-US" altLang="zh-CN" dirty="0">
              <a:solidFill>
                <a:schemeClr val="tx1"/>
              </a:solidFill>
              <a:latin typeface="方正兰亭粗黑_GBK" panose="02000000000000000000" pitchFamily="2" charset="-122"/>
              <a:ea typeface="方正兰亭粗黑_GBK" panose="02000000000000000000" pitchFamily="2" charset="-122"/>
              <a:cs typeface="+mn-cs"/>
            </a:endParaRPr>
          </a:p>
        </p:txBody>
      </p:sp>
      <p:sp>
        <p:nvSpPr>
          <p:cNvPr id="4" name="矩形 3"/>
          <p:cNvSpPr/>
          <p:nvPr/>
        </p:nvSpPr>
        <p:spPr>
          <a:xfrm>
            <a:off x="653570" y="906677"/>
            <a:ext cx="3467616" cy="584775"/>
          </a:xfrm>
          <a:prstGeom prst="rect">
            <a:avLst/>
          </a:prstGeom>
        </p:spPr>
        <p:txBody>
          <a:bodyPr wrap="none">
            <a:spAutoFit/>
          </a:bodyPr>
          <a:lstStyle/>
          <a:p>
            <a:r>
              <a:rPr lang="zh-CN" altLang="en-US" sz="3200">
                <a:solidFill>
                  <a:srgbClr val="C00000"/>
                </a:solidFill>
                <a:latin typeface="Arial" panose="020B0604020202020204" pitchFamily="34" charset="0"/>
                <a:ea typeface="黑体" panose="02010609060101010101" pitchFamily="49" charset="-122"/>
                <a:cs typeface="Arial" panose="020B0604020202020204" pitchFamily="34" charset="0"/>
              </a:rPr>
              <a:t>相空间直接测量：</a:t>
            </a:r>
          </a:p>
        </p:txBody>
      </p:sp>
      <p:sp>
        <p:nvSpPr>
          <p:cNvPr id="3" name="矩形 2"/>
          <p:cNvSpPr/>
          <p:nvPr/>
        </p:nvSpPr>
        <p:spPr>
          <a:xfrm>
            <a:off x="2250278" y="5271955"/>
            <a:ext cx="5059398" cy="523220"/>
          </a:xfrm>
          <a:prstGeom prst="rect">
            <a:avLst/>
          </a:prstGeom>
        </p:spPr>
        <p:txBody>
          <a:bodyPr wrap="none">
            <a:spAutoFit/>
          </a:bodyPr>
          <a:lstStyle/>
          <a:p>
            <a:r>
              <a:rPr lang="zh-CN" altLang="en-US" sz="2800" smtClean="0">
                <a:latin typeface="Arial" panose="020B0604020202020204" pitchFamily="34" charset="0"/>
                <a:ea typeface="黑体" panose="02010609060101010101" pitchFamily="49" charset="-122"/>
                <a:cs typeface="Arial" panose="020B0604020202020204" pitchFamily="34" charset="0"/>
              </a:rPr>
              <a:t>光场相机（</a:t>
            </a:r>
            <a:r>
              <a:rPr lang="en-US" altLang="zh-CN" sz="2800" smtClean="0">
                <a:latin typeface="Arial" panose="020B0604020202020204" pitchFamily="34" charset="0"/>
                <a:ea typeface="黑体" panose="02010609060101010101" pitchFamily="49" charset="-122"/>
                <a:cs typeface="Arial" panose="020B0604020202020204" pitchFamily="34" charset="0"/>
              </a:rPr>
              <a:t>light field camera</a:t>
            </a:r>
            <a:r>
              <a:rPr lang="zh-CN" altLang="en-US" sz="2800" smtClean="0">
                <a:latin typeface="Arial" panose="020B0604020202020204" pitchFamily="34" charset="0"/>
                <a:ea typeface="黑体" panose="02010609060101010101" pitchFamily="49" charset="-122"/>
                <a:cs typeface="Arial" panose="020B0604020202020204" pitchFamily="34" charset="0"/>
              </a:rPr>
              <a:t>）</a:t>
            </a:r>
            <a:endParaRPr lang="zh-CN" altLang="en-US" sz="2800">
              <a:latin typeface="Arial" panose="020B0604020202020204" pitchFamily="34" charset="0"/>
              <a:ea typeface="黑体" panose="02010609060101010101" pitchFamily="49" charset="-122"/>
              <a:cs typeface="Arial" panose="020B0604020202020204" pitchFamily="34" charset="0"/>
            </a:endParaRPr>
          </a:p>
        </p:txBody>
      </p:sp>
      <p:pic>
        <p:nvPicPr>
          <p:cNvPr id="2" name="图片 1"/>
          <p:cNvPicPr>
            <a:picLocks noChangeAspect="1"/>
          </p:cNvPicPr>
          <p:nvPr/>
        </p:nvPicPr>
        <p:blipFill>
          <a:blip r:embed="rId3"/>
          <a:stretch>
            <a:fillRect/>
          </a:stretch>
        </p:blipFill>
        <p:spPr>
          <a:xfrm>
            <a:off x="746681" y="1573949"/>
            <a:ext cx="7412808" cy="3792599"/>
          </a:xfrm>
          <a:prstGeom prst="rect">
            <a:avLst/>
          </a:prstGeom>
        </p:spPr>
      </p:pic>
      <p:sp>
        <p:nvSpPr>
          <p:cNvPr id="6" name="矩形 5"/>
          <p:cNvSpPr/>
          <p:nvPr/>
        </p:nvSpPr>
        <p:spPr>
          <a:xfrm>
            <a:off x="2506427" y="5795175"/>
            <a:ext cx="4288353" cy="400110"/>
          </a:xfrm>
          <a:prstGeom prst="rect">
            <a:avLst/>
          </a:prstGeom>
        </p:spPr>
        <p:txBody>
          <a:bodyPr wrap="none">
            <a:spAutoFit/>
          </a:bodyPr>
          <a:lstStyle/>
          <a:p>
            <a:r>
              <a:rPr lang="zh-CN" altLang="en-US" sz="2000" smtClean="0">
                <a:solidFill>
                  <a:srgbClr val="C00000"/>
                </a:solidFill>
                <a:latin typeface="Arial" panose="020B0604020202020204" pitchFamily="34" charset="0"/>
                <a:ea typeface="黑体" panose="02010609060101010101" pitchFamily="49" charset="-122"/>
                <a:cs typeface="Arial" panose="020B0604020202020204" pitchFamily="34" charset="0"/>
              </a:rPr>
              <a:t>具有</a:t>
            </a:r>
            <a:r>
              <a:rPr lang="zh-CN" altLang="en-US" sz="2000">
                <a:solidFill>
                  <a:srgbClr val="C00000"/>
                </a:solidFill>
                <a:latin typeface="Arial" panose="020B0604020202020204" pitchFamily="34" charset="0"/>
                <a:ea typeface="黑体" panose="02010609060101010101" pitchFamily="49" charset="-122"/>
                <a:cs typeface="Arial" panose="020B0604020202020204" pitchFamily="34" charset="0"/>
              </a:rPr>
              <a:t>空间分辨力</a:t>
            </a:r>
            <a:r>
              <a:rPr lang="zh-CN" altLang="en-US" sz="2000" smtClean="0">
                <a:solidFill>
                  <a:srgbClr val="C00000"/>
                </a:solidFill>
                <a:latin typeface="Arial" panose="020B0604020202020204" pitchFamily="34" charset="0"/>
                <a:ea typeface="黑体" panose="02010609060101010101" pitchFamily="49" charset="-122"/>
                <a:cs typeface="Arial" panose="020B0604020202020204" pitchFamily="34" charset="0"/>
              </a:rPr>
              <a:t>，也具有角度</a:t>
            </a:r>
            <a:r>
              <a:rPr lang="zh-CN" altLang="en-US" sz="2000">
                <a:solidFill>
                  <a:srgbClr val="C00000"/>
                </a:solidFill>
                <a:latin typeface="Arial" panose="020B0604020202020204" pitchFamily="34" charset="0"/>
                <a:ea typeface="黑体" panose="02010609060101010101" pitchFamily="49" charset="-122"/>
                <a:cs typeface="Arial" panose="020B0604020202020204" pitchFamily="34" charset="0"/>
              </a:rPr>
              <a:t>分辨力</a:t>
            </a:r>
          </a:p>
        </p:txBody>
      </p:sp>
      <p:sp>
        <p:nvSpPr>
          <p:cNvPr id="8" name="矩形 7"/>
          <p:cNvSpPr/>
          <p:nvPr/>
        </p:nvSpPr>
        <p:spPr>
          <a:xfrm>
            <a:off x="0" y="6604084"/>
            <a:ext cx="6868735" cy="253916"/>
          </a:xfrm>
          <a:prstGeom prst="rect">
            <a:avLst/>
          </a:prstGeom>
        </p:spPr>
        <p:txBody>
          <a:bodyPr wrap="square">
            <a:spAutoFit/>
          </a:bodyPr>
          <a:lstStyle/>
          <a:p>
            <a:r>
              <a:rPr lang="zh-CN" altLang="en-US" sz="1050" u="sng">
                <a:solidFill>
                  <a:srgbClr val="0033CC"/>
                </a:solidFill>
                <a:latin typeface="Arial" panose="020B0604020202020204" pitchFamily="34" charset="0"/>
              </a:rPr>
              <a:t>Ng </a:t>
            </a:r>
            <a:r>
              <a:rPr lang="en-US" altLang="zh-CN" sz="1050" u="sng">
                <a:solidFill>
                  <a:srgbClr val="0033CC"/>
                </a:solidFill>
                <a:latin typeface="Arial" panose="020B0604020202020204" pitchFamily="34" charset="0"/>
              </a:rPr>
              <a:t>et.al.</a:t>
            </a:r>
            <a:r>
              <a:rPr lang="zh-CN" altLang="en-US" sz="1050" u="sng">
                <a:solidFill>
                  <a:srgbClr val="0033CC"/>
                </a:solidFill>
                <a:latin typeface="Arial" panose="020B0604020202020204" pitchFamily="34" charset="0"/>
              </a:rPr>
              <a:t> - Light Field Photography with a Hand-held </a:t>
            </a:r>
            <a:r>
              <a:rPr lang="zh-CN" altLang="en-US" sz="1050" u="sng" smtClean="0">
                <a:solidFill>
                  <a:srgbClr val="0033CC"/>
                </a:solidFill>
                <a:latin typeface="Arial" panose="020B0604020202020204" pitchFamily="34" charset="0"/>
              </a:rPr>
              <a:t>Plenoptic </a:t>
            </a:r>
            <a:r>
              <a:rPr lang="en-US" altLang="zh-CN" sz="1050" u="sng" smtClean="0">
                <a:solidFill>
                  <a:srgbClr val="0033CC"/>
                </a:solidFill>
                <a:latin typeface="Arial" panose="020B0604020202020204" pitchFamily="34" charset="0"/>
              </a:rPr>
              <a:t>Camera</a:t>
            </a:r>
            <a:endParaRPr lang="zh-CN" altLang="en-US" sz="1050" u="sng">
              <a:solidFill>
                <a:srgbClr val="0033CC"/>
              </a:solidFill>
              <a:latin typeface="Arial" panose="020B0604020202020204" pitchFamily="34" charset="0"/>
            </a:endParaRPr>
          </a:p>
        </p:txBody>
      </p:sp>
    </p:spTree>
    <p:extLst>
      <p:ext uri="{BB962C8B-B14F-4D97-AF65-F5344CB8AC3E}">
        <p14:creationId xmlns:p14="http://schemas.microsoft.com/office/powerpoint/2010/main" val="37850988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196880" y="1422202"/>
            <a:ext cx="6907447" cy="4406829"/>
          </a:xfrm>
          <a:prstGeom prst="rect">
            <a:avLst/>
          </a:prstGeom>
        </p:spPr>
      </p:pic>
      <p:sp>
        <p:nvSpPr>
          <p:cNvPr id="5" name="Title 1">
            <a:extLst>
              <a:ext uri="{FF2B5EF4-FFF2-40B4-BE49-F238E27FC236}">
                <a16:creationId xmlns:a16="http://schemas.microsoft.com/office/drawing/2014/main" id="{7C5C78DE-9C0B-4B83-9754-1B16F32780A6}"/>
              </a:ext>
            </a:extLst>
          </p:cNvPr>
          <p:cNvSpPr txBox="1">
            <a:spLocks/>
          </p:cNvSpPr>
          <p:nvPr/>
        </p:nvSpPr>
        <p:spPr bwMode="auto">
          <a:xfrm>
            <a:off x="184732" y="223991"/>
            <a:ext cx="8931745" cy="469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600" b="0" i="0" kern="1200">
                <a:solidFill>
                  <a:srgbClr val="FFC000"/>
                </a:solidFill>
                <a:latin typeface="Tahoma" pitchFamily="34" charset="0"/>
                <a:ea typeface="+mj-ea"/>
                <a:cs typeface="Tahoma"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57200" indent="-457200">
              <a:defRPr/>
            </a:pPr>
            <a:r>
              <a:rPr lang="en-US" altLang="zh-TW" smtClean="0">
                <a:solidFill>
                  <a:schemeClr val="tx1"/>
                </a:solidFill>
                <a:latin typeface="方正兰亭粗黑_GBK" panose="02000000000000000000" pitchFamily="2" charset="-122"/>
                <a:ea typeface="方正兰亭粗黑_GBK" panose="02000000000000000000" pitchFamily="2" charset="-122"/>
                <a:cs typeface="+mn-cs"/>
              </a:rPr>
              <a:t>4.6 </a:t>
            </a:r>
            <a:r>
              <a:rPr lang="zh-CN" altLang="en-US" smtClean="0">
                <a:solidFill>
                  <a:schemeClr val="tx1"/>
                </a:solidFill>
                <a:latin typeface="方正兰亭粗黑_GBK" panose="02000000000000000000" pitchFamily="2" charset="-122"/>
                <a:ea typeface="方正兰亭粗黑_GBK" panose="02000000000000000000" pitchFamily="2" charset="-122"/>
                <a:cs typeface="+mn-cs"/>
              </a:rPr>
              <a:t>相空间光学基础</a:t>
            </a:r>
            <a:endParaRPr lang="en-US" altLang="zh-CN" dirty="0">
              <a:solidFill>
                <a:schemeClr val="tx1"/>
              </a:solidFill>
              <a:latin typeface="方正兰亭粗黑_GBK" panose="02000000000000000000" pitchFamily="2" charset="-122"/>
              <a:ea typeface="方正兰亭粗黑_GBK" panose="02000000000000000000" pitchFamily="2" charset="-122"/>
              <a:cs typeface="+mn-cs"/>
            </a:endParaRPr>
          </a:p>
        </p:txBody>
      </p:sp>
      <p:sp>
        <p:nvSpPr>
          <p:cNvPr id="4" name="矩形 3"/>
          <p:cNvSpPr/>
          <p:nvPr/>
        </p:nvSpPr>
        <p:spPr>
          <a:xfrm>
            <a:off x="653570" y="906677"/>
            <a:ext cx="3467616" cy="584775"/>
          </a:xfrm>
          <a:prstGeom prst="rect">
            <a:avLst/>
          </a:prstGeom>
        </p:spPr>
        <p:txBody>
          <a:bodyPr wrap="none">
            <a:spAutoFit/>
          </a:bodyPr>
          <a:lstStyle/>
          <a:p>
            <a:r>
              <a:rPr lang="zh-CN" altLang="en-US" sz="3200">
                <a:solidFill>
                  <a:srgbClr val="C00000"/>
                </a:solidFill>
                <a:latin typeface="Arial" panose="020B0604020202020204" pitchFamily="34" charset="0"/>
                <a:ea typeface="黑体" panose="02010609060101010101" pitchFamily="49" charset="-122"/>
                <a:cs typeface="Arial" panose="020B0604020202020204" pitchFamily="34" charset="0"/>
              </a:rPr>
              <a:t>相空间直接测量：</a:t>
            </a:r>
          </a:p>
        </p:txBody>
      </p:sp>
      <p:pic>
        <p:nvPicPr>
          <p:cNvPr id="7" name="图片 6">
            <a:hlinkClick r:id="rId4" action="ppaction://hlinkfile"/>
          </p:cNvPr>
          <p:cNvPicPr>
            <a:picLocks noChangeAspect="1"/>
          </p:cNvPicPr>
          <p:nvPr/>
        </p:nvPicPr>
        <p:blipFill>
          <a:blip r:embed="rId5"/>
          <a:stretch>
            <a:fillRect/>
          </a:stretch>
        </p:blipFill>
        <p:spPr>
          <a:xfrm>
            <a:off x="653570" y="2332497"/>
            <a:ext cx="8251453" cy="3725989"/>
          </a:xfrm>
          <a:prstGeom prst="rect">
            <a:avLst/>
          </a:prstGeom>
        </p:spPr>
      </p:pic>
      <p:sp>
        <p:nvSpPr>
          <p:cNvPr id="8" name="矩形 7"/>
          <p:cNvSpPr/>
          <p:nvPr/>
        </p:nvSpPr>
        <p:spPr>
          <a:xfrm>
            <a:off x="0" y="6575175"/>
            <a:ext cx="6066971" cy="276999"/>
          </a:xfrm>
          <a:prstGeom prst="rect">
            <a:avLst/>
          </a:prstGeom>
        </p:spPr>
        <p:txBody>
          <a:bodyPr wrap="square">
            <a:spAutoFit/>
          </a:bodyPr>
          <a:lstStyle/>
          <a:p>
            <a:r>
              <a:rPr lang="zh-CN" altLang="en-US" sz="1200" u="sng">
                <a:solidFill>
                  <a:srgbClr val="0033CC"/>
                </a:solidFill>
                <a:latin typeface="Arial" panose="020B0604020202020204" pitchFamily="34" charset="0"/>
                <a:cs typeface="Arial" panose="020B0604020202020204" pitchFamily="34" charset="0"/>
              </a:rPr>
              <a:t>https://en.wikipedia.org/wiki/Gabriel_Lippmann</a:t>
            </a:r>
          </a:p>
        </p:txBody>
      </p:sp>
      <p:grpSp>
        <p:nvGrpSpPr>
          <p:cNvPr id="9" name="组合 8"/>
          <p:cNvGrpSpPr/>
          <p:nvPr/>
        </p:nvGrpSpPr>
        <p:grpSpPr>
          <a:xfrm>
            <a:off x="6205251" y="5188345"/>
            <a:ext cx="776175" cy="1039418"/>
            <a:chOff x="3264542" y="4548887"/>
            <a:chExt cx="978616" cy="1272430"/>
          </a:xfrm>
        </p:grpSpPr>
        <p:pic>
          <p:nvPicPr>
            <p:cNvPr id="10" name="Picture 12" descr="Image result for è¯ºè´å°">
              <a:hlinkClick r:id="rId6" action="ppaction://hlinkfile"/>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39449" y="4548887"/>
              <a:ext cx="828806" cy="82880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矩形 10"/>
            <p:cNvSpPr/>
            <p:nvPr/>
          </p:nvSpPr>
          <p:spPr>
            <a:xfrm>
              <a:off x="3264542" y="5406868"/>
              <a:ext cx="978616" cy="414449"/>
            </a:xfrm>
            <a:prstGeom prst="rect">
              <a:avLst/>
            </a:prstGeom>
          </p:spPr>
          <p:txBody>
            <a:bodyPr wrap="none">
              <a:spAutoFit/>
            </a:bodyPr>
            <a:lstStyle/>
            <a:p>
              <a:r>
                <a:rPr lang="en-US" altLang="zh-CN" sz="1600" smtClean="0">
                  <a:latin typeface="Arial" panose="020B0604020202020204" pitchFamily="34" charset="0"/>
                  <a:cs typeface="Arial" panose="020B0604020202020204" pitchFamily="34" charset="0"/>
                </a:rPr>
                <a:t>P1908</a:t>
              </a:r>
              <a:endParaRPr lang="zh-CN" altLang="en-US" sz="16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8733304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196880" y="1324593"/>
            <a:ext cx="6907447" cy="4406829"/>
          </a:xfrm>
          <a:prstGeom prst="rect">
            <a:avLst/>
          </a:prstGeom>
        </p:spPr>
      </p:pic>
      <p:sp>
        <p:nvSpPr>
          <p:cNvPr id="5" name="Title 1">
            <a:extLst>
              <a:ext uri="{FF2B5EF4-FFF2-40B4-BE49-F238E27FC236}">
                <a16:creationId xmlns:a16="http://schemas.microsoft.com/office/drawing/2014/main" id="{7C5C78DE-9C0B-4B83-9754-1B16F32780A6}"/>
              </a:ext>
            </a:extLst>
          </p:cNvPr>
          <p:cNvSpPr txBox="1">
            <a:spLocks/>
          </p:cNvSpPr>
          <p:nvPr/>
        </p:nvSpPr>
        <p:spPr bwMode="auto">
          <a:xfrm>
            <a:off x="184732" y="223991"/>
            <a:ext cx="8931745" cy="469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600" b="0" i="0" kern="1200">
                <a:solidFill>
                  <a:srgbClr val="FFC000"/>
                </a:solidFill>
                <a:latin typeface="Tahoma" pitchFamily="34" charset="0"/>
                <a:ea typeface="+mj-ea"/>
                <a:cs typeface="Tahoma"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57200" indent="-457200">
              <a:defRPr/>
            </a:pPr>
            <a:r>
              <a:rPr lang="en-US" altLang="zh-TW" smtClean="0">
                <a:solidFill>
                  <a:schemeClr val="tx1"/>
                </a:solidFill>
                <a:latin typeface="方正兰亭粗黑_GBK" panose="02000000000000000000" pitchFamily="2" charset="-122"/>
                <a:ea typeface="方正兰亭粗黑_GBK" panose="02000000000000000000" pitchFamily="2" charset="-122"/>
                <a:cs typeface="+mn-cs"/>
              </a:rPr>
              <a:t>4.6 </a:t>
            </a:r>
            <a:r>
              <a:rPr lang="zh-CN" altLang="en-US" smtClean="0">
                <a:solidFill>
                  <a:schemeClr val="tx1"/>
                </a:solidFill>
                <a:latin typeface="方正兰亭粗黑_GBK" panose="02000000000000000000" pitchFamily="2" charset="-122"/>
                <a:ea typeface="方正兰亭粗黑_GBK" panose="02000000000000000000" pitchFamily="2" charset="-122"/>
                <a:cs typeface="+mn-cs"/>
              </a:rPr>
              <a:t>相空间光学基础</a:t>
            </a:r>
            <a:endParaRPr lang="en-US" altLang="zh-CN" dirty="0">
              <a:solidFill>
                <a:schemeClr val="tx1"/>
              </a:solidFill>
              <a:latin typeface="方正兰亭粗黑_GBK" panose="02000000000000000000" pitchFamily="2" charset="-122"/>
              <a:ea typeface="方正兰亭粗黑_GBK" panose="02000000000000000000" pitchFamily="2" charset="-122"/>
              <a:cs typeface="+mn-cs"/>
            </a:endParaRPr>
          </a:p>
        </p:txBody>
      </p:sp>
      <p:sp>
        <p:nvSpPr>
          <p:cNvPr id="4" name="矩形 3"/>
          <p:cNvSpPr/>
          <p:nvPr/>
        </p:nvSpPr>
        <p:spPr>
          <a:xfrm>
            <a:off x="653570" y="906677"/>
            <a:ext cx="3467616" cy="584775"/>
          </a:xfrm>
          <a:prstGeom prst="rect">
            <a:avLst/>
          </a:prstGeom>
        </p:spPr>
        <p:txBody>
          <a:bodyPr wrap="none">
            <a:spAutoFit/>
          </a:bodyPr>
          <a:lstStyle/>
          <a:p>
            <a:r>
              <a:rPr lang="zh-CN" altLang="en-US" sz="3200">
                <a:solidFill>
                  <a:srgbClr val="C00000"/>
                </a:solidFill>
                <a:latin typeface="Arial" panose="020B0604020202020204" pitchFamily="34" charset="0"/>
                <a:ea typeface="黑体" panose="02010609060101010101" pitchFamily="49" charset="-122"/>
                <a:cs typeface="Arial" panose="020B0604020202020204" pitchFamily="34" charset="0"/>
              </a:rPr>
              <a:t>相空间直接测量：</a:t>
            </a:r>
          </a:p>
        </p:txBody>
      </p:sp>
      <p:sp>
        <p:nvSpPr>
          <p:cNvPr id="3" name="矩形 2"/>
          <p:cNvSpPr/>
          <p:nvPr/>
        </p:nvSpPr>
        <p:spPr>
          <a:xfrm>
            <a:off x="2209870" y="5469812"/>
            <a:ext cx="4881465" cy="523220"/>
          </a:xfrm>
          <a:prstGeom prst="rect">
            <a:avLst/>
          </a:prstGeom>
        </p:spPr>
        <p:txBody>
          <a:bodyPr wrap="none">
            <a:spAutoFit/>
          </a:bodyPr>
          <a:lstStyle/>
          <a:p>
            <a:r>
              <a:rPr lang="zh-CN" altLang="en-US" sz="2800" smtClean="0">
                <a:latin typeface="Arial" panose="020B0604020202020204" pitchFamily="34" charset="0"/>
                <a:ea typeface="黑体" panose="02010609060101010101" pitchFamily="49" charset="-122"/>
                <a:cs typeface="Arial" panose="020B0604020202020204" pitchFamily="34" charset="0"/>
              </a:rPr>
              <a:t>集成成像（</a:t>
            </a:r>
            <a:r>
              <a:rPr lang="en-US" altLang="zh-CN" sz="2800" smtClean="0">
                <a:latin typeface="Arial" panose="020B0604020202020204" pitchFamily="34" charset="0"/>
                <a:ea typeface="黑体" panose="02010609060101010101" pitchFamily="49" charset="-122"/>
                <a:cs typeface="Arial" panose="020B0604020202020204" pitchFamily="34" charset="0"/>
              </a:rPr>
              <a:t>integral imaging</a:t>
            </a:r>
            <a:r>
              <a:rPr lang="zh-CN" altLang="en-US" sz="2800" smtClean="0">
                <a:latin typeface="Arial" panose="020B0604020202020204" pitchFamily="34" charset="0"/>
                <a:ea typeface="黑体" panose="02010609060101010101" pitchFamily="49" charset="-122"/>
                <a:cs typeface="Arial" panose="020B0604020202020204" pitchFamily="34" charset="0"/>
              </a:rPr>
              <a:t>）</a:t>
            </a:r>
            <a:endParaRPr lang="zh-CN" altLang="en-US" sz="2800">
              <a:latin typeface="Arial" panose="020B0604020202020204" pitchFamily="34" charset="0"/>
              <a:ea typeface="黑体" panose="02010609060101010101" pitchFamily="49" charset="-122"/>
              <a:cs typeface="Arial" panose="020B0604020202020204" pitchFamily="34" charset="0"/>
            </a:endParaRPr>
          </a:p>
        </p:txBody>
      </p:sp>
      <p:sp>
        <p:nvSpPr>
          <p:cNvPr id="6" name="矩形 5"/>
          <p:cNvSpPr/>
          <p:nvPr/>
        </p:nvSpPr>
        <p:spPr>
          <a:xfrm>
            <a:off x="2727142" y="6016605"/>
            <a:ext cx="3518912" cy="400110"/>
          </a:xfrm>
          <a:prstGeom prst="rect">
            <a:avLst/>
          </a:prstGeom>
        </p:spPr>
        <p:txBody>
          <a:bodyPr wrap="none">
            <a:spAutoFit/>
          </a:bodyPr>
          <a:lstStyle/>
          <a:p>
            <a:r>
              <a:rPr lang="zh-CN" altLang="en-US" sz="2000" smtClean="0">
                <a:solidFill>
                  <a:srgbClr val="C00000"/>
                </a:solidFill>
                <a:latin typeface="Arial" panose="020B0604020202020204" pitchFamily="34" charset="0"/>
                <a:ea typeface="黑体" panose="02010609060101010101" pitchFamily="49" charset="-122"/>
                <a:cs typeface="Arial" panose="020B0604020202020204" pitchFamily="34" charset="0"/>
              </a:rPr>
              <a:t>不加主镜头，相当于相机阵列</a:t>
            </a:r>
            <a:endParaRPr lang="zh-CN" altLang="en-US" sz="2000">
              <a:solidFill>
                <a:srgbClr val="C00000"/>
              </a:solidFill>
              <a:latin typeface="Arial" panose="020B0604020202020204" pitchFamily="34" charset="0"/>
              <a:ea typeface="黑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158892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C5C78DE-9C0B-4B83-9754-1B16F32780A6}"/>
              </a:ext>
            </a:extLst>
          </p:cNvPr>
          <p:cNvSpPr txBox="1">
            <a:spLocks/>
          </p:cNvSpPr>
          <p:nvPr/>
        </p:nvSpPr>
        <p:spPr bwMode="auto">
          <a:xfrm>
            <a:off x="184732" y="223991"/>
            <a:ext cx="8931745" cy="469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600" b="0" i="0" kern="1200">
                <a:solidFill>
                  <a:srgbClr val="FFC000"/>
                </a:solidFill>
                <a:latin typeface="Tahoma" pitchFamily="34" charset="0"/>
                <a:ea typeface="+mj-ea"/>
                <a:cs typeface="Tahoma"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57200" indent="-457200">
              <a:defRPr/>
            </a:pPr>
            <a:r>
              <a:rPr lang="en-US" altLang="zh-TW" smtClean="0">
                <a:solidFill>
                  <a:schemeClr val="tx1"/>
                </a:solidFill>
                <a:latin typeface="方正兰亭粗黑_GBK" panose="02000000000000000000" pitchFamily="2" charset="-122"/>
                <a:ea typeface="方正兰亭粗黑_GBK" panose="02000000000000000000" pitchFamily="2" charset="-122"/>
                <a:cs typeface="+mn-cs"/>
              </a:rPr>
              <a:t>4.6 </a:t>
            </a:r>
            <a:r>
              <a:rPr lang="zh-CN" altLang="en-US" smtClean="0">
                <a:solidFill>
                  <a:schemeClr val="tx1"/>
                </a:solidFill>
                <a:latin typeface="方正兰亭粗黑_GBK" panose="02000000000000000000" pitchFamily="2" charset="-122"/>
                <a:ea typeface="方正兰亭粗黑_GBK" panose="02000000000000000000" pitchFamily="2" charset="-122"/>
                <a:cs typeface="+mn-cs"/>
              </a:rPr>
              <a:t>相空间光学基础</a:t>
            </a:r>
            <a:endParaRPr lang="en-US" altLang="zh-CN" dirty="0">
              <a:solidFill>
                <a:schemeClr val="tx1"/>
              </a:solidFill>
              <a:latin typeface="方正兰亭粗黑_GBK" panose="02000000000000000000" pitchFamily="2" charset="-122"/>
              <a:ea typeface="方正兰亭粗黑_GBK" panose="02000000000000000000" pitchFamily="2" charset="-122"/>
              <a:cs typeface="+mn-cs"/>
            </a:endParaRPr>
          </a:p>
        </p:txBody>
      </p:sp>
      <p:sp>
        <p:nvSpPr>
          <p:cNvPr id="4" name="矩形 3"/>
          <p:cNvSpPr/>
          <p:nvPr/>
        </p:nvSpPr>
        <p:spPr>
          <a:xfrm>
            <a:off x="653570" y="906677"/>
            <a:ext cx="3467616" cy="584775"/>
          </a:xfrm>
          <a:prstGeom prst="rect">
            <a:avLst/>
          </a:prstGeom>
        </p:spPr>
        <p:txBody>
          <a:bodyPr wrap="none">
            <a:spAutoFit/>
          </a:bodyPr>
          <a:lstStyle/>
          <a:p>
            <a:r>
              <a:rPr lang="zh-CN" altLang="en-US" sz="3200">
                <a:solidFill>
                  <a:srgbClr val="C00000"/>
                </a:solidFill>
                <a:latin typeface="Arial" panose="020B0604020202020204" pitchFamily="34" charset="0"/>
                <a:ea typeface="黑体" panose="02010609060101010101" pitchFamily="49" charset="-122"/>
                <a:cs typeface="Arial" panose="020B0604020202020204" pitchFamily="34" charset="0"/>
              </a:rPr>
              <a:t>相空间直接测量：</a:t>
            </a:r>
          </a:p>
        </p:txBody>
      </p:sp>
      <p:pic>
        <p:nvPicPr>
          <p:cNvPr id="2" name="图片 1"/>
          <p:cNvPicPr>
            <a:picLocks noChangeAspect="1"/>
          </p:cNvPicPr>
          <p:nvPr/>
        </p:nvPicPr>
        <p:blipFill>
          <a:blip r:embed="rId3">
            <a:extLst/>
          </a:blip>
          <a:stretch>
            <a:fillRect/>
          </a:stretch>
        </p:blipFill>
        <p:spPr>
          <a:xfrm>
            <a:off x="1096528" y="1624629"/>
            <a:ext cx="6942213" cy="3805950"/>
          </a:xfrm>
          <a:prstGeom prst="rect">
            <a:avLst/>
          </a:prstGeom>
        </p:spPr>
      </p:pic>
      <p:sp>
        <p:nvSpPr>
          <p:cNvPr id="6" name="矩形 5"/>
          <p:cNvSpPr/>
          <p:nvPr/>
        </p:nvSpPr>
        <p:spPr>
          <a:xfrm>
            <a:off x="2321280" y="5430579"/>
            <a:ext cx="4658648" cy="523220"/>
          </a:xfrm>
          <a:prstGeom prst="rect">
            <a:avLst/>
          </a:prstGeom>
        </p:spPr>
        <p:txBody>
          <a:bodyPr wrap="none">
            <a:spAutoFit/>
          </a:bodyPr>
          <a:lstStyle/>
          <a:p>
            <a:r>
              <a:rPr lang="en-US" altLang="zh-CN" sz="2800" smtClean="0">
                <a:latin typeface="Arial" panose="020B0604020202020204" pitchFamily="34" charset="0"/>
                <a:ea typeface="黑体" panose="02010609060101010101" pitchFamily="49" charset="-122"/>
                <a:cs typeface="Arial" panose="020B0604020202020204" pitchFamily="34" charset="0"/>
              </a:rPr>
              <a:t>Shack</a:t>
            </a:r>
            <a:r>
              <a:rPr lang="en-US" altLang="zh-CN" sz="2800">
                <a:latin typeface="Arial" panose="020B0604020202020204" pitchFamily="34" charset="0"/>
                <a:ea typeface="黑体" panose="02010609060101010101" pitchFamily="49" charset="-122"/>
                <a:cs typeface="Arial" panose="020B0604020202020204" pitchFamily="34" charset="0"/>
              </a:rPr>
              <a:t> </a:t>
            </a:r>
            <a:r>
              <a:rPr lang="en-US" altLang="zh-CN" sz="2800" smtClean="0">
                <a:latin typeface="Arial" panose="020B0604020202020204" pitchFamily="34" charset="0"/>
                <a:ea typeface="黑体" panose="02010609060101010101" pitchFamily="49" charset="-122"/>
                <a:cs typeface="Arial" panose="020B0604020202020204" pitchFamily="34" charset="0"/>
              </a:rPr>
              <a:t>Hartmann</a:t>
            </a:r>
            <a:r>
              <a:rPr lang="zh-CN" altLang="en-US" sz="2800" smtClean="0">
                <a:latin typeface="Arial" panose="020B0604020202020204" pitchFamily="34" charset="0"/>
                <a:ea typeface="黑体" panose="02010609060101010101" pitchFamily="49" charset="-122"/>
                <a:cs typeface="Arial" panose="020B0604020202020204" pitchFamily="34" charset="0"/>
              </a:rPr>
              <a:t>波前传感器</a:t>
            </a:r>
            <a:endParaRPr lang="zh-CN" altLang="en-US" sz="2800">
              <a:latin typeface="Arial" panose="020B0604020202020204" pitchFamily="34" charset="0"/>
              <a:ea typeface="黑体" panose="02010609060101010101" pitchFamily="49" charset="-122"/>
              <a:cs typeface="Arial" panose="020B0604020202020204" pitchFamily="34" charset="0"/>
            </a:endParaRPr>
          </a:p>
        </p:txBody>
      </p:sp>
      <p:sp>
        <p:nvSpPr>
          <p:cNvPr id="7" name="矩形 6"/>
          <p:cNvSpPr/>
          <p:nvPr/>
        </p:nvSpPr>
        <p:spPr>
          <a:xfrm>
            <a:off x="2249947" y="5953799"/>
            <a:ext cx="4801314" cy="461665"/>
          </a:xfrm>
          <a:prstGeom prst="rect">
            <a:avLst/>
          </a:prstGeom>
        </p:spPr>
        <p:txBody>
          <a:bodyPr wrap="none">
            <a:spAutoFit/>
          </a:bodyPr>
          <a:lstStyle/>
          <a:p>
            <a:r>
              <a:rPr lang="zh-CN" altLang="en-US" sz="2400" smtClean="0">
                <a:solidFill>
                  <a:srgbClr val="C00000"/>
                </a:solidFill>
                <a:latin typeface="Arial" panose="020B0604020202020204" pitchFamily="34" charset="0"/>
                <a:ea typeface="黑体" panose="02010609060101010101" pitchFamily="49" charset="-122"/>
                <a:cs typeface="Arial" panose="020B0604020202020204" pitchFamily="34" charset="0"/>
              </a:rPr>
              <a:t>可记录多角度信息</a:t>
            </a:r>
            <a:r>
              <a:rPr lang="en-US" altLang="zh-CN" sz="2400" smtClean="0">
                <a:solidFill>
                  <a:srgbClr val="C00000"/>
                </a:solidFill>
                <a:latin typeface="Arial" panose="020B0604020202020204" pitchFamily="34" charset="0"/>
                <a:ea typeface="黑体" panose="02010609060101010101" pitchFamily="49" charset="-122"/>
                <a:cs typeface="Arial" panose="020B0604020202020204" pitchFamily="34" charset="0"/>
              </a:rPr>
              <a:t>——</a:t>
            </a:r>
            <a:r>
              <a:rPr lang="zh-CN" altLang="en-US" sz="2400" smtClean="0">
                <a:solidFill>
                  <a:srgbClr val="C00000"/>
                </a:solidFill>
                <a:latin typeface="Arial" panose="020B0604020202020204" pitchFamily="34" charset="0"/>
                <a:ea typeface="黑体" panose="02010609060101010101" pitchFamily="49" charset="-122"/>
                <a:cs typeface="Arial" panose="020B0604020202020204" pitchFamily="34" charset="0"/>
              </a:rPr>
              <a:t>多场景信息</a:t>
            </a:r>
            <a:endParaRPr lang="zh-CN" altLang="en-US" sz="2400">
              <a:solidFill>
                <a:srgbClr val="C00000"/>
              </a:solidFill>
              <a:latin typeface="Arial" panose="020B0604020202020204" pitchFamily="34" charset="0"/>
              <a:ea typeface="黑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358464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1056996" y="1199064"/>
            <a:ext cx="7187216" cy="4284538"/>
          </a:xfrm>
          <a:prstGeom prst="rect">
            <a:avLst/>
          </a:prstGeom>
        </p:spPr>
      </p:pic>
      <p:sp>
        <p:nvSpPr>
          <p:cNvPr id="5" name="Title 1">
            <a:extLst>
              <a:ext uri="{FF2B5EF4-FFF2-40B4-BE49-F238E27FC236}">
                <a16:creationId xmlns:a16="http://schemas.microsoft.com/office/drawing/2014/main" id="{7C5C78DE-9C0B-4B83-9754-1B16F32780A6}"/>
              </a:ext>
            </a:extLst>
          </p:cNvPr>
          <p:cNvSpPr txBox="1">
            <a:spLocks/>
          </p:cNvSpPr>
          <p:nvPr/>
        </p:nvSpPr>
        <p:spPr bwMode="auto">
          <a:xfrm>
            <a:off x="184732" y="223991"/>
            <a:ext cx="8931745" cy="469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600" b="0" i="0" kern="1200">
                <a:solidFill>
                  <a:srgbClr val="FFC000"/>
                </a:solidFill>
                <a:latin typeface="Tahoma" pitchFamily="34" charset="0"/>
                <a:ea typeface="+mj-ea"/>
                <a:cs typeface="Tahoma"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57200" indent="-457200">
              <a:defRPr/>
            </a:pPr>
            <a:r>
              <a:rPr lang="en-US" altLang="zh-TW" smtClean="0">
                <a:solidFill>
                  <a:schemeClr val="tx1"/>
                </a:solidFill>
                <a:latin typeface="方正兰亭粗黑_GBK" panose="02000000000000000000" pitchFamily="2" charset="-122"/>
                <a:ea typeface="方正兰亭粗黑_GBK" panose="02000000000000000000" pitchFamily="2" charset="-122"/>
                <a:cs typeface="+mn-cs"/>
              </a:rPr>
              <a:t>4.6 </a:t>
            </a:r>
            <a:r>
              <a:rPr lang="zh-CN" altLang="en-US" smtClean="0">
                <a:solidFill>
                  <a:schemeClr val="tx1"/>
                </a:solidFill>
                <a:latin typeface="方正兰亭粗黑_GBK" panose="02000000000000000000" pitchFamily="2" charset="-122"/>
                <a:ea typeface="方正兰亭粗黑_GBK" panose="02000000000000000000" pitchFamily="2" charset="-122"/>
                <a:cs typeface="+mn-cs"/>
              </a:rPr>
              <a:t>相空间光学基础</a:t>
            </a:r>
            <a:endParaRPr lang="en-US" altLang="zh-CN" dirty="0">
              <a:solidFill>
                <a:schemeClr val="tx1"/>
              </a:solidFill>
              <a:latin typeface="方正兰亭粗黑_GBK" panose="02000000000000000000" pitchFamily="2" charset="-122"/>
              <a:ea typeface="方正兰亭粗黑_GBK" panose="02000000000000000000" pitchFamily="2" charset="-122"/>
              <a:cs typeface="+mn-cs"/>
            </a:endParaRPr>
          </a:p>
        </p:txBody>
      </p:sp>
      <p:sp>
        <p:nvSpPr>
          <p:cNvPr id="4" name="矩形 3"/>
          <p:cNvSpPr/>
          <p:nvPr/>
        </p:nvSpPr>
        <p:spPr>
          <a:xfrm>
            <a:off x="653570" y="906677"/>
            <a:ext cx="3467616" cy="584775"/>
          </a:xfrm>
          <a:prstGeom prst="rect">
            <a:avLst/>
          </a:prstGeom>
        </p:spPr>
        <p:txBody>
          <a:bodyPr wrap="none">
            <a:spAutoFit/>
          </a:bodyPr>
          <a:lstStyle/>
          <a:p>
            <a:r>
              <a:rPr lang="zh-CN" altLang="en-US" sz="3200">
                <a:solidFill>
                  <a:srgbClr val="C00000"/>
                </a:solidFill>
                <a:latin typeface="Arial" panose="020B0604020202020204" pitchFamily="34" charset="0"/>
                <a:ea typeface="黑体" panose="02010609060101010101" pitchFamily="49" charset="-122"/>
                <a:cs typeface="Arial" panose="020B0604020202020204" pitchFamily="34" charset="0"/>
              </a:rPr>
              <a:t>相空间直接测量：</a:t>
            </a:r>
          </a:p>
        </p:txBody>
      </p:sp>
      <p:sp>
        <p:nvSpPr>
          <p:cNvPr id="7" name="矩形 6"/>
          <p:cNvSpPr/>
          <p:nvPr/>
        </p:nvSpPr>
        <p:spPr>
          <a:xfrm>
            <a:off x="1423597" y="5416534"/>
            <a:ext cx="6454011" cy="954107"/>
          </a:xfrm>
          <a:prstGeom prst="rect">
            <a:avLst/>
          </a:prstGeom>
        </p:spPr>
        <p:txBody>
          <a:bodyPr wrap="none">
            <a:spAutoFit/>
          </a:bodyPr>
          <a:lstStyle/>
          <a:p>
            <a:r>
              <a:rPr lang="en-US" altLang="zh-CN" sz="2800" smtClean="0">
                <a:latin typeface="Arial" panose="020B0604020202020204" pitchFamily="34" charset="0"/>
                <a:ea typeface="黑体" panose="02010609060101010101" pitchFamily="49" charset="-122"/>
                <a:cs typeface="Arial" panose="020B0604020202020204" pitchFamily="34" charset="0"/>
              </a:rPr>
              <a:t>Shack</a:t>
            </a:r>
            <a:r>
              <a:rPr lang="en-US" altLang="zh-CN" sz="2800">
                <a:latin typeface="Arial" panose="020B0604020202020204" pitchFamily="34" charset="0"/>
                <a:ea typeface="黑体" panose="02010609060101010101" pitchFamily="49" charset="-122"/>
                <a:cs typeface="Arial" panose="020B0604020202020204" pitchFamily="34" charset="0"/>
              </a:rPr>
              <a:t> </a:t>
            </a:r>
            <a:r>
              <a:rPr lang="en-US" altLang="zh-CN" sz="2800" smtClean="0">
                <a:latin typeface="Arial" panose="020B0604020202020204" pitchFamily="34" charset="0"/>
                <a:ea typeface="黑体" panose="02010609060101010101" pitchFamily="49" charset="-122"/>
                <a:cs typeface="Arial" panose="020B0604020202020204" pitchFamily="34" charset="0"/>
              </a:rPr>
              <a:t>Hartmann</a:t>
            </a:r>
            <a:r>
              <a:rPr lang="zh-CN" altLang="en-US" sz="2800" smtClean="0">
                <a:latin typeface="Arial" panose="020B0604020202020204" pitchFamily="34" charset="0"/>
                <a:ea typeface="黑体" panose="02010609060101010101" pitchFamily="49" charset="-122"/>
                <a:cs typeface="Arial" panose="020B0604020202020204" pitchFamily="34" charset="0"/>
              </a:rPr>
              <a:t>波前</a:t>
            </a:r>
            <a:r>
              <a:rPr lang="zh-CN" altLang="en-US" sz="2800">
                <a:latin typeface="Arial" panose="020B0604020202020204" pitchFamily="34" charset="0"/>
                <a:ea typeface="黑体" panose="02010609060101010101" pitchFamily="49" charset="-122"/>
                <a:cs typeface="Arial" panose="020B0604020202020204" pitchFamily="34" charset="0"/>
              </a:rPr>
              <a:t>传感器：反过来用</a:t>
            </a:r>
          </a:p>
          <a:p>
            <a:endParaRPr lang="zh-CN" altLang="en-US" sz="2800">
              <a:latin typeface="Arial" panose="020B0604020202020204" pitchFamily="34" charset="0"/>
              <a:ea typeface="黑体" panose="02010609060101010101" pitchFamily="49" charset="-122"/>
              <a:cs typeface="Arial" panose="020B0604020202020204" pitchFamily="34" charset="0"/>
            </a:endParaRPr>
          </a:p>
        </p:txBody>
      </p:sp>
      <p:sp>
        <p:nvSpPr>
          <p:cNvPr id="8" name="矩形 7"/>
          <p:cNvSpPr/>
          <p:nvPr/>
        </p:nvSpPr>
        <p:spPr>
          <a:xfrm>
            <a:off x="2249947" y="5988829"/>
            <a:ext cx="4801314" cy="461665"/>
          </a:xfrm>
          <a:prstGeom prst="rect">
            <a:avLst/>
          </a:prstGeom>
        </p:spPr>
        <p:txBody>
          <a:bodyPr wrap="none">
            <a:spAutoFit/>
          </a:bodyPr>
          <a:lstStyle/>
          <a:p>
            <a:r>
              <a:rPr lang="zh-CN" altLang="en-US" sz="2400" smtClean="0">
                <a:solidFill>
                  <a:srgbClr val="C00000"/>
                </a:solidFill>
                <a:latin typeface="Arial" panose="020B0604020202020204" pitchFamily="34" charset="0"/>
                <a:ea typeface="黑体" panose="02010609060101010101" pitchFamily="49" charset="-122"/>
                <a:cs typeface="Arial" panose="020B0604020202020204" pitchFamily="34" charset="0"/>
              </a:rPr>
              <a:t>可显示多角度信息</a:t>
            </a:r>
            <a:r>
              <a:rPr lang="en-US" altLang="zh-CN" sz="2400" smtClean="0">
                <a:solidFill>
                  <a:srgbClr val="C00000"/>
                </a:solidFill>
                <a:latin typeface="Arial" panose="020B0604020202020204" pitchFamily="34" charset="0"/>
                <a:ea typeface="黑体" panose="02010609060101010101" pitchFamily="49" charset="-122"/>
                <a:cs typeface="Arial" panose="020B0604020202020204" pitchFamily="34" charset="0"/>
              </a:rPr>
              <a:t>——</a:t>
            </a:r>
            <a:r>
              <a:rPr lang="zh-CN" altLang="en-US" sz="2400" smtClean="0">
                <a:solidFill>
                  <a:srgbClr val="C00000"/>
                </a:solidFill>
                <a:latin typeface="Arial" panose="020B0604020202020204" pitchFamily="34" charset="0"/>
                <a:ea typeface="黑体" panose="02010609060101010101" pitchFamily="49" charset="-122"/>
                <a:cs typeface="Arial" panose="020B0604020202020204" pitchFamily="34" charset="0"/>
              </a:rPr>
              <a:t>多场景信息</a:t>
            </a:r>
            <a:endParaRPr lang="zh-CN" altLang="en-US" sz="2400">
              <a:solidFill>
                <a:srgbClr val="C00000"/>
              </a:solidFill>
              <a:latin typeface="Arial" panose="020B0604020202020204" pitchFamily="34" charset="0"/>
              <a:ea typeface="黑体" panose="02010609060101010101" pitchFamily="49" charset="-122"/>
              <a:cs typeface="Arial" panose="020B0604020202020204" pitchFamily="34" charset="0"/>
            </a:endParaRPr>
          </a:p>
        </p:txBody>
      </p:sp>
      <p:sp>
        <p:nvSpPr>
          <p:cNvPr id="9" name="矩形 8"/>
          <p:cNvSpPr/>
          <p:nvPr/>
        </p:nvSpPr>
        <p:spPr>
          <a:xfrm>
            <a:off x="3840125" y="1363483"/>
            <a:ext cx="1620957" cy="523220"/>
          </a:xfrm>
          <a:prstGeom prst="rect">
            <a:avLst/>
          </a:prstGeom>
        </p:spPr>
        <p:txBody>
          <a:bodyPr wrap="none">
            <a:spAutoFit/>
          </a:bodyPr>
          <a:lstStyle/>
          <a:p>
            <a:r>
              <a:rPr lang="zh-CN" altLang="en-US" sz="2800" smtClean="0">
                <a:latin typeface="Arial" panose="020B0604020202020204" pitchFamily="34" charset="0"/>
                <a:ea typeface="黑体" panose="02010609060101010101" pitchFamily="49" charset="-122"/>
                <a:cs typeface="Arial" panose="020B0604020202020204" pitchFamily="34" charset="0"/>
              </a:rPr>
              <a:t>光场显示</a:t>
            </a:r>
            <a:endParaRPr lang="zh-CN" altLang="en-US" sz="2800">
              <a:latin typeface="Arial" panose="020B0604020202020204" pitchFamily="34" charset="0"/>
              <a:ea typeface="黑体" panose="02010609060101010101" pitchFamily="49" charset="-122"/>
              <a:cs typeface="Arial" panose="020B0604020202020204" pitchFamily="34" charset="0"/>
            </a:endParaRPr>
          </a:p>
        </p:txBody>
      </p:sp>
      <p:sp>
        <p:nvSpPr>
          <p:cNvPr id="2" name="矩形 1"/>
          <p:cNvSpPr/>
          <p:nvPr/>
        </p:nvSpPr>
        <p:spPr>
          <a:xfrm>
            <a:off x="8125" y="6598869"/>
            <a:ext cx="7530353" cy="276999"/>
          </a:xfrm>
          <a:prstGeom prst="rect">
            <a:avLst/>
          </a:prstGeom>
        </p:spPr>
        <p:txBody>
          <a:bodyPr wrap="square">
            <a:spAutoFit/>
          </a:bodyPr>
          <a:lstStyle/>
          <a:p>
            <a:r>
              <a:rPr lang="zh-CN" altLang="en-US" sz="1200" u="sng">
                <a:solidFill>
                  <a:srgbClr val="0033CC"/>
                </a:solidFill>
                <a:latin typeface="Arial" panose="020B0604020202020204" pitchFamily="34" charset="0"/>
                <a:cs typeface="Arial" panose="020B0604020202020204" pitchFamily="34" charset="0"/>
              </a:rPr>
              <a:t>Martínez-Corral </a:t>
            </a:r>
            <a:r>
              <a:rPr lang="en-US" altLang="zh-CN" sz="1200" u="sng" smtClean="0">
                <a:solidFill>
                  <a:srgbClr val="0033CC"/>
                </a:solidFill>
                <a:latin typeface="Arial" panose="020B0604020202020204" pitchFamily="34" charset="0"/>
                <a:cs typeface="Arial" panose="020B0604020202020204" pitchFamily="34" charset="0"/>
              </a:rPr>
              <a:t>,</a:t>
            </a:r>
            <a:r>
              <a:rPr lang="zh-CN" altLang="en-US" sz="1200" u="sng" smtClean="0">
                <a:solidFill>
                  <a:srgbClr val="0033CC"/>
                </a:solidFill>
                <a:latin typeface="Arial" panose="020B0604020202020204" pitchFamily="34" charset="0"/>
                <a:cs typeface="Arial" panose="020B0604020202020204" pitchFamily="34" charset="0"/>
              </a:rPr>
              <a:t> </a:t>
            </a:r>
            <a:r>
              <a:rPr lang="zh-CN" altLang="en-US" sz="1200" u="sng">
                <a:solidFill>
                  <a:srgbClr val="0033CC"/>
                </a:solidFill>
                <a:latin typeface="Arial" panose="020B0604020202020204" pitchFamily="34" charset="0"/>
                <a:cs typeface="Arial" panose="020B0604020202020204" pitchFamily="34" charset="0"/>
              </a:rPr>
              <a:t>Javidi </a:t>
            </a:r>
            <a:r>
              <a:rPr lang="en-US" altLang="zh-CN" sz="1200" u="sng" smtClean="0">
                <a:solidFill>
                  <a:srgbClr val="0033CC"/>
                </a:solidFill>
                <a:latin typeface="Arial" panose="020B0604020202020204" pitchFamily="34" charset="0"/>
                <a:cs typeface="Arial" panose="020B0604020202020204" pitchFamily="34" charset="0"/>
              </a:rPr>
              <a:t>, </a:t>
            </a:r>
            <a:r>
              <a:rPr lang="zh-CN" altLang="en-US" sz="1200" u="sng" smtClean="0">
                <a:solidFill>
                  <a:srgbClr val="0033CC"/>
                </a:solidFill>
                <a:latin typeface="Arial" panose="020B0604020202020204" pitchFamily="34" charset="0"/>
                <a:cs typeface="Arial" panose="020B0604020202020204" pitchFamily="34" charset="0"/>
              </a:rPr>
              <a:t>Fundamentals </a:t>
            </a:r>
            <a:r>
              <a:rPr lang="zh-CN" altLang="en-US" sz="1200" u="sng">
                <a:solidFill>
                  <a:srgbClr val="0033CC"/>
                </a:solidFill>
                <a:latin typeface="Arial" panose="020B0604020202020204" pitchFamily="34" charset="0"/>
                <a:cs typeface="Arial" panose="020B0604020202020204" pitchFamily="34" charset="0"/>
              </a:rPr>
              <a:t>of 3D imaging and displays a </a:t>
            </a:r>
            <a:r>
              <a:rPr lang="zh-CN" altLang="en-US" sz="1200" u="sng" smtClean="0">
                <a:solidFill>
                  <a:srgbClr val="0033CC"/>
                </a:solidFill>
                <a:latin typeface="Arial" panose="020B0604020202020204" pitchFamily="34" charset="0"/>
                <a:cs typeface="Arial" panose="020B0604020202020204" pitchFamily="34" charset="0"/>
              </a:rPr>
              <a:t>tutoria</a:t>
            </a:r>
            <a:r>
              <a:rPr lang="en-US" altLang="zh-CN" sz="1200" u="sng" smtClean="0">
                <a:solidFill>
                  <a:srgbClr val="0033CC"/>
                </a:solidFill>
                <a:latin typeface="Arial" panose="020B0604020202020204" pitchFamily="34" charset="0"/>
                <a:cs typeface="Arial" panose="020B0604020202020204" pitchFamily="34" charset="0"/>
              </a:rPr>
              <a:t>l, AOP. 2018</a:t>
            </a:r>
            <a:endParaRPr lang="zh-CN" altLang="en-US" sz="1200" u="sng">
              <a:solidFill>
                <a:srgbClr val="00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330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C5C78DE-9C0B-4B83-9754-1B16F32780A6}"/>
              </a:ext>
            </a:extLst>
          </p:cNvPr>
          <p:cNvSpPr txBox="1">
            <a:spLocks/>
          </p:cNvSpPr>
          <p:nvPr/>
        </p:nvSpPr>
        <p:spPr bwMode="auto">
          <a:xfrm>
            <a:off x="184732" y="223991"/>
            <a:ext cx="8931745" cy="469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600" b="0" i="0" kern="1200">
                <a:solidFill>
                  <a:srgbClr val="FFC000"/>
                </a:solidFill>
                <a:latin typeface="Tahoma" pitchFamily="34" charset="0"/>
                <a:ea typeface="+mj-ea"/>
                <a:cs typeface="Tahoma"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57200" indent="-457200">
              <a:defRPr/>
            </a:pPr>
            <a:r>
              <a:rPr lang="en-US" altLang="zh-TW" smtClean="0">
                <a:solidFill>
                  <a:schemeClr val="tx1"/>
                </a:solidFill>
                <a:latin typeface="方正兰亭粗黑_GBK" panose="02000000000000000000" pitchFamily="2" charset="-122"/>
                <a:ea typeface="方正兰亭粗黑_GBK" panose="02000000000000000000" pitchFamily="2" charset="-122"/>
                <a:cs typeface="+mn-cs"/>
              </a:rPr>
              <a:t>4.6 </a:t>
            </a:r>
            <a:r>
              <a:rPr lang="zh-CN" altLang="en-US" smtClean="0">
                <a:solidFill>
                  <a:schemeClr val="tx1"/>
                </a:solidFill>
                <a:latin typeface="方正兰亭粗黑_GBK" panose="02000000000000000000" pitchFamily="2" charset="-122"/>
                <a:ea typeface="方正兰亭粗黑_GBK" panose="02000000000000000000" pitchFamily="2" charset="-122"/>
                <a:cs typeface="+mn-cs"/>
              </a:rPr>
              <a:t>相空间光学基础</a:t>
            </a:r>
            <a:endParaRPr lang="en-US" altLang="zh-CN" dirty="0">
              <a:solidFill>
                <a:schemeClr val="tx1"/>
              </a:solidFill>
              <a:latin typeface="方正兰亭粗黑_GBK" panose="02000000000000000000" pitchFamily="2" charset="-122"/>
              <a:ea typeface="方正兰亭粗黑_GBK" panose="02000000000000000000" pitchFamily="2" charset="-122"/>
              <a:cs typeface="+mn-cs"/>
            </a:endParaRPr>
          </a:p>
        </p:txBody>
      </p:sp>
      <p:sp>
        <p:nvSpPr>
          <p:cNvPr id="3" name="矩形 2"/>
          <p:cNvSpPr/>
          <p:nvPr/>
        </p:nvSpPr>
        <p:spPr>
          <a:xfrm>
            <a:off x="1432933" y="5657295"/>
            <a:ext cx="6155852" cy="461665"/>
          </a:xfrm>
          <a:prstGeom prst="rect">
            <a:avLst/>
          </a:prstGeom>
        </p:spPr>
        <p:txBody>
          <a:bodyPr wrap="none">
            <a:spAutoFit/>
          </a:bodyPr>
          <a:lstStyle/>
          <a:p>
            <a:r>
              <a:rPr lang="zh-CN" altLang="en-US" sz="2400" smtClean="0">
                <a:latin typeface="Arial" panose="020B0604020202020204" pitchFamily="34" charset="0"/>
                <a:ea typeface="黑体" panose="02010609060101010101" pitchFamily="49" charset="-122"/>
                <a:cs typeface="Arial" panose="020B0604020202020204" pitchFamily="34" charset="0"/>
              </a:rPr>
              <a:t>基于</a:t>
            </a:r>
            <a:r>
              <a:rPr lang="zh-CN" altLang="en-US" sz="2400" smtClean="0">
                <a:solidFill>
                  <a:srgbClr val="C00000"/>
                </a:solidFill>
                <a:latin typeface="Arial" panose="020B0604020202020204" pitchFamily="34" charset="0"/>
                <a:ea typeface="黑体" panose="02010609060101010101" pitchFamily="49" charset="-122"/>
                <a:cs typeface="Arial" panose="020B0604020202020204" pitchFamily="34" charset="0"/>
              </a:rPr>
              <a:t>柱面透镜（</a:t>
            </a:r>
            <a:r>
              <a:rPr lang="en-US" altLang="zh-CN" sz="2400">
                <a:solidFill>
                  <a:srgbClr val="C00000"/>
                </a:solidFill>
                <a:latin typeface="Arial" panose="020B0604020202020204" pitchFamily="34" charset="0"/>
                <a:ea typeface="黑体" panose="02010609060101010101" pitchFamily="49" charset="-122"/>
                <a:cs typeface="Arial" panose="020B0604020202020204" pitchFamily="34" charset="0"/>
              </a:rPr>
              <a:t>lenticular </a:t>
            </a:r>
            <a:r>
              <a:rPr lang="en-US" altLang="zh-CN" sz="2400" smtClean="0">
                <a:solidFill>
                  <a:srgbClr val="C00000"/>
                </a:solidFill>
                <a:latin typeface="Arial" panose="020B0604020202020204" pitchFamily="34" charset="0"/>
                <a:ea typeface="黑体" panose="02010609060101010101" pitchFamily="49" charset="-122"/>
                <a:cs typeface="Arial" panose="020B0604020202020204" pitchFamily="34" charset="0"/>
              </a:rPr>
              <a:t>lens</a:t>
            </a:r>
            <a:r>
              <a:rPr lang="zh-CN" altLang="en-US" sz="2400" smtClean="0">
                <a:solidFill>
                  <a:srgbClr val="C00000"/>
                </a:solidFill>
                <a:latin typeface="Arial" panose="020B0604020202020204" pitchFamily="34" charset="0"/>
                <a:ea typeface="黑体" panose="02010609060101010101" pitchFamily="49" charset="-122"/>
                <a:cs typeface="Arial" panose="020B0604020202020204" pitchFamily="34" charset="0"/>
              </a:rPr>
              <a:t>）</a:t>
            </a:r>
            <a:r>
              <a:rPr lang="zh-CN" altLang="en-US" sz="2400">
                <a:latin typeface="Arial" panose="020B0604020202020204" pitchFamily="34" charset="0"/>
                <a:ea typeface="黑体" panose="02010609060101010101" pitchFamily="49" charset="-122"/>
                <a:cs typeface="Arial" panose="020B0604020202020204" pitchFamily="34" charset="0"/>
              </a:rPr>
              <a:t>的动态显示</a:t>
            </a:r>
          </a:p>
        </p:txBody>
      </p:sp>
      <p:sp>
        <p:nvSpPr>
          <p:cNvPr id="8" name="矩形 7"/>
          <p:cNvSpPr/>
          <p:nvPr/>
        </p:nvSpPr>
        <p:spPr>
          <a:xfrm>
            <a:off x="-16067" y="6581001"/>
            <a:ext cx="6633029" cy="276999"/>
          </a:xfrm>
          <a:prstGeom prst="rect">
            <a:avLst/>
          </a:prstGeom>
        </p:spPr>
        <p:txBody>
          <a:bodyPr wrap="square">
            <a:spAutoFit/>
          </a:bodyPr>
          <a:lstStyle/>
          <a:p>
            <a:r>
              <a:rPr lang="zh-CN" altLang="en-US" sz="1200" u="sng">
                <a:solidFill>
                  <a:srgbClr val="0033CC"/>
                </a:solidFill>
                <a:latin typeface="Arial" panose="020B0604020202020204" pitchFamily="34" charset="0"/>
                <a:cs typeface="Arial" panose="020B0604020202020204" pitchFamily="34" charset="0"/>
              </a:rPr>
              <a:t>https://www.youtube.com/watch?v=y9Ft2rMS05c</a:t>
            </a:r>
          </a:p>
        </p:txBody>
      </p:sp>
      <p:pic>
        <p:nvPicPr>
          <p:cNvPr id="9" name="Motion 3D Lenticular Ruler Jumping Dolphin">
            <a:hlinkClick r:id="" action="ppaction://media"/>
          </p:cNvPr>
          <p:cNvPicPr>
            <a:picLocks noChangeAspect="1"/>
          </p:cNvPicPr>
          <p:nvPr>
            <a:videoFile r:link="rId1"/>
            <p:extLst>
              <p:ext uri="{DAA4B4D4-6D71-4841-9C94-3DE7FCFB9230}">
                <p14:media xmlns:p14="http://schemas.microsoft.com/office/powerpoint/2010/main" r:embed="rId2">
                  <p14:trim end="2105.6999"/>
                </p14:media>
              </p:ext>
            </p:extLst>
          </p:nvPr>
        </p:nvPicPr>
        <p:blipFill>
          <a:blip r:embed="rId5"/>
          <a:stretch>
            <a:fillRect/>
          </a:stretch>
        </p:blipFill>
        <p:spPr>
          <a:xfrm>
            <a:off x="787180" y="1264031"/>
            <a:ext cx="7447358" cy="4189139"/>
          </a:xfrm>
          <a:prstGeom prst="rect">
            <a:avLst/>
          </a:prstGeom>
        </p:spPr>
      </p:pic>
    </p:spTree>
    <p:extLst>
      <p:ext uri="{BB962C8B-B14F-4D97-AF65-F5344CB8AC3E}">
        <p14:creationId xmlns:p14="http://schemas.microsoft.com/office/powerpoint/2010/main" val="268835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303"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repeatCount="indefinite" fill="hold" display="0">
                  <p:stCondLst>
                    <p:cond delay="indefinite"/>
                  </p:stCondLst>
                </p:cTn>
                <p:tgtEl>
                  <p:spTgt spid="9"/>
                </p:tgtEl>
              </p:cMediaNode>
            </p:vide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C5C78DE-9C0B-4B83-9754-1B16F32780A6}"/>
              </a:ext>
            </a:extLst>
          </p:cNvPr>
          <p:cNvSpPr txBox="1">
            <a:spLocks/>
          </p:cNvSpPr>
          <p:nvPr/>
        </p:nvSpPr>
        <p:spPr bwMode="auto">
          <a:xfrm>
            <a:off x="184732" y="223991"/>
            <a:ext cx="8931745" cy="469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600" b="0" i="0" kern="1200">
                <a:solidFill>
                  <a:srgbClr val="FFC000"/>
                </a:solidFill>
                <a:latin typeface="Tahoma" pitchFamily="34" charset="0"/>
                <a:ea typeface="+mj-ea"/>
                <a:cs typeface="Tahoma"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57200" indent="-457200">
              <a:defRPr/>
            </a:pPr>
            <a:r>
              <a:rPr lang="en-US" altLang="zh-TW" smtClean="0">
                <a:solidFill>
                  <a:schemeClr val="tx1"/>
                </a:solidFill>
                <a:latin typeface="方正兰亭粗黑_GBK" panose="02000000000000000000" pitchFamily="2" charset="-122"/>
                <a:ea typeface="方正兰亭粗黑_GBK" panose="02000000000000000000" pitchFamily="2" charset="-122"/>
                <a:cs typeface="+mn-cs"/>
              </a:rPr>
              <a:t>4.6 </a:t>
            </a:r>
            <a:r>
              <a:rPr lang="zh-CN" altLang="en-US" smtClean="0">
                <a:solidFill>
                  <a:schemeClr val="tx1"/>
                </a:solidFill>
                <a:latin typeface="方正兰亭粗黑_GBK" panose="02000000000000000000" pitchFamily="2" charset="-122"/>
                <a:ea typeface="方正兰亭粗黑_GBK" panose="02000000000000000000" pitchFamily="2" charset="-122"/>
                <a:cs typeface="+mn-cs"/>
              </a:rPr>
              <a:t>相空间光学基础</a:t>
            </a:r>
            <a:endParaRPr lang="en-US" altLang="zh-CN" dirty="0">
              <a:solidFill>
                <a:schemeClr val="tx1"/>
              </a:solidFill>
              <a:latin typeface="方正兰亭粗黑_GBK" panose="02000000000000000000" pitchFamily="2" charset="-122"/>
              <a:ea typeface="方正兰亭粗黑_GBK" panose="02000000000000000000" pitchFamily="2" charset="-122"/>
              <a:cs typeface="+mn-cs"/>
            </a:endParaRPr>
          </a:p>
        </p:txBody>
      </p:sp>
      <p:sp>
        <p:nvSpPr>
          <p:cNvPr id="4" name="矩形 3"/>
          <p:cNvSpPr/>
          <p:nvPr/>
        </p:nvSpPr>
        <p:spPr>
          <a:xfrm>
            <a:off x="653570" y="1017996"/>
            <a:ext cx="3057247" cy="584775"/>
          </a:xfrm>
          <a:prstGeom prst="rect">
            <a:avLst/>
          </a:prstGeom>
        </p:spPr>
        <p:txBody>
          <a:bodyPr wrap="none">
            <a:spAutoFit/>
          </a:bodyPr>
          <a:lstStyle/>
          <a:p>
            <a:r>
              <a:rPr lang="zh-CN" altLang="en-US" sz="3200" smtClean="0">
                <a:solidFill>
                  <a:srgbClr val="C00000"/>
                </a:solidFill>
                <a:latin typeface="Arial" panose="020B0604020202020204" pitchFamily="34" charset="0"/>
                <a:ea typeface="黑体" panose="02010609060101010101" pitchFamily="49" charset="-122"/>
                <a:cs typeface="Arial" panose="020B0604020202020204" pitchFamily="34" charset="0"/>
              </a:rPr>
              <a:t>设计光场相机？</a:t>
            </a:r>
            <a:endParaRPr lang="zh-CN" altLang="en-US" sz="3200">
              <a:solidFill>
                <a:srgbClr val="C00000"/>
              </a:solidFill>
              <a:latin typeface="Arial" panose="020B0604020202020204" pitchFamily="34" charset="0"/>
              <a:ea typeface="黑体" panose="02010609060101010101" pitchFamily="49" charset="-122"/>
              <a:cs typeface="Arial" panose="020B0604020202020204" pitchFamily="34" charset="0"/>
            </a:endParaRPr>
          </a:p>
        </p:txBody>
      </p:sp>
      <p:pic>
        <p:nvPicPr>
          <p:cNvPr id="2" name="图片 1"/>
          <p:cNvPicPr>
            <a:picLocks noChangeAspect="1"/>
          </p:cNvPicPr>
          <p:nvPr/>
        </p:nvPicPr>
        <p:blipFill rotWithShape="1">
          <a:blip r:embed="rId3"/>
          <a:srcRect l="471" t="2584" r="1215"/>
          <a:stretch/>
        </p:blipFill>
        <p:spPr>
          <a:xfrm>
            <a:off x="653570" y="1762199"/>
            <a:ext cx="8290143" cy="4015408"/>
          </a:xfrm>
          <a:prstGeom prst="rect">
            <a:avLst/>
          </a:prstGeom>
        </p:spPr>
      </p:pic>
      <p:sp>
        <p:nvSpPr>
          <p:cNvPr id="6" name="矩形 5"/>
          <p:cNvSpPr/>
          <p:nvPr/>
        </p:nvSpPr>
        <p:spPr>
          <a:xfrm>
            <a:off x="2616062" y="5677254"/>
            <a:ext cx="3616696" cy="523220"/>
          </a:xfrm>
          <a:prstGeom prst="rect">
            <a:avLst/>
          </a:prstGeom>
        </p:spPr>
        <p:txBody>
          <a:bodyPr wrap="none">
            <a:spAutoFit/>
          </a:bodyPr>
          <a:lstStyle/>
          <a:p>
            <a:r>
              <a:rPr lang="zh-CN" altLang="en-US" sz="2800" smtClean="0">
                <a:latin typeface="Arial" panose="020B0604020202020204" pitchFamily="34" charset="0"/>
                <a:ea typeface="黑体" panose="02010609060101010101" pitchFamily="49" charset="-122"/>
                <a:cs typeface="Arial" panose="020B0604020202020204" pitchFamily="34" charset="0"/>
              </a:rPr>
              <a:t>设计</a:t>
            </a:r>
            <a:r>
              <a:rPr lang="en-US" altLang="zh-CN" sz="2800" smtClean="0">
                <a:latin typeface="Arial" panose="020B0604020202020204" pitchFamily="34" charset="0"/>
                <a:ea typeface="黑体" panose="02010609060101010101" pitchFamily="49" charset="-122"/>
                <a:cs typeface="Arial" panose="020B0604020202020204" pitchFamily="34" charset="0"/>
              </a:rPr>
              <a:t>1</a:t>
            </a:r>
            <a:r>
              <a:rPr lang="zh-CN" altLang="en-US" sz="2800" smtClean="0">
                <a:latin typeface="Arial" panose="020B0604020202020204" pitchFamily="34" charset="0"/>
                <a:ea typeface="黑体" panose="02010609060101010101" pitchFamily="49" charset="-122"/>
                <a:cs typeface="Arial" panose="020B0604020202020204" pitchFamily="34" charset="0"/>
              </a:rPr>
              <a:t>：传统光场相机</a:t>
            </a:r>
            <a:endParaRPr lang="zh-CN" altLang="en-US" sz="2800">
              <a:latin typeface="Arial" panose="020B0604020202020204" pitchFamily="34" charset="0"/>
              <a:ea typeface="黑体" panose="02010609060101010101" pitchFamily="49" charset="-122"/>
              <a:cs typeface="Arial" panose="020B0604020202020204" pitchFamily="34" charset="0"/>
            </a:endParaRPr>
          </a:p>
        </p:txBody>
      </p:sp>
      <p:sp>
        <p:nvSpPr>
          <p:cNvPr id="7" name="矩形 6"/>
          <p:cNvSpPr/>
          <p:nvPr/>
        </p:nvSpPr>
        <p:spPr>
          <a:xfrm>
            <a:off x="0" y="6604084"/>
            <a:ext cx="6868735" cy="253916"/>
          </a:xfrm>
          <a:prstGeom prst="rect">
            <a:avLst/>
          </a:prstGeom>
        </p:spPr>
        <p:txBody>
          <a:bodyPr wrap="square">
            <a:spAutoFit/>
          </a:bodyPr>
          <a:lstStyle/>
          <a:p>
            <a:r>
              <a:rPr lang="zh-CN" altLang="en-US" sz="1050" u="sng">
                <a:solidFill>
                  <a:srgbClr val="0033CC"/>
                </a:solidFill>
                <a:latin typeface="Arial" panose="020B0604020202020204" pitchFamily="34" charset="0"/>
              </a:rPr>
              <a:t>Ng </a:t>
            </a:r>
            <a:r>
              <a:rPr lang="en-US" altLang="zh-CN" sz="1050" u="sng">
                <a:solidFill>
                  <a:srgbClr val="0033CC"/>
                </a:solidFill>
                <a:latin typeface="Arial" panose="020B0604020202020204" pitchFamily="34" charset="0"/>
              </a:rPr>
              <a:t>et.al.</a:t>
            </a:r>
            <a:r>
              <a:rPr lang="zh-CN" altLang="en-US" sz="1050" u="sng">
                <a:solidFill>
                  <a:srgbClr val="0033CC"/>
                </a:solidFill>
                <a:latin typeface="Arial" panose="020B0604020202020204" pitchFamily="34" charset="0"/>
              </a:rPr>
              <a:t> - Light Field Photography with a Hand-held </a:t>
            </a:r>
            <a:r>
              <a:rPr lang="zh-CN" altLang="en-US" sz="1050" u="sng" smtClean="0">
                <a:solidFill>
                  <a:srgbClr val="0033CC"/>
                </a:solidFill>
                <a:latin typeface="Arial" panose="020B0604020202020204" pitchFamily="34" charset="0"/>
              </a:rPr>
              <a:t>Plenoptic </a:t>
            </a:r>
            <a:r>
              <a:rPr lang="en-US" altLang="zh-CN" sz="1050" u="sng" smtClean="0">
                <a:solidFill>
                  <a:srgbClr val="0033CC"/>
                </a:solidFill>
                <a:latin typeface="Arial" panose="020B0604020202020204" pitchFamily="34" charset="0"/>
              </a:rPr>
              <a:t>Camera</a:t>
            </a:r>
            <a:endParaRPr lang="zh-CN" altLang="en-US" sz="1050" u="sng">
              <a:solidFill>
                <a:srgbClr val="0033CC"/>
              </a:solidFill>
              <a:latin typeface="Arial" panose="020B0604020202020204" pitchFamily="34" charset="0"/>
            </a:endParaRPr>
          </a:p>
        </p:txBody>
      </p:sp>
    </p:spTree>
    <p:extLst>
      <p:ext uri="{BB962C8B-B14F-4D97-AF65-F5344CB8AC3E}">
        <p14:creationId xmlns:p14="http://schemas.microsoft.com/office/powerpoint/2010/main" val="12931140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1955665" y="827456"/>
            <a:ext cx="5796857" cy="4741604"/>
          </a:xfrm>
          <a:prstGeom prst="rect">
            <a:avLst/>
          </a:prstGeom>
        </p:spPr>
      </p:pic>
      <p:sp>
        <p:nvSpPr>
          <p:cNvPr id="5" name="Title 1">
            <a:extLst>
              <a:ext uri="{FF2B5EF4-FFF2-40B4-BE49-F238E27FC236}">
                <a16:creationId xmlns:a16="http://schemas.microsoft.com/office/drawing/2014/main" id="{7C5C78DE-9C0B-4B83-9754-1B16F32780A6}"/>
              </a:ext>
            </a:extLst>
          </p:cNvPr>
          <p:cNvSpPr txBox="1">
            <a:spLocks/>
          </p:cNvSpPr>
          <p:nvPr/>
        </p:nvSpPr>
        <p:spPr bwMode="auto">
          <a:xfrm>
            <a:off x="184732" y="223991"/>
            <a:ext cx="8931745" cy="469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600" b="0" i="0" kern="1200">
                <a:solidFill>
                  <a:srgbClr val="FFC000"/>
                </a:solidFill>
                <a:latin typeface="Tahoma" pitchFamily="34" charset="0"/>
                <a:ea typeface="+mj-ea"/>
                <a:cs typeface="Tahoma"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57200" indent="-457200">
              <a:defRPr/>
            </a:pPr>
            <a:r>
              <a:rPr lang="en-US" altLang="zh-TW" smtClean="0">
                <a:solidFill>
                  <a:schemeClr val="tx1"/>
                </a:solidFill>
                <a:latin typeface="方正兰亭粗黑_GBK" panose="02000000000000000000" pitchFamily="2" charset="-122"/>
                <a:ea typeface="方正兰亭粗黑_GBK" panose="02000000000000000000" pitchFamily="2" charset="-122"/>
                <a:cs typeface="+mn-cs"/>
              </a:rPr>
              <a:t>4.6 </a:t>
            </a:r>
            <a:r>
              <a:rPr lang="zh-CN" altLang="en-US" smtClean="0">
                <a:solidFill>
                  <a:schemeClr val="tx1"/>
                </a:solidFill>
                <a:latin typeface="方正兰亭粗黑_GBK" panose="02000000000000000000" pitchFamily="2" charset="-122"/>
                <a:ea typeface="方正兰亭粗黑_GBK" panose="02000000000000000000" pitchFamily="2" charset="-122"/>
                <a:cs typeface="+mn-cs"/>
              </a:rPr>
              <a:t>相空间光学基础</a:t>
            </a:r>
            <a:endParaRPr lang="en-US" altLang="zh-CN" dirty="0">
              <a:solidFill>
                <a:schemeClr val="tx1"/>
              </a:solidFill>
              <a:latin typeface="方正兰亭粗黑_GBK" panose="02000000000000000000" pitchFamily="2" charset="-122"/>
              <a:ea typeface="方正兰亭粗黑_GBK" panose="02000000000000000000" pitchFamily="2" charset="-122"/>
              <a:cs typeface="+mn-cs"/>
            </a:endParaRPr>
          </a:p>
        </p:txBody>
      </p:sp>
      <p:sp>
        <p:nvSpPr>
          <p:cNvPr id="4" name="矩形 3"/>
          <p:cNvSpPr/>
          <p:nvPr/>
        </p:nvSpPr>
        <p:spPr>
          <a:xfrm>
            <a:off x="653570" y="906677"/>
            <a:ext cx="3467616" cy="584775"/>
          </a:xfrm>
          <a:prstGeom prst="rect">
            <a:avLst/>
          </a:prstGeom>
        </p:spPr>
        <p:txBody>
          <a:bodyPr wrap="none">
            <a:spAutoFit/>
          </a:bodyPr>
          <a:lstStyle/>
          <a:p>
            <a:r>
              <a:rPr lang="zh-CN" altLang="en-US" sz="3200" smtClean="0">
                <a:solidFill>
                  <a:srgbClr val="C00000"/>
                </a:solidFill>
                <a:latin typeface="Arial" panose="020B0604020202020204" pitchFamily="34" charset="0"/>
                <a:ea typeface="黑体" panose="02010609060101010101" pitchFamily="49" charset="-122"/>
                <a:cs typeface="Arial" panose="020B0604020202020204" pitchFamily="34" charset="0"/>
              </a:rPr>
              <a:t>相空间直接测量：</a:t>
            </a:r>
            <a:endParaRPr lang="zh-CN" altLang="en-US" sz="3200">
              <a:solidFill>
                <a:srgbClr val="C00000"/>
              </a:solidFill>
              <a:latin typeface="Arial" panose="020B0604020202020204" pitchFamily="34" charset="0"/>
              <a:ea typeface="黑体" panose="02010609060101010101" pitchFamily="49" charset="-122"/>
              <a:cs typeface="Arial" panose="020B0604020202020204" pitchFamily="34" charset="0"/>
            </a:endParaRPr>
          </a:p>
        </p:txBody>
      </p:sp>
      <p:sp>
        <p:nvSpPr>
          <p:cNvPr id="3" name="矩形 2"/>
          <p:cNvSpPr/>
          <p:nvPr/>
        </p:nvSpPr>
        <p:spPr>
          <a:xfrm>
            <a:off x="1392636" y="5762595"/>
            <a:ext cx="6813084" cy="523220"/>
          </a:xfrm>
          <a:prstGeom prst="rect">
            <a:avLst/>
          </a:prstGeom>
        </p:spPr>
        <p:txBody>
          <a:bodyPr wrap="none">
            <a:spAutoFit/>
          </a:bodyPr>
          <a:lstStyle/>
          <a:p>
            <a:r>
              <a:rPr lang="zh-CN" altLang="en-US" sz="2800">
                <a:latin typeface="Arial" panose="020B0604020202020204" pitchFamily="34" charset="0"/>
                <a:ea typeface="黑体" panose="02010609060101010101" pitchFamily="49" charset="-122"/>
                <a:cs typeface="Arial" panose="020B0604020202020204" pitchFamily="34" charset="0"/>
              </a:rPr>
              <a:t>光场相机</a:t>
            </a:r>
            <a:r>
              <a:rPr lang="zh-CN" altLang="en-US" sz="2800" smtClean="0">
                <a:latin typeface="Arial" panose="020B0604020202020204" pitchFamily="34" charset="0"/>
                <a:ea typeface="黑体" panose="02010609060101010101" pitchFamily="49" charset="-122"/>
                <a:cs typeface="Arial" panose="020B0604020202020204" pitchFamily="34" charset="0"/>
              </a:rPr>
              <a:t>（</a:t>
            </a:r>
            <a:r>
              <a:rPr lang="en-US" altLang="zh-CN" sz="2800" smtClean="0">
                <a:latin typeface="Arial" panose="020B0604020202020204" pitchFamily="34" charset="0"/>
                <a:ea typeface="黑体" panose="02010609060101010101" pitchFamily="49" charset="-122"/>
                <a:cs typeface="Arial" panose="020B0604020202020204" pitchFamily="34" charset="0"/>
              </a:rPr>
              <a:t>Shack</a:t>
            </a:r>
            <a:r>
              <a:rPr lang="en-US" altLang="zh-CN" sz="2800">
                <a:latin typeface="Arial" panose="020B0604020202020204" pitchFamily="34" charset="0"/>
                <a:ea typeface="黑体" panose="02010609060101010101" pitchFamily="49" charset="-122"/>
                <a:cs typeface="Arial" panose="020B0604020202020204" pitchFamily="34" charset="0"/>
              </a:rPr>
              <a:t> </a:t>
            </a:r>
            <a:r>
              <a:rPr lang="en-US" altLang="zh-CN" sz="2800" smtClean="0">
                <a:latin typeface="Arial" panose="020B0604020202020204" pitchFamily="34" charset="0"/>
                <a:ea typeface="黑体" panose="02010609060101010101" pitchFamily="49" charset="-122"/>
                <a:cs typeface="Arial" panose="020B0604020202020204" pitchFamily="34" charset="0"/>
              </a:rPr>
              <a:t>Hartmann</a:t>
            </a:r>
            <a:r>
              <a:rPr lang="zh-CN" altLang="en-US" sz="2800" smtClean="0">
                <a:latin typeface="Arial" panose="020B0604020202020204" pitchFamily="34" charset="0"/>
                <a:ea typeface="黑体" panose="02010609060101010101" pitchFamily="49" charset="-122"/>
                <a:cs typeface="Arial" panose="020B0604020202020204" pitchFamily="34" charset="0"/>
              </a:rPr>
              <a:t>波前传感器）</a:t>
            </a:r>
            <a:endParaRPr lang="zh-CN" altLang="en-US" sz="2800">
              <a:latin typeface="Arial" panose="020B0604020202020204" pitchFamily="34" charset="0"/>
              <a:ea typeface="黑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25779981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C5C78DE-9C0B-4B83-9754-1B16F32780A6}"/>
              </a:ext>
            </a:extLst>
          </p:cNvPr>
          <p:cNvSpPr txBox="1">
            <a:spLocks/>
          </p:cNvSpPr>
          <p:nvPr/>
        </p:nvSpPr>
        <p:spPr bwMode="auto">
          <a:xfrm>
            <a:off x="184732" y="223991"/>
            <a:ext cx="8931745" cy="469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600" b="0" i="0" kern="1200">
                <a:solidFill>
                  <a:srgbClr val="FFC000"/>
                </a:solidFill>
                <a:latin typeface="Tahoma" pitchFamily="34" charset="0"/>
                <a:ea typeface="+mj-ea"/>
                <a:cs typeface="Tahoma"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57200" indent="-457200">
              <a:defRPr/>
            </a:pPr>
            <a:r>
              <a:rPr lang="en-US" altLang="zh-TW" smtClean="0">
                <a:solidFill>
                  <a:schemeClr val="tx1"/>
                </a:solidFill>
                <a:latin typeface="方正兰亭粗黑_GBK" panose="02000000000000000000" pitchFamily="2" charset="-122"/>
                <a:ea typeface="方正兰亭粗黑_GBK" panose="02000000000000000000" pitchFamily="2" charset="-122"/>
                <a:cs typeface="+mn-cs"/>
              </a:rPr>
              <a:t>4.6 </a:t>
            </a:r>
            <a:r>
              <a:rPr lang="zh-CN" altLang="en-US" smtClean="0">
                <a:solidFill>
                  <a:schemeClr val="tx1"/>
                </a:solidFill>
                <a:latin typeface="方正兰亭粗黑_GBK" panose="02000000000000000000" pitchFamily="2" charset="-122"/>
                <a:ea typeface="方正兰亭粗黑_GBK" panose="02000000000000000000" pitchFamily="2" charset="-122"/>
                <a:cs typeface="+mn-cs"/>
              </a:rPr>
              <a:t>相空间光学基础</a:t>
            </a:r>
            <a:endParaRPr lang="en-US" altLang="zh-CN" dirty="0">
              <a:solidFill>
                <a:schemeClr val="tx1"/>
              </a:solidFill>
              <a:latin typeface="方正兰亭粗黑_GBK" panose="02000000000000000000" pitchFamily="2" charset="-122"/>
              <a:ea typeface="方正兰亭粗黑_GBK" panose="02000000000000000000" pitchFamily="2" charset="-122"/>
              <a:cs typeface="+mn-cs"/>
            </a:endParaRPr>
          </a:p>
        </p:txBody>
      </p:sp>
      <p:sp>
        <p:nvSpPr>
          <p:cNvPr id="3" name="矩形 2"/>
          <p:cNvSpPr/>
          <p:nvPr/>
        </p:nvSpPr>
        <p:spPr>
          <a:xfrm>
            <a:off x="3463903" y="5243224"/>
            <a:ext cx="1980029" cy="523220"/>
          </a:xfrm>
          <a:prstGeom prst="rect">
            <a:avLst/>
          </a:prstGeom>
        </p:spPr>
        <p:txBody>
          <a:bodyPr wrap="none">
            <a:spAutoFit/>
          </a:bodyPr>
          <a:lstStyle/>
          <a:p>
            <a:r>
              <a:rPr lang="zh-CN" altLang="en-US" sz="2800" smtClean="0">
                <a:latin typeface="Arial" panose="020B0604020202020204" pitchFamily="34" charset="0"/>
                <a:ea typeface="黑体" panose="02010609060101010101" pitchFamily="49" charset="-122"/>
                <a:cs typeface="Arial" panose="020B0604020202020204" pitchFamily="34" charset="0"/>
              </a:rPr>
              <a:t>相空间采样</a:t>
            </a:r>
            <a:endParaRPr lang="zh-CN" altLang="en-US" sz="2800">
              <a:latin typeface="Arial" panose="020B0604020202020204" pitchFamily="34" charset="0"/>
              <a:ea typeface="黑体" panose="02010609060101010101" pitchFamily="49" charset="-122"/>
              <a:cs typeface="Arial" panose="020B0604020202020204" pitchFamily="34" charset="0"/>
            </a:endParaRPr>
          </a:p>
        </p:txBody>
      </p:sp>
      <p:pic>
        <p:nvPicPr>
          <p:cNvPr id="6" name="图片 5"/>
          <p:cNvPicPr>
            <a:picLocks noChangeAspect="1"/>
          </p:cNvPicPr>
          <p:nvPr/>
        </p:nvPicPr>
        <p:blipFill>
          <a:blip r:embed="rId3">
            <a:extLst/>
          </a:blip>
          <a:stretch>
            <a:fillRect/>
          </a:stretch>
        </p:blipFill>
        <p:spPr>
          <a:xfrm>
            <a:off x="1444464" y="1768389"/>
            <a:ext cx="6255071" cy="3321221"/>
          </a:xfrm>
          <a:prstGeom prst="rect">
            <a:avLst/>
          </a:prstGeom>
        </p:spPr>
      </p:pic>
      <p:sp>
        <p:nvSpPr>
          <p:cNvPr id="7" name="矩形 6"/>
          <p:cNvSpPr/>
          <p:nvPr/>
        </p:nvSpPr>
        <p:spPr>
          <a:xfrm>
            <a:off x="653570" y="906677"/>
            <a:ext cx="3467616" cy="584775"/>
          </a:xfrm>
          <a:prstGeom prst="rect">
            <a:avLst/>
          </a:prstGeom>
        </p:spPr>
        <p:txBody>
          <a:bodyPr wrap="none">
            <a:spAutoFit/>
          </a:bodyPr>
          <a:lstStyle/>
          <a:p>
            <a:r>
              <a:rPr lang="zh-CN" altLang="en-US" sz="3200" smtClean="0">
                <a:solidFill>
                  <a:srgbClr val="C00000"/>
                </a:solidFill>
                <a:latin typeface="Arial" panose="020B0604020202020204" pitchFamily="34" charset="0"/>
                <a:ea typeface="黑体" panose="02010609060101010101" pitchFamily="49" charset="-122"/>
                <a:cs typeface="Arial" panose="020B0604020202020204" pitchFamily="34" charset="0"/>
              </a:rPr>
              <a:t>相空间直接测量：</a:t>
            </a:r>
            <a:endParaRPr lang="zh-CN" altLang="en-US" sz="3200">
              <a:solidFill>
                <a:srgbClr val="C00000"/>
              </a:solidFill>
              <a:latin typeface="Arial" panose="020B0604020202020204" pitchFamily="34" charset="0"/>
              <a:ea typeface="黑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11540174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C5C78DE-9C0B-4B83-9754-1B16F32780A6}"/>
              </a:ext>
            </a:extLst>
          </p:cNvPr>
          <p:cNvSpPr txBox="1">
            <a:spLocks/>
          </p:cNvSpPr>
          <p:nvPr/>
        </p:nvSpPr>
        <p:spPr bwMode="auto">
          <a:xfrm>
            <a:off x="184732" y="223991"/>
            <a:ext cx="8931745" cy="469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600" b="0" i="0" kern="1200">
                <a:solidFill>
                  <a:srgbClr val="FFC000"/>
                </a:solidFill>
                <a:latin typeface="Tahoma" pitchFamily="34" charset="0"/>
                <a:ea typeface="+mj-ea"/>
                <a:cs typeface="Tahoma"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57200" indent="-457200">
              <a:defRPr/>
            </a:pPr>
            <a:r>
              <a:rPr lang="en-US" altLang="zh-TW" smtClean="0">
                <a:solidFill>
                  <a:schemeClr val="tx1"/>
                </a:solidFill>
                <a:latin typeface="方正兰亭粗黑_GBK" panose="02000000000000000000" pitchFamily="2" charset="-122"/>
                <a:ea typeface="方正兰亭粗黑_GBK" panose="02000000000000000000" pitchFamily="2" charset="-122"/>
                <a:cs typeface="+mn-cs"/>
              </a:rPr>
              <a:t>4.6 </a:t>
            </a:r>
            <a:r>
              <a:rPr lang="zh-CN" altLang="en-US" smtClean="0">
                <a:solidFill>
                  <a:schemeClr val="tx1"/>
                </a:solidFill>
                <a:latin typeface="方正兰亭粗黑_GBK" panose="02000000000000000000" pitchFamily="2" charset="-122"/>
                <a:ea typeface="方正兰亭粗黑_GBK" panose="02000000000000000000" pitchFamily="2" charset="-122"/>
                <a:cs typeface="+mn-cs"/>
              </a:rPr>
              <a:t>相空间光学基础</a:t>
            </a:r>
            <a:endParaRPr lang="en-US" altLang="zh-CN" dirty="0">
              <a:solidFill>
                <a:schemeClr val="tx1"/>
              </a:solidFill>
              <a:latin typeface="方正兰亭粗黑_GBK" panose="02000000000000000000" pitchFamily="2" charset="-122"/>
              <a:ea typeface="方正兰亭粗黑_GBK" panose="02000000000000000000" pitchFamily="2" charset="-122"/>
              <a:cs typeface="+mn-cs"/>
            </a:endParaRPr>
          </a:p>
        </p:txBody>
      </p:sp>
      <p:sp>
        <p:nvSpPr>
          <p:cNvPr id="3" name="矩形 2"/>
          <p:cNvSpPr/>
          <p:nvPr/>
        </p:nvSpPr>
        <p:spPr>
          <a:xfrm>
            <a:off x="967544" y="5368729"/>
            <a:ext cx="7366119" cy="523220"/>
          </a:xfrm>
          <a:prstGeom prst="rect">
            <a:avLst/>
          </a:prstGeom>
        </p:spPr>
        <p:txBody>
          <a:bodyPr wrap="none">
            <a:spAutoFit/>
          </a:bodyPr>
          <a:lstStyle/>
          <a:p>
            <a:r>
              <a:rPr lang="zh-CN" altLang="en-US" sz="2800" smtClean="0">
                <a:latin typeface="Arial" panose="020B0604020202020204" pitchFamily="34" charset="0"/>
                <a:ea typeface="黑体" panose="02010609060101010101" pitchFamily="49" charset="-122"/>
                <a:cs typeface="Arial" panose="020B0604020202020204" pitchFamily="34" charset="0"/>
              </a:rPr>
              <a:t>利用相空间变换（光线追迹）获得重聚焦图像</a:t>
            </a:r>
            <a:endParaRPr lang="zh-CN" altLang="en-US" sz="2800">
              <a:latin typeface="Arial" panose="020B0604020202020204" pitchFamily="34" charset="0"/>
              <a:ea typeface="黑体" panose="02010609060101010101" pitchFamily="49" charset="-122"/>
              <a:cs typeface="Arial" panose="020B0604020202020204" pitchFamily="34" charset="0"/>
            </a:endParaRPr>
          </a:p>
        </p:txBody>
      </p:sp>
      <p:pic>
        <p:nvPicPr>
          <p:cNvPr id="2" name="图片 1"/>
          <p:cNvPicPr>
            <a:picLocks noChangeAspect="1"/>
          </p:cNvPicPr>
          <p:nvPr/>
        </p:nvPicPr>
        <p:blipFill rotWithShape="1">
          <a:blip r:embed="rId3">
            <a:extLst/>
          </a:blip>
          <a:srcRect t="2713" r="1813"/>
          <a:stretch/>
        </p:blipFill>
        <p:spPr>
          <a:xfrm>
            <a:off x="1387312" y="1876508"/>
            <a:ext cx="6253892" cy="3194051"/>
          </a:xfrm>
          <a:prstGeom prst="rect">
            <a:avLst/>
          </a:prstGeom>
        </p:spPr>
      </p:pic>
      <p:sp>
        <p:nvSpPr>
          <p:cNvPr id="6" name="矩形 5"/>
          <p:cNvSpPr/>
          <p:nvPr/>
        </p:nvSpPr>
        <p:spPr>
          <a:xfrm>
            <a:off x="653570" y="906677"/>
            <a:ext cx="3467616" cy="584775"/>
          </a:xfrm>
          <a:prstGeom prst="rect">
            <a:avLst/>
          </a:prstGeom>
        </p:spPr>
        <p:txBody>
          <a:bodyPr wrap="none">
            <a:spAutoFit/>
          </a:bodyPr>
          <a:lstStyle/>
          <a:p>
            <a:r>
              <a:rPr lang="zh-CN" altLang="en-US" sz="3200" smtClean="0">
                <a:solidFill>
                  <a:srgbClr val="C00000"/>
                </a:solidFill>
                <a:latin typeface="Arial" panose="020B0604020202020204" pitchFamily="34" charset="0"/>
                <a:ea typeface="黑体" panose="02010609060101010101" pitchFamily="49" charset="-122"/>
                <a:cs typeface="Arial" panose="020B0604020202020204" pitchFamily="34" charset="0"/>
              </a:rPr>
              <a:t>相空间直接测量：</a:t>
            </a:r>
            <a:endParaRPr lang="zh-CN" altLang="en-US" sz="3200">
              <a:solidFill>
                <a:srgbClr val="C00000"/>
              </a:solidFill>
              <a:latin typeface="Arial" panose="020B0604020202020204" pitchFamily="34" charset="0"/>
              <a:ea typeface="黑体" panose="02010609060101010101" pitchFamily="49" charset="-122"/>
              <a:cs typeface="Arial" panose="020B0604020202020204" pitchFamily="34" charset="0"/>
            </a:endParaRPr>
          </a:p>
        </p:txBody>
      </p:sp>
      <p:sp>
        <p:nvSpPr>
          <p:cNvPr id="4" name="矩形 3"/>
          <p:cNvSpPr/>
          <p:nvPr/>
        </p:nvSpPr>
        <p:spPr>
          <a:xfrm>
            <a:off x="0" y="6604084"/>
            <a:ext cx="2712602" cy="253916"/>
          </a:xfrm>
          <a:prstGeom prst="rect">
            <a:avLst/>
          </a:prstGeom>
        </p:spPr>
        <p:txBody>
          <a:bodyPr wrap="none">
            <a:spAutoFit/>
          </a:bodyPr>
          <a:lstStyle/>
          <a:p>
            <a:r>
              <a:rPr lang="zh-CN" altLang="en-US" sz="1050" u="sng">
                <a:solidFill>
                  <a:srgbClr val="0033CC"/>
                </a:solidFill>
                <a:latin typeface="Arial" panose="020B0604020202020204" pitchFamily="34" charset="0"/>
                <a:hlinkClick r:id="rId4" action="ppaction://hlinkfile"/>
              </a:rPr>
              <a:t>Ng </a:t>
            </a:r>
            <a:r>
              <a:rPr lang="en-US" altLang="zh-CN" sz="1050" u="sng" smtClean="0">
                <a:solidFill>
                  <a:srgbClr val="0033CC"/>
                </a:solidFill>
                <a:latin typeface="Arial" panose="020B0604020202020204" pitchFamily="34" charset="0"/>
                <a:hlinkClick r:id="rId4" action="ppaction://hlinkfile"/>
              </a:rPr>
              <a:t>et.al.</a:t>
            </a:r>
            <a:r>
              <a:rPr lang="zh-CN" altLang="en-US" sz="1050" u="sng" smtClean="0">
                <a:solidFill>
                  <a:srgbClr val="0033CC"/>
                </a:solidFill>
                <a:latin typeface="Arial" panose="020B0604020202020204" pitchFamily="34" charset="0"/>
                <a:hlinkClick r:id="rId4" action="ppaction://hlinkfile"/>
              </a:rPr>
              <a:t>- </a:t>
            </a:r>
            <a:r>
              <a:rPr lang="zh-CN" altLang="en-US" sz="1050" u="sng">
                <a:solidFill>
                  <a:srgbClr val="0033CC"/>
                </a:solidFill>
                <a:latin typeface="Arial" panose="020B0604020202020204" pitchFamily="34" charset="0"/>
                <a:hlinkClick r:id="rId4" action="ppaction://hlinkfile"/>
              </a:rPr>
              <a:t>2005 - Fourier slice photography</a:t>
            </a:r>
            <a:endParaRPr lang="zh-CN" altLang="en-US" sz="1050" u="sng">
              <a:solidFill>
                <a:srgbClr val="0033CC"/>
              </a:solidFill>
              <a:latin typeface="Arial" panose="020B0604020202020204" pitchFamily="34" charset="0"/>
            </a:endParaRPr>
          </a:p>
        </p:txBody>
      </p:sp>
    </p:spTree>
    <p:extLst>
      <p:ext uri="{BB962C8B-B14F-4D97-AF65-F5344CB8AC3E}">
        <p14:creationId xmlns:p14="http://schemas.microsoft.com/office/powerpoint/2010/main" val="2920267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C5C78DE-9C0B-4B83-9754-1B16F32780A6}"/>
              </a:ext>
            </a:extLst>
          </p:cNvPr>
          <p:cNvSpPr txBox="1">
            <a:spLocks/>
          </p:cNvSpPr>
          <p:nvPr/>
        </p:nvSpPr>
        <p:spPr bwMode="auto">
          <a:xfrm>
            <a:off x="184732" y="223991"/>
            <a:ext cx="8931745" cy="469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600" b="0" i="0" kern="1200">
                <a:solidFill>
                  <a:srgbClr val="FFC000"/>
                </a:solidFill>
                <a:latin typeface="Tahoma" pitchFamily="34" charset="0"/>
                <a:ea typeface="+mj-ea"/>
                <a:cs typeface="Tahoma"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57200" indent="-457200">
              <a:defRPr/>
            </a:pPr>
            <a:r>
              <a:rPr lang="en-US" altLang="zh-TW" smtClean="0">
                <a:solidFill>
                  <a:schemeClr val="tx1"/>
                </a:solidFill>
                <a:latin typeface="方正兰亭粗黑_GBK" panose="02000000000000000000" pitchFamily="2" charset="-122"/>
                <a:ea typeface="方正兰亭粗黑_GBK" panose="02000000000000000000" pitchFamily="2" charset="-122"/>
                <a:cs typeface="+mn-cs"/>
              </a:rPr>
              <a:t>4.6 </a:t>
            </a:r>
            <a:r>
              <a:rPr lang="zh-CN" altLang="en-US" smtClean="0">
                <a:solidFill>
                  <a:schemeClr val="tx1"/>
                </a:solidFill>
                <a:latin typeface="方正兰亭粗黑_GBK" panose="02000000000000000000" pitchFamily="2" charset="-122"/>
                <a:ea typeface="方正兰亭粗黑_GBK" panose="02000000000000000000" pitchFamily="2" charset="-122"/>
                <a:cs typeface="+mn-cs"/>
              </a:rPr>
              <a:t>相空间光学基础</a:t>
            </a:r>
            <a:endParaRPr lang="en-US" altLang="zh-CN" dirty="0">
              <a:solidFill>
                <a:schemeClr val="tx1"/>
              </a:solidFill>
              <a:latin typeface="方正兰亭粗黑_GBK" panose="02000000000000000000" pitchFamily="2" charset="-122"/>
              <a:ea typeface="方正兰亭粗黑_GBK" panose="02000000000000000000" pitchFamily="2" charset="-122"/>
              <a:cs typeface="+mn-cs"/>
            </a:endParaRPr>
          </a:p>
        </p:txBody>
      </p:sp>
      <p:pic>
        <p:nvPicPr>
          <p:cNvPr id="2" name="图片 1"/>
          <p:cNvPicPr>
            <a:picLocks noChangeAspect="1"/>
          </p:cNvPicPr>
          <p:nvPr/>
        </p:nvPicPr>
        <p:blipFill>
          <a:blip r:embed="rId3"/>
          <a:stretch>
            <a:fillRect/>
          </a:stretch>
        </p:blipFill>
        <p:spPr>
          <a:xfrm>
            <a:off x="184732" y="1842298"/>
            <a:ext cx="8654468" cy="4272459"/>
          </a:xfrm>
          <a:prstGeom prst="rect">
            <a:avLst/>
          </a:prstGeom>
        </p:spPr>
      </p:pic>
      <p:sp>
        <p:nvSpPr>
          <p:cNvPr id="3" name="矩形 2"/>
          <p:cNvSpPr/>
          <p:nvPr/>
        </p:nvSpPr>
        <p:spPr>
          <a:xfrm>
            <a:off x="0" y="6596390"/>
            <a:ext cx="9459310" cy="261610"/>
          </a:xfrm>
          <a:prstGeom prst="rect">
            <a:avLst/>
          </a:prstGeom>
        </p:spPr>
        <p:txBody>
          <a:bodyPr wrap="square">
            <a:spAutoFit/>
          </a:bodyPr>
          <a:lstStyle/>
          <a:p>
            <a:r>
              <a:rPr lang="zh-CN" altLang="en-US" sz="1100" u="sng">
                <a:solidFill>
                  <a:srgbClr val="0033CC"/>
                </a:solidFill>
                <a:latin typeface="Arial" panose="020B0604020202020204" pitchFamily="34" charset="0"/>
                <a:cs typeface="Arial" panose="020B0604020202020204" pitchFamily="34" charset="0"/>
              </a:rPr>
              <a:t>https://www.accessengineeringlibrary.com/browse/phase-space-optics-fundamentals-and-applications#fullDetails</a:t>
            </a:r>
          </a:p>
        </p:txBody>
      </p:sp>
      <p:sp>
        <p:nvSpPr>
          <p:cNvPr id="4" name="矩形 3"/>
          <p:cNvSpPr/>
          <p:nvPr/>
        </p:nvSpPr>
        <p:spPr>
          <a:xfrm>
            <a:off x="277308" y="1207151"/>
            <a:ext cx="4544834" cy="523220"/>
          </a:xfrm>
          <a:prstGeom prst="rect">
            <a:avLst/>
          </a:prstGeom>
        </p:spPr>
        <p:txBody>
          <a:bodyPr wrap="none">
            <a:spAutoFit/>
          </a:bodyPr>
          <a:lstStyle/>
          <a:p>
            <a:r>
              <a:rPr lang="zh-CN" altLang="en-US" sz="2800" smtClean="0">
                <a:latin typeface="黑体" panose="02010609060101010101" pitchFamily="49" charset="-122"/>
                <a:ea typeface="黑体" panose="02010609060101010101" pitchFamily="49" charset="-122"/>
              </a:rPr>
              <a:t>参考教材</a:t>
            </a:r>
            <a:r>
              <a:rPr lang="zh-CN" altLang="en-US" sz="2000" smtClean="0">
                <a:latin typeface="黑体" panose="02010609060101010101" pitchFamily="49" charset="-122"/>
                <a:ea typeface="黑体" panose="02010609060101010101" pitchFamily="49" charset="-122"/>
              </a:rPr>
              <a:t>（主要是第一章内容）</a:t>
            </a:r>
            <a:r>
              <a:rPr lang="zh-CN" altLang="en-US" sz="2800" smtClean="0">
                <a:latin typeface="黑体" panose="02010609060101010101" pitchFamily="49" charset="-122"/>
                <a:ea typeface="黑体" panose="02010609060101010101" pitchFamily="49" charset="-122"/>
              </a:rPr>
              <a:t>：</a:t>
            </a:r>
            <a:endParaRPr lang="en-US" altLang="zh-TW" sz="280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8461175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C5C78DE-9C0B-4B83-9754-1B16F32780A6}"/>
              </a:ext>
            </a:extLst>
          </p:cNvPr>
          <p:cNvSpPr txBox="1">
            <a:spLocks/>
          </p:cNvSpPr>
          <p:nvPr/>
        </p:nvSpPr>
        <p:spPr bwMode="auto">
          <a:xfrm>
            <a:off x="184732" y="223991"/>
            <a:ext cx="8931745" cy="469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600" b="0" i="0" kern="1200">
                <a:solidFill>
                  <a:srgbClr val="FFC000"/>
                </a:solidFill>
                <a:latin typeface="Tahoma" pitchFamily="34" charset="0"/>
                <a:ea typeface="+mj-ea"/>
                <a:cs typeface="Tahoma"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57200" indent="-457200">
              <a:defRPr/>
            </a:pPr>
            <a:r>
              <a:rPr lang="en-US" altLang="zh-TW" smtClean="0">
                <a:solidFill>
                  <a:schemeClr val="tx1"/>
                </a:solidFill>
                <a:latin typeface="方正兰亭粗黑_GBK" panose="02000000000000000000" pitchFamily="2" charset="-122"/>
                <a:ea typeface="方正兰亭粗黑_GBK" panose="02000000000000000000" pitchFamily="2" charset="-122"/>
                <a:cs typeface="+mn-cs"/>
              </a:rPr>
              <a:t>4.6 </a:t>
            </a:r>
            <a:r>
              <a:rPr lang="zh-CN" altLang="en-US" smtClean="0">
                <a:solidFill>
                  <a:schemeClr val="tx1"/>
                </a:solidFill>
                <a:latin typeface="方正兰亭粗黑_GBK" panose="02000000000000000000" pitchFamily="2" charset="-122"/>
                <a:ea typeface="方正兰亭粗黑_GBK" panose="02000000000000000000" pitchFamily="2" charset="-122"/>
                <a:cs typeface="+mn-cs"/>
              </a:rPr>
              <a:t>相空间光学基础</a:t>
            </a:r>
            <a:endParaRPr lang="en-US" altLang="zh-CN" dirty="0">
              <a:solidFill>
                <a:schemeClr val="tx1"/>
              </a:solidFill>
              <a:latin typeface="方正兰亭粗黑_GBK" panose="02000000000000000000" pitchFamily="2" charset="-122"/>
              <a:ea typeface="方正兰亭粗黑_GBK" panose="02000000000000000000" pitchFamily="2" charset="-122"/>
              <a:cs typeface="+mn-cs"/>
            </a:endParaRPr>
          </a:p>
        </p:txBody>
      </p:sp>
      <p:sp>
        <p:nvSpPr>
          <p:cNvPr id="4" name="矩形 3"/>
          <p:cNvSpPr/>
          <p:nvPr/>
        </p:nvSpPr>
        <p:spPr>
          <a:xfrm>
            <a:off x="653570" y="1017996"/>
            <a:ext cx="3057247" cy="584775"/>
          </a:xfrm>
          <a:prstGeom prst="rect">
            <a:avLst/>
          </a:prstGeom>
        </p:spPr>
        <p:txBody>
          <a:bodyPr wrap="none">
            <a:spAutoFit/>
          </a:bodyPr>
          <a:lstStyle/>
          <a:p>
            <a:r>
              <a:rPr lang="zh-CN" altLang="en-US" sz="3200" smtClean="0">
                <a:solidFill>
                  <a:srgbClr val="C00000"/>
                </a:solidFill>
                <a:latin typeface="Arial" panose="020B0604020202020204" pitchFamily="34" charset="0"/>
                <a:ea typeface="黑体" panose="02010609060101010101" pitchFamily="49" charset="-122"/>
                <a:cs typeface="Arial" panose="020B0604020202020204" pitchFamily="34" charset="0"/>
              </a:rPr>
              <a:t>设计光场相机？</a:t>
            </a:r>
            <a:endParaRPr lang="zh-CN" altLang="en-US" sz="3200">
              <a:solidFill>
                <a:srgbClr val="C00000"/>
              </a:solidFill>
              <a:latin typeface="Arial" panose="020B0604020202020204" pitchFamily="34" charset="0"/>
              <a:ea typeface="黑体" panose="02010609060101010101" pitchFamily="49" charset="-122"/>
              <a:cs typeface="Arial" panose="020B0604020202020204" pitchFamily="34" charset="0"/>
            </a:endParaRPr>
          </a:p>
        </p:txBody>
      </p:sp>
      <p:sp>
        <p:nvSpPr>
          <p:cNvPr id="9" name="矩形 8"/>
          <p:cNvSpPr/>
          <p:nvPr/>
        </p:nvSpPr>
        <p:spPr>
          <a:xfrm>
            <a:off x="2616062" y="5677254"/>
            <a:ext cx="3975768" cy="523220"/>
          </a:xfrm>
          <a:prstGeom prst="rect">
            <a:avLst/>
          </a:prstGeom>
        </p:spPr>
        <p:txBody>
          <a:bodyPr wrap="none">
            <a:spAutoFit/>
          </a:bodyPr>
          <a:lstStyle/>
          <a:p>
            <a:r>
              <a:rPr lang="zh-CN" altLang="en-US" sz="2800" smtClean="0">
                <a:latin typeface="Arial" panose="020B0604020202020204" pitchFamily="34" charset="0"/>
                <a:ea typeface="黑体" panose="02010609060101010101" pitchFamily="49" charset="-122"/>
                <a:cs typeface="Arial" panose="020B0604020202020204" pitchFamily="34" charset="0"/>
              </a:rPr>
              <a:t>设计</a:t>
            </a:r>
            <a:r>
              <a:rPr lang="en-US" altLang="zh-CN" sz="2800" smtClean="0">
                <a:latin typeface="Arial" panose="020B0604020202020204" pitchFamily="34" charset="0"/>
                <a:ea typeface="黑体" panose="02010609060101010101" pitchFamily="49" charset="-122"/>
                <a:cs typeface="Arial" panose="020B0604020202020204" pitchFamily="34" charset="0"/>
              </a:rPr>
              <a:t>2</a:t>
            </a:r>
            <a:r>
              <a:rPr lang="zh-CN" altLang="en-US" sz="2800" smtClean="0">
                <a:latin typeface="Arial" panose="020B0604020202020204" pitchFamily="34" charset="0"/>
                <a:ea typeface="黑体" panose="02010609060101010101" pitchFamily="49" charset="-122"/>
                <a:cs typeface="Arial" panose="020B0604020202020204" pitchFamily="34" charset="0"/>
              </a:rPr>
              <a:t>：全分辨光场相机</a:t>
            </a:r>
            <a:endParaRPr lang="zh-CN" altLang="en-US" sz="2800">
              <a:latin typeface="Arial" panose="020B0604020202020204" pitchFamily="34" charset="0"/>
              <a:ea typeface="黑体" panose="02010609060101010101" pitchFamily="49" charset="-122"/>
              <a:cs typeface="Arial" panose="020B0604020202020204" pitchFamily="34" charset="0"/>
            </a:endParaRPr>
          </a:p>
        </p:txBody>
      </p:sp>
      <p:pic>
        <p:nvPicPr>
          <p:cNvPr id="10" name="图片 9">
            <a:hlinkClick r:id="rId3" action="ppaction://hlinkfile"/>
          </p:cNvPr>
          <p:cNvPicPr>
            <a:picLocks noChangeAspect="1"/>
          </p:cNvPicPr>
          <p:nvPr/>
        </p:nvPicPr>
        <p:blipFill>
          <a:blip r:embed="rId4"/>
          <a:stretch>
            <a:fillRect/>
          </a:stretch>
        </p:blipFill>
        <p:spPr>
          <a:xfrm>
            <a:off x="494064" y="1926780"/>
            <a:ext cx="8219765" cy="3344839"/>
          </a:xfrm>
          <a:prstGeom prst="rect">
            <a:avLst/>
          </a:prstGeom>
        </p:spPr>
      </p:pic>
      <p:sp>
        <p:nvSpPr>
          <p:cNvPr id="7" name="矩形 6"/>
          <p:cNvSpPr/>
          <p:nvPr/>
        </p:nvSpPr>
        <p:spPr>
          <a:xfrm>
            <a:off x="0" y="6606109"/>
            <a:ext cx="10058400" cy="261610"/>
          </a:xfrm>
          <a:prstGeom prst="rect">
            <a:avLst/>
          </a:prstGeom>
        </p:spPr>
        <p:txBody>
          <a:bodyPr wrap="square">
            <a:spAutoFit/>
          </a:bodyPr>
          <a:lstStyle/>
          <a:p>
            <a:r>
              <a:rPr lang="en-US" altLang="zh-CN" sz="1100" u="sng" smtClean="0">
                <a:solidFill>
                  <a:srgbClr val="0033CC"/>
                </a:solidFill>
                <a:latin typeface="Arial" panose="020B0604020202020204" pitchFamily="34" charset="0"/>
                <a:cs typeface="Arial" panose="020B0604020202020204" pitchFamily="34" charset="0"/>
                <a:hlinkClick r:id="rId5" action="ppaction://hlinkfile"/>
              </a:rPr>
              <a:t>Lumsdaine, Andrew, and Todor Georgiev. "Full resolution light field rendering."Indiana University and Adobe Systems, Tech. Rep (2008).</a:t>
            </a:r>
            <a:endParaRPr lang="zh-CN" altLang="en-US" sz="1100" u="sng">
              <a:solidFill>
                <a:srgbClr val="00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39137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C5C78DE-9C0B-4B83-9754-1B16F32780A6}"/>
              </a:ext>
            </a:extLst>
          </p:cNvPr>
          <p:cNvSpPr txBox="1">
            <a:spLocks/>
          </p:cNvSpPr>
          <p:nvPr/>
        </p:nvSpPr>
        <p:spPr bwMode="auto">
          <a:xfrm>
            <a:off x="212255" y="255796"/>
            <a:ext cx="8931745" cy="469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600" b="0" i="0" kern="1200">
                <a:solidFill>
                  <a:srgbClr val="FFC000"/>
                </a:solidFill>
                <a:latin typeface="Tahoma" pitchFamily="34" charset="0"/>
                <a:ea typeface="+mj-ea"/>
                <a:cs typeface="Tahoma"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57200" indent="-457200">
              <a:defRPr/>
            </a:pPr>
            <a:r>
              <a:rPr lang="en-US" altLang="zh-TW" smtClean="0">
                <a:solidFill>
                  <a:schemeClr val="tx1"/>
                </a:solidFill>
                <a:latin typeface="方正兰亭粗黑_GBK" panose="02000000000000000000" pitchFamily="2" charset="-122"/>
                <a:ea typeface="方正兰亭粗黑_GBK" panose="02000000000000000000" pitchFamily="2" charset="-122"/>
                <a:cs typeface="+mn-cs"/>
              </a:rPr>
              <a:t>4.6 </a:t>
            </a:r>
            <a:r>
              <a:rPr lang="zh-CN" altLang="en-US" smtClean="0">
                <a:solidFill>
                  <a:schemeClr val="tx1"/>
                </a:solidFill>
                <a:latin typeface="方正兰亭粗黑_GBK" panose="02000000000000000000" pitchFamily="2" charset="-122"/>
                <a:ea typeface="方正兰亭粗黑_GBK" panose="02000000000000000000" pitchFamily="2" charset="-122"/>
                <a:cs typeface="+mn-cs"/>
              </a:rPr>
              <a:t>相空间光学基础</a:t>
            </a:r>
            <a:endParaRPr lang="en-US" altLang="zh-CN" dirty="0">
              <a:solidFill>
                <a:schemeClr val="tx1"/>
              </a:solidFill>
              <a:latin typeface="方正兰亭粗黑_GBK" panose="02000000000000000000" pitchFamily="2" charset="-122"/>
              <a:ea typeface="方正兰亭粗黑_GBK" panose="02000000000000000000" pitchFamily="2" charset="-122"/>
              <a:cs typeface="+mn-cs"/>
            </a:endParaRPr>
          </a:p>
        </p:txBody>
      </p:sp>
      <p:pic>
        <p:nvPicPr>
          <p:cNvPr id="7" name="图片 6"/>
          <p:cNvPicPr>
            <a:picLocks noChangeAspect="1"/>
          </p:cNvPicPr>
          <p:nvPr/>
        </p:nvPicPr>
        <p:blipFill>
          <a:blip r:embed="rId3"/>
          <a:stretch>
            <a:fillRect/>
          </a:stretch>
        </p:blipFill>
        <p:spPr>
          <a:xfrm>
            <a:off x="1183446" y="1435757"/>
            <a:ext cx="7158095" cy="4283472"/>
          </a:xfrm>
          <a:prstGeom prst="rect">
            <a:avLst/>
          </a:prstGeom>
        </p:spPr>
      </p:pic>
      <p:sp>
        <p:nvSpPr>
          <p:cNvPr id="9" name="矩形 8"/>
          <p:cNvSpPr/>
          <p:nvPr/>
        </p:nvSpPr>
        <p:spPr>
          <a:xfrm>
            <a:off x="653570" y="906677"/>
            <a:ext cx="3467616" cy="584775"/>
          </a:xfrm>
          <a:prstGeom prst="rect">
            <a:avLst/>
          </a:prstGeom>
        </p:spPr>
        <p:txBody>
          <a:bodyPr wrap="none">
            <a:spAutoFit/>
          </a:bodyPr>
          <a:lstStyle/>
          <a:p>
            <a:r>
              <a:rPr lang="zh-CN" altLang="en-US" sz="3200" smtClean="0">
                <a:solidFill>
                  <a:srgbClr val="C00000"/>
                </a:solidFill>
                <a:latin typeface="Arial" panose="020B0604020202020204" pitchFamily="34" charset="0"/>
                <a:ea typeface="黑体" panose="02010609060101010101" pitchFamily="49" charset="-122"/>
                <a:cs typeface="Arial" panose="020B0604020202020204" pitchFamily="34" charset="0"/>
              </a:rPr>
              <a:t>相空间直接测量：</a:t>
            </a:r>
            <a:endParaRPr lang="zh-CN" altLang="en-US" sz="3200">
              <a:solidFill>
                <a:srgbClr val="C00000"/>
              </a:solidFill>
              <a:latin typeface="Arial" panose="020B0604020202020204" pitchFamily="34" charset="0"/>
              <a:ea typeface="黑体" panose="02010609060101010101" pitchFamily="49" charset="-122"/>
              <a:cs typeface="Arial" panose="020B0604020202020204" pitchFamily="34" charset="0"/>
            </a:endParaRPr>
          </a:p>
        </p:txBody>
      </p:sp>
      <p:sp>
        <p:nvSpPr>
          <p:cNvPr id="6" name="矩形 5"/>
          <p:cNvSpPr/>
          <p:nvPr/>
        </p:nvSpPr>
        <p:spPr>
          <a:xfrm>
            <a:off x="1578984" y="5840449"/>
            <a:ext cx="5929828" cy="523220"/>
          </a:xfrm>
          <a:prstGeom prst="rect">
            <a:avLst/>
          </a:prstGeom>
        </p:spPr>
        <p:txBody>
          <a:bodyPr wrap="none">
            <a:spAutoFit/>
          </a:bodyPr>
          <a:lstStyle/>
          <a:p>
            <a:r>
              <a:rPr lang="zh-CN" altLang="en-US" sz="2800" smtClean="0">
                <a:latin typeface="Arial" panose="020B0604020202020204" pitchFamily="34" charset="0"/>
                <a:ea typeface="黑体" panose="02010609060101010101" pitchFamily="49" charset="-122"/>
                <a:cs typeface="Arial" panose="020B0604020202020204" pitchFamily="34" charset="0"/>
              </a:rPr>
              <a:t>相空间采样：更密集地采集空间分布</a:t>
            </a:r>
            <a:endParaRPr lang="zh-CN" altLang="en-US" sz="2800">
              <a:latin typeface="Arial" panose="020B0604020202020204" pitchFamily="34" charset="0"/>
              <a:ea typeface="黑体" panose="02010609060101010101" pitchFamily="49" charset="-122"/>
              <a:cs typeface="Arial" panose="020B0604020202020204" pitchFamily="34" charset="0"/>
            </a:endParaRPr>
          </a:p>
        </p:txBody>
      </p:sp>
      <p:sp>
        <p:nvSpPr>
          <p:cNvPr id="10" name="矩形 9"/>
          <p:cNvSpPr/>
          <p:nvPr/>
        </p:nvSpPr>
        <p:spPr>
          <a:xfrm>
            <a:off x="0" y="6606109"/>
            <a:ext cx="10058400" cy="261610"/>
          </a:xfrm>
          <a:prstGeom prst="rect">
            <a:avLst/>
          </a:prstGeom>
        </p:spPr>
        <p:txBody>
          <a:bodyPr wrap="square">
            <a:spAutoFit/>
          </a:bodyPr>
          <a:lstStyle/>
          <a:p>
            <a:r>
              <a:rPr lang="en-US" altLang="zh-CN" sz="1100" u="sng" smtClean="0">
                <a:solidFill>
                  <a:srgbClr val="0033CC"/>
                </a:solidFill>
                <a:latin typeface="Arial" panose="020B0604020202020204" pitchFamily="34" charset="0"/>
                <a:cs typeface="Arial" panose="020B0604020202020204" pitchFamily="34" charset="0"/>
                <a:hlinkClick r:id="rId4" action="ppaction://hlinkfile"/>
              </a:rPr>
              <a:t>Lumsdaine, Andrew, and Todor Georgiev. "Full resolution light field rendering."Indiana University and Adobe Systems, Tech. Rep (2008).</a:t>
            </a:r>
            <a:endParaRPr lang="zh-CN" altLang="en-US" sz="1100" u="sng">
              <a:solidFill>
                <a:srgbClr val="00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69238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a:srcRect r="838" b="24357"/>
          <a:stretch/>
        </p:blipFill>
        <p:spPr>
          <a:xfrm>
            <a:off x="3010434" y="3804444"/>
            <a:ext cx="5950385" cy="2900772"/>
          </a:xfrm>
          <a:prstGeom prst="rect">
            <a:avLst/>
          </a:prstGeom>
        </p:spPr>
      </p:pic>
      <p:sp>
        <p:nvSpPr>
          <p:cNvPr id="5" name="Title 1">
            <a:extLst>
              <a:ext uri="{FF2B5EF4-FFF2-40B4-BE49-F238E27FC236}">
                <a16:creationId xmlns:a16="http://schemas.microsoft.com/office/drawing/2014/main" id="{7C5C78DE-9C0B-4B83-9754-1B16F32780A6}"/>
              </a:ext>
            </a:extLst>
          </p:cNvPr>
          <p:cNvSpPr txBox="1">
            <a:spLocks/>
          </p:cNvSpPr>
          <p:nvPr/>
        </p:nvSpPr>
        <p:spPr bwMode="auto">
          <a:xfrm>
            <a:off x="184732" y="223991"/>
            <a:ext cx="8931745" cy="469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600" b="0" i="0" kern="1200">
                <a:solidFill>
                  <a:srgbClr val="FFC000"/>
                </a:solidFill>
                <a:latin typeface="Tahoma" pitchFamily="34" charset="0"/>
                <a:ea typeface="+mj-ea"/>
                <a:cs typeface="Tahoma"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57200" indent="-457200">
              <a:defRPr/>
            </a:pPr>
            <a:r>
              <a:rPr lang="en-US" altLang="zh-TW" smtClean="0">
                <a:solidFill>
                  <a:schemeClr val="tx1"/>
                </a:solidFill>
                <a:latin typeface="方正兰亭粗黑_GBK" panose="02000000000000000000" pitchFamily="2" charset="-122"/>
                <a:ea typeface="方正兰亭粗黑_GBK" panose="02000000000000000000" pitchFamily="2" charset="-122"/>
                <a:cs typeface="+mn-cs"/>
              </a:rPr>
              <a:t>4.6 </a:t>
            </a:r>
            <a:r>
              <a:rPr lang="zh-CN" altLang="en-US" smtClean="0">
                <a:solidFill>
                  <a:schemeClr val="tx1"/>
                </a:solidFill>
                <a:latin typeface="方正兰亭粗黑_GBK" panose="02000000000000000000" pitchFamily="2" charset="-122"/>
                <a:ea typeface="方正兰亭粗黑_GBK" panose="02000000000000000000" pitchFamily="2" charset="-122"/>
                <a:cs typeface="+mn-cs"/>
              </a:rPr>
              <a:t>相空间光学基础</a:t>
            </a:r>
            <a:endParaRPr lang="en-US" altLang="zh-CN" dirty="0">
              <a:solidFill>
                <a:schemeClr val="tx1"/>
              </a:solidFill>
              <a:latin typeface="方正兰亭粗黑_GBK" panose="02000000000000000000" pitchFamily="2" charset="-122"/>
              <a:ea typeface="方正兰亭粗黑_GBK" panose="02000000000000000000" pitchFamily="2" charset="-122"/>
              <a:cs typeface="+mn-cs"/>
            </a:endParaRPr>
          </a:p>
        </p:txBody>
      </p:sp>
      <p:sp>
        <p:nvSpPr>
          <p:cNvPr id="4" name="矩形 3"/>
          <p:cNvSpPr/>
          <p:nvPr/>
        </p:nvSpPr>
        <p:spPr>
          <a:xfrm>
            <a:off x="788040" y="924607"/>
            <a:ext cx="1415772" cy="584775"/>
          </a:xfrm>
          <a:prstGeom prst="rect">
            <a:avLst/>
          </a:prstGeom>
        </p:spPr>
        <p:txBody>
          <a:bodyPr wrap="none">
            <a:spAutoFit/>
          </a:bodyPr>
          <a:lstStyle/>
          <a:p>
            <a:r>
              <a:rPr lang="zh-CN" altLang="en-US" sz="3200">
                <a:solidFill>
                  <a:srgbClr val="C00000"/>
                </a:solidFill>
                <a:latin typeface="Arial" panose="020B0604020202020204" pitchFamily="34" charset="0"/>
                <a:ea typeface="黑体" panose="02010609060101010101" pitchFamily="49" charset="-122"/>
                <a:cs typeface="Arial" panose="020B0604020202020204" pitchFamily="34" charset="0"/>
              </a:rPr>
              <a:t>小结</a:t>
            </a:r>
            <a:r>
              <a:rPr lang="zh-CN" altLang="en-US" sz="3200" smtClean="0">
                <a:solidFill>
                  <a:srgbClr val="C00000"/>
                </a:solidFill>
                <a:latin typeface="Arial" panose="020B0604020202020204" pitchFamily="34" charset="0"/>
                <a:ea typeface="黑体" panose="02010609060101010101" pitchFamily="49" charset="-122"/>
                <a:cs typeface="Arial" panose="020B0604020202020204" pitchFamily="34" charset="0"/>
              </a:rPr>
              <a:t>：</a:t>
            </a:r>
            <a:endParaRPr lang="zh-CN" altLang="en-US" sz="3200">
              <a:solidFill>
                <a:srgbClr val="C00000"/>
              </a:solidFill>
              <a:latin typeface="Arial" panose="020B0604020202020204" pitchFamily="34" charset="0"/>
              <a:ea typeface="黑体" panose="02010609060101010101" pitchFamily="49" charset="-122"/>
              <a:cs typeface="Arial" panose="020B0604020202020204" pitchFamily="34" charset="0"/>
            </a:endParaRPr>
          </a:p>
        </p:txBody>
      </p:sp>
      <p:sp>
        <p:nvSpPr>
          <p:cNvPr id="6" name="矩形 5"/>
          <p:cNvSpPr/>
          <p:nvPr/>
        </p:nvSpPr>
        <p:spPr>
          <a:xfrm>
            <a:off x="788040" y="1643853"/>
            <a:ext cx="7587333" cy="2160591"/>
          </a:xfrm>
          <a:prstGeom prst="rect">
            <a:avLst/>
          </a:prstGeom>
        </p:spPr>
        <p:txBody>
          <a:bodyPr wrap="none">
            <a:spAutoFit/>
          </a:bodyPr>
          <a:lstStyle/>
          <a:p>
            <a:pPr>
              <a:lnSpc>
                <a:spcPct val="120000"/>
              </a:lnSpc>
            </a:pPr>
            <a:r>
              <a:rPr lang="zh-CN" altLang="en-US" sz="2800" smtClean="0">
                <a:latin typeface="Arial" panose="020B0604020202020204" pitchFamily="34" charset="0"/>
                <a:ea typeface="黑体" panose="02010609060101010101" pitchFamily="49" charset="-122"/>
                <a:cs typeface="Arial" panose="020B0604020202020204" pitchFamily="34" charset="0"/>
              </a:rPr>
              <a:t>相空间光学的概念：</a:t>
            </a:r>
            <a:r>
              <a:rPr lang="zh-CN" altLang="en-US" sz="2400" smtClean="0">
                <a:solidFill>
                  <a:srgbClr val="C00000"/>
                </a:solidFill>
                <a:latin typeface="Arial" panose="020B0604020202020204" pitchFamily="34" charset="0"/>
                <a:ea typeface="黑体" panose="02010609060101010101" pitchFamily="49" charset="-122"/>
                <a:cs typeface="Arial" panose="020B0604020202020204" pitchFamily="34" charset="0"/>
              </a:rPr>
              <a:t>空间</a:t>
            </a:r>
            <a:r>
              <a:rPr lang="en-US" altLang="zh-CN" sz="2400" smtClean="0">
                <a:solidFill>
                  <a:srgbClr val="C00000"/>
                </a:solidFill>
                <a:latin typeface="Arial" panose="020B0604020202020204" pitchFamily="34" charset="0"/>
                <a:ea typeface="黑体" panose="02010609060101010101" pitchFamily="49" charset="-122"/>
                <a:cs typeface="Arial" panose="020B0604020202020204" pitchFamily="34" charset="0"/>
              </a:rPr>
              <a:t>/</a:t>
            </a:r>
            <a:r>
              <a:rPr lang="zh-CN" altLang="en-US" sz="2400" smtClean="0">
                <a:solidFill>
                  <a:srgbClr val="C00000"/>
                </a:solidFill>
                <a:latin typeface="Arial" panose="020B0604020202020204" pitchFamily="34" charset="0"/>
                <a:ea typeface="黑体" panose="02010609060101010101" pitchFamily="49" charset="-122"/>
                <a:cs typeface="Arial" panose="020B0604020202020204" pitchFamily="34" charset="0"/>
              </a:rPr>
              <a:t>角度联合分布</a:t>
            </a:r>
            <a:r>
              <a:rPr lang="en-US" altLang="zh-CN" sz="2400" smtClean="0">
                <a:solidFill>
                  <a:srgbClr val="C00000"/>
                </a:solidFill>
                <a:latin typeface="Arial" panose="020B0604020202020204" pitchFamily="34" charset="0"/>
                <a:ea typeface="黑体" panose="02010609060101010101" pitchFamily="49" charset="-122"/>
                <a:cs typeface="Arial" panose="020B0604020202020204" pitchFamily="34" charset="0"/>
              </a:rPr>
              <a:t>:</a:t>
            </a:r>
            <a:r>
              <a:rPr lang="zh-CN" altLang="en-US" sz="2400" smtClean="0">
                <a:solidFill>
                  <a:srgbClr val="C00000"/>
                </a:solidFill>
                <a:latin typeface="Arial" panose="020B0604020202020204" pitchFamily="34" charset="0"/>
                <a:ea typeface="黑体" panose="02010609060101010101" pitchFamily="49" charset="-122"/>
                <a:cs typeface="Arial" panose="020B0604020202020204" pitchFamily="34" charset="0"/>
              </a:rPr>
              <a:t>类似于光线</a:t>
            </a:r>
            <a:endParaRPr lang="en-US" altLang="zh-CN" sz="2400" smtClean="0">
              <a:solidFill>
                <a:srgbClr val="C00000"/>
              </a:solidFill>
              <a:latin typeface="Arial" panose="020B0604020202020204" pitchFamily="34" charset="0"/>
              <a:ea typeface="黑体" panose="02010609060101010101" pitchFamily="49" charset="-122"/>
              <a:cs typeface="Arial" panose="020B0604020202020204" pitchFamily="34" charset="0"/>
            </a:endParaRPr>
          </a:p>
          <a:p>
            <a:pPr>
              <a:lnSpc>
                <a:spcPct val="120000"/>
              </a:lnSpc>
            </a:pPr>
            <a:r>
              <a:rPr lang="zh-CN" altLang="en-US" sz="2800" smtClean="0">
                <a:latin typeface="Arial" panose="020B0604020202020204" pitchFamily="34" charset="0"/>
                <a:ea typeface="黑体" panose="02010609060101010101" pitchFamily="49" charset="-122"/>
                <a:cs typeface="Arial" panose="020B0604020202020204" pitchFamily="34" charset="0"/>
              </a:rPr>
              <a:t>相空间的光线追迹：</a:t>
            </a:r>
            <a:r>
              <a:rPr lang="zh-CN" altLang="en-US" sz="2400">
                <a:solidFill>
                  <a:srgbClr val="C00000"/>
                </a:solidFill>
                <a:latin typeface="Arial" panose="020B0604020202020204" pitchFamily="34" charset="0"/>
                <a:ea typeface="黑体" panose="02010609060101010101" pitchFamily="49" charset="-122"/>
                <a:cs typeface="Arial" panose="020B0604020202020204" pitchFamily="34" charset="0"/>
              </a:rPr>
              <a:t>傍轴近似：</a:t>
            </a:r>
            <a:r>
              <a:rPr lang="en-US" altLang="zh-CN" sz="2400">
                <a:solidFill>
                  <a:srgbClr val="C00000"/>
                </a:solidFill>
                <a:latin typeface="Arial" panose="020B0604020202020204" pitchFamily="34" charset="0"/>
                <a:ea typeface="黑体" panose="02010609060101010101" pitchFamily="49" charset="-122"/>
                <a:cs typeface="Arial" panose="020B0604020202020204" pitchFamily="34" charset="0"/>
              </a:rPr>
              <a:t>ABCD</a:t>
            </a:r>
            <a:r>
              <a:rPr lang="zh-CN" altLang="en-US" sz="2400">
                <a:solidFill>
                  <a:srgbClr val="C00000"/>
                </a:solidFill>
                <a:latin typeface="Arial" panose="020B0604020202020204" pitchFamily="34" charset="0"/>
                <a:ea typeface="黑体" panose="02010609060101010101" pitchFamily="49" charset="-122"/>
                <a:cs typeface="Arial" panose="020B0604020202020204" pitchFamily="34" charset="0"/>
              </a:rPr>
              <a:t>矩阵</a:t>
            </a:r>
            <a:endParaRPr lang="en-US" altLang="zh-CN" sz="2400">
              <a:solidFill>
                <a:srgbClr val="C00000"/>
              </a:solidFill>
              <a:latin typeface="Arial" panose="020B0604020202020204" pitchFamily="34" charset="0"/>
              <a:ea typeface="黑体" panose="02010609060101010101" pitchFamily="49" charset="-122"/>
              <a:cs typeface="Arial" panose="020B0604020202020204" pitchFamily="34" charset="0"/>
            </a:endParaRPr>
          </a:p>
          <a:p>
            <a:pPr>
              <a:lnSpc>
                <a:spcPct val="120000"/>
              </a:lnSpc>
            </a:pPr>
            <a:r>
              <a:rPr lang="zh-CN" altLang="en-US" sz="2800" smtClean="0">
                <a:latin typeface="Arial" panose="020B0604020202020204" pitchFamily="34" charset="0"/>
                <a:ea typeface="黑体" panose="02010609060101010101" pitchFamily="49" charset="-122"/>
                <a:cs typeface="Arial" panose="020B0604020202020204" pitchFamily="34" charset="0"/>
              </a:rPr>
              <a:t>相空间的物理解释</a:t>
            </a:r>
            <a:r>
              <a:rPr lang="zh-CN" altLang="en-US" sz="2800">
                <a:latin typeface="Arial" panose="020B0604020202020204" pitchFamily="34" charset="0"/>
                <a:ea typeface="黑体" panose="02010609060101010101" pitchFamily="49" charset="-122"/>
                <a:cs typeface="Arial" panose="020B0604020202020204" pitchFamily="34" charset="0"/>
              </a:rPr>
              <a:t>：</a:t>
            </a:r>
            <a:r>
              <a:rPr lang="zh-CN" altLang="en-US" sz="2400">
                <a:solidFill>
                  <a:srgbClr val="C00000"/>
                </a:solidFill>
                <a:latin typeface="Arial" panose="020B0604020202020204" pitchFamily="34" charset="0"/>
                <a:ea typeface="黑体" panose="02010609060101010101" pitchFamily="49" charset="-122"/>
                <a:cs typeface="Arial" panose="020B0604020202020204" pitchFamily="34" charset="0"/>
              </a:rPr>
              <a:t>辐射度量学：辐亮度</a:t>
            </a:r>
            <a:endParaRPr lang="en-US" altLang="zh-CN" sz="2400">
              <a:solidFill>
                <a:srgbClr val="C00000"/>
              </a:solidFill>
              <a:latin typeface="Arial" panose="020B0604020202020204" pitchFamily="34" charset="0"/>
              <a:ea typeface="黑体" panose="02010609060101010101" pitchFamily="49" charset="-122"/>
              <a:cs typeface="Arial" panose="020B0604020202020204" pitchFamily="34" charset="0"/>
            </a:endParaRPr>
          </a:p>
          <a:p>
            <a:pPr>
              <a:lnSpc>
                <a:spcPct val="120000"/>
              </a:lnSpc>
            </a:pPr>
            <a:r>
              <a:rPr lang="zh-CN" altLang="en-US" sz="2800" smtClean="0">
                <a:latin typeface="Arial" panose="020B0604020202020204" pitchFamily="34" charset="0"/>
                <a:ea typeface="黑体" panose="02010609060101010101" pitchFamily="49" charset="-122"/>
                <a:cs typeface="Arial" panose="020B0604020202020204" pitchFamily="34" charset="0"/>
              </a:rPr>
              <a:t>相空间的直接测量</a:t>
            </a:r>
            <a:r>
              <a:rPr lang="zh-CN" altLang="en-US" sz="2800">
                <a:latin typeface="Arial" panose="020B0604020202020204" pitchFamily="34" charset="0"/>
                <a:ea typeface="黑体" panose="02010609060101010101" pitchFamily="49" charset="-122"/>
                <a:cs typeface="Arial" panose="020B0604020202020204" pitchFamily="34" charset="0"/>
              </a:rPr>
              <a:t>：</a:t>
            </a:r>
            <a:r>
              <a:rPr lang="zh-CN" altLang="en-US" sz="2400">
                <a:solidFill>
                  <a:srgbClr val="C00000"/>
                </a:solidFill>
                <a:latin typeface="Arial" panose="020B0604020202020204" pitchFamily="34" charset="0"/>
                <a:ea typeface="黑体" panose="02010609060101010101" pitchFamily="49" charset="-122"/>
                <a:cs typeface="Arial" panose="020B0604020202020204" pitchFamily="34" charset="0"/>
              </a:rPr>
              <a:t>光</a:t>
            </a:r>
            <a:r>
              <a:rPr lang="zh-CN" altLang="en-US" sz="2400" smtClean="0">
                <a:solidFill>
                  <a:srgbClr val="C00000"/>
                </a:solidFill>
                <a:latin typeface="Arial" panose="020B0604020202020204" pitchFamily="34" charset="0"/>
                <a:ea typeface="黑体" panose="02010609060101010101" pitchFamily="49" charset="-122"/>
                <a:cs typeface="Arial" panose="020B0604020202020204" pitchFamily="34" charset="0"/>
              </a:rPr>
              <a:t>场</a:t>
            </a:r>
            <a:r>
              <a:rPr lang="en-US" altLang="zh-CN" sz="2400" smtClean="0">
                <a:solidFill>
                  <a:srgbClr val="C00000"/>
                </a:solidFill>
                <a:latin typeface="Arial" panose="020B0604020202020204" pitchFamily="34" charset="0"/>
                <a:ea typeface="黑体" panose="02010609060101010101" pitchFamily="49" charset="-122"/>
                <a:cs typeface="Arial" panose="020B0604020202020204" pitchFamily="34" charset="0"/>
              </a:rPr>
              <a:t>/</a:t>
            </a:r>
            <a:r>
              <a:rPr lang="zh-CN" altLang="en-US" sz="2400" smtClean="0">
                <a:solidFill>
                  <a:srgbClr val="C00000"/>
                </a:solidFill>
                <a:latin typeface="Arial" panose="020B0604020202020204" pitchFamily="34" charset="0"/>
                <a:ea typeface="黑体" panose="02010609060101010101" pitchFamily="49" charset="-122"/>
                <a:cs typeface="Arial" panose="020B0604020202020204" pitchFamily="34" charset="0"/>
              </a:rPr>
              <a:t>集成成像</a:t>
            </a:r>
            <a:r>
              <a:rPr lang="en-US" altLang="zh-CN" sz="2400">
                <a:solidFill>
                  <a:srgbClr val="C00000"/>
                </a:solidFill>
                <a:latin typeface="Arial" panose="020B0604020202020204" pitchFamily="34" charset="0"/>
                <a:ea typeface="黑体" panose="02010609060101010101" pitchFamily="49" charset="-122"/>
                <a:cs typeface="Arial" panose="020B0604020202020204" pitchFamily="34" charset="0"/>
              </a:rPr>
              <a:t>/</a:t>
            </a:r>
            <a:r>
              <a:rPr lang="zh-CN" altLang="en-US" sz="2400">
                <a:solidFill>
                  <a:srgbClr val="C00000"/>
                </a:solidFill>
                <a:latin typeface="Arial" panose="020B0604020202020204" pitchFamily="34" charset="0"/>
                <a:ea typeface="黑体" panose="02010609060101010101" pitchFamily="49" charset="-122"/>
                <a:cs typeface="Arial" panose="020B0604020202020204" pitchFamily="34" charset="0"/>
              </a:rPr>
              <a:t>显示</a:t>
            </a:r>
          </a:p>
        </p:txBody>
      </p:sp>
    </p:spTree>
    <p:extLst>
      <p:ext uri="{BB962C8B-B14F-4D97-AF65-F5344CB8AC3E}">
        <p14:creationId xmlns:p14="http://schemas.microsoft.com/office/powerpoint/2010/main" val="2259733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C5C78DE-9C0B-4B83-9754-1B16F32780A6}"/>
              </a:ext>
            </a:extLst>
          </p:cNvPr>
          <p:cNvSpPr txBox="1">
            <a:spLocks/>
          </p:cNvSpPr>
          <p:nvPr/>
        </p:nvSpPr>
        <p:spPr bwMode="auto">
          <a:xfrm>
            <a:off x="184732" y="223991"/>
            <a:ext cx="8931745" cy="469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600" b="0" i="0" kern="1200">
                <a:solidFill>
                  <a:srgbClr val="FFC000"/>
                </a:solidFill>
                <a:latin typeface="Tahoma" pitchFamily="34" charset="0"/>
                <a:ea typeface="+mj-ea"/>
                <a:cs typeface="Tahoma"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57200" indent="-457200">
              <a:defRPr/>
            </a:pPr>
            <a:r>
              <a:rPr lang="en-US" altLang="zh-TW" smtClean="0">
                <a:solidFill>
                  <a:schemeClr val="tx1"/>
                </a:solidFill>
                <a:latin typeface="方正兰亭粗黑_GBK" panose="02000000000000000000" pitchFamily="2" charset="-122"/>
                <a:ea typeface="方正兰亭粗黑_GBK" panose="02000000000000000000" pitchFamily="2" charset="-122"/>
                <a:cs typeface="+mn-cs"/>
              </a:rPr>
              <a:t>4.6 </a:t>
            </a:r>
            <a:r>
              <a:rPr lang="zh-CN" altLang="en-US" smtClean="0">
                <a:solidFill>
                  <a:schemeClr val="tx1"/>
                </a:solidFill>
                <a:latin typeface="方正兰亭粗黑_GBK" panose="02000000000000000000" pitchFamily="2" charset="-122"/>
                <a:ea typeface="方正兰亭粗黑_GBK" panose="02000000000000000000" pitchFamily="2" charset="-122"/>
                <a:cs typeface="+mn-cs"/>
              </a:rPr>
              <a:t>相空间光学基础</a:t>
            </a:r>
            <a:endParaRPr lang="en-US" altLang="zh-CN" dirty="0">
              <a:solidFill>
                <a:schemeClr val="tx1"/>
              </a:solidFill>
              <a:latin typeface="方正兰亭粗黑_GBK" panose="02000000000000000000" pitchFamily="2" charset="-122"/>
              <a:ea typeface="方正兰亭粗黑_GBK" panose="02000000000000000000" pitchFamily="2" charset="-122"/>
              <a:cs typeface="+mn-cs"/>
            </a:endParaRPr>
          </a:p>
        </p:txBody>
      </p:sp>
      <p:pic>
        <p:nvPicPr>
          <p:cNvPr id="4" name="图片 3"/>
          <p:cNvPicPr>
            <a:picLocks noChangeAspect="1"/>
          </p:cNvPicPr>
          <p:nvPr/>
        </p:nvPicPr>
        <p:blipFill>
          <a:blip r:embed="rId3"/>
          <a:stretch>
            <a:fillRect/>
          </a:stretch>
        </p:blipFill>
        <p:spPr>
          <a:xfrm>
            <a:off x="1005609" y="1524000"/>
            <a:ext cx="7289990" cy="3902168"/>
          </a:xfrm>
          <a:prstGeom prst="rect">
            <a:avLst/>
          </a:prstGeom>
        </p:spPr>
      </p:pic>
    </p:spTree>
    <p:extLst>
      <p:ext uri="{BB962C8B-B14F-4D97-AF65-F5344CB8AC3E}">
        <p14:creationId xmlns:p14="http://schemas.microsoft.com/office/powerpoint/2010/main" val="10576762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C5C78DE-9C0B-4B83-9754-1B16F32780A6}"/>
              </a:ext>
            </a:extLst>
          </p:cNvPr>
          <p:cNvSpPr txBox="1">
            <a:spLocks/>
          </p:cNvSpPr>
          <p:nvPr/>
        </p:nvSpPr>
        <p:spPr bwMode="auto">
          <a:xfrm>
            <a:off x="184732" y="223991"/>
            <a:ext cx="8931745" cy="469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600" b="0" i="0" kern="1200">
                <a:solidFill>
                  <a:srgbClr val="FFC000"/>
                </a:solidFill>
                <a:latin typeface="Tahoma" pitchFamily="34" charset="0"/>
                <a:ea typeface="+mj-ea"/>
                <a:cs typeface="Tahoma"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57200" indent="-457200">
              <a:defRPr/>
            </a:pPr>
            <a:r>
              <a:rPr lang="en-US" altLang="zh-TW" smtClean="0">
                <a:solidFill>
                  <a:schemeClr val="tx1"/>
                </a:solidFill>
                <a:latin typeface="方正兰亭粗黑_GBK" panose="02000000000000000000" pitchFamily="2" charset="-122"/>
                <a:ea typeface="方正兰亭粗黑_GBK" panose="02000000000000000000" pitchFamily="2" charset="-122"/>
                <a:cs typeface="+mn-cs"/>
              </a:rPr>
              <a:t>4.6 </a:t>
            </a:r>
            <a:r>
              <a:rPr lang="zh-CN" altLang="en-US" smtClean="0">
                <a:solidFill>
                  <a:schemeClr val="tx1"/>
                </a:solidFill>
                <a:latin typeface="方正兰亭粗黑_GBK" panose="02000000000000000000" pitchFamily="2" charset="-122"/>
                <a:ea typeface="方正兰亭粗黑_GBK" panose="02000000000000000000" pitchFamily="2" charset="-122"/>
                <a:cs typeface="+mn-cs"/>
              </a:rPr>
              <a:t>相空间光学基础</a:t>
            </a:r>
            <a:endParaRPr lang="en-US" altLang="zh-CN" dirty="0">
              <a:solidFill>
                <a:schemeClr val="tx1"/>
              </a:solidFill>
              <a:latin typeface="方正兰亭粗黑_GBK" panose="02000000000000000000" pitchFamily="2" charset="-122"/>
              <a:ea typeface="方正兰亭粗黑_GBK" panose="02000000000000000000" pitchFamily="2" charset="-122"/>
              <a:cs typeface="+mn-cs"/>
            </a:endParaRPr>
          </a:p>
        </p:txBody>
      </p:sp>
      <p:pic>
        <p:nvPicPr>
          <p:cNvPr id="2" name="图片 1"/>
          <p:cNvPicPr>
            <a:picLocks noChangeAspect="1"/>
          </p:cNvPicPr>
          <p:nvPr/>
        </p:nvPicPr>
        <p:blipFill>
          <a:blip r:embed="rId3"/>
          <a:stretch>
            <a:fillRect/>
          </a:stretch>
        </p:blipFill>
        <p:spPr>
          <a:xfrm>
            <a:off x="1171657" y="1877839"/>
            <a:ext cx="7316481" cy="4675741"/>
          </a:xfrm>
          <a:prstGeom prst="rect">
            <a:avLst/>
          </a:prstGeom>
        </p:spPr>
      </p:pic>
      <p:sp>
        <p:nvSpPr>
          <p:cNvPr id="3" name="矩形 2"/>
          <p:cNvSpPr/>
          <p:nvPr/>
        </p:nvSpPr>
        <p:spPr>
          <a:xfrm>
            <a:off x="920644" y="937035"/>
            <a:ext cx="7567493" cy="1052596"/>
          </a:xfrm>
          <a:prstGeom prst="rect">
            <a:avLst/>
          </a:prstGeom>
        </p:spPr>
        <p:txBody>
          <a:bodyPr wrap="square">
            <a:spAutoFit/>
          </a:bodyPr>
          <a:lstStyle/>
          <a:p>
            <a:pPr>
              <a:lnSpc>
                <a:spcPct val="120000"/>
              </a:lnSpc>
            </a:pPr>
            <a:r>
              <a:rPr lang="zh-CN" altLang="en-US" sz="2800" smtClean="0">
                <a:latin typeface="Arial" panose="020B0604020202020204" pitchFamily="34" charset="0"/>
                <a:ea typeface="黑体" panose="02010609060101010101" pitchFamily="49" charset="-122"/>
                <a:cs typeface="Arial" panose="020B0604020202020204" pitchFamily="34" charset="0"/>
              </a:rPr>
              <a:t>相空间</a:t>
            </a:r>
            <a:r>
              <a:rPr lang="zh-CN" altLang="en-US" sz="2800">
                <a:latin typeface="Arial" panose="020B0604020202020204" pitchFamily="34" charset="0"/>
                <a:ea typeface="黑体" panose="02010609060101010101" pitchFamily="49" charset="-122"/>
                <a:cs typeface="Arial" panose="020B0604020202020204" pitchFamily="34" charset="0"/>
              </a:rPr>
              <a:t>光学的概念</a:t>
            </a:r>
            <a:r>
              <a:rPr lang="zh-CN" altLang="en-US" sz="2800" smtClean="0">
                <a:latin typeface="Arial" panose="020B0604020202020204" pitchFamily="34" charset="0"/>
                <a:ea typeface="黑体" panose="02010609060101010101" pitchFamily="49" charset="-122"/>
                <a:cs typeface="Arial" panose="020B0604020202020204" pitchFamily="34" charset="0"/>
              </a:rPr>
              <a:t>：</a:t>
            </a:r>
            <a:endParaRPr lang="en-US" altLang="zh-CN" sz="2800" smtClean="0">
              <a:latin typeface="Arial" panose="020B0604020202020204" pitchFamily="34" charset="0"/>
              <a:ea typeface="黑体" panose="02010609060101010101" pitchFamily="49" charset="-122"/>
              <a:cs typeface="Arial" panose="020B0604020202020204" pitchFamily="34" charset="0"/>
            </a:endParaRPr>
          </a:p>
          <a:p>
            <a:pPr>
              <a:lnSpc>
                <a:spcPct val="120000"/>
              </a:lnSpc>
            </a:pPr>
            <a:r>
              <a:rPr lang="zh-CN" altLang="en-US" sz="2400" smtClean="0">
                <a:solidFill>
                  <a:srgbClr val="C00000"/>
                </a:solidFill>
                <a:latin typeface="Arial" panose="020B0604020202020204" pitchFamily="34" charset="0"/>
                <a:ea typeface="黑体" panose="02010609060101010101" pitchFamily="49" charset="-122"/>
                <a:cs typeface="Arial" panose="020B0604020202020204" pitchFamily="34" charset="0"/>
              </a:rPr>
              <a:t>光场的空间</a:t>
            </a:r>
            <a:r>
              <a:rPr lang="en-US" altLang="zh-CN" sz="2400">
                <a:solidFill>
                  <a:srgbClr val="C00000"/>
                </a:solidFill>
                <a:latin typeface="Arial" panose="020B0604020202020204" pitchFamily="34" charset="0"/>
                <a:ea typeface="黑体" panose="02010609060101010101" pitchFamily="49" charset="-122"/>
                <a:cs typeface="Arial" panose="020B0604020202020204" pitchFamily="34" charset="0"/>
              </a:rPr>
              <a:t>/</a:t>
            </a:r>
            <a:r>
              <a:rPr lang="zh-CN" altLang="en-US" sz="2400">
                <a:solidFill>
                  <a:srgbClr val="C00000"/>
                </a:solidFill>
                <a:latin typeface="Arial" panose="020B0604020202020204" pitchFamily="34" charset="0"/>
                <a:ea typeface="黑体" panose="02010609060101010101" pitchFamily="49" charset="-122"/>
                <a:cs typeface="Arial" panose="020B0604020202020204" pitchFamily="34" charset="0"/>
              </a:rPr>
              <a:t>角度</a:t>
            </a:r>
            <a:r>
              <a:rPr lang="zh-CN" altLang="en-US" sz="2400" smtClean="0">
                <a:solidFill>
                  <a:srgbClr val="C00000"/>
                </a:solidFill>
                <a:latin typeface="Arial" panose="020B0604020202020204" pitchFamily="34" charset="0"/>
                <a:ea typeface="黑体" panose="02010609060101010101" pitchFamily="49" charset="-122"/>
                <a:cs typeface="Arial" panose="020B0604020202020204" pitchFamily="34" charset="0"/>
              </a:rPr>
              <a:t>联合描述</a:t>
            </a:r>
            <a:r>
              <a:rPr lang="en-US" altLang="zh-CN" sz="2400" smtClean="0">
                <a:solidFill>
                  <a:srgbClr val="C00000"/>
                </a:solidFill>
                <a:latin typeface="Arial" panose="020B0604020202020204" pitchFamily="34" charset="0"/>
                <a:ea typeface="黑体" panose="02010609060101010101" pitchFamily="49" charset="-122"/>
                <a:cs typeface="Arial" panose="020B0604020202020204" pitchFamily="34" charset="0"/>
              </a:rPr>
              <a:t>:</a:t>
            </a:r>
            <a:r>
              <a:rPr lang="zh-CN" altLang="en-US" sz="2000" smtClean="0">
                <a:latin typeface="Arial" panose="020B0604020202020204" pitchFamily="34" charset="0"/>
                <a:ea typeface="黑体" panose="02010609060101010101" pitchFamily="49" charset="-122"/>
                <a:cs typeface="Arial" panose="020B0604020202020204" pitchFamily="34" charset="0"/>
              </a:rPr>
              <a:t>类似于几何光学中的光线</a:t>
            </a:r>
            <a:endParaRPr lang="en-US" altLang="zh-CN" sz="2000">
              <a:latin typeface="Arial" panose="020B0604020202020204" pitchFamily="34" charset="0"/>
              <a:ea typeface="黑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40494159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C5C78DE-9C0B-4B83-9754-1B16F32780A6}"/>
              </a:ext>
            </a:extLst>
          </p:cNvPr>
          <p:cNvSpPr txBox="1">
            <a:spLocks/>
          </p:cNvSpPr>
          <p:nvPr/>
        </p:nvSpPr>
        <p:spPr bwMode="auto">
          <a:xfrm>
            <a:off x="184732" y="223991"/>
            <a:ext cx="8931745" cy="469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600" b="0" i="0" kern="1200">
                <a:solidFill>
                  <a:srgbClr val="FFC000"/>
                </a:solidFill>
                <a:latin typeface="Tahoma" pitchFamily="34" charset="0"/>
                <a:ea typeface="+mj-ea"/>
                <a:cs typeface="Tahoma"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57200" indent="-457200">
              <a:defRPr/>
            </a:pPr>
            <a:r>
              <a:rPr lang="en-US" altLang="zh-TW" smtClean="0">
                <a:solidFill>
                  <a:schemeClr val="tx1"/>
                </a:solidFill>
                <a:latin typeface="方正兰亭粗黑_GBK" panose="02000000000000000000" pitchFamily="2" charset="-122"/>
                <a:ea typeface="方正兰亭粗黑_GBK" panose="02000000000000000000" pitchFamily="2" charset="-122"/>
                <a:cs typeface="+mn-cs"/>
              </a:rPr>
              <a:t>4.6 </a:t>
            </a:r>
            <a:r>
              <a:rPr lang="zh-CN" altLang="en-US" smtClean="0">
                <a:solidFill>
                  <a:schemeClr val="tx1"/>
                </a:solidFill>
                <a:latin typeface="方正兰亭粗黑_GBK" panose="02000000000000000000" pitchFamily="2" charset="-122"/>
                <a:ea typeface="方正兰亭粗黑_GBK" panose="02000000000000000000" pitchFamily="2" charset="-122"/>
                <a:cs typeface="+mn-cs"/>
              </a:rPr>
              <a:t>相空间光学基础</a:t>
            </a:r>
            <a:endParaRPr lang="en-US" altLang="zh-CN" dirty="0">
              <a:solidFill>
                <a:schemeClr val="tx1"/>
              </a:solidFill>
              <a:latin typeface="方正兰亭粗黑_GBK" panose="02000000000000000000" pitchFamily="2" charset="-122"/>
              <a:ea typeface="方正兰亭粗黑_GBK" panose="02000000000000000000" pitchFamily="2" charset="-122"/>
              <a:cs typeface="+mn-cs"/>
            </a:endParaRPr>
          </a:p>
        </p:txBody>
      </p:sp>
      <p:pic>
        <p:nvPicPr>
          <p:cNvPr id="2" name="图片 1"/>
          <p:cNvPicPr>
            <a:picLocks noChangeAspect="1"/>
          </p:cNvPicPr>
          <p:nvPr/>
        </p:nvPicPr>
        <p:blipFill>
          <a:blip r:embed="rId3"/>
          <a:stretch>
            <a:fillRect/>
          </a:stretch>
        </p:blipFill>
        <p:spPr>
          <a:xfrm>
            <a:off x="996685" y="1878402"/>
            <a:ext cx="7055213" cy="3657788"/>
          </a:xfrm>
          <a:prstGeom prst="rect">
            <a:avLst/>
          </a:prstGeom>
        </p:spPr>
      </p:pic>
      <p:sp>
        <p:nvSpPr>
          <p:cNvPr id="4" name="矩形 3"/>
          <p:cNvSpPr/>
          <p:nvPr/>
        </p:nvSpPr>
        <p:spPr>
          <a:xfrm>
            <a:off x="2272804" y="1230774"/>
            <a:ext cx="4304383" cy="584775"/>
          </a:xfrm>
          <a:prstGeom prst="rect">
            <a:avLst/>
          </a:prstGeom>
        </p:spPr>
        <p:txBody>
          <a:bodyPr wrap="none">
            <a:spAutoFit/>
          </a:bodyPr>
          <a:lstStyle/>
          <a:p>
            <a:r>
              <a:rPr lang="zh-CN" altLang="en-US" sz="3200" smtClean="0">
                <a:solidFill>
                  <a:srgbClr val="C00000"/>
                </a:solidFill>
                <a:latin typeface="黑体" panose="02010609060101010101" pitchFamily="49" charset="-122"/>
                <a:ea typeface="黑体" panose="02010609060101010101" pitchFamily="49" charset="-122"/>
              </a:rPr>
              <a:t>一条光线的相空间表示</a:t>
            </a:r>
            <a:endParaRPr lang="zh-CN" altLang="en-US" sz="3200">
              <a:solidFill>
                <a:srgbClr val="C0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827157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C5C78DE-9C0B-4B83-9754-1B16F32780A6}"/>
              </a:ext>
            </a:extLst>
          </p:cNvPr>
          <p:cNvSpPr txBox="1">
            <a:spLocks/>
          </p:cNvSpPr>
          <p:nvPr/>
        </p:nvSpPr>
        <p:spPr bwMode="auto">
          <a:xfrm>
            <a:off x="184732" y="223991"/>
            <a:ext cx="8931745" cy="469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600" b="0" i="0" kern="1200">
                <a:solidFill>
                  <a:srgbClr val="FFC000"/>
                </a:solidFill>
                <a:latin typeface="Tahoma" pitchFamily="34" charset="0"/>
                <a:ea typeface="+mj-ea"/>
                <a:cs typeface="Tahoma"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57200" indent="-457200">
              <a:defRPr/>
            </a:pPr>
            <a:r>
              <a:rPr lang="en-US" altLang="zh-TW" smtClean="0">
                <a:solidFill>
                  <a:schemeClr val="tx1"/>
                </a:solidFill>
                <a:latin typeface="方正兰亭粗黑_GBK" panose="02000000000000000000" pitchFamily="2" charset="-122"/>
                <a:ea typeface="方正兰亭粗黑_GBK" panose="02000000000000000000" pitchFamily="2" charset="-122"/>
                <a:cs typeface="+mn-cs"/>
              </a:rPr>
              <a:t>4.6 </a:t>
            </a:r>
            <a:r>
              <a:rPr lang="zh-CN" altLang="en-US" smtClean="0">
                <a:solidFill>
                  <a:schemeClr val="tx1"/>
                </a:solidFill>
                <a:latin typeface="方正兰亭粗黑_GBK" panose="02000000000000000000" pitchFamily="2" charset="-122"/>
                <a:ea typeface="方正兰亭粗黑_GBK" panose="02000000000000000000" pitchFamily="2" charset="-122"/>
                <a:cs typeface="+mn-cs"/>
              </a:rPr>
              <a:t>相空间光学基础</a:t>
            </a:r>
            <a:endParaRPr lang="en-US" altLang="zh-CN" dirty="0">
              <a:solidFill>
                <a:schemeClr val="tx1"/>
              </a:solidFill>
              <a:latin typeface="方正兰亭粗黑_GBK" panose="02000000000000000000" pitchFamily="2" charset="-122"/>
              <a:ea typeface="方正兰亭粗黑_GBK" panose="02000000000000000000" pitchFamily="2" charset="-122"/>
              <a:cs typeface="+mn-cs"/>
            </a:endParaRPr>
          </a:p>
        </p:txBody>
      </p:sp>
      <p:pic>
        <p:nvPicPr>
          <p:cNvPr id="2" name="图片 1"/>
          <p:cNvPicPr>
            <a:picLocks noChangeAspect="1"/>
          </p:cNvPicPr>
          <p:nvPr/>
        </p:nvPicPr>
        <p:blipFill>
          <a:blip r:embed="rId4"/>
          <a:stretch>
            <a:fillRect/>
          </a:stretch>
        </p:blipFill>
        <p:spPr>
          <a:xfrm>
            <a:off x="491722" y="1983380"/>
            <a:ext cx="5045939" cy="2616076"/>
          </a:xfrm>
          <a:prstGeom prst="rect">
            <a:avLst/>
          </a:prstGeom>
          <a:ln w="38100">
            <a:solidFill>
              <a:srgbClr val="C00000"/>
            </a:solidFill>
          </a:ln>
        </p:spPr>
      </p:pic>
      <p:sp>
        <p:nvSpPr>
          <p:cNvPr id="4" name="矩形 3"/>
          <p:cNvSpPr/>
          <p:nvPr/>
        </p:nvSpPr>
        <p:spPr>
          <a:xfrm>
            <a:off x="1647093" y="1066401"/>
            <a:ext cx="6032421" cy="461665"/>
          </a:xfrm>
          <a:prstGeom prst="rect">
            <a:avLst/>
          </a:prstGeom>
        </p:spPr>
        <p:txBody>
          <a:bodyPr wrap="none">
            <a:spAutoFit/>
          </a:bodyPr>
          <a:lstStyle/>
          <a:p>
            <a:r>
              <a:rPr lang="zh-CN" altLang="en-US" sz="2400" smtClean="0">
                <a:solidFill>
                  <a:srgbClr val="C00000"/>
                </a:solidFill>
                <a:latin typeface="黑体" panose="02010609060101010101" pitchFamily="49" charset="-122"/>
                <a:ea typeface="黑体" panose="02010609060101010101" pitchFamily="49" charset="-122"/>
              </a:rPr>
              <a:t>相空间表示</a:t>
            </a:r>
            <a:r>
              <a:rPr lang="zh-CN" altLang="en-US" sz="2400" smtClean="0">
                <a:latin typeface="黑体" panose="02010609060101010101" pitchFamily="49" charset="-122"/>
                <a:ea typeface="黑体" panose="02010609060101010101" pitchFamily="49" charset="-122"/>
              </a:rPr>
              <a:t>与</a:t>
            </a:r>
            <a:r>
              <a:rPr lang="zh-CN" altLang="en-US" sz="2400" smtClean="0">
                <a:solidFill>
                  <a:srgbClr val="C00000"/>
                </a:solidFill>
                <a:latin typeface="黑体" panose="02010609060101010101" pitchFamily="49" charset="-122"/>
                <a:ea typeface="黑体" panose="02010609060101010101" pitchFamily="49" charset="-122"/>
              </a:rPr>
              <a:t>角谱（空间频率）</a:t>
            </a:r>
            <a:r>
              <a:rPr lang="zh-CN" altLang="en-US" sz="2400" smtClean="0">
                <a:latin typeface="黑体" panose="02010609060101010101" pitchFamily="49" charset="-122"/>
                <a:ea typeface="黑体" panose="02010609060101010101" pitchFamily="49" charset="-122"/>
              </a:rPr>
              <a:t>的对应关系</a:t>
            </a:r>
            <a:endParaRPr lang="zh-CN" altLang="en-US" sz="2400">
              <a:latin typeface="黑体" panose="02010609060101010101" pitchFamily="49" charset="-122"/>
              <a:ea typeface="黑体" panose="02010609060101010101" pitchFamily="49" charset="-122"/>
            </a:endParaRPr>
          </a:p>
        </p:txBody>
      </p:sp>
      <p:graphicFrame>
        <p:nvGraphicFramePr>
          <p:cNvPr id="8" name="对象 7"/>
          <p:cNvGraphicFramePr>
            <a:graphicFrameLocks noChangeAspect="1"/>
          </p:cNvGraphicFramePr>
          <p:nvPr>
            <p:extLst>
              <p:ext uri="{D42A27DB-BD31-4B8C-83A1-F6EECF244321}">
                <p14:modId xmlns:p14="http://schemas.microsoft.com/office/powerpoint/2010/main" val="2720454204"/>
              </p:ext>
            </p:extLst>
          </p:nvPr>
        </p:nvGraphicFramePr>
        <p:xfrm>
          <a:off x="1836519" y="5390378"/>
          <a:ext cx="5146675" cy="885825"/>
        </p:xfrm>
        <a:graphic>
          <a:graphicData uri="http://schemas.openxmlformats.org/presentationml/2006/ole">
            <mc:AlternateContent xmlns:mc="http://schemas.openxmlformats.org/markup-compatibility/2006">
              <mc:Choice xmlns:v="urn:schemas-microsoft-com:vml" Requires="v">
                <p:oleObj spid="_x0000_s1047" name="Equation" r:id="rId5" imgW="2438280" imgH="419040" progId="Equation.DSMT4">
                  <p:embed/>
                </p:oleObj>
              </mc:Choice>
              <mc:Fallback>
                <p:oleObj name="Equation" r:id="rId5" imgW="2438280" imgH="419040" progId="Equation.DSMT4">
                  <p:embed/>
                  <p:pic>
                    <p:nvPicPr>
                      <p:cNvPr id="6" name="对象 5"/>
                      <p:cNvPicPr/>
                      <p:nvPr/>
                    </p:nvPicPr>
                    <p:blipFill>
                      <a:blip r:embed="rId6"/>
                      <a:stretch>
                        <a:fillRect/>
                      </a:stretch>
                    </p:blipFill>
                    <p:spPr>
                      <a:xfrm>
                        <a:off x="1836519" y="5390378"/>
                        <a:ext cx="5146675" cy="885825"/>
                      </a:xfrm>
                      <a:prstGeom prst="rect">
                        <a:avLst/>
                      </a:prstGeom>
                      <a:solidFill>
                        <a:schemeClr val="accent4">
                          <a:lumMod val="20000"/>
                          <a:lumOff val="80000"/>
                        </a:schemeClr>
                      </a:solidFill>
                      <a:ln w="38100">
                        <a:solidFill>
                          <a:srgbClr val="C00000"/>
                        </a:solidFill>
                      </a:ln>
                    </p:spPr>
                  </p:pic>
                </p:oleObj>
              </mc:Fallback>
            </mc:AlternateContent>
          </a:graphicData>
        </a:graphic>
      </p:graphicFrame>
      <p:grpSp>
        <p:nvGrpSpPr>
          <p:cNvPr id="3" name="组合 2"/>
          <p:cNvGrpSpPr/>
          <p:nvPr/>
        </p:nvGrpSpPr>
        <p:grpSpPr>
          <a:xfrm>
            <a:off x="5940535" y="1786065"/>
            <a:ext cx="2814241" cy="3346314"/>
            <a:chOff x="5940535" y="1786065"/>
            <a:chExt cx="2814241" cy="3346314"/>
          </a:xfrm>
        </p:grpSpPr>
        <p:pic>
          <p:nvPicPr>
            <p:cNvPr id="7" name="图片 6"/>
            <p:cNvPicPr>
              <a:picLocks noChangeAspect="1"/>
            </p:cNvPicPr>
            <p:nvPr/>
          </p:nvPicPr>
          <p:blipFill rotWithShape="1">
            <a:blip r:embed="rId7"/>
            <a:srcRect t="945" r="6452" b="-1"/>
            <a:stretch/>
          </p:blipFill>
          <p:spPr>
            <a:xfrm>
              <a:off x="5940535" y="1786065"/>
              <a:ext cx="2814241" cy="3346314"/>
            </a:xfrm>
            <a:prstGeom prst="rect">
              <a:avLst/>
            </a:prstGeom>
            <a:ln w="38100">
              <a:solidFill>
                <a:srgbClr val="C00000"/>
              </a:solidFill>
            </a:ln>
          </p:spPr>
        </p:pic>
        <p:cxnSp>
          <p:nvCxnSpPr>
            <p:cNvPr id="10" name="直接箭头连接符 9"/>
            <p:cNvCxnSpPr/>
            <p:nvPr/>
          </p:nvCxnSpPr>
          <p:spPr>
            <a:xfrm flipV="1">
              <a:off x="6114174" y="2540138"/>
              <a:ext cx="1918494" cy="59610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05346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C5C78DE-9C0B-4B83-9754-1B16F32780A6}"/>
              </a:ext>
            </a:extLst>
          </p:cNvPr>
          <p:cNvSpPr txBox="1">
            <a:spLocks/>
          </p:cNvSpPr>
          <p:nvPr/>
        </p:nvSpPr>
        <p:spPr bwMode="auto">
          <a:xfrm>
            <a:off x="184732" y="223991"/>
            <a:ext cx="8931745" cy="469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600" b="0" i="0" kern="1200">
                <a:solidFill>
                  <a:srgbClr val="FFC000"/>
                </a:solidFill>
                <a:latin typeface="Tahoma" pitchFamily="34" charset="0"/>
                <a:ea typeface="+mj-ea"/>
                <a:cs typeface="Tahoma"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57200" indent="-457200">
              <a:defRPr/>
            </a:pPr>
            <a:r>
              <a:rPr lang="en-US" altLang="zh-TW" smtClean="0">
                <a:solidFill>
                  <a:schemeClr val="tx1"/>
                </a:solidFill>
                <a:latin typeface="方正兰亭粗黑_GBK" panose="02000000000000000000" pitchFamily="2" charset="-122"/>
                <a:ea typeface="方正兰亭粗黑_GBK" panose="02000000000000000000" pitchFamily="2" charset="-122"/>
                <a:cs typeface="+mn-cs"/>
              </a:rPr>
              <a:t>4.6 </a:t>
            </a:r>
            <a:r>
              <a:rPr lang="zh-CN" altLang="en-US" smtClean="0">
                <a:solidFill>
                  <a:schemeClr val="tx1"/>
                </a:solidFill>
                <a:latin typeface="方正兰亭粗黑_GBK" panose="02000000000000000000" pitchFamily="2" charset="-122"/>
                <a:ea typeface="方正兰亭粗黑_GBK" panose="02000000000000000000" pitchFamily="2" charset="-122"/>
                <a:cs typeface="+mn-cs"/>
              </a:rPr>
              <a:t>相空间光学基础</a:t>
            </a:r>
            <a:endParaRPr lang="en-US" altLang="zh-CN" dirty="0">
              <a:solidFill>
                <a:schemeClr val="tx1"/>
              </a:solidFill>
              <a:latin typeface="方正兰亭粗黑_GBK" panose="02000000000000000000" pitchFamily="2" charset="-122"/>
              <a:ea typeface="方正兰亭粗黑_GBK" panose="02000000000000000000" pitchFamily="2" charset="-122"/>
              <a:cs typeface="+mn-cs"/>
            </a:endParaRPr>
          </a:p>
        </p:txBody>
      </p:sp>
      <p:sp>
        <p:nvSpPr>
          <p:cNvPr id="4" name="矩形 3"/>
          <p:cNvSpPr/>
          <p:nvPr/>
        </p:nvSpPr>
        <p:spPr>
          <a:xfrm>
            <a:off x="1575921" y="1319109"/>
            <a:ext cx="5929828" cy="584775"/>
          </a:xfrm>
          <a:prstGeom prst="rect">
            <a:avLst/>
          </a:prstGeom>
        </p:spPr>
        <p:txBody>
          <a:bodyPr wrap="none">
            <a:spAutoFit/>
          </a:bodyPr>
          <a:lstStyle/>
          <a:p>
            <a:r>
              <a:rPr lang="zh-CN" altLang="en-US" sz="3200" smtClean="0">
                <a:solidFill>
                  <a:srgbClr val="C00000"/>
                </a:solidFill>
                <a:latin typeface="黑体" panose="02010609060101010101" pitchFamily="49" charset="-122"/>
                <a:ea typeface="黑体" panose="02010609060101010101" pitchFamily="49" charset="-122"/>
              </a:rPr>
              <a:t>一束倾斜平行光线的相空间表示</a:t>
            </a:r>
            <a:endParaRPr lang="zh-CN" altLang="en-US" sz="3200">
              <a:solidFill>
                <a:srgbClr val="C00000"/>
              </a:solidFill>
              <a:latin typeface="黑体" panose="02010609060101010101" pitchFamily="49" charset="-122"/>
              <a:ea typeface="黑体" panose="02010609060101010101" pitchFamily="49" charset="-122"/>
            </a:endParaRPr>
          </a:p>
        </p:txBody>
      </p:sp>
      <p:pic>
        <p:nvPicPr>
          <p:cNvPr id="3" name="图片 2"/>
          <p:cNvPicPr>
            <a:picLocks noChangeAspect="1"/>
          </p:cNvPicPr>
          <p:nvPr/>
        </p:nvPicPr>
        <p:blipFill>
          <a:blip r:embed="rId3"/>
          <a:stretch>
            <a:fillRect/>
          </a:stretch>
        </p:blipFill>
        <p:spPr>
          <a:xfrm>
            <a:off x="665267" y="2078812"/>
            <a:ext cx="7417181" cy="3702240"/>
          </a:xfrm>
          <a:prstGeom prst="rect">
            <a:avLst/>
          </a:prstGeom>
        </p:spPr>
      </p:pic>
    </p:spTree>
    <p:extLst>
      <p:ext uri="{BB962C8B-B14F-4D97-AF65-F5344CB8AC3E}">
        <p14:creationId xmlns:p14="http://schemas.microsoft.com/office/powerpoint/2010/main" val="41936866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29021</TotalTime>
  <Words>1605</Words>
  <Application>Microsoft Office PowerPoint</Application>
  <PresentationFormat>全屏显示(4:3)</PresentationFormat>
  <Paragraphs>235</Paragraphs>
  <Slides>42</Slides>
  <Notes>42</Notes>
  <HiddenSlides>1</HiddenSlides>
  <MMClips>1</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1</vt:i4>
      </vt:variant>
      <vt:variant>
        <vt:lpstr>幻灯片标题</vt:lpstr>
      </vt:variant>
      <vt:variant>
        <vt:i4>42</vt:i4>
      </vt:variant>
    </vt:vector>
  </HeadingPairs>
  <TitlesOfParts>
    <vt:vector size="56" baseType="lpstr">
      <vt:lpstr>Calibri Light</vt:lpstr>
      <vt:lpstr>Calibri</vt:lpstr>
      <vt:lpstr>华文楷体</vt:lpstr>
      <vt:lpstr>Helvetica LT</vt:lpstr>
      <vt:lpstr>黑体</vt:lpstr>
      <vt:lpstr>方正兰亭粗黑_GBK</vt:lpstr>
      <vt:lpstr>Arial</vt:lpstr>
      <vt:lpstr>宋体</vt:lpstr>
      <vt:lpstr>华文新魏</vt:lpstr>
      <vt:lpstr>Tahoma</vt:lpstr>
      <vt:lpstr>新細明體</vt:lpstr>
      <vt:lpstr>Gill Sans MT</vt:lpstr>
      <vt:lpstr>Office 主题</vt:lpstr>
      <vt:lpstr>Equation</vt:lpstr>
      <vt:lpstr>PowerPoint 演示文稿</vt:lpstr>
      <vt:lpstr>4.几何光学</vt:lpstr>
      <vt:lpstr>大纲</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左超</dc:creator>
  <cp:lastModifiedBy>surpasszuo@163.com</cp:lastModifiedBy>
  <cp:revision>2346</cp:revision>
  <cp:lastPrinted>2018-11-01T13:31:17Z</cp:lastPrinted>
  <dcterms:created xsi:type="dcterms:W3CDTF">2015-10-07T05:57:56Z</dcterms:created>
  <dcterms:modified xsi:type="dcterms:W3CDTF">2018-11-10T12:49:06Z</dcterms:modified>
</cp:coreProperties>
</file>