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media/image138.jpg" ContentType="image/jpeg"/>
  <Override PartName="/ppt/notesSlides/notesSlide56.xml" ContentType="application/vnd.openxmlformats-officedocument.presentationml.notesSlide+xml"/>
  <Override PartName="/ppt/media/image142.jpg" ContentType="image/jpeg"/>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2"/>
  </p:notesMasterIdLst>
  <p:handoutMasterIdLst>
    <p:handoutMasterId r:id="rId93"/>
  </p:handoutMasterIdLst>
  <p:sldIdLst>
    <p:sldId id="922" r:id="rId2"/>
    <p:sldId id="1854" r:id="rId3"/>
    <p:sldId id="1855" r:id="rId4"/>
    <p:sldId id="1856" r:id="rId5"/>
    <p:sldId id="1857" r:id="rId6"/>
    <p:sldId id="1858" r:id="rId7"/>
    <p:sldId id="1859" r:id="rId8"/>
    <p:sldId id="1860" r:id="rId9"/>
    <p:sldId id="1861" r:id="rId10"/>
    <p:sldId id="1862" r:id="rId11"/>
    <p:sldId id="1863" r:id="rId12"/>
    <p:sldId id="1864" r:id="rId13"/>
    <p:sldId id="1811" r:id="rId14"/>
    <p:sldId id="1964" r:id="rId15"/>
    <p:sldId id="1965" r:id="rId16"/>
    <p:sldId id="1966" r:id="rId17"/>
    <p:sldId id="1976" r:id="rId18"/>
    <p:sldId id="1967" r:id="rId19"/>
    <p:sldId id="1865" r:id="rId20"/>
    <p:sldId id="1901" r:id="rId21"/>
    <p:sldId id="1942" r:id="rId22"/>
    <p:sldId id="1907" r:id="rId23"/>
    <p:sldId id="1909" r:id="rId24"/>
    <p:sldId id="1908" r:id="rId25"/>
    <p:sldId id="1866" r:id="rId26"/>
    <p:sldId id="1867" r:id="rId27"/>
    <p:sldId id="1868" r:id="rId28"/>
    <p:sldId id="1869" r:id="rId29"/>
    <p:sldId id="1871" r:id="rId30"/>
    <p:sldId id="1911" r:id="rId31"/>
    <p:sldId id="1912" r:id="rId32"/>
    <p:sldId id="1929" r:id="rId33"/>
    <p:sldId id="1930" r:id="rId34"/>
    <p:sldId id="1931" r:id="rId35"/>
    <p:sldId id="1933" r:id="rId36"/>
    <p:sldId id="1935" r:id="rId37"/>
    <p:sldId id="1934" r:id="rId38"/>
    <p:sldId id="1936" r:id="rId39"/>
    <p:sldId id="1937" r:id="rId40"/>
    <p:sldId id="1938" r:id="rId41"/>
    <p:sldId id="1945" r:id="rId42"/>
    <p:sldId id="1939" r:id="rId43"/>
    <p:sldId id="1941" r:id="rId44"/>
    <p:sldId id="1873" r:id="rId45"/>
    <p:sldId id="1943" r:id="rId46"/>
    <p:sldId id="1944" r:id="rId47"/>
    <p:sldId id="1946" r:id="rId48"/>
    <p:sldId id="1971" r:id="rId49"/>
    <p:sldId id="1947" r:id="rId50"/>
    <p:sldId id="1949" r:id="rId51"/>
    <p:sldId id="1948" r:id="rId52"/>
    <p:sldId id="1893" r:id="rId53"/>
    <p:sldId id="1894" r:id="rId54"/>
    <p:sldId id="1895" r:id="rId55"/>
    <p:sldId id="1896" r:id="rId56"/>
    <p:sldId id="1897" r:id="rId57"/>
    <p:sldId id="1891" r:id="rId58"/>
    <p:sldId id="1892" r:id="rId59"/>
    <p:sldId id="1890" r:id="rId60"/>
    <p:sldId id="1877" r:id="rId61"/>
    <p:sldId id="1878" r:id="rId62"/>
    <p:sldId id="1969" r:id="rId63"/>
    <p:sldId id="1879" r:id="rId64"/>
    <p:sldId id="1950" r:id="rId65"/>
    <p:sldId id="1880" r:id="rId66"/>
    <p:sldId id="1951" r:id="rId67"/>
    <p:sldId id="1953" r:id="rId68"/>
    <p:sldId id="1882" r:id="rId69"/>
    <p:sldId id="1883" r:id="rId70"/>
    <p:sldId id="1884" r:id="rId71"/>
    <p:sldId id="1885" r:id="rId72"/>
    <p:sldId id="1886" r:id="rId73"/>
    <p:sldId id="1968" r:id="rId74"/>
    <p:sldId id="1954" r:id="rId75"/>
    <p:sldId id="1955" r:id="rId76"/>
    <p:sldId id="1956" r:id="rId77"/>
    <p:sldId id="1887" r:id="rId78"/>
    <p:sldId id="1888" r:id="rId79"/>
    <p:sldId id="1889" r:id="rId80"/>
    <p:sldId id="1898" r:id="rId81"/>
    <p:sldId id="1957" r:id="rId82"/>
    <p:sldId id="1958" r:id="rId83"/>
    <p:sldId id="1961" r:id="rId84"/>
    <p:sldId id="1962" r:id="rId85"/>
    <p:sldId id="1963" r:id="rId86"/>
    <p:sldId id="1900" r:id="rId87"/>
    <p:sldId id="1972" r:id="rId88"/>
    <p:sldId id="1973" r:id="rId89"/>
    <p:sldId id="1974" r:id="rId90"/>
    <p:sldId id="1975" r:id="rId91"/>
  </p:sldIdLst>
  <p:sldSz cx="9144000" cy="6858000" type="screen4x3"/>
  <p:notesSz cx="6797675" cy="9926638"/>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28" userDrawn="1">
          <p15:clr>
            <a:srgbClr val="A4A3A4"/>
          </p15:clr>
        </p15:guide>
        <p15:guide id="2" pos="289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7C7"/>
    <a:srgbClr val="FF3300"/>
    <a:srgbClr val="C00000"/>
    <a:srgbClr val="0033CC"/>
    <a:srgbClr val="E18BD1"/>
    <a:srgbClr val="921E73"/>
    <a:srgbClr val="F3F2F2"/>
    <a:srgbClr val="D01818"/>
    <a:srgbClr val="FFFFFF"/>
    <a:srgbClr val="4848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74936" autoAdjust="0"/>
  </p:normalViewPr>
  <p:slideViewPr>
    <p:cSldViewPr snapToGrid="0" showGuides="1">
      <p:cViewPr varScale="1">
        <p:scale>
          <a:sx n="52" d="100"/>
          <a:sy n="52" d="100"/>
        </p:scale>
        <p:origin x="1950" y="66"/>
      </p:cViewPr>
      <p:guideLst>
        <p:guide orient="horz" pos="2228"/>
        <p:guide pos="2897"/>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85" d="100"/>
          <a:sy n="85" d="100"/>
        </p:scale>
        <p:origin x="3804" y="1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6.wmf"/><Relationship Id="rId1" Type="http://schemas.openxmlformats.org/officeDocument/2006/relationships/image" Target="../media/image5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image" Target="../media/image63.wmf"/><Relationship Id="rId1" Type="http://schemas.openxmlformats.org/officeDocument/2006/relationships/image" Target="../media/image56.wmf"/><Relationship Id="rId5" Type="http://schemas.openxmlformats.org/officeDocument/2006/relationships/image" Target="../media/image66.wmf"/><Relationship Id="rId4" Type="http://schemas.openxmlformats.org/officeDocument/2006/relationships/image" Target="../media/image65.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9.wmf"/><Relationship Id="rId1" Type="http://schemas.openxmlformats.org/officeDocument/2006/relationships/image" Target="../media/image78.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88.wmf"/><Relationship Id="rId3" Type="http://schemas.openxmlformats.org/officeDocument/2006/relationships/image" Target="../media/image83.wmf"/><Relationship Id="rId7" Type="http://schemas.openxmlformats.org/officeDocument/2006/relationships/image" Target="../media/image87.wmf"/><Relationship Id="rId2" Type="http://schemas.openxmlformats.org/officeDocument/2006/relationships/image" Target="../media/image82.wmf"/><Relationship Id="rId1" Type="http://schemas.openxmlformats.org/officeDocument/2006/relationships/image" Target="../media/image81.wmf"/><Relationship Id="rId6" Type="http://schemas.openxmlformats.org/officeDocument/2006/relationships/image" Target="../media/image86.wmf"/><Relationship Id="rId5" Type="http://schemas.openxmlformats.org/officeDocument/2006/relationships/image" Target="../media/image85.wmf"/><Relationship Id="rId4" Type="http://schemas.openxmlformats.org/officeDocument/2006/relationships/image" Target="../media/image84.wmf"/><Relationship Id="rId9" Type="http://schemas.openxmlformats.org/officeDocument/2006/relationships/image" Target="../media/image8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93.wmf"/><Relationship Id="rId2" Type="http://schemas.openxmlformats.org/officeDocument/2006/relationships/image" Target="../media/image92.png"/><Relationship Id="rId1" Type="http://schemas.openxmlformats.org/officeDocument/2006/relationships/image" Target="../media/image9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4.png"/></Relationships>
</file>

<file path=ppt/drawings/_rels/vmlDrawing8.v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image" Target="../media/image98.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8.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3.png"/></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image" Target="../media/image118.png"/></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image" Target="../media/image119.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25.png"/></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image" Target="../media/image15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23F1EA16-AC47-4FCF-9F9A-B0FA137F47E9}" type="datetimeFigureOut">
              <a:rPr lang="zh-CN" altLang="en-US" smtClean="0"/>
              <a:t>2018/12/13</a:t>
            </a:fld>
            <a:endParaRPr lang="zh-CN" altLang="en-US"/>
          </a:p>
        </p:txBody>
      </p:sp>
      <p:sp>
        <p:nvSpPr>
          <p:cNvPr id="4" name="页脚占位符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F94BF7E3-3F0D-4F33-9917-9CA9BD3A05E8}" type="slidenum">
              <a:rPr lang="zh-CN" altLang="en-US" smtClean="0"/>
              <a:t>‹#›</a:t>
            </a:fld>
            <a:endParaRPr lang="zh-CN" altLang="en-US"/>
          </a:p>
        </p:txBody>
      </p:sp>
    </p:spTree>
    <p:extLst>
      <p:ext uri="{BB962C8B-B14F-4D97-AF65-F5344CB8AC3E}">
        <p14:creationId xmlns:p14="http://schemas.microsoft.com/office/powerpoint/2010/main" val="27078726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29F8F5C-DA50-43FD-BA8A-69FD12A4D052}" type="datetimeFigureOut">
              <a:rPr lang="zh-CN" altLang="en-US" smtClean="0"/>
              <a:t>2018/12/13</a:t>
            </a:fld>
            <a:endParaRPr lang="zh-CN" altLang="en-US"/>
          </a:p>
        </p:txBody>
      </p:sp>
      <p:sp>
        <p:nvSpPr>
          <p:cNvPr id="4" name="幻灯片图像占位符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007DC88-C54C-428E-8776-100832FEC854}" type="slidenum">
              <a:rPr lang="zh-CN" altLang="en-US" smtClean="0"/>
              <a:t>‹#›</a:t>
            </a:fld>
            <a:endParaRPr lang="zh-CN" altLang="en-US"/>
          </a:p>
        </p:txBody>
      </p:sp>
    </p:spTree>
    <p:extLst>
      <p:ext uri="{BB962C8B-B14F-4D97-AF65-F5344CB8AC3E}">
        <p14:creationId xmlns:p14="http://schemas.microsoft.com/office/powerpoint/2010/main" val="3240790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007DC88-C54C-428E-8776-100832FEC854}" type="slidenum">
              <a:rPr lang="zh-CN" altLang="en-US" smtClean="0"/>
              <a:t>1</a:t>
            </a:fld>
            <a:endParaRPr lang="zh-CN" altLang="en-US"/>
          </a:p>
        </p:txBody>
      </p:sp>
    </p:spTree>
    <p:extLst>
      <p:ext uri="{BB962C8B-B14F-4D97-AF65-F5344CB8AC3E}">
        <p14:creationId xmlns:p14="http://schemas.microsoft.com/office/powerpoint/2010/main" val="295927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2</a:t>
            </a:fld>
            <a:endParaRPr lang="en-US" altLang="zh-TW"/>
          </a:p>
        </p:txBody>
      </p:sp>
    </p:spTree>
    <p:extLst>
      <p:ext uri="{BB962C8B-B14F-4D97-AF65-F5344CB8AC3E}">
        <p14:creationId xmlns:p14="http://schemas.microsoft.com/office/powerpoint/2010/main" val="5292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3</a:t>
            </a:fld>
            <a:endParaRPr lang="en-US" altLang="zh-TW"/>
          </a:p>
        </p:txBody>
      </p:sp>
    </p:spTree>
    <p:extLst>
      <p:ext uri="{BB962C8B-B14F-4D97-AF65-F5344CB8AC3E}">
        <p14:creationId xmlns:p14="http://schemas.microsoft.com/office/powerpoint/2010/main" val="427432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4</a:t>
            </a:fld>
            <a:endParaRPr lang="en-US" altLang="zh-TW"/>
          </a:p>
        </p:txBody>
      </p:sp>
    </p:spTree>
    <p:extLst>
      <p:ext uri="{BB962C8B-B14F-4D97-AF65-F5344CB8AC3E}">
        <p14:creationId xmlns:p14="http://schemas.microsoft.com/office/powerpoint/2010/main" val="1790045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5</a:t>
            </a:fld>
            <a:endParaRPr lang="en-US" altLang="zh-TW"/>
          </a:p>
        </p:txBody>
      </p:sp>
    </p:spTree>
    <p:extLst>
      <p:ext uri="{BB962C8B-B14F-4D97-AF65-F5344CB8AC3E}">
        <p14:creationId xmlns:p14="http://schemas.microsoft.com/office/powerpoint/2010/main" val="42470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6</a:t>
            </a:fld>
            <a:endParaRPr lang="en-US" altLang="zh-TW"/>
          </a:p>
        </p:txBody>
      </p:sp>
    </p:spTree>
    <p:extLst>
      <p:ext uri="{BB962C8B-B14F-4D97-AF65-F5344CB8AC3E}">
        <p14:creationId xmlns:p14="http://schemas.microsoft.com/office/powerpoint/2010/main" val="1127296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7</a:t>
            </a:fld>
            <a:endParaRPr lang="en-US" altLang="zh-TW"/>
          </a:p>
        </p:txBody>
      </p:sp>
    </p:spTree>
    <p:extLst>
      <p:ext uri="{BB962C8B-B14F-4D97-AF65-F5344CB8AC3E}">
        <p14:creationId xmlns:p14="http://schemas.microsoft.com/office/powerpoint/2010/main" val="3140625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8</a:t>
            </a:fld>
            <a:endParaRPr lang="en-US" altLang="zh-TW"/>
          </a:p>
        </p:txBody>
      </p:sp>
    </p:spTree>
    <p:extLst>
      <p:ext uri="{BB962C8B-B14F-4D97-AF65-F5344CB8AC3E}">
        <p14:creationId xmlns:p14="http://schemas.microsoft.com/office/powerpoint/2010/main" val="2435696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2700">
              <a:lnSpc>
                <a:spcPct val="100000"/>
              </a:lnSpc>
            </a:pPr>
            <a:r>
              <a:rPr lang="en-US" altLang="zh-CN" sz="1200" smtClean="0">
                <a:latin typeface="Arial" panose="020B0604020202020204" pitchFamily="34" charset="0"/>
                <a:ea typeface="黑体" panose="02010609060101010101" pitchFamily="49" charset="-122"/>
                <a:cs typeface="Arial" panose="020B0604020202020204" pitchFamily="34" charset="0"/>
              </a:rPr>
              <a:t>Ans:</a:t>
            </a:r>
            <a:r>
              <a:rPr lang="zh-CN" altLang="en-US" sz="1200" spc="-15" smtClean="0">
                <a:latin typeface="Arial" panose="020B0604020202020204" pitchFamily="34" charset="0"/>
                <a:ea typeface="黑体" panose="02010609060101010101" pitchFamily="49" charset="-122"/>
                <a:cs typeface="Arial" panose="020B0604020202020204" pitchFamily="34" charset="0"/>
              </a:rPr>
              <a:t> </a:t>
            </a:r>
            <a:r>
              <a:rPr lang="zh-CN" altLang="en-US" sz="1200" spc="-5" smtClean="0">
                <a:latin typeface="Arial" panose="020B0604020202020204" pitchFamily="34" charset="0"/>
                <a:ea typeface="黑体" panose="02010609060101010101" pitchFamily="49" charset="-122"/>
                <a:cs typeface="Arial" panose="020B0604020202020204" pitchFamily="34" charset="0"/>
              </a:rPr>
              <a:t>一般望远镜具有调整焦距功能（即调整管长），</a:t>
            </a:r>
            <a:r>
              <a:rPr lang="zh-CN" altLang="en-US" sz="1200" smtClean="0">
                <a:latin typeface="Arial" panose="020B0604020202020204" pitchFamily="34" charset="0"/>
                <a:ea typeface="黑体" panose="02010609060101010101" pitchFamily="49" charset="-122"/>
                <a:cs typeface="Arial" panose="020B0604020202020204" pitchFamily="34" charset="0"/>
              </a:rPr>
              <a:t>所以戴或不戴眼镜都可以</a:t>
            </a:r>
            <a:endParaRPr lang="zh-CN" altLang="en-US" sz="1200">
              <a:latin typeface="Arial" panose="020B0604020202020204" pitchFamily="34" charset="0"/>
              <a:ea typeface="黑体" panose="02010609060101010101" pitchFamily="49" charset="-122"/>
              <a:cs typeface="Arial" panose="020B0604020202020204" pitchFamily="34" charset="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9</a:t>
            </a:fld>
            <a:endParaRPr lang="en-US" altLang="zh-TW"/>
          </a:p>
        </p:txBody>
      </p:sp>
    </p:spTree>
    <p:extLst>
      <p:ext uri="{BB962C8B-B14F-4D97-AF65-F5344CB8AC3E}">
        <p14:creationId xmlns:p14="http://schemas.microsoft.com/office/powerpoint/2010/main" val="1582024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2700">
              <a:lnSpc>
                <a:spcPct val="100000"/>
              </a:lnSpc>
            </a:pPr>
            <a:endParaRPr lang="zh-CN" altLang="en-US" sz="1200">
              <a:latin typeface="Arial" panose="020B0604020202020204" pitchFamily="34" charset="0"/>
              <a:ea typeface="黑体" panose="02010609060101010101" pitchFamily="49" charset="-122"/>
              <a:cs typeface="Arial" panose="020B0604020202020204" pitchFamily="34" charset="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10</a:t>
            </a:fld>
            <a:endParaRPr lang="en-US" altLang="zh-TW"/>
          </a:p>
        </p:txBody>
      </p:sp>
    </p:spTree>
    <p:extLst>
      <p:ext uri="{BB962C8B-B14F-4D97-AF65-F5344CB8AC3E}">
        <p14:creationId xmlns:p14="http://schemas.microsoft.com/office/powerpoint/2010/main" val="3298239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2700">
              <a:lnSpc>
                <a:spcPct val="100000"/>
              </a:lnSpc>
            </a:pPr>
            <a:endParaRPr lang="zh-CN" altLang="en-US" sz="1200">
              <a:latin typeface="Arial" panose="020B0604020202020204" pitchFamily="34" charset="0"/>
              <a:ea typeface="黑体" panose="02010609060101010101" pitchFamily="49" charset="-122"/>
              <a:cs typeface="Arial" panose="020B0604020202020204" pitchFamily="34" charset="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11</a:t>
            </a:fld>
            <a:endParaRPr lang="en-US" altLang="zh-TW"/>
          </a:p>
        </p:txBody>
      </p:sp>
    </p:spTree>
    <p:extLst>
      <p:ext uri="{BB962C8B-B14F-4D97-AF65-F5344CB8AC3E}">
        <p14:creationId xmlns:p14="http://schemas.microsoft.com/office/powerpoint/2010/main" val="3525714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2700">
              <a:lnSpc>
                <a:spcPct val="100000"/>
              </a:lnSpc>
            </a:pPr>
            <a:endParaRPr lang="zh-CN" altLang="en-US" sz="1200">
              <a:latin typeface="Arial" panose="020B0604020202020204" pitchFamily="34" charset="0"/>
              <a:ea typeface="黑体" panose="02010609060101010101" pitchFamily="49" charset="-122"/>
              <a:cs typeface="Arial" panose="020B0604020202020204" pitchFamily="34" charset="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12</a:t>
            </a:fld>
            <a:endParaRPr lang="en-US" altLang="zh-TW"/>
          </a:p>
        </p:txBody>
      </p:sp>
    </p:spTree>
    <p:extLst>
      <p:ext uri="{BB962C8B-B14F-4D97-AF65-F5344CB8AC3E}">
        <p14:creationId xmlns:p14="http://schemas.microsoft.com/office/powerpoint/2010/main" val="601634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2700">
              <a:lnSpc>
                <a:spcPct val="100000"/>
              </a:lnSpc>
            </a:pPr>
            <a:endParaRPr lang="zh-CN" altLang="en-US" sz="1200">
              <a:latin typeface="Arial" panose="020B0604020202020204" pitchFamily="34" charset="0"/>
              <a:ea typeface="黑体" panose="02010609060101010101" pitchFamily="49" charset="-122"/>
              <a:cs typeface="Arial" panose="020B0604020202020204" pitchFamily="34" charset="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14</a:t>
            </a:fld>
            <a:endParaRPr lang="en-US" altLang="zh-TW"/>
          </a:p>
        </p:txBody>
      </p:sp>
    </p:spTree>
    <p:extLst>
      <p:ext uri="{BB962C8B-B14F-4D97-AF65-F5344CB8AC3E}">
        <p14:creationId xmlns:p14="http://schemas.microsoft.com/office/powerpoint/2010/main" val="2911557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2700">
              <a:lnSpc>
                <a:spcPct val="100000"/>
              </a:lnSpc>
            </a:pPr>
            <a:endParaRPr lang="zh-CN" altLang="en-US" sz="1200">
              <a:latin typeface="Arial" panose="020B0604020202020204" pitchFamily="34" charset="0"/>
              <a:ea typeface="黑体" panose="02010609060101010101" pitchFamily="49" charset="-122"/>
              <a:cs typeface="Arial" panose="020B0604020202020204" pitchFamily="34" charset="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15</a:t>
            </a:fld>
            <a:endParaRPr lang="en-US" altLang="zh-TW"/>
          </a:p>
        </p:txBody>
      </p:sp>
    </p:spTree>
    <p:extLst>
      <p:ext uri="{BB962C8B-B14F-4D97-AF65-F5344CB8AC3E}">
        <p14:creationId xmlns:p14="http://schemas.microsoft.com/office/powerpoint/2010/main" val="1647775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2700">
              <a:lnSpc>
                <a:spcPct val="100000"/>
              </a:lnSpc>
            </a:pPr>
            <a:endParaRPr lang="zh-CN" altLang="en-US" sz="1200">
              <a:latin typeface="Arial" panose="020B0604020202020204" pitchFamily="34" charset="0"/>
              <a:ea typeface="黑体" panose="02010609060101010101" pitchFamily="49" charset="-122"/>
              <a:cs typeface="Arial" panose="020B0604020202020204" pitchFamily="34" charset="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16</a:t>
            </a:fld>
            <a:endParaRPr lang="en-US" altLang="zh-TW"/>
          </a:p>
        </p:txBody>
      </p:sp>
    </p:spTree>
    <p:extLst>
      <p:ext uri="{BB962C8B-B14F-4D97-AF65-F5344CB8AC3E}">
        <p14:creationId xmlns:p14="http://schemas.microsoft.com/office/powerpoint/2010/main" val="17848962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2700">
              <a:lnSpc>
                <a:spcPct val="100000"/>
              </a:lnSpc>
            </a:pPr>
            <a:endParaRPr lang="zh-CN" altLang="en-US" sz="1200">
              <a:latin typeface="Arial" panose="020B0604020202020204" pitchFamily="34" charset="0"/>
              <a:ea typeface="黑体" panose="02010609060101010101" pitchFamily="49" charset="-122"/>
              <a:cs typeface="Arial" panose="020B0604020202020204" pitchFamily="34" charset="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17</a:t>
            </a:fld>
            <a:endParaRPr lang="en-US" altLang="zh-TW"/>
          </a:p>
        </p:txBody>
      </p:sp>
    </p:spTree>
    <p:extLst>
      <p:ext uri="{BB962C8B-B14F-4D97-AF65-F5344CB8AC3E}">
        <p14:creationId xmlns:p14="http://schemas.microsoft.com/office/powerpoint/2010/main" val="23351472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2700">
              <a:lnSpc>
                <a:spcPct val="100000"/>
              </a:lnSpc>
            </a:pPr>
            <a:endParaRPr lang="zh-CN" altLang="en-US" sz="1200">
              <a:latin typeface="Arial" panose="020B0604020202020204" pitchFamily="34" charset="0"/>
              <a:ea typeface="黑体" panose="02010609060101010101" pitchFamily="49" charset="-122"/>
              <a:cs typeface="Arial" panose="020B0604020202020204" pitchFamily="34" charset="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18</a:t>
            </a:fld>
            <a:endParaRPr lang="en-US" altLang="zh-TW"/>
          </a:p>
        </p:txBody>
      </p:sp>
    </p:spTree>
    <p:extLst>
      <p:ext uri="{BB962C8B-B14F-4D97-AF65-F5344CB8AC3E}">
        <p14:creationId xmlns:p14="http://schemas.microsoft.com/office/powerpoint/2010/main" val="39718987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19</a:t>
            </a:fld>
            <a:endParaRPr lang="en-US" altLang="zh-TW"/>
          </a:p>
        </p:txBody>
      </p:sp>
    </p:spTree>
    <p:extLst>
      <p:ext uri="{BB962C8B-B14F-4D97-AF65-F5344CB8AC3E}">
        <p14:creationId xmlns:p14="http://schemas.microsoft.com/office/powerpoint/2010/main" val="2884050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21</a:t>
            </a:fld>
            <a:endParaRPr lang="en-US" altLang="zh-TW"/>
          </a:p>
        </p:txBody>
      </p:sp>
    </p:spTree>
    <p:extLst>
      <p:ext uri="{BB962C8B-B14F-4D97-AF65-F5344CB8AC3E}">
        <p14:creationId xmlns:p14="http://schemas.microsoft.com/office/powerpoint/2010/main" val="3856912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22</a:t>
            </a:fld>
            <a:endParaRPr lang="en-US" altLang="zh-TW"/>
          </a:p>
        </p:txBody>
      </p:sp>
    </p:spTree>
    <p:extLst>
      <p:ext uri="{BB962C8B-B14F-4D97-AF65-F5344CB8AC3E}">
        <p14:creationId xmlns:p14="http://schemas.microsoft.com/office/powerpoint/2010/main" val="3875156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23</a:t>
            </a:fld>
            <a:endParaRPr lang="en-US" altLang="zh-TW"/>
          </a:p>
        </p:txBody>
      </p:sp>
    </p:spTree>
    <p:extLst>
      <p:ext uri="{BB962C8B-B14F-4D97-AF65-F5344CB8AC3E}">
        <p14:creationId xmlns:p14="http://schemas.microsoft.com/office/powerpoint/2010/main" val="38301955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24</a:t>
            </a:fld>
            <a:endParaRPr lang="en-US" altLang="zh-TW"/>
          </a:p>
        </p:txBody>
      </p:sp>
    </p:spTree>
    <p:extLst>
      <p:ext uri="{BB962C8B-B14F-4D97-AF65-F5344CB8AC3E}">
        <p14:creationId xmlns:p14="http://schemas.microsoft.com/office/powerpoint/2010/main" val="2854508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25</a:t>
            </a:fld>
            <a:endParaRPr lang="en-US" altLang="zh-TW"/>
          </a:p>
        </p:txBody>
      </p:sp>
    </p:spTree>
    <p:extLst>
      <p:ext uri="{BB962C8B-B14F-4D97-AF65-F5344CB8AC3E}">
        <p14:creationId xmlns:p14="http://schemas.microsoft.com/office/powerpoint/2010/main" val="1027553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26</a:t>
            </a:fld>
            <a:endParaRPr lang="en-US" altLang="zh-TW"/>
          </a:p>
        </p:txBody>
      </p:sp>
    </p:spTree>
    <p:extLst>
      <p:ext uri="{BB962C8B-B14F-4D97-AF65-F5344CB8AC3E}">
        <p14:creationId xmlns:p14="http://schemas.microsoft.com/office/powerpoint/2010/main" val="34086193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27</a:t>
            </a:fld>
            <a:endParaRPr lang="en-US" altLang="zh-TW"/>
          </a:p>
        </p:txBody>
      </p:sp>
    </p:spTree>
    <p:extLst>
      <p:ext uri="{BB962C8B-B14F-4D97-AF65-F5344CB8AC3E}">
        <p14:creationId xmlns:p14="http://schemas.microsoft.com/office/powerpoint/2010/main" val="4245124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28</a:t>
            </a:fld>
            <a:endParaRPr lang="en-US" altLang="zh-TW"/>
          </a:p>
        </p:txBody>
      </p:sp>
    </p:spTree>
    <p:extLst>
      <p:ext uri="{BB962C8B-B14F-4D97-AF65-F5344CB8AC3E}">
        <p14:creationId xmlns:p14="http://schemas.microsoft.com/office/powerpoint/2010/main" val="24911788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29</a:t>
            </a:fld>
            <a:endParaRPr lang="en-US" altLang="zh-TW"/>
          </a:p>
        </p:txBody>
      </p:sp>
    </p:spTree>
    <p:extLst>
      <p:ext uri="{BB962C8B-B14F-4D97-AF65-F5344CB8AC3E}">
        <p14:creationId xmlns:p14="http://schemas.microsoft.com/office/powerpoint/2010/main" val="18178445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30</a:t>
            </a:fld>
            <a:endParaRPr lang="en-US" altLang="zh-TW"/>
          </a:p>
        </p:txBody>
      </p:sp>
    </p:spTree>
    <p:extLst>
      <p:ext uri="{BB962C8B-B14F-4D97-AF65-F5344CB8AC3E}">
        <p14:creationId xmlns:p14="http://schemas.microsoft.com/office/powerpoint/2010/main" val="36168101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31</a:t>
            </a:fld>
            <a:endParaRPr lang="en-US" altLang="zh-TW"/>
          </a:p>
        </p:txBody>
      </p:sp>
    </p:spTree>
    <p:extLst>
      <p:ext uri="{BB962C8B-B14F-4D97-AF65-F5344CB8AC3E}">
        <p14:creationId xmlns:p14="http://schemas.microsoft.com/office/powerpoint/2010/main" val="471208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32</a:t>
            </a:fld>
            <a:endParaRPr lang="en-US" altLang="zh-TW"/>
          </a:p>
        </p:txBody>
      </p:sp>
    </p:spTree>
    <p:extLst>
      <p:ext uri="{BB962C8B-B14F-4D97-AF65-F5344CB8AC3E}">
        <p14:creationId xmlns:p14="http://schemas.microsoft.com/office/powerpoint/2010/main" val="18548119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33</a:t>
            </a:fld>
            <a:endParaRPr lang="en-US" altLang="zh-TW"/>
          </a:p>
        </p:txBody>
      </p:sp>
    </p:spTree>
    <p:extLst>
      <p:ext uri="{BB962C8B-B14F-4D97-AF65-F5344CB8AC3E}">
        <p14:creationId xmlns:p14="http://schemas.microsoft.com/office/powerpoint/2010/main" val="25628848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34</a:t>
            </a:fld>
            <a:endParaRPr lang="en-US" altLang="zh-TW"/>
          </a:p>
        </p:txBody>
      </p:sp>
    </p:spTree>
    <p:extLst>
      <p:ext uri="{BB962C8B-B14F-4D97-AF65-F5344CB8AC3E}">
        <p14:creationId xmlns:p14="http://schemas.microsoft.com/office/powerpoint/2010/main" val="3025991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35</a:t>
            </a:fld>
            <a:endParaRPr lang="en-US" altLang="zh-TW"/>
          </a:p>
        </p:txBody>
      </p:sp>
    </p:spTree>
    <p:extLst>
      <p:ext uri="{BB962C8B-B14F-4D97-AF65-F5344CB8AC3E}">
        <p14:creationId xmlns:p14="http://schemas.microsoft.com/office/powerpoint/2010/main" val="28885134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07DC88-C54C-428E-8776-100832FEC854}" type="slidenum">
              <a:rPr lang="zh-CN" altLang="en-US" smtClean="0"/>
              <a:t>36</a:t>
            </a:fld>
            <a:endParaRPr lang="zh-CN" altLang="en-US"/>
          </a:p>
        </p:txBody>
      </p:sp>
    </p:spTree>
    <p:extLst>
      <p:ext uri="{BB962C8B-B14F-4D97-AF65-F5344CB8AC3E}">
        <p14:creationId xmlns:p14="http://schemas.microsoft.com/office/powerpoint/2010/main" val="23942095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37</a:t>
            </a:fld>
            <a:endParaRPr lang="en-US" altLang="zh-TW"/>
          </a:p>
        </p:txBody>
      </p:sp>
    </p:spTree>
    <p:extLst>
      <p:ext uri="{BB962C8B-B14F-4D97-AF65-F5344CB8AC3E}">
        <p14:creationId xmlns:p14="http://schemas.microsoft.com/office/powerpoint/2010/main" val="19335364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38</a:t>
            </a:fld>
            <a:endParaRPr lang="en-US" altLang="zh-TW"/>
          </a:p>
        </p:txBody>
      </p:sp>
    </p:spTree>
    <p:extLst>
      <p:ext uri="{BB962C8B-B14F-4D97-AF65-F5344CB8AC3E}">
        <p14:creationId xmlns:p14="http://schemas.microsoft.com/office/powerpoint/2010/main" val="11432927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39</a:t>
            </a:fld>
            <a:endParaRPr lang="en-US" altLang="zh-TW"/>
          </a:p>
        </p:txBody>
      </p:sp>
    </p:spTree>
    <p:extLst>
      <p:ext uri="{BB962C8B-B14F-4D97-AF65-F5344CB8AC3E}">
        <p14:creationId xmlns:p14="http://schemas.microsoft.com/office/powerpoint/2010/main" val="29172335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40</a:t>
            </a:fld>
            <a:endParaRPr lang="en-US" altLang="zh-TW"/>
          </a:p>
        </p:txBody>
      </p:sp>
    </p:spTree>
    <p:extLst>
      <p:ext uri="{BB962C8B-B14F-4D97-AF65-F5344CB8AC3E}">
        <p14:creationId xmlns:p14="http://schemas.microsoft.com/office/powerpoint/2010/main" val="13724097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41</a:t>
            </a:fld>
            <a:endParaRPr lang="en-US" altLang="zh-TW"/>
          </a:p>
        </p:txBody>
      </p:sp>
    </p:spTree>
    <p:extLst>
      <p:ext uri="{BB962C8B-B14F-4D97-AF65-F5344CB8AC3E}">
        <p14:creationId xmlns:p14="http://schemas.microsoft.com/office/powerpoint/2010/main" val="24602251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42</a:t>
            </a:fld>
            <a:endParaRPr lang="en-US" altLang="zh-TW"/>
          </a:p>
        </p:txBody>
      </p:sp>
    </p:spTree>
    <p:extLst>
      <p:ext uri="{BB962C8B-B14F-4D97-AF65-F5344CB8AC3E}">
        <p14:creationId xmlns:p14="http://schemas.microsoft.com/office/powerpoint/2010/main" val="35973439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43</a:t>
            </a:fld>
            <a:endParaRPr lang="en-US" altLang="zh-TW"/>
          </a:p>
        </p:txBody>
      </p:sp>
    </p:spTree>
    <p:extLst>
      <p:ext uri="{BB962C8B-B14F-4D97-AF65-F5344CB8AC3E}">
        <p14:creationId xmlns:p14="http://schemas.microsoft.com/office/powerpoint/2010/main" val="26973495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44</a:t>
            </a:fld>
            <a:endParaRPr lang="en-US" altLang="zh-TW"/>
          </a:p>
        </p:txBody>
      </p:sp>
    </p:spTree>
    <p:extLst>
      <p:ext uri="{BB962C8B-B14F-4D97-AF65-F5344CB8AC3E}">
        <p14:creationId xmlns:p14="http://schemas.microsoft.com/office/powerpoint/2010/main" val="25883641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45</a:t>
            </a:fld>
            <a:endParaRPr lang="en-US" altLang="zh-TW"/>
          </a:p>
        </p:txBody>
      </p:sp>
    </p:spTree>
    <p:extLst>
      <p:ext uri="{BB962C8B-B14F-4D97-AF65-F5344CB8AC3E}">
        <p14:creationId xmlns:p14="http://schemas.microsoft.com/office/powerpoint/2010/main" val="4156610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46</a:t>
            </a:fld>
            <a:endParaRPr lang="en-US" altLang="zh-TW"/>
          </a:p>
        </p:txBody>
      </p:sp>
    </p:spTree>
    <p:extLst>
      <p:ext uri="{BB962C8B-B14F-4D97-AF65-F5344CB8AC3E}">
        <p14:creationId xmlns:p14="http://schemas.microsoft.com/office/powerpoint/2010/main" val="606973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47</a:t>
            </a:fld>
            <a:endParaRPr lang="en-US" altLang="zh-TW"/>
          </a:p>
        </p:txBody>
      </p:sp>
    </p:spTree>
    <p:extLst>
      <p:ext uri="{BB962C8B-B14F-4D97-AF65-F5344CB8AC3E}">
        <p14:creationId xmlns:p14="http://schemas.microsoft.com/office/powerpoint/2010/main" val="10111835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kern="1200" smtClean="0">
                <a:solidFill>
                  <a:schemeClr val="tx1"/>
                </a:solidFill>
                <a:effectLst/>
                <a:latin typeface="+mn-lt"/>
                <a:ea typeface="+mn-ea"/>
                <a:cs typeface="+mn-cs"/>
              </a:rPr>
              <a:t>猜猜那个是暗场？</a:t>
            </a: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48</a:t>
            </a:fld>
            <a:endParaRPr lang="zh-CN" altLang="en-US"/>
          </a:p>
        </p:txBody>
      </p:sp>
    </p:spTree>
    <p:extLst>
      <p:ext uri="{BB962C8B-B14F-4D97-AF65-F5344CB8AC3E}">
        <p14:creationId xmlns:p14="http://schemas.microsoft.com/office/powerpoint/2010/main" val="4264233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49</a:t>
            </a:fld>
            <a:endParaRPr lang="en-US" altLang="zh-TW"/>
          </a:p>
        </p:txBody>
      </p:sp>
    </p:spTree>
    <p:extLst>
      <p:ext uri="{BB962C8B-B14F-4D97-AF65-F5344CB8AC3E}">
        <p14:creationId xmlns:p14="http://schemas.microsoft.com/office/powerpoint/2010/main" val="10465299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50</a:t>
            </a:fld>
            <a:endParaRPr lang="en-US" altLang="zh-TW"/>
          </a:p>
        </p:txBody>
      </p:sp>
    </p:spTree>
    <p:extLst>
      <p:ext uri="{BB962C8B-B14F-4D97-AF65-F5344CB8AC3E}">
        <p14:creationId xmlns:p14="http://schemas.microsoft.com/office/powerpoint/2010/main" val="39693388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51</a:t>
            </a:fld>
            <a:endParaRPr lang="en-US" altLang="zh-TW"/>
          </a:p>
        </p:txBody>
      </p:sp>
    </p:spTree>
    <p:extLst>
      <p:ext uri="{BB962C8B-B14F-4D97-AF65-F5344CB8AC3E}">
        <p14:creationId xmlns:p14="http://schemas.microsoft.com/office/powerpoint/2010/main" val="14920388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kern="1200" smtClean="0">
                <a:solidFill>
                  <a:schemeClr val="tx1"/>
                </a:solidFill>
                <a:effectLst/>
                <a:latin typeface="+mn-lt"/>
                <a:ea typeface="+mn-ea"/>
                <a:cs typeface="+mn-cs"/>
              </a:rPr>
              <a:t>猜猜那个是暗场？</a:t>
            </a: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52</a:t>
            </a:fld>
            <a:endParaRPr lang="zh-CN" altLang="en-US"/>
          </a:p>
        </p:txBody>
      </p:sp>
    </p:spTree>
    <p:extLst>
      <p:ext uri="{BB962C8B-B14F-4D97-AF65-F5344CB8AC3E}">
        <p14:creationId xmlns:p14="http://schemas.microsoft.com/office/powerpoint/2010/main" val="4951078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kern="1200" smtClean="0">
                <a:solidFill>
                  <a:schemeClr val="tx1"/>
                </a:solidFill>
                <a:effectLst/>
                <a:latin typeface="+mn-lt"/>
                <a:ea typeface="+mn-ea"/>
                <a:cs typeface="+mn-cs"/>
              </a:rPr>
              <a:t>荧光灯（</a:t>
            </a:r>
            <a:r>
              <a:rPr lang="en-US" altLang="zh-CN" sz="1200" kern="1200" smtClean="0">
                <a:solidFill>
                  <a:schemeClr val="tx1"/>
                </a:solidFill>
                <a:effectLst/>
                <a:latin typeface="+mn-lt"/>
                <a:ea typeface="+mn-ea"/>
                <a:cs typeface="+mn-cs"/>
              </a:rPr>
              <a:t>Fluorescent lamp</a:t>
            </a:r>
            <a:r>
              <a:rPr lang="zh-CN" altLang="en-US" sz="1200" kern="1200" smtClean="0">
                <a:solidFill>
                  <a:schemeClr val="tx1"/>
                </a:solidFill>
                <a:effectLst/>
                <a:latin typeface="+mn-lt"/>
                <a:ea typeface="+mn-ea"/>
                <a:cs typeface="+mn-cs"/>
              </a:rPr>
              <a:t>），也称为日光灯。</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kern="1200" smtClean="0">
                <a:solidFill>
                  <a:schemeClr val="tx1"/>
                </a:solidFill>
                <a:effectLst/>
                <a:latin typeface="+mn-lt"/>
                <a:ea typeface="+mn-ea"/>
                <a:cs typeface="+mn-cs"/>
              </a:rPr>
              <a:t>传统型荧光灯即低压汞灯，是利用</a:t>
            </a:r>
            <a:r>
              <a:rPr lang="zh-CN" altLang="en-US" sz="1200" b="1" kern="1200" smtClean="0">
                <a:solidFill>
                  <a:schemeClr val="tx1"/>
                </a:solidFill>
                <a:effectLst/>
                <a:latin typeface="+mn-lt"/>
                <a:ea typeface="+mn-ea"/>
                <a:cs typeface="+mn-cs"/>
              </a:rPr>
              <a:t>低气压的汞蒸气在通电后释放紫外线</a:t>
            </a:r>
            <a:r>
              <a:rPr lang="zh-CN" altLang="en-US" sz="1200" kern="1200" smtClean="0">
                <a:solidFill>
                  <a:schemeClr val="tx1"/>
                </a:solidFill>
                <a:effectLst/>
                <a:latin typeface="+mn-lt"/>
                <a:ea typeface="+mn-ea"/>
                <a:cs typeface="+mn-cs"/>
              </a:rPr>
              <a:t>，从而使</a:t>
            </a:r>
            <a:r>
              <a:rPr lang="zh-CN" altLang="en-US" sz="1200" b="1" kern="1200" smtClean="0">
                <a:solidFill>
                  <a:schemeClr val="tx1"/>
                </a:solidFill>
                <a:effectLst/>
                <a:latin typeface="+mn-lt"/>
                <a:ea typeface="+mn-ea"/>
                <a:cs typeface="+mn-cs"/>
              </a:rPr>
              <a:t>荧光粉发出可见光的原理发光</a:t>
            </a:r>
            <a:r>
              <a:rPr lang="zh-CN" altLang="en-US" sz="1200" kern="1200" smtClean="0">
                <a:solidFill>
                  <a:schemeClr val="tx1"/>
                </a:solidFill>
                <a:effectLst/>
                <a:latin typeface="+mn-lt"/>
                <a:ea typeface="+mn-ea"/>
                <a:cs typeface="+mn-cs"/>
              </a:rPr>
              <a:t>，因此它属于低气压弧光放电光源。</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kern="1200" smtClean="0">
                <a:solidFill>
                  <a:schemeClr val="tx1"/>
                </a:solidFill>
                <a:effectLst/>
                <a:latin typeface="+mn-lt"/>
                <a:ea typeface="+mn-ea"/>
                <a:cs typeface="+mn-cs"/>
              </a:rPr>
              <a:t>1974</a:t>
            </a:r>
            <a:r>
              <a:rPr lang="zh-CN" altLang="en-US" sz="1200" kern="1200" smtClean="0">
                <a:solidFill>
                  <a:schemeClr val="tx1"/>
                </a:solidFill>
                <a:effectLst/>
                <a:latin typeface="+mn-lt"/>
                <a:ea typeface="+mn-ea"/>
                <a:cs typeface="+mn-cs"/>
              </a:rPr>
              <a:t>年，荷兰飞利浦首先研制成功了将能够发出人眼敏感的红、绿、蓝三色光的荧光粉。三基色（又称三原色）荧光粉的开发与应用是荧光灯发展史上的一个重要里程碑。</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53</a:t>
            </a:fld>
            <a:endParaRPr lang="zh-CN" altLang="en-US"/>
          </a:p>
        </p:txBody>
      </p:sp>
    </p:spTree>
    <p:extLst>
      <p:ext uri="{BB962C8B-B14F-4D97-AF65-F5344CB8AC3E}">
        <p14:creationId xmlns:p14="http://schemas.microsoft.com/office/powerpoint/2010/main" val="26872999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mtClean="0"/>
              <a:t>绿色荧光蛋的发光机理比荧光素</a:t>
            </a:r>
            <a:r>
              <a:rPr lang="en-US" altLang="zh-CN" smtClean="0"/>
              <a:t>/</a:t>
            </a:r>
            <a:r>
              <a:rPr lang="zh-CN" altLang="en-US" smtClean="0"/>
              <a:t>荧光素酶要简单得多。一种荧光素酶只能与相对应的一种荧光素合作来发光，而绿色荧光蛋白并不需要与其他物质合作，只需要用蓝光照射，就能自己发光。</a:t>
            </a:r>
          </a:p>
          <a:p>
            <a:r>
              <a:rPr lang="zh-CN" altLang="en-US" smtClean="0"/>
              <a:t>绿色荧光蛋白最早是由下村修等人在</a:t>
            </a:r>
            <a:r>
              <a:rPr lang="en-US" altLang="zh-CN" smtClean="0"/>
              <a:t>1962</a:t>
            </a:r>
            <a:r>
              <a:rPr lang="zh-CN" altLang="en-US" smtClean="0"/>
              <a:t>年在一种学名</a:t>
            </a:r>
            <a:r>
              <a:rPr lang="en-US" altLang="zh-CN" smtClean="0"/>
              <a:t>Aequorea victoria</a:t>
            </a:r>
            <a:r>
              <a:rPr lang="zh-CN" altLang="en-US" smtClean="0"/>
              <a:t>的水母中发现。其基因所产生的蛋白质，在蓝色波长范围的光线激发下，会发出绿色萤光。这个发光的过程中还需要冷光蛋白质</a:t>
            </a:r>
            <a:r>
              <a:rPr lang="en-US" altLang="zh-CN" smtClean="0"/>
              <a:t>Aequorin</a:t>
            </a:r>
            <a:r>
              <a:rPr lang="zh-CN" altLang="en-US" smtClean="0"/>
              <a:t>的帮助，且这个冷光蛋白质与钙离子</a:t>
            </a:r>
            <a:r>
              <a:rPr lang="en-US" altLang="zh-CN" smtClean="0"/>
              <a:t>(Ca2+)</a:t>
            </a:r>
            <a:r>
              <a:rPr lang="zh-CN" altLang="en-US" smtClean="0"/>
              <a:t>可产生交互作用。</a:t>
            </a:r>
          </a:p>
          <a:p>
            <a:r>
              <a:rPr lang="en-US" altLang="zh-CN" smtClean="0"/>
              <a:t>2015</a:t>
            </a:r>
            <a:r>
              <a:rPr lang="zh-CN" altLang="en-US" smtClean="0"/>
              <a:t>年</a:t>
            </a:r>
            <a:r>
              <a:rPr lang="en-US" altLang="zh-CN" smtClean="0"/>
              <a:t>9</a:t>
            </a:r>
            <a:r>
              <a:rPr lang="zh-CN" altLang="en-US" smtClean="0"/>
              <a:t>月，科学家将一种绿色荧光蛋白注入小鸡体内，使其在实验中更容易与其他鸟类区分开来。而且每只小鸡都进行了基因改造，通过追踪一个名为“</a:t>
            </a:r>
            <a:r>
              <a:rPr lang="en-US" altLang="zh-CN" smtClean="0"/>
              <a:t>decoy”</a:t>
            </a:r>
            <a:r>
              <a:rPr lang="zh-CN" altLang="en-US" smtClean="0"/>
              <a:t>的基因，科学家可以观察它们对禽流感病毒的易感程度。</a:t>
            </a:r>
          </a:p>
          <a:p>
            <a:r>
              <a:rPr lang="en-US" altLang="zh-CN" smtClean="0"/>
              <a:t>GFP</a:t>
            </a:r>
            <a:r>
              <a:rPr lang="zh-CN" altLang="en-US" smtClean="0"/>
              <a:t>和它的衍生物的可用性已经彻底重新定义荧光显微镜，以及它被用来在细胞生物学和其他生物学科的方式。</a:t>
            </a:r>
            <a:r>
              <a:rPr lang="en-US" altLang="zh-CN" smtClean="0"/>
              <a:t>[10]</a:t>
            </a:r>
            <a:r>
              <a:rPr lang="zh-CN" altLang="en-US" smtClean="0"/>
              <a:t>。其中，最令人兴奋的就是用于超分辨显微镜成像。</a:t>
            </a:r>
          </a:p>
          <a:p>
            <a:endParaRPr lang="zh-CN" altLang="en-US" smtClean="0"/>
          </a:p>
          <a:p>
            <a:endParaRPr lang="zh-CN" altLang="en-US" smtClean="0"/>
          </a:p>
          <a:p>
            <a:endParaRPr lang="zh-CN" altLang="en-US"/>
          </a:p>
        </p:txBody>
      </p:sp>
      <p:sp>
        <p:nvSpPr>
          <p:cNvPr id="4" name="灯片编号占位符 3"/>
          <p:cNvSpPr>
            <a:spLocks noGrp="1"/>
          </p:cNvSpPr>
          <p:nvPr>
            <p:ph type="sldNum" sz="quarter" idx="10"/>
          </p:nvPr>
        </p:nvSpPr>
        <p:spPr/>
        <p:txBody>
          <a:bodyPr/>
          <a:lstStyle/>
          <a:p>
            <a:fld id="{5007DC88-C54C-428E-8776-100832FEC854}" type="slidenum">
              <a:rPr lang="zh-CN" altLang="en-US" smtClean="0"/>
              <a:t>54</a:t>
            </a:fld>
            <a:endParaRPr lang="zh-CN" altLang="en-US"/>
          </a:p>
        </p:txBody>
      </p:sp>
    </p:spTree>
    <p:extLst>
      <p:ext uri="{BB962C8B-B14F-4D97-AF65-F5344CB8AC3E}">
        <p14:creationId xmlns:p14="http://schemas.microsoft.com/office/powerpoint/2010/main" val="26574301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07DC88-C54C-428E-8776-100832FEC854}" type="slidenum">
              <a:rPr lang="zh-CN" altLang="en-US" smtClean="0"/>
              <a:t>55</a:t>
            </a:fld>
            <a:endParaRPr lang="zh-CN" altLang="en-US"/>
          </a:p>
        </p:txBody>
      </p:sp>
    </p:spTree>
    <p:extLst>
      <p:ext uri="{BB962C8B-B14F-4D97-AF65-F5344CB8AC3E}">
        <p14:creationId xmlns:p14="http://schemas.microsoft.com/office/powerpoint/2010/main" val="11593100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07DC88-C54C-428E-8776-100832FEC854}" type="slidenum">
              <a:rPr lang="zh-CN" altLang="en-US" smtClean="0"/>
              <a:t>56</a:t>
            </a:fld>
            <a:endParaRPr lang="zh-CN" altLang="en-US"/>
          </a:p>
        </p:txBody>
      </p:sp>
    </p:spTree>
    <p:extLst>
      <p:ext uri="{BB962C8B-B14F-4D97-AF65-F5344CB8AC3E}">
        <p14:creationId xmlns:p14="http://schemas.microsoft.com/office/powerpoint/2010/main" val="25444668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ea typeface="+mn-ea"/>
              </a:rPr>
              <a:t>这些显微方法可对细胞进行不同模式的成像。</a:t>
            </a:r>
            <a:endParaRPr lang="en-US" altLang="zh-CN" dirty="0">
              <a:ea typeface="+mn-ea"/>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57</a:t>
            </a:fld>
            <a:endParaRPr lang="zh-CN" altLang="en-US"/>
          </a:p>
        </p:txBody>
      </p:sp>
    </p:spTree>
    <p:extLst>
      <p:ext uri="{BB962C8B-B14F-4D97-AF65-F5344CB8AC3E}">
        <p14:creationId xmlns:p14="http://schemas.microsoft.com/office/powerpoint/2010/main" val="37390166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en-US" dirty="0">
                <a:ea typeface="+mn-ea"/>
              </a:rPr>
              <a:t>同时这些技术也谱写了诺贝尔奖百余年来荣誉和篇章，可以说在光学显微界有很多很多的方法最后都是获得了诺贝尔奖的殊荣。</a:t>
            </a:r>
            <a:endParaRPr lang="en-US" altLang="zh-CN" dirty="0">
              <a:ea typeface="+mn-ea"/>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58</a:t>
            </a:fld>
            <a:endParaRPr lang="zh-CN" altLang="en-US"/>
          </a:p>
        </p:txBody>
      </p:sp>
    </p:spTree>
    <p:extLst>
      <p:ext uri="{BB962C8B-B14F-4D97-AF65-F5344CB8AC3E}">
        <p14:creationId xmlns:p14="http://schemas.microsoft.com/office/powerpoint/2010/main" val="41041438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en-US" dirty="0"/>
              <a:t>很多不一一介绍了，主要介绍我们在显微方面的工作</a:t>
            </a:r>
          </a:p>
        </p:txBody>
      </p:sp>
      <p:sp>
        <p:nvSpPr>
          <p:cNvPr id="4" name="灯片编号占位符 3"/>
          <p:cNvSpPr>
            <a:spLocks noGrp="1"/>
          </p:cNvSpPr>
          <p:nvPr>
            <p:ph type="sldNum" sz="quarter" idx="5"/>
          </p:nvPr>
        </p:nvSpPr>
        <p:spPr/>
        <p:txBody>
          <a:bodyPr/>
          <a:lstStyle/>
          <a:p>
            <a:fld id="{5007DC88-C54C-428E-8776-100832FEC854}" type="slidenum">
              <a:rPr lang="zh-CN" altLang="en-US" smtClean="0"/>
              <a:t>59</a:t>
            </a:fld>
            <a:endParaRPr lang="zh-CN" altLang="en-US"/>
          </a:p>
        </p:txBody>
      </p:sp>
    </p:spTree>
    <p:extLst>
      <p:ext uri="{BB962C8B-B14F-4D97-AF65-F5344CB8AC3E}">
        <p14:creationId xmlns:p14="http://schemas.microsoft.com/office/powerpoint/2010/main" val="40887673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60</a:t>
            </a:fld>
            <a:endParaRPr lang="en-US" altLang="zh-TW"/>
          </a:p>
        </p:txBody>
      </p:sp>
    </p:spTree>
    <p:extLst>
      <p:ext uri="{BB962C8B-B14F-4D97-AF65-F5344CB8AC3E}">
        <p14:creationId xmlns:p14="http://schemas.microsoft.com/office/powerpoint/2010/main" val="35981654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61</a:t>
            </a:fld>
            <a:endParaRPr lang="en-US" altLang="zh-TW"/>
          </a:p>
        </p:txBody>
      </p:sp>
    </p:spTree>
    <p:extLst>
      <p:ext uri="{BB962C8B-B14F-4D97-AF65-F5344CB8AC3E}">
        <p14:creationId xmlns:p14="http://schemas.microsoft.com/office/powerpoint/2010/main" val="19206403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917575" y="744538"/>
            <a:ext cx="4962525" cy="3722687"/>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z="1200" b="0" i="0" u="none" strike="noStrike" kern="1200" baseline="0" smtClean="0">
                <a:solidFill>
                  <a:schemeClr val="tx1"/>
                </a:solidFill>
                <a:latin typeface="+mn-lt"/>
                <a:ea typeface="+mn-ea"/>
                <a:cs typeface="+mn-cs"/>
              </a:rPr>
              <a:t>全内反射荧光显微术</a:t>
            </a:r>
            <a:r>
              <a:rPr lang="en-US" altLang="zh-CN" sz="1200" b="0" i="0" u="none" strike="noStrike" kern="1200" baseline="0" smtClean="0">
                <a:solidFill>
                  <a:schemeClr val="tx1"/>
                </a:solidFill>
                <a:latin typeface="+mn-lt"/>
                <a:ea typeface="+mn-ea"/>
                <a:cs typeface="+mn-cs"/>
              </a:rPr>
              <a:t>(Total internal reflection fluorescence microscopy TIRFM)</a:t>
            </a:r>
            <a:r>
              <a:rPr lang="zh-CN" altLang="en-US" sz="1200" b="0" i="0" u="none" strike="noStrike" kern="1200" baseline="0" smtClean="0">
                <a:solidFill>
                  <a:schemeClr val="tx1"/>
                </a:solidFill>
                <a:latin typeface="+mn-lt"/>
                <a:ea typeface="+mn-ea"/>
                <a:cs typeface="+mn-cs"/>
              </a:rPr>
              <a:t>是利用全内反射产生的消逝波激发样品</a:t>
            </a:r>
            <a:r>
              <a:rPr lang="en-US" altLang="zh-CN" sz="1200" b="0" i="0" u="none" strike="noStrike" kern="1200" baseline="0" smtClean="0">
                <a:solidFill>
                  <a:schemeClr val="tx1"/>
                </a:solidFill>
                <a:latin typeface="+mn-lt"/>
                <a:ea typeface="+mn-ea"/>
                <a:cs typeface="+mn-cs"/>
              </a:rPr>
              <a:t>,</a:t>
            </a:r>
            <a:r>
              <a:rPr lang="zh-CN" altLang="en-US" sz="1200" b="0" i="0" u="none" strike="noStrike" kern="1200" baseline="0" smtClean="0">
                <a:solidFill>
                  <a:schemeClr val="tx1"/>
                </a:solidFill>
                <a:latin typeface="+mn-lt"/>
                <a:ea typeface="+mn-ea"/>
                <a:cs typeface="+mn-cs"/>
              </a:rPr>
              <a:t>使样品表面数百纳米厚的薄层内的荧光团受到激发，再用高灵敏度和高时间分辨率的摄像机</a:t>
            </a:r>
            <a:r>
              <a:rPr lang="en-US" altLang="zh-CN" sz="1200" b="0" i="0" u="none" strike="noStrike" kern="1200" baseline="0" smtClean="0">
                <a:solidFill>
                  <a:schemeClr val="tx1"/>
                </a:solidFill>
                <a:latin typeface="+mn-lt"/>
                <a:ea typeface="+mn-ea"/>
                <a:cs typeface="+mn-cs"/>
              </a:rPr>
              <a:t>CCD</a:t>
            </a:r>
            <a:r>
              <a:rPr lang="zh-CN" altLang="en-US" sz="1200" b="0" i="0" u="none" strike="noStrike" kern="1200" baseline="0" smtClean="0">
                <a:solidFill>
                  <a:schemeClr val="tx1"/>
                </a:solidFill>
                <a:latin typeface="+mn-lt"/>
                <a:ea typeface="+mn-ea"/>
                <a:cs typeface="+mn-cs"/>
              </a:rPr>
              <a:t>来捕捉荧光并用计算机进行显像，从而实现对生物样品观测的一种新生技术。</a:t>
            </a:r>
            <a:endParaRPr lang="en-US" altLang="zh-TW" smtClean="0">
              <a:latin typeface="Arial" panose="020B0604020202020204" pitchFamily="34" charset="0"/>
              <a:ea typeface="新細明體" charset="-120"/>
            </a:endParaRPr>
          </a:p>
        </p:txBody>
      </p:sp>
    </p:spTree>
    <p:extLst>
      <p:ext uri="{BB962C8B-B14F-4D97-AF65-F5344CB8AC3E}">
        <p14:creationId xmlns:p14="http://schemas.microsoft.com/office/powerpoint/2010/main" val="4448541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63</a:t>
            </a:fld>
            <a:endParaRPr lang="en-US" altLang="zh-TW"/>
          </a:p>
        </p:txBody>
      </p:sp>
    </p:spTree>
    <p:extLst>
      <p:ext uri="{BB962C8B-B14F-4D97-AF65-F5344CB8AC3E}">
        <p14:creationId xmlns:p14="http://schemas.microsoft.com/office/powerpoint/2010/main" val="35084084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64</a:t>
            </a:fld>
            <a:endParaRPr lang="en-US" altLang="zh-TW"/>
          </a:p>
        </p:txBody>
      </p:sp>
    </p:spTree>
    <p:extLst>
      <p:ext uri="{BB962C8B-B14F-4D97-AF65-F5344CB8AC3E}">
        <p14:creationId xmlns:p14="http://schemas.microsoft.com/office/powerpoint/2010/main" val="33980646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65</a:t>
            </a:fld>
            <a:endParaRPr lang="en-US" altLang="zh-TW"/>
          </a:p>
        </p:txBody>
      </p:sp>
    </p:spTree>
    <p:extLst>
      <p:ext uri="{BB962C8B-B14F-4D97-AF65-F5344CB8AC3E}">
        <p14:creationId xmlns:p14="http://schemas.microsoft.com/office/powerpoint/2010/main" val="12181889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68</a:t>
            </a:fld>
            <a:endParaRPr lang="en-US" altLang="zh-TW"/>
          </a:p>
        </p:txBody>
      </p:sp>
    </p:spTree>
    <p:extLst>
      <p:ext uri="{BB962C8B-B14F-4D97-AF65-F5344CB8AC3E}">
        <p14:creationId xmlns:p14="http://schemas.microsoft.com/office/powerpoint/2010/main" val="30153551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69</a:t>
            </a:fld>
            <a:endParaRPr lang="en-US" altLang="zh-TW"/>
          </a:p>
        </p:txBody>
      </p:sp>
    </p:spTree>
    <p:extLst>
      <p:ext uri="{BB962C8B-B14F-4D97-AF65-F5344CB8AC3E}">
        <p14:creationId xmlns:p14="http://schemas.microsoft.com/office/powerpoint/2010/main" val="17783590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70</a:t>
            </a:fld>
            <a:endParaRPr lang="en-US" altLang="zh-TW"/>
          </a:p>
        </p:txBody>
      </p:sp>
    </p:spTree>
    <p:extLst>
      <p:ext uri="{BB962C8B-B14F-4D97-AF65-F5344CB8AC3E}">
        <p14:creationId xmlns:p14="http://schemas.microsoft.com/office/powerpoint/2010/main" val="383429470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71</a:t>
            </a:fld>
            <a:endParaRPr lang="en-US" altLang="zh-TW"/>
          </a:p>
        </p:txBody>
      </p:sp>
    </p:spTree>
    <p:extLst>
      <p:ext uri="{BB962C8B-B14F-4D97-AF65-F5344CB8AC3E}">
        <p14:creationId xmlns:p14="http://schemas.microsoft.com/office/powerpoint/2010/main" val="38031774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72</a:t>
            </a:fld>
            <a:endParaRPr lang="en-US" altLang="zh-TW"/>
          </a:p>
        </p:txBody>
      </p:sp>
    </p:spTree>
    <p:extLst>
      <p:ext uri="{BB962C8B-B14F-4D97-AF65-F5344CB8AC3E}">
        <p14:creationId xmlns:p14="http://schemas.microsoft.com/office/powerpoint/2010/main" val="25470448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xfrm>
            <a:off x="674890" y="5128894"/>
            <a:ext cx="5402266" cy="48575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063" tIns="48031" rIns="96063" bIns="48031"/>
          <a:lstStyle/>
          <a:p>
            <a:pPr eaLnBrk="1" hangingPunct="1">
              <a:spcBef>
                <a:spcPct val="0"/>
              </a:spcBef>
            </a:pPr>
            <a:r>
              <a:rPr lang="en-US" altLang="zh-CN" dirty="0"/>
              <a:t>Here we show the reconstruction process of</a:t>
            </a:r>
            <a:r>
              <a:rPr lang="en-US" altLang="zh-CN" baseline="0" dirty="0"/>
              <a:t> the digital holography microscopy</a:t>
            </a:r>
          </a:p>
          <a:p>
            <a:pPr eaLnBrk="1" hangingPunct="1">
              <a:spcBef>
                <a:spcPct val="0"/>
              </a:spcBef>
            </a:pPr>
            <a:r>
              <a:rPr lang="en-US" altLang="zh-CN" baseline="0" dirty="0"/>
              <a:t>We can clearly see the fringes from the magnified image</a:t>
            </a:r>
            <a:endParaRPr lang="en-US" altLang="zh-CN" dirty="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5404" indent="-286694" eaLnBrk="0" hangingPunct="0">
              <a:defRPr>
                <a:solidFill>
                  <a:schemeClr val="tx1"/>
                </a:solidFill>
                <a:latin typeface="Arial" charset="0"/>
                <a:cs typeface="Arial" charset="0"/>
              </a:defRPr>
            </a:lvl2pPr>
            <a:lvl3pPr marL="1146775" indent="-229355" eaLnBrk="0" hangingPunct="0">
              <a:defRPr>
                <a:solidFill>
                  <a:schemeClr val="tx1"/>
                </a:solidFill>
                <a:latin typeface="Arial" charset="0"/>
                <a:cs typeface="Arial" charset="0"/>
              </a:defRPr>
            </a:lvl3pPr>
            <a:lvl4pPr marL="1605485" indent="-229355" eaLnBrk="0" hangingPunct="0">
              <a:defRPr>
                <a:solidFill>
                  <a:schemeClr val="tx1"/>
                </a:solidFill>
                <a:latin typeface="Arial" charset="0"/>
                <a:cs typeface="Arial" charset="0"/>
              </a:defRPr>
            </a:lvl4pPr>
            <a:lvl5pPr marL="2064195" indent="-229355" eaLnBrk="0" hangingPunct="0">
              <a:defRPr>
                <a:solidFill>
                  <a:schemeClr val="tx1"/>
                </a:solidFill>
                <a:latin typeface="Arial" charset="0"/>
                <a:cs typeface="Arial" charset="0"/>
              </a:defRPr>
            </a:lvl5pPr>
            <a:lvl6pPr marL="2522904" indent="-229355" eaLnBrk="0" fontAlgn="base" hangingPunct="0">
              <a:spcBef>
                <a:spcPct val="0"/>
              </a:spcBef>
              <a:spcAft>
                <a:spcPct val="0"/>
              </a:spcAft>
              <a:defRPr>
                <a:solidFill>
                  <a:schemeClr val="tx1"/>
                </a:solidFill>
                <a:latin typeface="Arial" charset="0"/>
                <a:cs typeface="Arial" charset="0"/>
              </a:defRPr>
            </a:lvl6pPr>
            <a:lvl7pPr marL="2981615" indent="-229355" eaLnBrk="0" fontAlgn="base" hangingPunct="0">
              <a:spcBef>
                <a:spcPct val="0"/>
              </a:spcBef>
              <a:spcAft>
                <a:spcPct val="0"/>
              </a:spcAft>
              <a:defRPr>
                <a:solidFill>
                  <a:schemeClr val="tx1"/>
                </a:solidFill>
                <a:latin typeface="Arial" charset="0"/>
                <a:cs typeface="Arial" charset="0"/>
              </a:defRPr>
            </a:lvl7pPr>
            <a:lvl8pPr marL="3440325" indent="-229355" eaLnBrk="0" fontAlgn="base" hangingPunct="0">
              <a:spcBef>
                <a:spcPct val="0"/>
              </a:spcBef>
              <a:spcAft>
                <a:spcPct val="0"/>
              </a:spcAft>
              <a:defRPr>
                <a:solidFill>
                  <a:schemeClr val="tx1"/>
                </a:solidFill>
                <a:latin typeface="Arial" charset="0"/>
                <a:cs typeface="Arial" charset="0"/>
              </a:defRPr>
            </a:lvl8pPr>
            <a:lvl9pPr marL="3899035" indent="-229355" eaLnBrk="0" fontAlgn="base" hangingPunct="0">
              <a:spcBef>
                <a:spcPct val="0"/>
              </a:spcBef>
              <a:spcAft>
                <a:spcPct val="0"/>
              </a:spcAft>
              <a:defRPr>
                <a:solidFill>
                  <a:schemeClr val="tx1"/>
                </a:solidFill>
                <a:latin typeface="Arial" charset="0"/>
                <a:cs typeface="Arial" charset="0"/>
              </a:defRPr>
            </a:lvl9pPr>
          </a:lstStyle>
          <a:p>
            <a:pPr eaLnBrk="1" hangingPunct="1"/>
            <a:fld id="{262122E7-0C28-4716-8B09-10C4A7F5DE92}" type="slidenum">
              <a:rPr lang="en-US" altLang="zh-CN" smtClean="0">
                <a:latin typeface="Calibri" pitchFamily="34" charset="0"/>
              </a:rPr>
              <a:pPr eaLnBrk="1" hangingPunct="1"/>
              <a:t>73</a:t>
            </a:fld>
            <a:endParaRPr lang="en-US" altLang="zh-CN">
              <a:latin typeface="Calibri" pitchFamily="34" charset="0"/>
            </a:endParaRPr>
          </a:p>
        </p:txBody>
      </p:sp>
    </p:spTree>
    <p:extLst>
      <p:ext uri="{BB962C8B-B14F-4D97-AF65-F5344CB8AC3E}">
        <p14:creationId xmlns:p14="http://schemas.microsoft.com/office/powerpoint/2010/main" val="4782668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74</a:t>
            </a:fld>
            <a:endParaRPr lang="en-US" altLang="zh-TW"/>
          </a:p>
        </p:txBody>
      </p:sp>
    </p:spTree>
    <p:extLst>
      <p:ext uri="{BB962C8B-B14F-4D97-AF65-F5344CB8AC3E}">
        <p14:creationId xmlns:p14="http://schemas.microsoft.com/office/powerpoint/2010/main" val="423060136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75</a:t>
            </a:fld>
            <a:endParaRPr lang="en-US" altLang="zh-TW"/>
          </a:p>
        </p:txBody>
      </p:sp>
    </p:spTree>
    <p:extLst>
      <p:ext uri="{BB962C8B-B14F-4D97-AF65-F5344CB8AC3E}">
        <p14:creationId xmlns:p14="http://schemas.microsoft.com/office/powerpoint/2010/main" val="33027144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76</a:t>
            </a:fld>
            <a:endParaRPr lang="en-US" altLang="zh-TW"/>
          </a:p>
        </p:txBody>
      </p:sp>
    </p:spTree>
    <p:extLst>
      <p:ext uri="{BB962C8B-B14F-4D97-AF65-F5344CB8AC3E}">
        <p14:creationId xmlns:p14="http://schemas.microsoft.com/office/powerpoint/2010/main" val="385487242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77</a:t>
            </a:fld>
            <a:endParaRPr lang="en-US" altLang="zh-TW"/>
          </a:p>
        </p:txBody>
      </p:sp>
    </p:spTree>
    <p:extLst>
      <p:ext uri="{BB962C8B-B14F-4D97-AF65-F5344CB8AC3E}">
        <p14:creationId xmlns:p14="http://schemas.microsoft.com/office/powerpoint/2010/main" val="384105258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78</a:t>
            </a:fld>
            <a:endParaRPr lang="en-US" altLang="zh-TW"/>
          </a:p>
        </p:txBody>
      </p:sp>
    </p:spTree>
    <p:extLst>
      <p:ext uri="{BB962C8B-B14F-4D97-AF65-F5344CB8AC3E}">
        <p14:creationId xmlns:p14="http://schemas.microsoft.com/office/powerpoint/2010/main" val="32761783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79</a:t>
            </a:fld>
            <a:endParaRPr lang="en-US" altLang="zh-TW"/>
          </a:p>
        </p:txBody>
      </p:sp>
    </p:spTree>
    <p:extLst>
      <p:ext uri="{BB962C8B-B14F-4D97-AF65-F5344CB8AC3E}">
        <p14:creationId xmlns:p14="http://schemas.microsoft.com/office/powerpoint/2010/main" val="182355135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80</a:t>
            </a:fld>
            <a:endParaRPr lang="en-US" altLang="zh-TW"/>
          </a:p>
        </p:txBody>
      </p:sp>
    </p:spTree>
    <p:extLst>
      <p:ext uri="{BB962C8B-B14F-4D97-AF65-F5344CB8AC3E}">
        <p14:creationId xmlns:p14="http://schemas.microsoft.com/office/powerpoint/2010/main" val="21997577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81</a:t>
            </a:fld>
            <a:endParaRPr lang="en-US" altLang="zh-TW"/>
          </a:p>
        </p:txBody>
      </p:sp>
    </p:spTree>
    <p:extLst>
      <p:ext uri="{BB962C8B-B14F-4D97-AF65-F5344CB8AC3E}">
        <p14:creationId xmlns:p14="http://schemas.microsoft.com/office/powerpoint/2010/main" val="283825589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82</a:t>
            </a:fld>
            <a:endParaRPr lang="en-US" altLang="zh-TW"/>
          </a:p>
        </p:txBody>
      </p:sp>
    </p:spTree>
    <p:extLst>
      <p:ext uri="{BB962C8B-B14F-4D97-AF65-F5344CB8AC3E}">
        <p14:creationId xmlns:p14="http://schemas.microsoft.com/office/powerpoint/2010/main" val="159119467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83</a:t>
            </a:fld>
            <a:endParaRPr lang="en-US" altLang="zh-TW"/>
          </a:p>
        </p:txBody>
      </p:sp>
    </p:spTree>
    <p:extLst>
      <p:ext uri="{BB962C8B-B14F-4D97-AF65-F5344CB8AC3E}">
        <p14:creationId xmlns:p14="http://schemas.microsoft.com/office/powerpoint/2010/main" val="5562058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84</a:t>
            </a:fld>
            <a:endParaRPr lang="en-US" altLang="zh-TW"/>
          </a:p>
        </p:txBody>
      </p:sp>
    </p:spTree>
    <p:extLst>
      <p:ext uri="{BB962C8B-B14F-4D97-AF65-F5344CB8AC3E}">
        <p14:creationId xmlns:p14="http://schemas.microsoft.com/office/powerpoint/2010/main" val="34085279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85</a:t>
            </a:fld>
            <a:endParaRPr lang="en-US" altLang="zh-TW"/>
          </a:p>
        </p:txBody>
      </p:sp>
    </p:spTree>
    <p:extLst>
      <p:ext uri="{BB962C8B-B14F-4D97-AF65-F5344CB8AC3E}">
        <p14:creationId xmlns:p14="http://schemas.microsoft.com/office/powerpoint/2010/main" val="37507970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2014</a:t>
            </a:r>
            <a:r>
              <a:rPr lang="zh-CN" altLang="en-US" dirty="0"/>
              <a:t>年诺贝尔化学奖</a:t>
            </a:r>
            <a:r>
              <a:rPr lang="en-US" altLang="zh-CN" sz="1200" b="1" dirty="0">
                <a:solidFill>
                  <a:srgbClr val="0070C0"/>
                </a:solidFill>
                <a:cs typeface="Arial" panose="020B0604020202020204" pitchFamily="34" charset="0"/>
              </a:rPr>
              <a:t>Eric Betzig </a:t>
            </a:r>
            <a:r>
              <a:rPr lang="sk-SK" altLang="zh-CN" sz="1200" b="1" dirty="0">
                <a:solidFill>
                  <a:srgbClr val="0070C0"/>
                </a:solidFill>
                <a:cs typeface="Arial" panose="020B0604020202020204" pitchFamily="34" charset="0"/>
              </a:rPr>
              <a:t>Stefan W. Hell</a:t>
            </a:r>
            <a:r>
              <a:rPr lang="en-US" altLang="zh-CN" sz="1200" b="1" dirty="0">
                <a:solidFill>
                  <a:srgbClr val="0070C0"/>
                </a:solidFill>
                <a:cs typeface="Arial" panose="020B0604020202020204" pitchFamily="34" charset="0"/>
              </a:rPr>
              <a:t> </a:t>
            </a:r>
            <a:r>
              <a:rPr lang="sk-SK" altLang="zh-CN" sz="1200" b="1" dirty="0">
                <a:solidFill>
                  <a:srgbClr val="0070C0"/>
                </a:solidFill>
              </a:rPr>
              <a:t>William E. </a:t>
            </a:r>
            <a:r>
              <a:rPr lang="sk-SK" altLang="zh-CN" sz="1200" b="1">
                <a:solidFill>
                  <a:srgbClr val="0070C0"/>
                </a:solidFill>
              </a:rPr>
              <a:t>Moerner </a:t>
            </a:r>
            <a:r>
              <a:rPr lang="zh-CN" altLang="en-US" sz="1200" b="1" smtClean="0">
                <a:solidFill>
                  <a:srgbClr val="0070C0"/>
                </a:solidFill>
              </a:rPr>
              <a:t>，超分辨率荧光显微成像</a:t>
            </a:r>
            <a:endParaRPr lang="sk-SK" altLang="zh-CN" sz="1200" b="1" dirty="0">
              <a:solidFill>
                <a:srgbClr val="0070C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k-SK" altLang="zh-CN" sz="1200" b="1" dirty="0">
              <a:solidFill>
                <a:srgbClr val="0070C0"/>
              </a:solidFill>
              <a:cs typeface="Arial" panose="020B0604020202020204" pitchFamily="34" charset="0"/>
            </a:endParaRPr>
          </a:p>
          <a:p>
            <a:endParaRPr lang="zh-CN" altLang="en-US" dirty="0"/>
          </a:p>
        </p:txBody>
      </p:sp>
      <p:sp>
        <p:nvSpPr>
          <p:cNvPr id="4" name="灯片编号占位符 3"/>
          <p:cNvSpPr>
            <a:spLocks noGrp="1"/>
          </p:cNvSpPr>
          <p:nvPr>
            <p:ph type="sldNum" sz="quarter" idx="5"/>
          </p:nvPr>
        </p:nvSpPr>
        <p:spPr/>
        <p:txBody>
          <a:bodyPr/>
          <a:lstStyle/>
          <a:p>
            <a:fld id="{5007DC88-C54C-428E-8776-100832FEC854}" type="slidenum">
              <a:rPr lang="zh-CN" altLang="en-US" smtClean="0"/>
              <a:t>86</a:t>
            </a:fld>
            <a:endParaRPr lang="zh-CN" altLang="en-US"/>
          </a:p>
        </p:txBody>
      </p:sp>
    </p:spTree>
    <p:extLst>
      <p:ext uri="{BB962C8B-B14F-4D97-AF65-F5344CB8AC3E}">
        <p14:creationId xmlns:p14="http://schemas.microsoft.com/office/powerpoint/2010/main" val="19647145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87</a:t>
            </a:fld>
            <a:endParaRPr lang="en-US" altLang="zh-TW"/>
          </a:p>
        </p:txBody>
      </p:sp>
    </p:spTree>
    <p:extLst>
      <p:ext uri="{BB962C8B-B14F-4D97-AF65-F5344CB8AC3E}">
        <p14:creationId xmlns:p14="http://schemas.microsoft.com/office/powerpoint/2010/main" val="21833295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88</a:t>
            </a:fld>
            <a:endParaRPr lang="en-US" altLang="zh-TW"/>
          </a:p>
        </p:txBody>
      </p:sp>
    </p:spTree>
    <p:extLst>
      <p:ext uri="{BB962C8B-B14F-4D97-AF65-F5344CB8AC3E}">
        <p14:creationId xmlns:p14="http://schemas.microsoft.com/office/powerpoint/2010/main" val="311269229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89</a:t>
            </a:fld>
            <a:endParaRPr lang="en-US" altLang="zh-TW"/>
          </a:p>
        </p:txBody>
      </p:sp>
    </p:spTree>
    <p:extLst>
      <p:ext uri="{BB962C8B-B14F-4D97-AF65-F5344CB8AC3E}">
        <p14:creationId xmlns:p14="http://schemas.microsoft.com/office/powerpoint/2010/main" val="282921124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90</a:t>
            </a:fld>
            <a:endParaRPr lang="en-US" altLang="zh-TW"/>
          </a:p>
        </p:txBody>
      </p:sp>
    </p:spTree>
    <p:extLst>
      <p:ext uri="{BB962C8B-B14F-4D97-AF65-F5344CB8AC3E}">
        <p14:creationId xmlns:p14="http://schemas.microsoft.com/office/powerpoint/2010/main" val="3120645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480FC320-4DB9-44C0-A8E2-E0BB76EA5D03}" type="datetimeFigureOut">
              <a:rPr lang="zh-CN" altLang="en-US" smtClean="0"/>
              <a:t>2018/12/13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130057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480FC320-4DB9-44C0-A8E2-E0BB76EA5D03}" type="datetimeFigureOut">
              <a:rPr lang="zh-CN" altLang="en-US" smtClean="0"/>
              <a:t>2018/12/13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322776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80FC320-4DB9-44C0-A8E2-E0BB76EA5D03}" type="datetimeFigureOut">
              <a:rPr lang="zh-CN" altLang="en-US" smtClean="0"/>
              <a:t>2018/12/13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3842507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480FC320-4DB9-44C0-A8E2-E0BB76EA5D03}" type="datetimeFigureOut">
              <a:rPr lang="zh-CN" altLang="en-US" smtClean="0"/>
              <a:t>2018/12/13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3303803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480FC320-4DB9-44C0-A8E2-E0BB76EA5D03}" type="datetimeFigureOut">
              <a:rPr lang="zh-CN" altLang="en-US" smtClean="0"/>
              <a:t>2018/12/13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3115322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480FC320-4DB9-44C0-A8E2-E0BB76EA5D03}" type="datetimeFigureOut">
              <a:rPr lang="zh-CN" altLang="en-US" smtClean="0"/>
              <a:t>2018/12/13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2455665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0FC320-4DB9-44C0-A8E2-E0BB76EA5D03}" type="datetimeFigureOut">
              <a:rPr lang="zh-CN" altLang="en-US" smtClean="0"/>
              <a:t>2018/12/13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3640139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80FC320-4DB9-44C0-A8E2-E0BB76EA5D03}" type="datetimeFigureOut">
              <a:rPr lang="zh-CN" altLang="en-US" smtClean="0"/>
              <a:t>2018/12/13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3706778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80FC320-4DB9-44C0-A8E2-E0BB76EA5D03}" type="datetimeFigureOut">
              <a:rPr lang="zh-CN" altLang="en-US" smtClean="0"/>
              <a:t>2018/12/13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630085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480FC320-4DB9-44C0-A8E2-E0BB76EA5D03}" type="datetimeFigureOut">
              <a:rPr lang="zh-CN" altLang="en-US" smtClean="0"/>
              <a:t>2018/12/13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2313682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480FC320-4DB9-44C0-A8E2-E0BB76EA5D03}" type="datetimeFigureOut">
              <a:rPr lang="zh-CN" altLang="en-US" smtClean="0"/>
              <a:t>2018/12/13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1535549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12/13/2018</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11400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0FC320-4DB9-44C0-A8E2-E0BB76EA5D03}" type="datetimeFigureOut">
              <a:rPr lang="zh-CN" altLang="en-US" smtClean="0"/>
              <a:t>2018/12/13</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163412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9.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hyperlink" Target="Supplementary%20reading%20materials/Lecture_18/1.%20Su%20&#31561;&#12290;%20-%202017%20-%20The%20optical%20system%20of%20the%20proposed%20Chinese%2012-m%20op.pdf" TargetMode="External"/><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2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56.wmf"/><Relationship Id="rId13" Type="http://schemas.openxmlformats.org/officeDocument/2006/relationships/image" Target="../media/image62.png"/><Relationship Id="rId3" Type="http://schemas.openxmlformats.org/officeDocument/2006/relationships/notesSlide" Target="../notesSlides/notesSlide25.xml"/><Relationship Id="rId7" Type="http://schemas.openxmlformats.org/officeDocument/2006/relationships/oleObject" Target="../embeddings/oleObject3.bin"/><Relationship Id="rId12" Type="http://schemas.openxmlformats.org/officeDocument/2006/relationships/image" Target="../media/image61.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5.wmf"/><Relationship Id="rId11" Type="http://schemas.openxmlformats.org/officeDocument/2006/relationships/image" Target="../media/image60.png"/><Relationship Id="rId5" Type="http://schemas.openxmlformats.org/officeDocument/2006/relationships/oleObject" Target="../embeddings/oleObject2.bin"/><Relationship Id="rId15" Type="http://schemas.openxmlformats.org/officeDocument/2006/relationships/image" Target="../media/image53.png"/><Relationship Id="rId10" Type="http://schemas.openxmlformats.org/officeDocument/2006/relationships/image" Target="../media/image59.png"/><Relationship Id="rId4" Type="http://schemas.openxmlformats.org/officeDocument/2006/relationships/image" Target="../media/image57.png"/><Relationship Id="rId9" Type="http://schemas.openxmlformats.org/officeDocument/2006/relationships/image" Target="../media/image58.png"/><Relationship Id="rId14" Type="http://schemas.openxmlformats.org/officeDocument/2006/relationships/image" Target="../media/image52.png"/></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66.wmf"/><Relationship Id="rId3" Type="http://schemas.openxmlformats.org/officeDocument/2006/relationships/notesSlide" Target="../notesSlides/notesSlide26.xml"/><Relationship Id="rId7" Type="http://schemas.openxmlformats.org/officeDocument/2006/relationships/image" Target="../media/image63.wmf"/><Relationship Id="rId12"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5.bin"/><Relationship Id="rId11" Type="http://schemas.openxmlformats.org/officeDocument/2006/relationships/image" Target="../media/image65.wmf"/><Relationship Id="rId5" Type="http://schemas.openxmlformats.org/officeDocument/2006/relationships/image" Target="../media/image56.w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64.wmf"/></Relationships>
</file>

<file path=ppt/slides/_rels/slide2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hyperlink" Target="http://www.flickr.com/photos/zeissmicro/9299647318/"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72.jpeg"/><Relationship Id="rId4" Type="http://schemas.openxmlformats.org/officeDocument/2006/relationships/image" Target="../media/image71.png"/></Relationships>
</file>

<file path=ppt/slides/_rels/slide3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3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Supplementary%20reading%20materials/Lecture_18/2.%20Microscope%20Objectives%20-%20Introduction.pdf"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77.jpeg"/><Relationship Id="rId4" Type="http://schemas.openxmlformats.org/officeDocument/2006/relationships/image" Target="../media/image76.jpeg"/></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notesSlide" Target="../notesSlides/notesSlide33.xml"/><Relationship Id="rId7" Type="http://schemas.openxmlformats.org/officeDocument/2006/relationships/image" Target="../media/image78.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image" Target="../media/image80.png"/><Relationship Id="rId4" Type="http://schemas.openxmlformats.org/officeDocument/2006/relationships/image" Target="../media/image76.jpeg"/><Relationship Id="rId9" Type="http://schemas.openxmlformats.org/officeDocument/2006/relationships/image" Target="../media/image79.wmf"/></Relationships>
</file>

<file path=ppt/slides/_rels/slide36.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oleObject" Target="../embeddings/oleObject15.bin"/><Relationship Id="rId18" Type="http://schemas.openxmlformats.org/officeDocument/2006/relationships/image" Target="../media/image87.wmf"/><Relationship Id="rId3" Type="http://schemas.openxmlformats.org/officeDocument/2006/relationships/notesSlide" Target="../notesSlides/notesSlide34.xml"/><Relationship Id="rId21" Type="http://schemas.openxmlformats.org/officeDocument/2006/relationships/image" Target="../media/image88.wmf"/><Relationship Id="rId7" Type="http://schemas.openxmlformats.org/officeDocument/2006/relationships/image" Target="../media/image82.wmf"/><Relationship Id="rId12" Type="http://schemas.openxmlformats.org/officeDocument/2006/relationships/image" Target="../media/image84.wmf"/><Relationship Id="rId17" Type="http://schemas.openxmlformats.org/officeDocument/2006/relationships/oleObject" Target="../embeddings/oleObject17.bin"/><Relationship Id="rId2" Type="http://schemas.openxmlformats.org/officeDocument/2006/relationships/slideLayout" Target="../slideLayouts/slideLayout2.xml"/><Relationship Id="rId16" Type="http://schemas.openxmlformats.org/officeDocument/2006/relationships/image" Target="../media/image86.wmf"/><Relationship Id="rId20" Type="http://schemas.openxmlformats.org/officeDocument/2006/relationships/oleObject" Target="../embeddings/oleObject19.bin"/><Relationship Id="rId1" Type="http://schemas.openxmlformats.org/officeDocument/2006/relationships/vmlDrawing" Target="../drawings/vmlDrawing5.vml"/><Relationship Id="rId6" Type="http://schemas.openxmlformats.org/officeDocument/2006/relationships/oleObject" Target="../embeddings/oleObject12.bin"/><Relationship Id="rId11" Type="http://schemas.openxmlformats.org/officeDocument/2006/relationships/oleObject" Target="../embeddings/oleObject14.bin"/><Relationship Id="rId5" Type="http://schemas.openxmlformats.org/officeDocument/2006/relationships/image" Target="../media/image81.wmf"/><Relationship Id="rId15" Type="http://schemas.openxmlformats.org/officeDocument/2006/relationships/oleObject" Target="../embeddings/oleObject16.bin"/><Relationship Id="rId23" Type="http://schemas.openxmlformats.org/officeDocument/2006/relationships/image" Target="../media/image89.wmf"/><Relationship Id="rId10" Type="http://schemas.openxmlformats.org/officeDocument/2006/relationships/image" Target="../media/image83.wmf"/><Relationship Id="rId19" Type="http://schemas.openxmlformats.org/officeDocument/2006/relationships/oleObject" Target="../embeddings/oleObject18.bin"/><Relationship Id="rId4" Type="http://schemas.openxmlformats.org/officeDocument/2006/relationships/oleObject" Target="../embeddings/oleObject11.bin"/><Relationship Id="rId9" Type="http://schemas.openxmlformats.org/officeDocument/2006/relationships/oleObject" Target="../embeddings/oleObject13.bin"/><Relationship Id="rId14" Type="http://schemas.openxmlformats.org/officeDocument/2006/relationships/image" Target="../media/image85.wmf"/><Relationship Id="rId22" Type="http://schemas.openxmlformats.org/officeDocument/2006/relationships/oleObject" Target="../embeddings/oleObject20.bin"/></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notesSlide" Target="../notesSlides/notesSlide35.xml"/><Relationship Id="rId7" Type="http://schemas.openxmlformats.org/officeDocument/2006/relationships/image" Target="../media/image92.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22.bin"/><Relationship Id="rId5" Type="http://schemas.openxmlformats.org/officeDocument/2006/relationships/image" Target="../media/image91.png"/><Relationship Id="rId4" Type="http://schemas.openxmlformats.org/officeDocument/2006/relationships/oleObject" Target="../embeddings/oleObject21.bin"/><Relationship Id="rId9" Type="http://schemas.openxmlformats.org/officeDocument/2006/relationships/image" Target="../media/image93.wmf"/></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94.png"/><Relationship Id="rId5" Type="http://schemas.openxmlformats.org/officeDocument/2006/relationships/oleObject" Target="../embeddings/oleObject24.bin"/><Relationship Id="rId4" Type="http://schemas.openxmlformats.org/officeDocument/2006/relationships/image" Target="../media/image77.jpeg"/></Relationships>
</file>

<file path=ppt/slides/_rels/slide39.xml.rels><?xml version="1.0" encoding="UTF-8" standalone="yes"?>
<Relationships xmlns="http://schemas.openxmlformats.org/package/2006/relationships"><Relationship Id="rId3" Type="http://schemas.openxmlformats.org/officeDocument/2006/relationships/image" Target="../media/image95.wmf"/><Relationship Id="rId7" Type="http://schemas.openxmlformats.org/officeDocument/2006/relationships/image" Target="../media/image77.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97.jpeg"/><Relationship Id="rId5" Type="http://schemas.microsoft.com/office/2007/relationships/hdphoto" Target="../media/hdphoto3.wdp"/><Relationship Id="rId4" Type="http://schemas.openxmlformats.org/officeDocument/2006/relationships/image" Target="../media/image96.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7" Type="http://schemas.openxmlformats.org/officeDocument/2006/relationships/image" Target="../media/image99.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6.bin"/><Relationship Id="rId5" Type="http://schemas.openxmlformats.org/officeDocument/2006/relationships/image" Target="../media/image98.png"/><Relationship Id="rId4" Type="http://schemas.openxmlformats.org/officeDocument/2006/relationships/oleObject" Target="../embeddings/oleObject25.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100.png"/><Relationship Id="rId5" Type="http://schemas.openxmlformats.org/officeDocument/2006/relationships/image" Target="../media/image98.png"/><Relationship Id="rId4" Type="http://schemas.openxmlformats.org/officeDocument/2006/relationships/oleObject" Target="../embeddings/oleObject25.bin"/></Relationships>
</file>

<file path=ppt/slides/_rels/slide4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4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05.jpeg"/><Relationship Id="rId5" Type="http://schemas.openxmlformats.org/officeDocument/2006/relationships/image" Target="../media/image104.jpeg"/><Relationship Id="rId4" Type="http://schemas.microsoft.com/office/2007/relationships/hdphoto" Target="../media/hdphoto4.wdp"/></Relationships>
</file>

<file path=ppt/slides/_rels/slide4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4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jpg"/></Relationships>
</file>

<file path=ppt/slides/_rels/slide47.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notesSlide" Target="../notesSlides/notesSlide45.xml"/><Relationship Id="rId7" Type="http://schemas.openxmlformats.org/officeDocument/2006/relationships/image" Target="../media/image115.png"/><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113.png"/><Relationship Id="rId5" Type="http://schemas.openxmlformats.org/officeDocument/2006/relationships/oleObject" Target="../embeddings/oleObject27.bin"/><Relationship Id="rId4" Type="http://schemas.openxmlformats.org/officeDocument/2006/relationships/image" Target="../media/image114.jpeg"/></Relationships>
</file>

<file path=ppt/slides/_rels/slide48.xml.rels><?xml version="1.0" encoding="UTF-8" standalone="yes"?>
<Relationships xmlns="http://schemas.openxmlformats.org/package/2006/relationships"><Relationship Id="rId3" Type="http://schemas.openxmlformats.org/officeDocument/2006/relationships/hyperlink" Target="https://en.wikipedia.org/wiki/Dark-field_microscopy"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116.emf"/><Relationship Id="rId4" Type="http://schemas.openxmlformats.org/officeDocument/2006/relationships/hyperlink" Target="Supplementary%20reading%20materials/Lecture_08/1.%20Zuo%20&#31561;&#12290;%20-%202016%20-%20Programmable%20Colored%20Illumination%20Microscopy%20(PCIM.pdf" TargetMode="External"/></Relationships>
</file>

<file path=ppt/slides/_rels/slide49.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notesSlide" Target="../notesSlides/notesSlide47.xml"/><Relationship Id="rId7"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121.jpeg"/><Relationship Id="rId5" Type="http://schemas.openxmlformats.org/officeDocument/2006/relationships/image" Target="../media/image118.png"/><Relationship Id="rId10" Type="http://schemas.openxmlformats.org/officeDocument/2006/relationships/image" Target="../media/image120.png"/><Relationship Id="rId4" Type="http://schemas.openxmlformats.org/officeDocument/2006/relationships/oleObject" Target="../embeddings/oleObject28.bin"/><Relationship Id="rId9" Type="http://schemas.openxmlformats.org/officeDocument/2006/relationships/oleObject" Target="../embeddings/oleObject30.bin"/></Relationships>
</file>

<file path=ppt/slides/_rels/slide50.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notesSlide" Target="../notesSlides/notesSlide48.xml"/><Relationship Id="rId7"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119.png"/><Relationship Id="rId11" Type="http://schemas.openxmlformats.org/officeDocument/2006/relationships/image" Target="../media/image124.emf"/><Relationship Id="rId5" Type="http://schemas.openxmlformats.org/officeDocument/2006/relationships/oleObject" Target="../embeddings/oleObject29.bin"/><Relationship Id="rId10" Type="http://schemas.openxmlformats.org/officeDocument/2006/relationships/image" Target="../media/image123.png"/><Relationship Id="rId4" Type="http://schemas.openxmlformats.org/officeDocument/2006/relationships/image" Target="../media/image121.jpeg"/><Relationship Id="rId9" Type="http://schemas.openxmlformats.org/officeDocument/2006/relationships/image" Target="../media/image122.jpeg"/></Relationships>
</file>

<file path=ppt/slides/_rels/slide51.xml.rels><?xml version="1.0" encoding="UTF-8" standalone="yes"?>
<Relationships xmlns="http://schemas.openxmlformats.org/package/2006/relationships"><Relationship Id="rId8" Type="http://schemas.openxmlformats.org/officeDocument/2006/relationships/image" Target="../media/image128.jpeg"/><Relationship Id="rId3" Type="http://schemas.openxmlformats.org/officeDocument/2006/relationships/notesSlide" Target="../notesSlides/notesSlide49.xml"/><Relationship Id="rId7"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31.bin"/><Relationship Id="rId5" Type="http://schemas.openxmlformats.org/officeDocument/2006/relationships/image" Target="../media/image127.jpeg"/><Relationship Id="rId4" Type="http://schemas.openxmlformats.org/officeDocument/2006/relationships/image" Target="../media/image126.jpeg"/></Relationships>
</file>

<file path=ppt/slides/_rels/slide5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116.emf"/><Relationship Id="rId4" Type="http://schemas.openxmlformats.org/officeDocument/2006/relationships/hyperlink" Target="Supplementary%20reading%20materials/Lecture_08/1.%20Zuo%20&#31561;&#12290;%20-%202016%20-%20Programmable%20Colored%20Illumination%20Microscopy%20(PCIM.pdf"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Supplementary%20reading%20materials/Lecture_09/4.%20&#33639;&#20809;&#20809;&#35889;&#30340;&#21407;&#29702;&#21450;&#24212;&#29992;.ppt"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131.jpeg"/><Relationship Id="rId4" Type="http://schemas.openxmlformats.org/officeDocument/2006/relationships/image" Target="../media/image130.png"/></Relationships>
</file>

<file path=ppt/slides/_rels/slide5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133.png"/><Relationship Id="rId4" Type="http://schemas.microsoft.com/office/2007/relationships/hdphoto" Target="../media/hdphoto6.wdp"/></Relationships>
</file>

<file path=ppt/slides/_rels/slide5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Supplementary%20reading%20materials/Lecture_09/3.%20&#28857;&#20142;&#24076;&#26395;&#20043;&#20809;&#8212;&#8212;&#32511;&#33394;&#33639;&#20809;&#34507;&#30333;&#30340;&#21457;&#29616;&#21644;&#21457;&#23637;.pdf"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123.png"/><Relationship Id="rId4" Type="http://schemas.openxmlformats.org/officeDocument/2006/relationships/image" Target="../media/image135.png"/></Relationships>
</file>

<file path=ppt/slides/_rels/slide57.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36.png"/><Relationship Id="rId7" Type="http://schemas.microsoft.com/office/2007/relationships/hdphoto" Target="../media/hdphoto7.wdp"/><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139.png"/><Relationship Id="rId5" Type="http://schemas.openxmlformats.org/officeDocument/2006/relationships/image" Target="../media/image138.jpg"/><Relationship Id="rId10" Type="http://schemas.microsoft.com/office/2007/relationships/hdphoto" Target="../media/hdphoto8.wdp"/><Relationship Id="rId4" Type="http://schemas.openxmlformats.org/officeDocument/2006/relationships/image" Target="../media/image137.png"/><Relationship Id="rId9" Type="http://schemas.openxmlformats.org/officeDocument/2006/relationships/image" Target="../media/image141.png"/></Relationships>
</file>

<file path=ppt/slides/_rels/slide5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56.xml"/><Relationship Id="rId1" Type="http://schemas.openxmlformats.org/officeDocument/2006/relationships/slideLayout" Target="../slideLayouts/slideLayout1.xml"/><Relationship Id="rId5" Type="http://schemas.openxmlformats.org/officeDocument/2006/relationships/image" Target="../media/image142.jpg"/><Relationship Id="rId4" Type="http://schemas.openxmlformats.org/officeDocument/2006/relationships/image" Target="../media/image138.jp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44.png"/><Relationship Id="rId7" Type="http://schemas.openxmlformats.org/officeDocument/2006/relationships/image" Target="../media/image148.jpe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62.xml.rels><?xml version="1.0" encoding="UTF-8" standalone="yes"?>
<Relationships xmlns="http://schemas.openxmlformats.org/package/2006/relationships"><Relationship Id="rId3" Type="http://schemas.openxmlformats.org/officeDocument/2006/relationships/hyperlink" Target="Supplementary%20reading%20materials/Lecture_07/3.%20Axelrod%20-%202001%20-%20Total%20Internal%20Reflection%20Fluorescence%20Microscopy%20.pdf"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150.jpeg"/><Relationship Id="rId4" Type="http://schemas.openxmlformats.org/officeDocument/2006/relationships/image" Target="../media/image149.jpeg"/></Relationships>
</file>

<file path=ppt/slides/_rels/slide63.xml.rels><?xml version="1.0" encoding="UTF-8" standalone="yes"?>
<Relationships xmlns="http://schemas.openxmlformats.org/package/2006/relationships"><Relationship Id="rId3" Type="http://schemas.openxmlformats.org/officeDocument/2006/relationships/hyperlink" Target="Supplementary%20reading%20materials/Lecture_18/4.%20Microscopy-%20Optical%20Sectioning%20and%20Confocal%20Microscopy%20(Kurt%20Thorn).mp4"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hyperlink" Target="Supplementary%20reading%20materials/Lecture_18/3.%20Webb%20-%20Confocal%20optical%20microscopy.pdf" TargetMode="External"/></Relationships>
</file>

<file path=ppt/slides/_rels/slide64.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notesSlide" Target="../notesSlides/notesSlide62.xml"/><Relationship Id="rId7"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155.png"/><Relationship Id="rId5" Type="http://schemas.openxmlformats.org/officeDocument/2006/relationships/image" Target="../media/image154.png"/><Relationship Id="rId10" Type="http://schemas.openxmlformats.org/officeDocument/2006/relationships/image" Target="../media/image152.png"/><Relationship Id="rId4" Type="http://schemas.openxmlformats.org/officeDocument/2006/relationships/image" Target="../media/image153.png"/><Relationship Id="rId9" Type="http://schemas.openxmlformats.org/officeDocument/2006/relationships/oleObject" Target="../embeddings/oleObject33.bin"/></Relationships>
</file>

<file path=ppt/slides/_rels/slide65.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58.png"/><Relationship Id="rId7" Type="http://schemas.openxmlformats.org/officeDocument/2006/relationships/image" Target="../media/image162.png"/><Relationship Id="rId2" Type="http://schemas.openxmlformats.org/officeDocument/2006/relationships/image" Target="../media/image157.png"/><Relationship Id="rId1" Type="http://schemas.openxmlformats.org/officeDocument/2006/relationships/slideLayout" Target="../slideLayouts/slideLayout2.xml"/><Relationship Id="rId6" Type="http://schemas.openxmlformats.org/officeDocument/2006/relationships/image" Target="../media/image161.jpeg"/><Relationship Id="rId5" Type="http://schemas.openxmlformats.org/officeDocument/2006/relationships/image" Target="../media/image160.png"/><Relationship Id="rId4" Type="http://schemas.openxmlformats.org/officeDocument/2006/relationships/image" Target="../media/image159.jpe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163.png"/></Relationships>
</file>

<file path=ppt/slides/_rels/slide68.xml.rels><?xml version="1.0" encoding="UTF-8" standalone="yes"?>
<Relationships xmlns="http://schemas.openxmlformats.org/package/2006/relationships"><Relationship Id="rId3" Type="http://schemas.openxmlformats.org/officeDocument/2006/relationships/hyperlink" Target="Supplementary%20reading%20materials/Lecture_18/7.%20Microscopy-%20Two%20Photon%20Microscopy%20(Kurt%20Thorn).mp4"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hyperlink" Target="Supplementary%20reading%20materials/Lecture_18/6.%20Helmchen%20&#21644;%20Denk%20-%202005%20-%20Deep%20tissue%20two-photon%20microscopy.pdf" TargetMode="External"/><Relationship Id="rId5" Type="http://schemas.openxmlformats.org/officeDocument/2006/relationships/hyperlink" Target="Supplementary%20reading%20materials/Lecture_18/5.%20Denk%20&#31561;&#12290;%20-%201990%20-%20Two-photon%20laser%20scanning%20fluorescence%20microscopy.pdf" TargetMode="External"/><Relationship Id="rId4" Type="http://schemas.openxmlformats.org/officeDocument/2006/relationships/image" Target="../media/image164.jpg"/></Relationships>
</file>

<file path=ppt/slides/_rels/slide69.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hyperlink" Target="Supplementary%20reading%20materials/Lecture_18/5.%20Denk%20&#31561;&#12290;%20-%201990%20-%20Two-photon%20laser%20scanning%20fluorescence%20microscopy.pdf" TargetMode="External"/><Relationship Id="rId4" Type="http://schemas.openxmlformats.org/officeDocument/2006/relationships/hyperlink" Target="Supplementary%20reading%20materials/Lecture_18/6.%20Helmchen%20&#21644;%20Denk%20-%202005%20-%20Deep%20tissue%20two-photon%20microscopy.pdf"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Supplementary%20reading%20materials/Lecture_18/8.%20Lecture%2023%20OCT.ppt"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166.png"/></Relationships>
</file>

<file path=ppt/slides/_rels/slide71.xml.rels><?xml version="1.0" encoding="UTF-8" standalone="yes"?>
<Relationships xmlns="http://schemas.openxmlformats.org/package/2006/relationships"><Relationship Id="rId3" Type="http://schemas.openxmlformats.org/officeDocument/2006/relationships/hyperlink" Target="http://video.mit.edu/watch/michelson-interferometer-6561/"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167.png"/></Relationships>
</file>

<file path=ppt/slides/_rels/slide72.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169.png"/></Relationships>
</file>

<file path=ppt/slides/_rels/slide73.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71.png"/><Relationship Id="rId4" Type="http://schemas.openxmlformats.org/officeDocument/2006/relationships/notesSlide" Target="../notesSlides/notesSlide70.xml"/></Relationships>
</file>

<file path=ppt/slides/_rels/slide75.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173.png"/><Relationship Id="rId4" Type="http://schemas.openxmlformats.org/officeDocument/2006/relationships/image" Target="../media/image169.png"/></Relationships>
</file>

<file path=ppt/slides/_rels/slide76.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75.jp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76.jp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178.png"/></Relationships>
</file>

<file path=ppt/slides/_rels/slide80.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180.png"/></Relationships>
</file>

<file path=ppt/slides/_rels/slide81.xml.rels><?xml version="1.0" encoding="UTF-8" standalone="yes"?>
<Relationships xmlns="http://schemas.openxmlformats.org/package/2006/relationships"><Relationship Id="rId3" Type="http://schemas.openxmlformats.org/officeDocument/2006/relationships/hyperlink" Target="Supplementary%20reading%20materials/Lecture_18/9.%20Microscopy-%20Super-Resolution%20Microscopy%20(Xiaowei%20Zhuang).mp4"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181.emf"/></Relationships>
</file>

<file path=ppt/slides/_rels/slide82.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78.xml"/><Relationship Id="rId1" Type="http://schemas.openxmlformats.org/officeDocument/2006/relationships/slideLayout" Target="../slideLayouts/slideLayout2.xml"/><Relationship Id="rId5" Type="http://schemas.openxmlformats.org/officeDocument/2006/relationships/image" Target="../media/image183.png"/><Relationship Id="rId4" Type="http://schemas.openxmlformats.org/officeDocument/2006/relationships/hyperlink" Target="Supplementary%20reading%20materials/Lecture_18/11.%20Gustafsson_2000_Surpassing%20the%20lateral%20resolution%20limit%20by%20a%20factor%20of%20two%20using%20structured.pdf"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184.png"/><Relationship Id="rId7" Type="http://schemas.openxmlformats.org/officeDocument/2006/relationships/hyperlink" Target="Supplementary%20reading%20materials/Lecture_18/12.%20Hell%20-%202007%20-%20Far-Field%20Optical%20Nanoscopy.pdf" TargetMode="External"/><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image" Target="../media/image187.jpeg"/><Relationship Id="rId5" Type="http://schemas.openxmlformats.org/officeDocument/2006/relationships/image" Target="../media/image186.png"/><Relationship Id="rId4" Type="http://schemas.openxmlformats.org/officeDocument/2006/relationships/image" Target="../media/image185.jpeg"/></Relationships>
</file>

<file path=ppt/slides/_rels/slide84.xml.rels><?xml version="1.0" encoding="UTF-8" standalone="yes"?>
<Relationships xmlns="http://schemas.openxmlformats.org/package/2006/relationships"><Relationship Id="rId8" Type="http://schemas.openxmlformats.org/officeDocument/2006/relationships/image" Target="../media/image192.gif"/><Relationship Id="rId3" Type="http://schemas.openxmlformats.org/officeDocument/2006/relationships/image" Target="../media/image188.png"/><Relationship Id="rId7" Type="http://schemas.openxmlformats.org/officeDocument/2006/relationships/image" Target="../media/image191.pn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190.png"/><Relationship Id="rId5" Type="http://schemas.openxmlformats.org/officeDocument/2006/relationships/hyperlink" Target="Supplementary%20reading%20materials/Lecture_18/13.%20Rust%20et%20al_2006_Sub-diffraction-limit%20imaging%20by%20stochastic%20optical%20reconstruction%20microscopy.pdf" TargetMode="External"/><Relationship Id="rId4" Type="http://schemas.openxmlformats.org/officeDocument/2006/relationships/image" Target="../media/image189.png"/></Relationships>
</file>

<file path=ppt/slides/_rels/slide85.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hyperlink" Target="Supplementary%20reading%20materials/Lecture_18/14.%20Sigal%20&#31561;&#12290;%20-%202018%20-%20Visualizing%20and%20discovering%20cellular%20structures%20wi.pdf" TargetMode="External"/><Relationship Id="rId5" Type="http://schemas.openxmlformats.org/officeDocument/2006/relationships/image" Target="../media/image195.png"/><Relationship Id="rId4" Type="http://schemas.openxmlformats.org/officeDocument/2006/relationships/image" Target="../media/image194.png"/></Relationships>
</file>

<file path=ppt/slides/_rels/slide86.xml.rels><?xml version="1.0" encoding="UTF-8" standalone="yes"?>
<Relationships xmlns="http://schemas.openxmlformats.org/package/2006/relationships"><Relationship Id="rId8" Type="http://schemas.openxmlformats.org/officeDocument/2006/relationships/image" Target="../media/image201.png"/><Relationship Id="rId3" Type="http://schemas.openxmlformats.org/officeDocument/2006/relationships/image" Target="../media/image196.png"/><Relationship Id="rId7" Type="http://schemas.openxmlformats.org/officeDocument/2006/relationships/image" Target="../media/image200.png"/><Relationship Id="rId2" Type="http://schemas.openxmlformats.org/officeDocument/2006/relationships/notesSlide" Target="../notesSlides/notesSlide82.xml"/><Relationship Id="rId1" Type="http://schemas.openxmlformats.org/officeDocument/2006/relationships/slideLayout" Target="../slideLayouts/slideLayout2.xml"/><Relationship Id="rId6" Type="http://schemas.openxmlformats.org/officeDocument/2006/relationships/image" Target="../media/image199.png"/><Relationship Id="rId5" Type="http://schemas.openxmlformats.org/officeDocument/2006/relationships/image" Target="../media/image198.png"/><Relationship Id="rId4" Type="http://schemas.openxmlformats.org/officeDocument/2006/relationships/image" Target="../media/image197.png"/><Relationship Id="rId9" Type="http://schemas.microsoft.com/office/2007/relationships/hdphoto" Target="../media/hdphoto9.wdp"/></Relationships>
</file>

<file path=ppt/slides/_rels/slide8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3.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88.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microsoft.com/office/2007/relationships/hdphoto" Target="../media/hdphoto10.wdp"/></Relationships>
</file>

<file path=ppt/slides/_rels/slide89.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204.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07.png"/><Relationship Id="rId2" Type="http://schemas.microsoft.com/office/2007/relationships/media" Target="../media/media4.mp4"/><Relationship Id="rId1" Type="http://schemas.openxmlformats.org/officeDocument/2006/relationships/video" Target="NULL" TargetMode="External"/><Relationship Id="rId6" Type="http://schemas.openxmlformats.org/officeDocument/2006/relationships/image" Target="../media/image206.png"/><Relationship Id="rId5" Type="http://schemas.openxmlformats.org/officeDocument/2006/relationships/image" Target="../media/image205.png"/><Relationship Id="rId4" Type="http://schemas.openxmlformats.org/officeDocument/2006/relationships/notesSlide" Target="../notesSlides/notesSlide8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716024" y="1757226"/>
            <a:ext cx="8267668" cy="13413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4000"/>
              </a:lnSpc>
            </a:pPr>
            <a:r>
              <a:rPr lang="zh-CN" altLang="en-US" sz="6600" b="1" dirty="0" smtClean="0">
                <a:latin typeface="黑体" panose="02010609060101010101" pitchFamily="49" charset="-122"/>
                <a:ea typeface="黑体" panose="02010609060101010101" pitchFamily="49" charset="-122"/>
                <a:cs typeface="Arial" panose="020B0604020202020204" pitchFamily="34" charset="0"/>
              </a:rPr>
              <a:t>应用光学</a:t>
            </a:r>
            <a:r>
              <a:rPr lang="zh-CN" altLang="en-US" sz="2800" b="1" dirty="0" smtClean="0">
                <a:latin typeface="黑体" panose="02010609060101010101" pitchFamily="49" charset="-122"/>
                <a:ea typeface="黑体" panose="02010609060101010101" pitchFamily="49" charset="-122"/>
                <a:cs typeface="Arial" panose="020B0604020202020204" pitchFamily="34" charset="0"/>
              </a:rPr>
              <a:t> </a:t>
            </a:r>
            <a:r>
              <a:rPr lang="en-US" altLang="zh-CN" sz="2800" b="1" smtClean="0">
                <a:latin typeface="黑体" panose="02010609060101010101" pitchFamily="49" charset="-122"/>
                <a:ea typeface="黑体" panose="02010609060101010101" pitchFamily="49" charset="-122"/>
                <a:cs typeface="Arial" panose="020B0604020202020204" pitchFamily="34" charset="0"/>
              </a:rPr>
              <a:t>(</a:t>
            </a:r>
            <a:r>
              <a:rPr lang="zh-CN" altLang="en-US" sz="2800" b="1" smtClean="0">
                <a:latin typeface="黑体" panose="02010609060101010101" pitchFamily="49" charset="-122"/>
                <a:ea typeface="黑体" panose="02010609060101010101" pitchFamily="49" charset="-122"/>
                <a:cs typeface="Arial" panose="020B0604020202020204" pitchFamily="34" charset="0"/>
              </a:rPr>
              <a:t>第</a:t>
            </a:r>
            <a:r>
              <a:rPr lang="en-US" altLang="zh-CN" sz="2800" b="1" smtClean="0">
                <a:latin typeface="黑体" panose="02010609060101010101" pitchFamily="49" charset="-122"/>
                <a:ea typeface="黑体" panose="02010609060101010101" pitchFamily="49" charset="-122"/>
                <a:cs typeface="Arial" panose="020B0604020202020204" pitchFamily="34" charset="0"/>
              </a:rPr>
              <a:t>18</a:t>
            </a:r>
            <a:r>
              <a:rPr lang="zh-CN" altLang="en-US" sz="2800" b="1" smtClean="0">
                <a:latin typeface="黑体" panose="02010609060101010101" pitchFamily="49" charset="-122"/>
                <a:ea typeface="黑体" panose="02010609060101010101" pitchFamily="49" charset="-122"/>
                <a:cs typeface="Arial" panose="020B0604020202020204" pitchFamily="34" charset="0"/>
              </a:rPr>
              <a:t>讲</a:t>
            </a:r>
            <a:r>
              <a:rPr lang="en-US" altLang="zh-CN" sz="2800" b="1" dirty="0" smtClean="0">
                <a:latin typeface="黑体" panose="02010609060101010101" pitchFamily="49" charset="-122"/>
                <a:ea typeface="黑体" panose="02010609060101010101" pitchFamily="49" charset="-122"/>
                <a:cs typeface="Arial" panose="020B0604020202020204" pitchFamily="34" charset="0"/>
              </a:rPr>
              <a:t>)</a:t>
            </a:r>
            <a:endParaRPr lang="zh-CN" altLang="en-US" sz="2800" b="1" dirty="0">
              <a:latin typeface="黑体" panose="02010609060101010101" pitchFamily="49" charset="-122"/>
              <a:ea typeface="黑体" panose="02010609060101010101" pitchFamily="49" charset="-122"/>
              <a:cs typeface="Arial" panose="020B0604020202020204" pitchFamily="34" charset="0"/>
            </a:endParaRPr>
          </a:p>
        </p:txBody>
      </p:sp>
      <p:sp>
        <p:nvSpPr>
          <p:cNvPr id="12" name="Subtitle 2"/>
          <p:cNvSpPr txBox="1">
            <a:spLocks/>
          </p:cNvSpPr>
          <p:nvPr/>
        </p:nvSpPr>
        <p:spPr bwMode="auto">
          <a:xfrm>
            <a:off x="805381" y="4686184"/>
            <a:ext cx="7546517" cy="1404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altLang="zh-CN" sz="1600" dirty="0">
                <a:solidFill>
                  <a:schemeClr val="tx1"/>
                </a:solidFill>
                <a:latin typeface="Helvetica LT" panose="02000503040000020004" pitchFamily="2" charset="0"/>
              </a:rPr>
              <a:t>Jiangsu Key Laboratory of Spectral Imaging &amp; Intelligent Sense (SIIS)</a:t>
            </a:r>
          </a:p>
          <a:p>
            <a:r>
              <a:rPr lang="en-US" altLang="zh-CN" sz="1600" dirty="0">
                <a:solidFill>
                  <a:schemeClr val="tx1"/>
                </a:solidFill>
                <a:latin typeface="Helvetica LT" panose="02000503040000020004" pitchFamily="2" charset="0"/>
              </a:rPr>
              <a:t>Nanjing University of Science and Technology, </a:t>
            </a:r>
          </a:p>
          <a:p>
            <a:r>
              <a:rPr lang="en-US" altLang="zh-CN" sz="1600" dirty="0">
                <a:solidFill>
                  <a:schemeClr val="tx1"/>
                </a:solidFill>
                <a:latin typeface="Helvetica LT" panose="02000503040000020004" pitchFamily="2" charset="0"/>
              </a:rPr>
              <a:t>Nanjing, Jiangsu Province 210094, China</a:t>
            </a:r>
            <a:endParaRPr lang="zh-CN" altLang="zh-CN" sz="1600" dirty="0">
              <a:solidFill>
                <a:schemeClr val="tx1"/>
              </a:solidFill>
              <a:latin typeface="Helvetica LT" panose="02000503040000020004" pitchFamily="2" charset="0"/>
            </a:endParaRPr>
          </a:p>
        </p:txBody>
      </p:sp>
      <p:sp>
        <p:nvSpPr>
          <p:cNvPr id="13" name="Subtitle 2"/>
          <p:cNvSpPr txBox="1">
            <a:spLocks/>
          </p:cNvSpPr>
          <p:nvPr/>
        </p:nvSpPr>
        <p:spPr bwMode="auto">
          <a:xfrm>
            <a:off x="3346704" y="3387875"/>
            <a:ext cx="2463872" cy="46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zh-CN" altLang="en-US" sz="4800" dirty="0">
                <a:solidFill>
                  <a:schemeClr val="tx1"/>
                </a:solidFill>
                <a:latin typeface="华文新魏" panose="02010800040101010101" pitchFamily="2" charset="-122"/>
                <a:ea typeface="华文新魏" panose="02010800040101010101" pitchFamily="2" charset="-122"/>
                <a:cs typeface="Arial" panose="020B0604020202020204" pitchFamily="34" charset="0"/>
              </a:rPr>
              <a:t>左 超</a:t>
            </a:r>
            <a:r>
              <a:rPr lang="en-US" altLang="zh-CN" sz="3800" b="1" dirty="0" smtClean="0">
                <a:solidFill>
                  <a:schemeClr val="tx1"/>
                </a:solidFill>
                <a:latin typeface="华文楷体" panose="02010600040101010101" pitchFamily="2" charset="-122"/>
                <a:ea typeface="华文楷体" panose="02010600040101010101" pitchFamily="2" charset="-122"/>
              </a:rPr>
              <a:t> </a:t>
            </a:r>
            <a:endParaRPr lang="zh-CN" altLang="zh-CN" sz="3800" b="1" dirty="0">
              <a:solidFill>
                <a:schemeClr val="tx1"/>
              </a:solidFill>
              <a:latin typeface="华文楷体" panose="02010600040101010101" pitchFamily="2" charset="-122"/>
              <a:ea typeface="华文楷体" panose="02010600040101010101" pitchFamily="2" charset="-122"/>
            </a:endParaRPr>
          </a:p>
        </p:txBody>
      </p:sp>
      <p:pic>
        <p:nvPicPr>
          <p:cNvPr id="14" name="图片 13" descr="图片1.jpg"/>
          <p:cNvPicPr>
            <a:picLocks noChangeAspect="1"/>
          </p:cNvPicPr>
          <p:nvPr/>
        </p:nvPicPr>
        <p:blipFill>
          <a:blip r:embed="rId3" cstate="print"/>
          <a:stretch>
            <a:fillRect/>
          </a:stretch>
        </p:blipFill>
        <p:spPr>
          <a:xfrm>
            <a:off x="-36512" y="-27384"/>
            <a:ext cx="9240334" cy="1099178"/>
          </a:xfrm>
          <a:prstGeom prst="rect">
            <a:avLst/>
          </a:prstGeom>
        </p:spPr>
      </p:pic>
      <p:pic>
        <p:nvPicPr>
          <p:cNvPr id="15" name="图片 14" descr="图片3.png"/>
          <p:cNvPicPr>
            <a:picLocks noChangeAspect="1"/>
          </p:cNvPicPr>
          <p:nvPr/>
        </p:nvPicPr>
        <p:blipFill>
          <a:blip r:embed="rId4" cstate="print"/>
          <a:stretch>
            <a:fillRect/>
          </a:stretch>
        </p:blipFill>
        <p:spPr>
          <a:xfrm>
            <a:off x="147864" y="95203"/>
            <a:ext cx="3464416" cy="901698"/>
          </a:xfrm>
          <a:prstGeom prst="rect">
            <a:avLst/>
          </a:prstGeom>
        </p:spPr>
      </p:pic>
      <p:pic>
        <p:nvPicPr>
          <p:cNvPr id="16" name="图片 15"/>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Lst>
          </a:blip>
          <a:stretch>
            <a:fillRect/>
          </a:stretch>
        </p:blipFill>
        <p:spPr>
          <a:xfrm>
            <a:off x="4578642" y="6156878"/>
            <a:ext cx="4498862" cy="701122"/>
          </a:xfrm>
          <a:prstGeom prst="rect">
            <a:avLst/>
          </a:prstGeom>
        </p:spPr>
      </p:pic>
      <p:pic>
        <p:nvPicPr>
          <p:cNvPr id="4" name="图片 3"/>
          <p:cNvPicPr>
            <a:picLocks noChangeAspect="1"/>
          </p:cNvPicPr>
          <p:nvPr/>
        </p:nvPicPr>
        <p:blipFill>
          <a:blip r:embed="rId7"/>
          <a:stretch>
            <a:fillRect/>
          </a:stretch>
        </p:blipFill>
        <p:spPr>
          <a:xfrm>
            <a:off x="123092" y="6165309"/>
            <a:ext cx="4208040" cy="593773"/>
          </a:xfrm>
          <a:prstGeom prst="rect">
            <a:avLst/>
          </a:prstGeom>
        </p:spPr>
      </p:pic>
      <p:sp>
        <p:nvSpPr>
          <p:cNvPr id="3" name="矩形 2">
            <a:extLst>
              <a:ext uri="{FF2B5EF4-FFF2-40B4-BE49-F238E27FC236}">
                <a16:creationId xmlns:a16="http://schemas.microsoft.com/office/drawing/2014/main" id="{3B4FCE6B-337D-40CE-BBDE-1EDC302EDF23}"/>
              </a:ext>
            </a:extLst>
          </p:cNvPr>
          <p:cNvSpPr/>
          <p:nvPr/>
        </p:nvSpPr>
        <p:spPr>
          <a:xfrm>
            <a:off x="3397867" y="2653424"/>
            <a:ext cx="2361544" cy="562718"/>
          </a:xfrm>
          <a:prstGeom prst="rect">
            <a:avLst/>
          </a:prstGeom>
        </p:spPr>
        <p:txBody>
          <a:bodyPr wrap="none">
            <a:spAutoFit/>
          </a:bodyPr>
          <a:lstStyle/>
          <a:p>
            <a:pPr>
              <a:lnSpc>
                <a:spcPts val="4000"/>
              </a:lnSpc>
            </a:pPr>
            <a:r>
              <a:rPr lang="en-US" altLang="zh-CN" sz="2800" dirty="0" smtClean="0">
                <a:latin typeface="Gill Sans MT" panose="020B0502020104020203" pitchFamily="34" charset="0"/>
              </a:rPr>
              <a:t>Applied Optics</a:t>
            </a:r>
            <a:endParaRPr lang="en-US" altLang="zh-CN" sz="2800" dirty="0">
              <a:latin typeface="Gill Sans MT" panose="020B0502020104020203" pitchFamily="34" charset="0"/>
            </a:endParaRPr>
          </a:p>
        </p:txBody>
      </p:sp>
      <p:sp>
        <p:nvSpPr>
          <p:cNvPr id="10" name="Subtitle 2"/>
          <p:cNvSpPr txBox="1">
            <a:spLocks/>
          </p:cNvSpPr>
          <p:nvPr/>
        </p:nvSpPr>
        <p:spPr bwMode="auto">
          <a:xfrm>
            <a:off x="805383" y="4300262"/>
            <a:ext cx="7546517" cy="44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zh-CN" altLang="en-US" sz="1600" dirty="0" smtClean="0">
                <a:solidFill>
                  <a:schemeClr val="tx1"/>
                </a:solidFill>
                <a:latin typeface="黑体" panose="02010609060101010101" pitchFamily="49" charset="-122"/>
                <a:ea typeface="黑体" panose="02010609060101010101" pitchFamily="49" charset="-122"/>
              </a:rPr>
              <a:t>南京理工大学电光学院光电技术系</a:t>
            </a:r>
            <a:endParaRPr lang="zh-CN" altLang="zh-CN" sz="1600" dirty="0">
              <a:solidFill>
                <a:schemeClr val="tx1"/>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4447565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89708" y="1660796"/>
            <a:ext cx="7523019" cy="4013406"/>
          </a:xfrm>
          <a:prstGeom prst="rect">
            <a:avLst/>
          </a:prstGeom>
        </p:spPr>
        <p:txBody>
          <a:bodyPr wrap="square">
            <a:spAutoFit/>
          </a:bodyPr>
          <a:lstStyle/>
          <a:p>
            <a:pPr>
              <a:lnSpc>
                <a:spcPct val="130000"/>
              </a:lnSpc>
            </a:pPr>
            <a:r>
              <a:rPr lang="en-US" altLang="zh-CN" sz="2800">
                <a:latin typeface="Arial" panose="020B0604020202020204" pitchFamily="34" charset="0"/>
                <a:ea typeface="黑体" panose="02010609060101010101" pitchFamily="49" charset="-122"/>
                <a:cs typeface="Arial" panose="020B0604020202020204" pitchFamily="34" charset="0"/>
              </a:rPr>
              <a:t>6.1 </a:t>
            </a:r>
            <a:r>
              <a:rPr lang="zh-CN" altLang="en-US" sz="2800">
                <a:latin typeface="Arial" panose="020B0604020202020204" pitchFamily="34" charset="0"/>
                <a:ea typeface="黑体" panose="02010609060101010101" pitchFamily="49" charset="-122"/>
                <a:cs typeface="Arial" panose="020B0604020202020204" pitchFamily="34" charset="0"/>
              </a:rPr>
              <a:t>从最简单的放大镜开始</a:t>
            </a:r>
          </a:p>
          <a:p>
            <a:pPr>
              <a:lnSpc>
                <a:spcPct val="130000"/>
              </a:lnSpc>
            </a:pPr>
            <a:r>
              <a:rPr lang="en-US" altLang="zh-CN" sz="2800">
                <a:latin typeface="Arial" panose="020B0604020202020204" pitchFamily="34" charset="0"/>
                <a:ea typeface="黑体" panose="02010609060101010101" pitchFamily="49" charset="-122"/>
                <a:cs typeface="Arial" panose="020B0604020202020204" pitchFamily="34" charset="0"/>
              </a:rPr>
              <a:t>6.2 </a:t>
            </a:r>
            <a:r>
              <a:rPr lang="zh-CN" altLang="en-US" sz="2800">
                <a:latin typeface="Arial" panose="020B0604020202020204" pitchFamily="34" charset="0"/>
                <a:ea typeface="黑体" panose="02010609060101010101" pitchFamily="49" charset="-122"/>
                <a:cs typeface="Arial" panose="020B0604020202020204" pitchFamily="34" charset="0"/>
              </a:rPr>
              <a:t>照相机里面到底有什么？ </a:t>
            </a:r>
            <a:r>
              <a:rPr lang="en-US" altLang="zh-CN" sz="2800">
                <a:latin typeface="Arial" panose="020B0604020202020204" pitchFamily="34" charset="0"/>
                <a:ea typeface="黑体" panose="02010609060101010101" pitchFamily="49" charset="-122"/>
                <a:cs typeface="Arial" panose="020B0604020202020204" pitchFamily="34" charset="0"/>
              </a:rPr>
              <a:t>-- </a:t>
            </a:r>
            <a:r>
              <a:rPr lang="zh-CN" altLang="en-US" sz="2800">
                <a:latin typeface="Arial" panose="020B0604020202020204" pitchFamily="34" charset="0"/>
                <a:ea typeface="黑体" panose="02010609060101010101" pitchFamily="49" charset="-122"/>
                <a:cs typeface="Arial" panose="020B0604020202020204" pitchFamily="34" charset="0"/>
              </a:rPr>
              <a:t>浅谈相机</a:t>
            </a:r>
            <a:r>
              <a:rPr lang="zh-CN" altLang="en-US" sz="2800" smtClean="0">
                <a:latin typeface="Arial" panose="020B0604020202020204" pitchFamily="34" charset="0"/>
                <a:ea typeface="黑体" panose="02010609060101010101" pitchFamily="49" charset="-122"/>
                <a:cs typeface="Arial" panose="020B0604020202020204" pitchFamily="34" charset="0"/>
              </a:rPr>
              <a:t>原理</a:t>
            </a:r>
            <a:endParaRPr lang="en-US" altLang="zh-CN" sz="2800" smtClean="0">
              <a:latin typeface="Arial" panose="020B0604020202020204" pitchFamily="34" charset="0"/>
              <a:ea typeface="黑体" panose="02010609060101010101" pitchFamily="49" charset="-122"/>
              <a:cs typeface="Arial" panose="020B0604020202020204" pitchFamily="34" charset="0"/>
            </a:endParaRPr>
          </a:p>
          <a:p>
            <a:pPr>
              <a:lnSpc>
                <a:spcPct val="130000"/>
              </a:lnSpc>
            </a:pPr>
            <a:r>
              <a:rPr lang="en-US" altLang="zh-CN" sz="2800" smtClean="0">
                <a:latin typeface="Arial" panose="020B0604020202020204" pitchFamily="34" charset="0"/>
                <a:ea typeface="黑体" panose="02010609060101010101" pitchFamily="49" charset="-122"/>
                <a:cs typeface="Arial" panose="020B0604020202020204" pitchFamily="34" charset="0"/>
              </a:rPr>
              <a:t>6.3 </a:t>
            </a:r>
            <a:r>
              <a:rPr lang="zh-CN" altLang="en-US" sz="2800">
                <a:latin typeface="Arial" panose="020B0604020202020204" pitchFamily="34" charset="0"/>
                <a:ea typeface="黑体" panose="02010609060101010101" pitchFamily="49" charset="-122"/>
                <a:cs typeface="Arial" panose="020B0604020202020204" pitchFamily="34" charset="0"/>
              </a:rPr>
              <a:t>浪漫的夜观星空 </a:t>
            </a:r>
            <a:r>
              <a:rPr lang="en-US" altLang="zh-CN" sz="2800">
                <a:latin typeface="Arial" panose="020B0604020202020204" pitchFamily="34" charset="0"/>
                <a:ea typeface="黑体" panose="02010609060101010101" pitchFamily="49" charset="-122"/>
                <a:cs typeface="Arial" panose="020B0604020202020204" pitchFamily="34" charset="0"/>
              </a:rPr>
              <a:t>-- </a:t>
            </a:r>
            <a:r>
              <a:rPr lang="zh-CN" altLang="en-US" sz="2800">
                <a:latin typeface="Arial" panose="020B0604020202020204" pitchFamily="34" charset="0"/>
                <a:ea typeface="黑体" panose="02010609060101010101" pitchFamily="49" charset="-122"/>
                <a:cs typeface="Arial" panose="020B0604020202020204" pitchFamily="34" charset="0"/>
              </a:rPr>
              <a:t>望远镜</a:t>
            </a:r>
            <a:r>
              <a:rPr lang="zh-CN" altLang="en-US" sz="2800" smtClean="0">
                <a:latin typeface="Arial" panose="020B0604020202020204" pitchFamily="34" charset="0"/>
                <a:ea typeface="黑体" panose="02010609060101010101" pitchFamily="49" charset="-122"/>
                <a:cs typeface="Arial" panose="020B0604020202020204" pitchFamily="34" charset="0"/>
              </a:rPr>
              <a:t>原理</a:t>
            </a:r>
            <a:endParaRPr lang="en-US" altLang="zh-CN" sz="2800" smtClean="0">
              <a:latin typeface="Arial" panose="020B0604020202020204" pitchFamily="34" charset="0"/>
              <a:ea typeface="黑体" panose="02010609060101010101" pitchFamily="49" charset="-122"/>
              <a:cs typeface="Arial" panose="020B0604020202020204" pitchFamily="34" charset="0"/>
            </a:endParaRPr>
          </a:p>
          <a:p>
            <a:pPr>
              <a:lnSpc>
                <a:spcPct val="130000"/>
              </a:lnSpc>
            </a:pPr>
            <a:r>
              <a:rPr lang="en-US" altLang="zh-CN" sz="2800" smtClean="0">
                <a:latin typeface="Arial" panose="020B0604020202020204" pitchFamily="34" charset="0"/>
                <a:ea typeface="黑体" panose="02010609060101010101" pitchFamily="49" charset="-122"/>
                <a:cs typeface="Arial" panose="020B0604020202020204" pitchFamily="34" charset="0"/>
              </a:rPr>
              <a:t>6.4 </a:t>
            </a:r>
            <a:r>
              <a:rPr lang="zh-CN" altLang="en-US" sz="2800">
                <a:latin typeface="Arial" panose="020B0604020202020204" pitchFamily="34" charset="0"/>
                <a:ea typeface="黑体" panose="02010609060101010101" pitchFamily="49" charset="-122"/>
                <a:cs typeface="Arial" panose="020B0604020202020204" pitchFamily="34" charset="0"/>
              </a:rPr>
              <a:t>也是蛮浪漫的观察草履虫 </a:t>
            </a:r>
            <a:r>
              <a:rPr lang="en-US" altLang="zh-CN" sz="2800">
                <a:latin typeface="Arial" panose="020B0604020202020204" pitchFamily="34" charset="0"/>
                <a:ea typeface="黑体" panose="02010609060101010101" pitchFamily="49" charset="-122"/>
                <a:cs typeface="Arial" panose="020B0604020202020204" pitchFamily="34" charset="0"/>
              </a:rPr>
              <a:t>-- </a:t>
            </a:r>
            <a:r>
              <a:rPr lang="zh-CN" altLang="en-US" sz="2800">
                <a:latin typeface="Arial" panose="020B0604020202020204" pitchFamily="34" charset="0"/>
                <a:ea typeface="黑体" panose="02010609060101010101" pitchFamily="49" charset="-122"/>
                <a:cs typeface="Arial" panose="020B0604020202020204" pitchFamily="34" charset="0"/>
              </a:rPr>
              <a:t>显微镜</a:t>
            </a:r>
            <a:r>
              <a:rPr lang="zh-CN" altLang="en-US" sz="2800" smtClean="0">
                <a:latin typeface="Arial" panose="020B0604020202020204" pitchFamily="34" charset="0"/>
                <a:ea typeface="黑体" panose="02010609060101010101" pitchFamily="49" charset="-122"/>
                <a:cs typeface="Arial" panose="020B0604020202020204" pitchFamily="34" charset="0"/>
              </a:rPr>
              <a:t>原理</a:t>
            </a:r>
            <a:endParaRPr lang="en-US" altLang="zh-CN" sz="2800">
              <a:latin typeface="Arial" panose="020B0604020202020204" pitchFamily="34" charset="0"/>
              <a:ea typeface="黑体" panose="02010609060101010101" pitchFamily="49" charset="-122"/>
              <a:cs typeface="Arial" panose="020B0604020202020204" pitchFamily="34" charset="0"/>
            </a:endParaRPr>
          </a:p>
          <a:p>
            <a:pPr>
              <a:lnSpc>
                <a:spcPct val="130000"/>
              </a:lnSpc>
            </a:pPr>
            <a:r>
              <a:rPr lang="en-US" altLang="zh-CN" sz="2800" smtClean="0">
                <a:latin typeface="Arial" panose="020B0604020202020204" pitchFamily="34" charset="0"/>
                <a:ea typeface="黑体" panose="02010609060101010101" pitchFamily="49" charset="-122"/>
                <a:cs typeface="Arial" panose="020B0604020202020204" pitchFamily="34" charset="0"/>
              </a:rPr>
              <a:t>6.5 </a:t>
            </a:r>
            <a:r>
              <a:rPr lang="zh-CN" altLang="en-US" sz="2800" smtClean="0">
                <a:latin typeface="Arial" panose="020B0604020202020204" pitchFamily="34" charset="0"/>
                <a:ea typeface="黑体" panose="02010609060101010101" pitchFamily="49" charset="-122"/>
                <a:cs typeface="Arial" panose="020B0604020202020204" pitchFamily="34" charset="0"/>
              </a:rPr>
              <a:t>看远看近两相宜 </a:t>
            </a:r>
            <a:r>
              <a:rPr lang="en-US" altLang="zh-CN" sz="2800" smtClean="0">
                <a:latin typeface="Arial" panose="020B0604020202020204" pitchFamily="34" charset="0"/>
                <a:ea typeface="黑体" panose="02010609060101010101" pitchFamily="49" charset="-122"/>
                <a:cs typeface="Arial" panose="020B0604020202020204" pitchFamily="34" charset="0"/>
              </a:rPr>
              <a:t>-- </a:t>
            </a:r>
            <a:r>
              <a:rPr lang="zh-CN" altLang="en-US" sz="2800" smtClean="0">
                <a:latin typeface="Arial" panose="020B0604020202020204" pitchFamily="34" charset="0"/>
                <a:ea typeface="黑体" panose="02010609060101010101" pitchFamily="49" charset="-122"/>
                <a:cs typeface="Arial" panose="020B0604020202020204" pitchFamily="34" charset="0"/>
              </a:rPr>
              <a:t>望远镜与显微镜可以互换吗？</a:t>
            </a:r>
          </a:p>
          <a:p>
            <a:pPr>
              <a:lnSpc>
                <a:spcPct val="130000"/>
              </a:lnSpc>
            </a:pP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sp>
        <p:nvSpPr>
          <p:cNvPr id="3074" name="Rectangle 2"/>
          <p:cNvSpPr>
            <a:spLocks noGrp="1" noChangeArrowheads="1"/>
          </p:cNvSpPr>
          <p:nvPr>
            <p:ph type="title"/>
          </p:nvPr>
        </p:nvSpPr>
        <p:spPr>
          <a:xfrm>
            <a:off x="457200" y="0"/>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a:t>
            </a:r>
            <a:r>
              <a:rPr lang="zh-CN" altLang="en-US" sz="3600" smtClean="0">
                <a:latin typeface="方正兰亭粗黑_GBK" panose="02000000000000000000" pitchFamily="2" charset="-122"/>
                <a:ea typeface="方正兰亭粗黑_GBK" panose="02000000000000000000" pitchFamily="2" charset="-122"/>
                <a:cs typeface="+mn-cs"/>
              </a:rPr>
              <a:t>典型的光学仪器</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5" name="矩形 4"/>
          <p:cNvSpPr/>
          <p:nvPr/>
        </p:nvSpPr>
        <p:spPr>
          <a:xfrm>
            <a:off x="457200" y="956581"/>
            <a:ext cx="8372764" cy="1606594"/>
          </a:xfrm>
          <a:prstGeom prst="rect">
            <a:avLst/>
          </a:prstGeom>
        </p:spPr>
        <p:txBody>
          <a:bodyPr wrap="square">
            <a:spAutoFit/>
          </a:bodyPr>
          <a:lstStyle/>
          <a:p>
            <a:pPr marL="255270">
              <a:lnSpc>
                <a:spcPct val="100000"/>
              </a:lnSpc>
            </a:pPr>
            <a:r>
              <a:rPr lang="zh-CN" altLang="en-US" sz="3600" spc="5" smtClean="0">
                <a:solidFill>
                  <a:srgbClr val="C00000"/>
                </a:solidFill>
                <a:latin typeface="Arial" panose="020B0604020202020204" pitchFamily="34" charset="0"/>
                <a:ea typeface="黑体" panose="02010609060101010101" pitchFamily="49" charset="-122"/>
                <a:cs typeface="Arial" panose="020B0604020202020204" pitchFamily="34" charset="0"/>
              </a:rPr>
              <a:t>教学大纲</a:t>
            </a:r>
            <a:endParaRPr lang="zh-CN" altLang="en-US" sz="3600">
              <a:solidFill>
                <a:srgbClr val="C00000"/>
              </a:solidFill>
              <a:latin typeface="Arial" panose="020B0604020202020204" pitchFamily="34" charset="0"/>
              <a:ea typeface="黑体" panose="02010609060101010101" pitchFamily="49" charset="-122"/>
              <a:cs typeface="Arial" panose="020B0604020202020204" pitchFamily="34" charset="0"/>
            </a:endParaRPr>
          </a:p>
          <a:p>
            <a:pPr>
              <a:lnSpc>
                <a:spcPct val="120000"/>
              </a:lnSpc>
            </a:pPr>
            <a:endParaRPr lang="en-US" altLang="zh-TW" sz="2400">
              <a:latin typeface="黑体" panose="02010609060101010101" pitchFamily="49" charset="-122"/>
              <a:ea typeface="黑体" panose="02010609060101010101" pitchFamily="49" charset="-122"/>
            </a:endParaRPr>
          </a:p>
          <a:p>
            <a:pPr>
              <a:lnSpc>
                <a:spcPct val="120000"/>
              </a:lnSpc>
            </a:pPr>
            <a:endParaRPr lang="zh-TW" altLang="en-US" sz="2800">
              <a:latin typeface="黑体" panose="02010609060101010101" pitchFamily="49" charset="-122"/>
              <a:ea typeface="黑体" panose="02010609060101010101" pitchFamily="49" charset="-122"/>
            </a:endParaRPr>
          </a:p>
        </p:txBody>
      </p:sp>
      <p:sp>
        <p:nvSpPr>
          <p:cNvPr id="8" name="矩形 7"/>
          <p:cNvSpPr/>
          <p:nvPr/>
        </p:nvSpPr>
        <p:spPr>
          <a:xfrm>
            <a:off x="722133" y="2870421"/>
            <a:ext cx="5565545" cy="548640"/>
          </a:xfrm>
          <a:prstGeom prst="rect">
            <a:avLst/>
          </a:prstGeom>
          <a:solidFill>
            <a:srgbClr val="FF0000">
              <a:alpha val="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8" name="Picture 4" descr="Image result for åå­¦ä»ªå¨"/>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5467" y="4691806"/>
            <a:ext cx="1953268" cy="195326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åå­¦ä»ªå¨"/>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233663" y="4839236"/>
            <a:ext cx="1818761" cy="184944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ç§ç¸æº"/>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64727" y="4648200"/>
            <a:ext cx="1955734" cy="2040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8780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.3 </a:t>
            </a:r>
            <a:r>
              <a:rPr lang="zh-CN" altLang="en-US" sz="3600">
                <a:latin typeface="方正兰亭粗黑_GBK" panose="02000000000000000000" pitchFamily="2" charset="-122"/>
                <a:ea typeface="方正兰亭粗黑_GBK" panose="02000000000000000000" pitchFamily="2" charset="-122"/>
                <a:cs typeface="+mn-cs"/>
              </a:rPr>
              <a:t>望眼镜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3" name="object 2"/>
          <p:cNvSpPr txBox="1"/>
          <p:nvPr/>
        </p:nvSpPr>
        <p:spPr>
          <a:xfrm>
            <a:off x="612942" y="1029209"/>
            <a:ext cx="3523767" cy="621067"/>
          </a:xfrm>
          <a:prstGeom prst="rect">
            <a:avLst/>
          </a:prstGeom>
        </p:spPr>
        <p:txBody>
          <a:bodyPr vert="horz" wrap="square" lIns="0" tIns="0" rIns="0" bIns="0" rtlCol="0">
            <a:spAutoFit/>
          </a:bodyPr>
          <a:lstStyle/>
          <a:p>
            <a:pPr marL="12700">
              <a:lnSpc>
                <a:spcPts val="5280"/>
              </a:lnSpc>
            </a:pPr>
            <a:r>
              <a:rPr sz="3200" smtClean="0">
                <a:solidFill>
                  <a:srgbClr val="C00000"/>
                </a:solidFill>
                <a:latin typeface="Arial" panose="020B0604020202020204" pitchFamily="34" charset="0"/>
                <a:ea typeface="黑体" panose="02010609060101010101" pitchFamily="49" charset="-122"/>
                <a:cs typeface="Arial" panose="020B0604020202020204" pitchFamily="34" charset="0"/>
              </a:rPr>
              <a:t>望远镜</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的设计</a:t>
            </a:r>
            <a:endParaRPr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5" name="object 3"/>
          <p:cNvSpPr txBox="1">
            <a:spLocks/>
          </p:cNvSpPr>
          <p:nvPr/>
        </p:nvSpPr>
        <p:spPr>
          <a:xfrm>
            <a:off x="612942" y="1908682"/>
            <a:ext cx="2468880" cy="443391"/>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ts val="3840"/>
              </a:lnSpc>
            </a:pPr>
            <a:r>
              <a:rPr lang="en-US" altLang="zh-CN" sz="2800" smtClean="0">
                <a:latin typeface="Arial" panose="020B0604020202020204" pitchFamily="34" charset="0"/>
                <a:ea typeface="黑体" panose="02010609060101010101" pitchFamily="49" charset="-122"/>
                <a:cs typeface="Arial" panose="020B0604020202020204" pitchFamily="34" charset="0"/>
              </a:rPr>
              <a:t>• </a:t>
            </a:r>
            <a:r>
              <a:rPr lang="zh-CN" altLang="en-US" sz="2800" smtClean="0">
                <a:latin typeface="Arial" panose="020B0604020202020204" pitchFamily="34" charset="0"/>
                <a:ea typeface="黑体" panose="02010609060101010101" pitchFamily="49" charset="-122"/>
                <a:cs typeface="Arial" panose="020B0604020202020204" pitchFamily="34" charset="0"/>
              </a:rPr>
              <a:t>伽利略设计</a:t>
            </a: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sp>
        <p:nvSpPr>
          <p:cNvPr id="26" name="object 4"/>
          <p:cNvSpPr txBox="1"/>
          <p:nvPr/>
        </p:nvSpPr>
        <p:spPr>
          <a:xfrm>
            <a:off x="612942" y="2452607"/>
            <a:ext cx="2614930" cy="1428596"/>
          </a:xfrm>
          <a:prstGeom prst="rect">
            <a:avLst/>
          </a:prstGeom>
        </p:spPr>
        <p:txBody>
          <a:bodyPr vert="horz" wrap="square" lIns="0" tIns="0" rIns="0" bIns="0" rtlCol="0">
            <a:spAutoFit/>
          </a:bodyPr>
          <a:lstStyle/>
          <a:p>
            <a:pPr marL="469900">
              <a:lnSpc>
                <a:spcPct val="100000"/>
              </a:lnSpc>
            </a:pPr>
            <a:r>
              <a:rPr sz="2400" spc="-10" smtClean="0">
                <a:latin typeface="Arial" panose="020B0604020202020204" pitchFamily="34" charset="0"/>
                <a:ea typeface="黑体" panose="02010609060101010101" pitchFamily="49" charset="-122"/>
                <a:cs typeface="Arial" panose="020B0604020202020204" pitchFamily="34" charset="0"/>
              </a:rPr>
              <a:t>–</a:t>
            </a:r>
            <a:r>
              <a:rPr sz="2400" spc="-5" smtClean="0">
                <a:latin typeface="Arial" panose="020B0604020202020204" pitchFamily="34" charset="0"/>
                <a:ea typeface="黑体" panose="02010609060101010101" pitchFamily="49" charset="-122"/>
                <a:cs typeface="Arial" panose="020B0604020202020204" pitchFamily="34" charset="0"/>
              </a:rPr>
              <a:t>凸＋凹透镜</a:t>
            </a:r>
            <a:endParaRPr sz="2400">
              <a:latin typeface="Arial" panose="020B0604020202020204" pitchFamily="34" charset="0"/>
              <a:ea typeface="黑体" panose="02010609060101010101" pitchFamily="49" charset="-122"/>
              <a:cs typeface="Arial" panose="020B0604020202020204" pitchFamily="34" charset="0"/>
            </a:endParaRPr>
          </a:p>
          <a:p>
            <a:pPr marL="12700">
              <a:lnSpc>
                <a:spcPct val="100000"/>
              </a:lnSpc>
              <a:spcBef>
                <a:spcPts val="750"/>
              </a:spcBef>
            </a:pPr>
            <a:r>
              <a:rPr sz="2800" smtClean="0">
                <a:latin typeface="Arial" panose="020B0604020202020204" pitchFamily="34" charset="0"/>
                <a:ea typeface="黑体" panose="02010609060101010101" pitchFamily="49" charset="-122"/>
                <a:cs typeface="Arial" panose="020B0604020202020204" pitchFamily="34" charset="0"/>
              </a:rPr>
              <a:t>•</a:t>
            </a:r>
            <a:r>
              <a:rPr lang="en-US" sz="2800" smtClean="0">
                <a:latin typeface="Arial" panose="020B0604020202020204" pitchFamily="34" charset="0"/>
                <a:ea typeface="黑体" panose="02010609060101010101" pitchFamily="49" charset="-122"/>
                <a:cs typeface="Arial" panose="020B0604020202020204" pitchFamily="34" charset="0"/>
              </a:rPr>
              <a:t> </a:t>
            </a:r>
            <a:r>
              <a:rPr lang="zh-CN" altLang="en-US" sz="2800" smtClean="0">
                <a:latin typeface="Arial" panose="020B0604020202020204" pitchFamily="34" charset="0"/>
                <a:ea typeface="黑体" panose="02010609060101010101" pitchFamily="49" charset="-122"/>
                <a:cs typeface="Arial" panose="020B0604020202020204" pitchFamily="34" charset="0"/>
              </a:rPr>
              <a:t>开</a:t>
            </a:r>
            <a:r>
              <a:rPr sz="2800" smtClean="0">
                <a:latin typeface="Arial" panose="020B0604020202020204" pitchFamily="34" charset="0"/>
                <a:ea typeface="黑体" panose="02010609060101010101" pitchFamily="49" charset="-122"/>
                <a:cs typeface="Arial" panose="020B0604020202020204" pitchFamily="34" charset="0"/>
              </a:rPr>
              <a:t>普勒设计</a:t>
            </a:r>
            <a:endParaRPr sz="2800">
              <a:latin typeface="Arial" panose="020B0604020202020204" pitchFamily="34" charset="0"/>
              <a:ea typeface="黑体" panose="02010609060101010101" pitchFamily="49" charset="-122"/>
              <a:cs typeface="Arial" panose="020B0604020202020204" pitchFamily="34" charset="0"/>
            </a:endParaRPr>
          </a:p>
          <a:p>
            <a:pPr marL="469900">
              <a:lnSpc>
                <a:spcPts val="3354"/>
              </a:lnSpc>
              <a:spcBef>
                <a:spcPts val="685"/>
              </a:spcBef>
            </a:pPr>
            <a:r>
              <a:rPr sz="2400" spc="-10" smtClean="0">
                <a:latin typeface="Arial" panose="020B0604020202020204" pitchFamily="34" charset="0"/>
                <a:ea typeface="黑体" panose="02010609060101010101" pitchFamily="49" charset="-122"/>
                <a:cs typeface="Arial" panose="020B0604020202020204" pitchFamily="34" charset="0"/>
              </a:rPr>
              <a:t>–</a:t>
            </a:r>
            <a:r>
              <a:rPr sz="2400" spc="-5" smtClean="0">
                <a:latin typeface="Arial" panose="020B0604020202020204" pitchFamily="34" charset="0"/>
                <a:ea typeface="黑体" panose="02010609060101010101" pitchFamily="49" charset="-122"/>
                <a:cs typeface="Arial" panose="020B0604020202020204" pitchFamily="34" charset="0"/>
              </a:rPr>
              <a:t>凸＋凸透镜</a:t>
            </a:r>
            <a:endParaRPr sz="2400">
              <a:latin typeface="Arial" panose="020B0604020202020204" pitchFamily="34" charset="0"/>
              <a:ea typeface="黑体" panose="02010609060101010101" pitchFamily="49" charset="-122"/>
              <a:cs typeface="Arial" panose="020B0604020202020204" pitchFamily="34" charset="0"/>
            </a:endParaRPr>
          </a:p>
        </p:txBody>
      </p:sp>
      <p:sp>
        <p:nvSpPr>
          <p:cNvPr id="27" name="object 5"/>
          <p:cNvSpPr/>
          <p:nvPr/>
        </p:nvSpPr>
        <p:spPr>
          <a:xfrm>
            <a:off x="3262517" y="1163191"/>
            <a:ext cx="5630777" cy="5537155"/>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9" name="object 6"/>
          <p:cNvSpPr txBox="1"/>
          <p:nvPr/>
        </p:nvSpPr>
        <p:spPr>
          <a:xfrm>
            <a:off x="89254" y="6608013"/>
            <a:ext cx="4306570" cy="184666"/>
          </a:xfrm>
          <a:prstGeom prst="rect">
            <a:avLst/>
          </a:prstGeom>
        </p:spPr>
        <p:txBody>
          <a:bodyPr vert="horz" wrap="square" lIns="0" tIns="0" rIns="0" bIns="0" rtlCol="0">
            <a:spAutoFit/>
          </a:bodyPr>
          <a:lstStyle/>
          <a:p>
            <a:pPr marL="12700">
              <a:lnSpc>
                <a:spcPct val="100000"/>
              </a:lnSpc>
            </a:pP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http://c</a:t>
            </a:r>
            <a:r>
              <a:rPr sz="1200" u="sng" spc="5" dirty="0">
                <a:solidFill>
                  <a:srgbClr val="0033CC"/>
                </a:solidFill>
                <a:latin typeface="Arial" panose="020B0604020202020204" pitchFamily="34" charset="0"/>
                <a:ea typeface="黑体" panose="02010609060101010101" pitchFamily="49" charset="-122"/>
                <a:cs typeface="Arial" panose="020B0604020202020204" pitchFamily="34" charset="0"/>
              </a:rPr>
              <a:t>n</a:t>
            </a:r>
            <a:r>
              <a:rPr sz="1200" u="sng" spc="-15" dirty="0">
                <a:solidFill>
                  <a:srgbClr val="0033CC"/>
                </a:solidFill>
                <a:latin typeface="Arial" panose="020B0604020202020204" pitchFamily="34" charset="0"/>
                <a:ea typeface="黑体" panose="02010609060101010101" pitchFamily="49" charset="-122"/>
                <a:cs typeface="Arial" panose="020B0604020202020204" pitchFamily="34" charset="0"/>
              </a:rPr>
              <a:t>x</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a:t>
            </a:r>
            <a:r>
              <a:rPr sz="1200" u="sng" spc="5" dirty="0">
                <a:solidFill>
                  <a:srgbClr val="0033CC"/>
                </a:solidFill>
                <a:latin typeface="Arial" panose="020B0604020202020204" pitchFamily="34" charset="0"/>
                <a:ea typeface="黑体" panose="02010609060101010101" pitchFamily="49" charset="-122"/>
                <a:cs typeface="Arial" panose="020B0604020202020204" pitchFamily="34" charset="0"/>
              </a:rPr>
              <a:t>o</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r</a:t>
            </a:r>
            <a:r>
              <a:rPr sz="1200" u="sng" spc="-15" dirty="0">
                <a:solidFill>
                  <a:srgbClr val="0033CC"/>
                </a:solidFill>
                <a:latin typeface="Arial" panose="020B0604020202020204" pitchFamily="34" charset="0"/>
                <a:ea typeface="黑体" panose="02010609060101010101" pitchFamily="49" charset="-122"/>
                <a:cs typeface="Arial" panose="020B0604020202020204" pitchFamily="34" charset="0"/>
              </a:rPr>
              <a:t>g</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/c</a:t>
            </a:r>
            <a:r>
              <a:rPr sz="1200" u="sng" spc="5" dirty="0">
                <a:solidFill>
                  <a:srgbClr val="0033CC"/>
                </a:solidFill>
                <a:latin typeface="Arial" panose="020B0604020202020204" pitchFamily="34" charset="0"/>
                <a:ea typeface="黑体" panose="02010609060101010101" pitchFamily="49" charset="-122"/>
                <a:cs typeface="Arial" panose="020B0604020202020204" pitchFamily="34" charset="0"/>
              </a:rPr>
              <a:t>o</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nt</a:t>
            </a:r>
            <a:r>
              <a:rPr sz="1200" u="sng" spc="5" dirty="0">
                <a:solidFill>
                  <a:srgbClr val="0033CC"/>
                </a:solidFill>
                <a:latin typeface="Arial" panose="020B0604020202020204" pitchFamily="34" charset="0"/>
                <a:ea typeface="黑体" panose="02010609060101010101" pitchFamily="49" charset="-122"/>
                <a:cs typeface="Arial" panose="020B0604020202020204" pitchFamily="34" charset="0"/>
              </a:rPr>
              <a:t>e</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n</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t/</a:t>
            </a:r>
            <a:r>
              <a:rPr sz="1200" u="sng" spc="5" dirty="0">
                <a:solidFill>
                  <a:srgbClr val="0033CC"/>
                </a:solidFill>
                <a:latin typeface="Arial" panose="020B0604020202020204" pitchFamily="34" charset="0"/>
                <a:ea typeface="黑体" panose="02010609060101010101" pitchFamily="49" charset="-122"/>
                <a:cs typeface="Arial" panose="020B0604020202020204" pitchFamily="34" charset="0"/>
              </a:rPr>
              <a:t>m</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424</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9</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3</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/l</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a</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t</a:t>
            </a:r>
            <a:r>
              <a:rPr sz="1200" u="sng" spc="-5" dirty="0">
                <a:solidFill>
                  <a:srgbClr val="0033CC"/>
                </a:solidFill>
                <a:latin typeface="Arial" panose="020B0604020202020204" pitchFamily="34" charset="0"/>
                <a:ea typeface="黑体" panose="02010609060101010101" pitchFamily="49" charset="-122"/>
                <a:cs typeface="Arial" panose="020B0604020202020204" pitchFamily="34" charset="0"/>
              </a:rPr>
              <a:t>e</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st/?c</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o</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l</a:t>
            </a:r>
            <a:r>
              <a:rPr sz="1200" u="sng" spc="-5" dirty="0">
                <a:solidFill>
                  <a:srgbClr val="0033CC"/>
                </a:solidFill>
                <a:latin typeface="Arial" panose="020B0604020202020204" pitchFamily="34" charset="0"/>
                <a:ea typeface="黑体" panose="02010609060101010101" pitchFamily="49" charset="-122"/>
                <a:cs typeface="Arial" panose="020B0604020202020204" pitchFamily="34" charset="0"/>
              </a:rPr>
              <a:t>l</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e</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cti</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on</a:t>
            </a:r>
            <a:r>
              <a:rPr sz="1200" u="sng" spc="-5" dirty="0">
                <a:solidFill>
                  <a:srgbClr val="0033CC"/>
                </a:solidFill>
                <a:latin typeface="Arial" panose="020B0604020202020204" pitchFamily="34" charset="0"/>
                <a:ea typeface="黑体" panose="02010609060101010101" pitchFamily="49" charset="-122"/>
                <a:cs typeface="Arial" panose="020B0604020202020204" pitchFamily="34" charset="0"/>
              </a:rPr>
              <a:t>=</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col</a:t>
            </a:r>
            <a:r>
              <a:rPr sz="1200" u="sng" spc="-95" dirty="0">
                <a:solidFill>
                  <a:srgbClr val="0033CC"/>
                </a:solidFill>
                <a:latin typeface="Arial" panose="020B0604020202020204" pitchFamily="34" charset="0"/>
                <a:ea typeface="黑体" panose="02010609060101010101" pitchFamily="49" charset="-122"/>
                <a:cs typeface="Arial" panose="020B0604020202020204" pitchFamily="34" charset="0"/>
              </a:rPr>
              <a:t>1</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1406</a:t>
            </a:r>
            <a:r>
              <a:rPr sz="1200" u="sng" spc="25" dirty="0">
                <a:solidFill>
                  <a:srgbClr val="0033CC"/>
                </a:solidFill>
                <a:latin typeface="Arial" panose="020B0604020202020204" pitchFamily="34" charset="0"/>
                <a:ea typeface="黑体" panose="02010609060101010101" pitchFamily="49" charset="-122"/>
                <a:cs typeface="Arial" panose="020B0604020202020204" pitchFamily="34" charset="0"/>
              </a:rPr>
              <a:t>/</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lat</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e</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st</a:t>
            </a:r>
            <a:endParaRPr sz="1200">
              <a:solidFill>
                <a:srgbClr val="0033CC"/>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5876399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.3 </a:t>
            </a:r>
            <a:r>
              <a:rPr lang="zh-CN" altLang="en-US" sz="3600">
                <a:latin typeface="方正兰亭粗黑_GBK" panose="02000000000000000000" pitchFamily="2" charset="-122"/>
                <a:ea typeface="方正兰亭粗黑_GBK" panose="02000000000000000000" pitchFamily="2" charset="-122"/>
                <a:cs typeface="+mn-cs"/>
              </a:rPr>
              <a:t>望眼镜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3" name="object 2"/>
          <p:cNvSpPr txBox="1"/>
          <p:nvPr/>
        </p:nvSpPr>
        <p:spPr>
          <a:xfrm>
            <a:off x="612942" y="1029209"/>
            <a:ext cx="3523767" cy="621067"/>
          </a:xfrm>
          <a:prstGeom prst="rect">
            <a:avLst/>
          </a:prstGeom>
        </p:spPr>
        <p:txBody>
          <a:bodyPr vert="horz" wrap="square" lIns="0" tIns="0" rIns="0" bIns="0" rtlCol="0">
            <a:spAutoFit/>
          </a:bodyPr>
          <a:lstStyle/>
          <a:p>
            <a:pPr marL="12700">
              <a:lnSpc>
                <a:spcPts val="5280"/>
              </a:lnSpc>
            </a:pPr>
            <a:r>
              <a:rPr sz="3200" smtClean="0">
                <a:solidFill>
                  <a:srgbClr val="C00000"/>
                </a:solidFill>
                <a:latin typeface="Arial" panose="020B0604020202020204" pitchFamily="34" charset="0"/>
                <a:ea typeface="黑体" panose="02010609060101010101" pitchFamily="49" charset="-122"/>
                <a:cs typeface="Arial" panose="020B0604020202020204" pitchFamily="34" charset="0"/>
              </a:rPr>
              <a:t>望远镜</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的设计</a:t>
            </a:r>
            <a:endParaRPr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6" name="object 4"/>
          <p:cNvSpPr txBox="1"/>
          <p:nvPr/>
        </p:nvSpPr>
        <p:spPr>
          <a:xfrm>
            <a:off x="3438029" y="927115"/>
            <a:ext cx="4748330" cy="959237"/>
          </a:xfrm>
          <a:prstGeom prst="rect">
            <a:avLst/>
          </a:prstGeom>
        </p:spPr>
        <p:txBody>
          <a:bodyPr vert="horz" wrap="square" lIns="0" tIns="0" rIns="0" bIns="0" rtlCol="0">
            <a:spAutoFit/>
          </a:bodyPr>
          <a:lstStyle/>
          <a:p>
            <a:pPr marL="12700">
              <a:lnSpc>
                <a:spcPct val="100000"/>
              </a:lnSpc>
            </a:pPr>
            <a:r>
              <a:rPr lang="en-US" altLang="zh-CN" sz="2400" smtClean="0">
                <a:latin typeface="Arial" panose="020B0604020202020204" pitchFamily="34" charset="0"/>
                <a:ea typeface="黑体" panose="02010609060101010101" pitchFamily="49" charset="-122"/>
                <a:cs typeface="Arial" panose="020B0604020202020204" pitchFamily="34" charset="0"/>
              </a:rPr>
              <a:t>• </a:t>
            </a:r>
            <a:r>
              <a:rPr lang="zh-CN" altLang="en-US" sz="2400" smtClean="0">
                <a:latin typeface="Arial" panose="020B0604020202020204" pitchFamily="34" charset="0"/>
                <a:ea typeface="黑体" panose="02010609060101010101" pitchFamily="49" charset="-122"/>
                <a:cs typeface="Arial" panose="020B0604020202020204" pitchFamily="34" charset="0"/>
              </a:rPr>
              <a:t>伽利略望远镜</a:t>
            </a:r>
            <a:r>
              <a:rPr lang="zh-CN" altLang="en-US" sz="2400">
                <a:latin typeface="Arial" panose="020B0604020202020204" pitchFamily="34" charset="0"/>
                <a:ea typeface="黑体" panose="02010609060101010101" pitchFamily="49" charset="-122"/>
                <a:cs typeface="Arial" panose="020B0604020202020204" pitchFamily="34" charset="0"/>
              </a:rPr>
              <a:t>视野较小</a:t>
            </a:r>
          </a:p>
          <a:p>
            <a:pPr marL="12700">
              <a:lnSpc>
                <a:spcPts val="3840"/>
              </a:lnSpc>
              <a:spcBef>
                <a:spcPts val="770"/>
              </a:spcBef>
            </a:pPr>
            <a:r>
              <a:rPr lang="en-US" altLang="zh-CN" sz="2400" spc="5" smtClean="0">
                <a:latin typeface="Arial" panose="020B0604020202020204" pitchFamily="34" charset="0"/>
                <a:ea typeface="黑体" panose="02010609060101010101" pitchFamily="49" charset="-122"/>
                <a:cs typeface="Arial" panose="020B0604020202020204" pitchFamily="34" charset="0"/>
              </a:rPr>
              <a:t>• </a:t>
            </a:r>
            <a:r>
              <a:rPr lang="zh-CN" altLang="en-US" sz="2400" spc="5" smtClean="0">
                <a:latin typeface="Arial" panose="020B0604020202020204" pitchFamily="34" charset="0"/>
                <a:ea typeface="黑体" panose="02010609060101010101" pitchFamily="49" charset="-122"/>
                <a:cs typeface="Arial" panose="020B0604020202020204" pitchFamily="34" charset="0"/>
              </a:rPr>
              <a:t>克</a:t>
            </a:r>
            <a:r>
              <a:rPr lang="zh-CN" altLang="en-US" sz="2400" spc="5">
                <a:latin typeface="Arial" panose="020B0604020202020204" pitchFamily="34" charset="0"/>
                <a:ea typeface="黑体" panose="02010609060101010101" pitchFamily="49" charset="-122"/>
                <a:cs typeface="Arial" panose="020B0604020202020204" pitchFamily="34" charset="0"/>
              </a:rPr>
              <a:t>普勒望远镜视野较大</a:t>
            </a:r>
            <a:endParaRPr lang="zh-CN" altLang="en-US" sz="2400">
              <a:latin typeface="Arial" panose="020B0604020202020204" pitchFamily="34" charset="0"/>
              <a:ea typeface="黑体" panose="02010609060101010101" pitchFamily="49" charset="-122"/>
              <a:cs typeface="Arial" panose="020B0604020202020204" pitchFamily="34" charset="0"/>
            </a:endParaRPr>
          </a:p>
        </p:txBody>
      </p:sp>
      <p:pic>
        <p:nvPicPr>
          <p:cNvPr id="2" name="index_10">
            <a:hlinkClick r:id="" action="ppaction://media"/>
          </p:cNvPr>
          <p:cNvPicPr>
            <a:picLocks noChangeAspect="1"/>
          </p:cNvPicPr>
          <p:nvPr>
            <a:videoFile r:link="rId1"/>
            <p:extLst>
              <p:ext uri="{DAA4B4D4-6D71-4841-9C94-3DE7FCFB9230}">
                <p14:media xmlns:p14="http://schemas.microsoft.com/office/powerpoint/2010/main" r:embed="rId2">
                  <p14:trim st="80292" end="613876"/>
                </p14:media>
              </p:ext>
            </p:extLst>
          </p:nvPr>
        </p:nvPicPr>
        <p:blipFill>
          <a:blip r:embed="rId5"/>
          <a:stretch>
            <a:fillRect/>
          </a:stretch>
        </p:blipFill>
        <p:spPr>
          <a:xfrm>
            <a:off x="612942" y="1988446"/>
            <a:ext cx="7892711" cy="4439650"/>
          </a:xfrm>
          <a:prstGeom prst="rect">
            <a:avLst/>
          </a:prstGeom>
        </p:spPr>
      </p:pic>
      <p:sp>
        <p:nvSpPr>
          <p:cNvPr id="6" name="矩形 5"/>
          <p:cNvSpPr/>
          <p:nvPr/>
        </p:nvSpPr>
        <p:spPr>
          <a:xfrm>
            <a:off x="0" y="6522128"/>
            <a:ext cx="5016381" cy="307777"/>
          </a:xfrm>
          <a:prstGeom prst="rect">
            <a:avLst/>
          </a:prstGeom>
        </p:spPr>
        <p:txBody>
          <a:bodyPr wrap="square">
            <a:spAutoFit/>
          </a:bodyPr>
          <a:lstStyle/>
          <a:p>
            <a:r>
              <a:rPr lang="zh-CN" altLang="en-US" sz="1400" u="sng">
                <a:solidFill>
                  <a:srgbClr val="0033CC"/>
                </a:solidFill>
                <a:latin typeface="Arial" panose="020B0604020202020204" pitchFamily="34" charset="0"/>
                <a:cs typeface="Arial" panose="020B0604020202020204" pitchFamily="34" charset="0"/>
              </a:rPr>
              <a:t>https://www.youtube.com/watch?v=ANh_iD0jyuQ&amp;t=30s</a:t>
            </a:r>
          </a:p>
        </p:txBody>
      </p:sp>
    </p:spTree>
    <p:extLst>
      <p:ext uri="{BB962C8B-B14F-4D97-AF65-F5344CB8AC3E}">
        <p14:creationId xmlns:p14="http://schemas.microsoft.com/office/powerpoint/2010/main" val="1136777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758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.3 </a:t>
            </a:r>
            <a:r>
              <a:rPr lang="zh-CN" altLang="en-US" sz="3600">
                <a:latin typeface="方正兰亭粗黑_GBK" panose="02000000000000000000" pitchFamily="2" charset="-122"/>
                <a:ea typeface="方正兰亭粗黑_GBK" panose="02000000000000000000" pitchFamily="2" charset="-122"/>
                <a:cs typeface="+mn-cs"/>
              </a:rPr>
              <a:t>望眼镜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3" name="object 2"/>
          <p:cNvSpPr txBox="1"/>
          <p:nvPr/>
        </p:nvSpPr>
        <p:spPr>
          <a:xfrm>
            <a:off x="612942" y="1029209"/>
            <a:ext cx="4305567" cy="679673"/>
          </a:xfrm>
          <a:prstGeom prst="rect">
            <a:avLst/>
          </a:prstGeom>
        </p:spPr>
        <p:txBody>
          <a:bodyPr vert="horz" wrap="square" lIns="0" tIns="0" rIns="0" bIns="0" rtlCol="0">
            <a:spAutoFit/>
          </a:bodyPr>
          <a:lstStyle/>
          <a:p>
            <a:pPr marL="12700">
              <a:lnSpc>
                <a:spcPts val="5280"/>
              </a:lnSpc>
            </a:pP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开普勒</a:t>
            </a:r>
            <a:r>
              <a:rPr sz="3200" smtClean="0">
                <a:solidFill>
                  <a:srgbClr val="C00000"/>
                </a:solidFill>
                <a:latin typeface="Arial" panose="020B0604020202020204" pitchFamily="34" charset="0"/>
                <a:ea typeface="黑体" panose="02010609060101010101" pitchFamily="49" charset="-122"/>
                <a:cs typeface="Arial" panose="020B0604020202020204" pitchFamily="34" charset="0"/>
              </a:rPr>
              <a:t>望远镜</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的设计</a:t>
            </a:r>
            <a:endParaRPr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5" name="object 4"/>
          <p:cNvSpPr/>
          <p:nvPr/>
        </p:nvSpPr>
        <p:spPr>
          <a:xfrm>
            <a:off x="1402637" y="2090479"/>
            <a:ext cx="6712838" cy="3245611"/>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6" name="object 5"/>
          <p:cNvSpPr/>
          <p:nvPr/>
        </p:nvSpPr>
        <p:spPr>
          <a:xfrm>
            <a:off x="5419825" y="3739447"/>
            <a:ext cx="425450" cy="546100"/>
          </a:xfrm>
          <a:custGeom>
            <a:avLst/>
            <a:gdLst/>
            <a:ahLst/>
            <a:cxnLst/>
            <a:rect l="l" t="t" r="r" b="b"/>
            <a:pathLst>
              <a:path w="425450" h="546100">
                <a:moveTo>
                  <a:pt x="0" y="546100"/>
                </a:moveTo>
                <a:lnTo>
                  <a:pt x="425450" y="546100"/>
                </a:lnTo>
                <a:lnTo>
                  <a:pt x="425450" y="0"/>
                </a:lnTo>
                <a:lnTo>
                  <a:pt x="0" y="0"/>
                </a:lnTo>
                <a:lnTo>
                  <a:pt x="0" y="546100"/>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7" name="object 6"/>
          <p:cNvSpPr txBox="1"/>
          <p:nvPr/>
        </p:nvSpPr>
        <p:spPr>
          <a:xfrm>
            <a:off x="5530954" y="3797959"/>
            <a:ext cx="251460" cy="438582"/>
          </a:xfrm>
          <a:prstGeom prst="rect">
            <a:avLst/>
          </a:prstGeom>
        </p:spPr>
        <p:txBody>
          <a:bodyPr vert="horz" wrap="square" lIns="0" tIns="0" rIns="0" bIns="0" rtlCol="0">
            <a:spAutoFit/>
          </a:bodyPr>
          <a:lstStyle/>
          <a:p>
            <a:pPr marL="12700">
              <a:lnSpc>
                <a:spcPct val="100000"/>
              </a:lnSpc>
            </a:pPr>
            <a:r>
              <a:rPr sz="2850" i="1" spc="155" dirty="0">
                <a:latin typeface="Arial" panose="020B0604020202020204" pitchFamily="34" charset="0"/>
                <a:ea typeface="黑体" panose="02010609060101010101" pitchFamily="49" charset="-122"/>
                <a:cs typeface="Arial" panose="020B0604020202020204" pitchFamily="34" charset="0"/>
              </a:rPr>
              <a:t>f</a:t>
            </a:r>
            <a:r>
              <a:rPr sz="2475" i="1" baseline="-23569" dirty="0">
                <a:latin typeface="Arial" panose="020B0604020202020204" pitchFamily="34" charset="0"/>
                <a:ea typeface="黑体" panose="02010609060101010101" pitchFamily="49" charset="-122"/>
                <a:cs typeface="Arial" panose="020B0604020202020204" pitchFamily="34" charset="0"/>
              </a:rPr>
              <a:t>o</a:t>
            </a:r>
            <a:endParaRPr sz="2475" baseline="-23569">
              <a:latin typeface="Arial" panose="020B0604020202020204" pitchFamily="34" charset="0"/>
              <a:ea typeface="黑体" panose="02010609060101010101" pitchFamily="49" charset="-122"/>
              <a:cs typeface="Arial" panose="020B0604020202020204" pitchFamily="34" charset="0"/>
            </a:endParaRPr>
          </a:p>
        </p:txBody>
      </p:sp>
      <p:sp>
        <p:nvSpPr>
          <p:cNvPr id="8" name="object 7"/>
          <p:cNvSpPr/>
          <p:nvPr/>
        </p:nvSpPr>
        <p:spPr>
          <a:xfrm>
            <a:off x="7054823" y="3739447"/>
            <a:ext cx="395605" cy="546100"/>
          </a:xfrm>
          <a:custGeom>
            <a:avLst/>
            <a:gdLst/>
            <a:ahLst/>
            <a:cxnLst/>
            <a:rect l="l" t="t" r="r" b="b"/>
            <a:pathLst>
              <a:path w="395604" h="546100">
                <a:moveTo>
                  <a:pt x="0" y="546100"/>
                </a:moveTo>
                <a:lnTo>
                  <a:pt x="395287" y="546100"/>
                </a:lnTo>
                <a:lnTo>
                  <a:pt x="395287" y="0"/>
                </a:lnTo>
                <a:lnTo>
                  <a:pt x="0" y="0"/>
                </a:lnTo>
                <a:lnTo>
                  <a:pt x="0" y="546100"/>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9" name="object 8"/>
          <p:cNvSpPr txBox="1"/>
          <p:nvPr/>
        </p:nvSpPr>
        <p:spPr>
          <a:xfrm>
            <a:off x="6417283" y="4381381"/>
            <a:ext cx="482600" cy="553998"/>
          </a:xfrm>
          <a:prstGeom prst="rect">
            <a:avLst/>
          </a:prstGeom>
        </p:spPr>
        <p:txBody>
          <a:bodyPr vert="horz" wrap="square" lIns="0" tIns="0" rIns="0" bIns="0" rtlCol="0">
            <a:spAutoFit/>
          </a:bodyPr>
          <a:lstStyle/>
          <a:p>
            <a:pPr marL="12700" marR="5080">
              <a:lnSpc>
                <a:spcPct val="100000"/>
              </a:lnSpc>
            </a:pPr>
            <a:r>
              <a:rPr sz="1800" smtClean="0">
                <a:latin typeface="Arial" panose="020B0604020202020204" pitchFamily="34" charset="0"/>
                <a:ea typeface="黑体" panose="02010609060101010101" pitchFamily="49" charset="-122"/>
                <a:cs typeface="Arial" panose="020B0604020202020204" pitchFamily="34" charset="0"/>
              </a:rPr>
              <a:t>目镜 </a:t>
            </a:r>
            <a:r>
              <a:rPr sz="1800" dirty="0">
                <a:latin typeface="Arial" panose="020B0604020202020204" pitchFamily="34" charset="0"/>
                <a:ea typeface="黑体" panose="02010609060101010101" pitchFamily="49" charset="-122"/>
                <a:cs typeface="Arial" panose="020B0604020202020204" pitchFamily="34" charset="0"/>
              </a:rPr>
              <a:t>焦距</a:t>
            </a:r>
            <a:endParaRPr sz="1800">
              <a:latin typeface="Arial" panose="020B0604020202020204" pitchFamily="34" charset="0"/>
              <a:ea typeface="黑体" panose="02010609060101010101" pitchFamily="49" charset="-122"/>
              <a:cs typeface="Arial" panose="020B0604020202020204" pitchFamily="34" charset="0"/>
            </a:endParaRPr>
          </a:p>
        </p:txBody>
      </p:sp>
      <p:sp>
        <p:nvSpPr>
          <p:cNvPr id="10" name="object 9"/>
          <p:cNvSpPr txBox="1"/>
          <p:nvPr/>
        </p:nvSpPr>
        <p:spPr>
          <a:xfrm>
            <a:off x="5187033" y="4363484"/>
            <a:ext cx="939800" cy="276999"/>
          </a:xfrm>
          <a:prstGeom prst="rect">
            <a:avLst/>
          </a:prstGeom>
        </p:spPr>
        <p:txBody>
          <a:bodyPr vert="horz" wrap="square" lIns="0" tIns="0" rIns="0" bIns="0" rtlCol="0">
            <a:spAutoFit/>
          </a:bodyPr>
          <a:lstStyle/>
          <a:p>
            <a:pPr marL="12700">
              <a:lnSpc>
                <a:spcPct val="100000"/>
              </a:lnSpc>
            </a:pPr>
            <a:r>
              <a:rPr sz="1800" spc="-5" smtClean="0">
                <a:latin typeface="Arial" panose="020B0604020202020204" pitchFamily="34" charset="0"/>
                <a:ea typeface="黑体" panose="02010609060101010101" pitchFamily="49" charset="-122"/>
                <a:cs typeface="Arial" panose="020B0604020202020204" pitchFamily="34" charset="0"/>
              </a:rPr>
              <a:t>物镜焦距</a:t>
            </a:r>
            <a:endParaRPr sz="1800">
              <a:latin typeface="Arial" panose="020B0604020202020204" pitchFamily="34" charset="0"/>
              <a:ea typeface="黑体" panose="02010609060101010101" pitchFamily="49" charset="-122"/>
              <a:cs typeface="Arial" panose="020B0604020202020204" pitchFamily="34" charset="0"/>
            </a:endParaRPr>
          </a:p>
        </p:txBody>
      </p:sp>
      <p:sp>
        <p:nvSpPr>
          <p:cNvPr id="11" name="object 10"/>
          <p:cNvSpPr/>
          <p:nvPr/>
        </p:nvSpPr>
        <p:spPr>
          <a:xfrm>
            <a:off x="6500721" y="3739447"/>
            <a:ext cx="395605" cy="546100"/>
          </a:xfrm>
          <a:custGeom>
            <a:avLst/>
            <a:gdLst/>
            <a:ahLst/>
            <a:cxnLst/>
            <a:rect l="l" t="t" r="r" b="b"/>
            <a:pathLst>
              <a:path w="395604" h="546100">
                <a:moveTo>
                  <a:pt x="0" y="546100"/>
                </a:moveTo>
                <a:lnTo>
                  <a:pt x="395287" y="546100"/>
                </a:lnTo>
                <a:lnTo>
                  <a:pt x="395287" y="0"/>
                </a:lnTo>
                <a:lnTo>
                  <a:pt x="0" y="0"/>
                </a:lnTo>
                <a:lnTo>
                  <a:pt x="0" y="546100"/>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2" name="object 11"/>
          <p:cNvSpPr txBox="1"/>
          <p:nvPr/>
        </p:nvSpPr>
        <p:spPr>
          <a:xfrm>
            <a:off x="6611978" y="3797959"/>
            <a:ext cx="982622" cy="438582"/>
          </a:xfrm>
          <a:prstGeom prst="rect">
            <a:avLst/>
          </a:prstGeom>
        </p:spPr>
        <p:txBody>
          <a:bodyPr vert="horz" wrap="square" lIns="0" tIns="0" rIns="0" bIns="0" rtlCol="0">
            <a:spAutoFit/>
          </a:bodyPr>
          <a:lstStyle/>
          <a:p>
            <a:pPr marL="12700">
              <a:lnSpc>
                <a:spcPct val="100000"/>
              </a:lnSpc>
              <a:tabLst>
                <a:tab pos="566420" algn="l"/>
              </a:tabLst>
            </a:pPr>
            <a:r>
              <a:rPr sz="2850" i="1" spc="150" dirty="0">
                <a:latin typeface="Arial" panose="020B0604020202020204" pitchFamily="34" charset="0"/>
                <a:ea typeface="黑体" panose="02010609060101010101" pitchFamily="49" charset="-122"/>
                <a:cs typeface="Arial" panose="020B0604020202020204" pitchFamily="34" charset="0"/>
              </a:rPr>
              <a:t>f</a:t>
            </a:r>
            <a:r>
              <a:rPr sz="2475" i="1" spc="-7" baseline="-23569" dirty="0">
                <a:latin typeface="Arial" panose="020B0604020202020204" pitchFamily="34" charset="0"/>
                <a:ea typeface="黑体" panose="02010609060101010101" pitchFamily="49" charset="-122"/>
                <a:cs typeface="Arial" panose="020B0604020202020204" pitchFamily="34" charset="0"/>
              </a:rPr>
              <a:t>e</a:t>
            </a:r>
            <a:r>
              <a:rPr sz="2475" i="1" baseline="-23569" dirty="0">
                <a:latin typeface="Arial" panose="020B0604020202020204" pitchFamily="34" charset="0"/>
                <a:ea typeface="黑体" panose="02010609060101010101" pitchFamily="49" charset="-122"/>
                <a:cs typeface="Arial" panose="020B0604020202020204" pitchFamily="34" charset="0"/>
              </a:rPr>
              <a:t>	</a:t>
            </a:r>
            <a:r>
              <a:rPr sz="2850" i="1" spc="150" dirty="0">
                <a:latin typeface="Arial" panose="020B0604020202020204" pitchFamily="34" charset="0"/>
                <a:ea typeface="黑体" panose="02010609060101010101" pitchFamily="49" charset="-122"/>
                <a:cs typeface="Arial" panose="020B0604020202020204" pitchFamily="34" charset="0"/>
              </a:rPr>
              <a:t>f</a:t>
            </a:r>
            <a:r>
              <a:rPr sz="2475" i="1" spc="-7" baseline="-23569" dirty="0">
                <a:latin typeface="Arial" panose="020B0604020202020204" pitchFamily="34" charset="0"/>
                <a:ea typeface="黑体" panose="02010609060101010101" pitchFamily="49" charset="-122"/>
                <a:cs typeface="Arial" panose="020B0604020202020204" pitchFamily="34" charset="0"/>
              </a:rPr>
              <a:t>e</a:t>
            </a:r>
            <a:endParaRPr sz="2475" baseline="-23569">
              <a:latin typeface="Arial" panose="020B0604020202020204" pitchFamily="34" charset="0"/>
              <a:ea typeface="黑体" panose="02010609060101010101" pitchFamily="49" charset="-122"/>
              <a:cs typeface="Arial" panose="020B0604020202020204" pitchFamily="34" charset="0"/>
            </a:endParaRPr>
          </a:p>
        </p:txBody>
      </p:sp>
      <p:sp>
        <p:nvSpPr>
          <p:cNvPr id="2" name="文本框 1"/>
          <p:cNvSpPr txBox="1"/>
          <p:nvPr/>
        </p:nvSpPr>
        <p:spPr>
          <a:xfrm>
            <a:off x="5978701" y="2480590"/>
            <a:ext cx="877163" cy="369332"/>
          </a:xfrm>
          <a:prstGeom prst="rect">
            <a:avLst/>
          </a:prstGeom>
          <a:noFill/>
        </p:spPr>
        <p:txBody>
          <a:bodyPr wrap="none" rtlCol="0">
            <a:spAutoFit/>
          </a:bodyPr>
          <a:lstStyle/>
          <a:p>
            <a:r>
              <a:rPr lang="zh-CN" altLang="en-US" smtClean="0">
                <a:solidFill>
                  <a:srgbClr val="C00000"/>
                </a:solidFill>
                <a:latin typeface="Arial" panose="020B0604020202020204" pitchFamily="34" charset="0"/>
                <a:ea typeface="黑体" panose="02010609060101010101" pitchFamily="49" charset="-122"/>
                <a:cs typeface="Arial" panose="020B0604020202020204" pitchFamily="34" charset="0"/>
              </a:rPr>
              <a:t>中间像</a:t>
            </a:r>
            <a:endParaRPr lang="zh-CN" altLang="en-US">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5433281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.3 </a:t>
            </a:r>
            <a:r>
              <a:rPr lang="zh-CN" altLang="en-US" sz="3600">
                <a:latin typeface="方正兰亭粗黑_GBK" panose="02000000000000000000" pitchFamily="2" charset="-122"/>
                <a:ea typeface="方正兰亭粗黑_GBK" panose="02000000000000000000" pitchFamily="2" charset="-122"/>
                <a:cs typeface="+mn-cs"/>
              </a:rPr>
              <a:t>望眼镜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3" name="object 2"/>
          <p:cNvSpPr txBox="1"/>
          <p:nvPr/>
        </p:nvSpPr>
        <p:spPr>
          <a:xfrm>
            <a:off x="612942" y="1029209"/>
            <a:ext cx="4305567" cy="679673"/>
          </a:xfrm>
          <a:prstGeom prst="rect">
            <a:avLst/>
          </a:prstGeom>
        </p:spPr>
        <p:txBody>
          <a:bodyPr vert="horz" wrap="square" lIns="0" tIns="0" rIns="0" bIns="0" rtlCol="0">
            <a:spAutoFit/>
          </a:bodyPr>
          <a:lstStyle/>
          <a:p>
            <a:pPr marL="12700">
              <a:lnSpc>
                <a:spcPts val="5280"/>
              </a:lnSpc>
            </a:pP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开普勒</a:t>
            </a:r>
            <a:r>
              <a:rPr sz="3200" smtClean="0">
                <a:solidFill>
                  <a:srgbClr val="C00000"/>
                </a:solidFill>
                <a:latin typeface="Arial" panose="020B0604020202020204" pitchFamily="34" charset="0"/>
                <a:ea typeface="黑体" panose="02010609060101010101" pitchFamily="49" charset="-122"/>
                <a:cs typeface="Arial" panose="020B0604020202020204" pitchFamily="34" charset="0"/>
              </a:rPr>
              <a:t>望远镜</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的设计</a:t>
            </a:r>
            <a:endParaRPr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pic>
        <p:nvPicPr>
          <p:cNvPr id="28" name="图片 27"/>
          <p:cNvPicPr>
            <a:picLocks noChangeAspect="1"/>
          </p:cNvPicPr>
          <p:nvPr/>
        </p:nvPicPr>
        <p:blipFill>
          <a:blip r:embed="rId3"/>
          <a:stretch>
            <a:fillRect/>
          </a:stretch>
        </p:blipFill>
        <p:spPr>
          <a:xfrm>
            <a:off x="456636" y="2063383"/>
            <a:ext cx="5284609" cy="2470961"/>
          </a:xfrm>
          <a:prstGeom prst="rect">
            <a:avLst/>
          </a:prstGeom>
        </p:spPr>
      </p:pic>
      <p:grpSp>
        <p:nvGrpSpPr>
          <p:cNvPr id="29" name="组合 28"/>
          <p:cNvGrpSpPr/>
          <p:nvPr/>
        </p:nvGrpSpPr>
        <p:grpSpPr>
          <a:xfrm>
            <a:off x="3487479" y="3342877"/>
            <a:ext cx="6199859" cy="3572907"/>
            <a:chOff x="1719815" y="2644997"/>
            <a:chExt cx="8042859" cy="4546708"/>
          </a:xfrm>
        </p:grpSpPr>
        <p:sp>
          <p:nvSpPr>
            <p:cNvPr id="30" name="object 2"/>
            <p:cNvSpPr txBox="1">
              <a:spLocks/>
            </p:cNvSpPr>
            <p:nvPr/>
          </p:nvSpPr>
          <p:spPr>
            <a:xfrm>
              <a:off x="1719815" y="2644997"/>
              <a:ext cx="8042859" cy="901323"/>
            </a:xfrm>
            <a:prstGeom prst="rect">
              <a:avLst/>
            </a:prstGeom>
          </p:spPr>
          <p:txBody>
            <a:bodyPr vert="horz" wrap="square" lIns="0" tIns="27471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100580">
                <a:lnSpc>
                  <a:spcPct val="100000"/>
                </a:lnSpc>
              </a:pPr>
              <a:r>
                <a:rPr lang="en-US" sz="2800" smtClean="0">
                  <a:latin typeface="Arial" panose="020B0604020202020204" pitchFamily="34" charset="0"/>
                  <a:ea typeface="黑体" panose="02010609060101010101" pitchFamily="49" charset="-122"/>
                  <a:cs typeface="Arial" panose="020B0604020202020204" pitchFamily="34" charset="0"/>
                </a:rPr>
                <a:t>ABCD</a:t>
              </a:r>
              <a:r>
                <a:rPr lang="en-US" sz="2800" spc="-15" smtClean="0">
                  <a:latin typeface="Arial" panose="020B0604020202020204" pitchFamily="34" charset="0"/>
                  <a:ea typeface="黑体" panose="02010609060101010101" pitchFamily="49" charset="-122"/>
                  <a:cs typeface="Arial" panose="020B0604020202020204" pitchFamily="34" charset="0"/>
                </a:rPr>
                <a:t> </a:t>
              </a:r>
              <a:r>
                <a:rPr lang="zh-CN" altLang="en-US" sz="2800" smtClean="0">
                  <a:latin typeface="Arial" panose="020B0604020202020204" pitchFamily="34" charset="0"/>
                  <a:ea typeface="黑体" panose="02010609060101010101" pitchFamily="49" charset="-122"/>
                  <a:cs typeface="Arial" panose="020B0604020202020204" pitchFamily="34" charset="0"/>
                </a:rPr>
                <a:t>矩阵光学</a:t>
              </a:r>
              <a:endParaRPr lang="zh-CN" altLang="en-US" sz="2800" dirty="0">
                <a:latin typeface="Arial" panose="020B0604020202020204" pitchFamily="34" charset="0"/>
                <a:ea typeface="黑体" panose="02010609060101010101" pitchFamily="49" charset="-122"/>
                <a:cs typeface="Arial" panose="020B0604020202020204" pitchFamily="34" charset="0"/>
              </a:endParaRPr>
            </a:p>
          </p:txBody>
        </p:sp>
        <p:sp>
          <p:nvSpPr>
            <p:cNvPr id="31" name="object 3"/>
            <p:cNvSpPr txBox="1"/>
            <p:nvPr/>
          </p:nvSpPr>
          <p:spPr>
            <a:xfrm>
              <a:off x="3662953" y="3745074"/>
              <a:ext cx="2511424" cy="895964"/>
            </a:xfrm>
            <a:prstGeom prst="rect">
              <a:avLst/>
            </a:prstGeom>
          </p:spPr>
          <p:txBody>
            <a:bodyPr vert="horz" wrap="square" lIns="0" tIns="0" rIns="0" bIns="0" rtlCol="0">
              <a:spAutoFit/>
            </a:bodyPr>
            <a:lstStyle/>
            <a:p>
              <a:pPr marL="12700">
                <a:lnSpc>
                  <a:spcPct val="100000"/>
                </a:lnSpc>
              </a:pPr>
              <a:r>
                <a:rPr sz="2000" spc="-5" smtClean="0">
                  <a:latin typeface="Arial" panose="020B0604020202020204" pitchFamily="34" charset="0"/>
                  <a:ea typeface="黑体" panose="02010609060101010101" pitchFamily="49" charset="-122"/>
                  <a:cs typeface="Arial" panose="020B0604020202020204" pitchFamily="34" charset="0"/>
                </a:rPr>
                <a:t>横向距离放大率</a:t>
              </a:r>
              <a:endParaRPr sz="2000">
                <a:latin typeface="Arial" panose="020B0604020202020204" pitchFamily="34" charset="0"/>
                <a:ea typeface="黑体" panose="02010609060101010101" pitchFamily="49" charset="-122"/>
                <a:cs typeface="Arial" panose="020B0604020202020204" pitchFamily="34" charset="0"/>
              </a:endParaRPr>
            </a:p>
          </p:txBody>
        </p:sp>
        <p:sp>
          <p:nvSpPr>
            <p:cNvPr id="32" name="object 4"/>
            <p:cNvSpPr txBox="1"/>
            <p:nvPr/>
          </p:nvSpPr>
          <p:spPr>
            <a:xfrm>
              <a:off x="6241053" y="6295741"/>
              <a:ext cx="1800860" cy="895964"/>
            </a:xfrm>
            <a:prstGeom prst="rect">
              <a:avLst/>
            </a:prstGeom>
          </p:spPr>
          <p:txBody>
            <a:bodyPr vert="horz" wrap="square" lIns="0" tIns="0" rIns="0" bIns="0" rtlCol="0">
              <a:spAutoFit/>
            </a:bodyPr>
            <a:lstStyle/>
            <a:p>
              <a:pPr marL="12700">
                <a:lnSpc>
                  <a:spcPct val="100000"/>
                </a:lnSpc>
              </a:pPr>
              <a:r>
                <a:rPr sz="2000" spc="-5" dirty="0">
                  <a:latin typeface="Arial" panose="020B0604020202020204" pitchFamily="34" charset="0"/>
                  <a:ea typeface="黑体" panose="02010609060101010101" pitchFamily="49" charset="-122"/>
                  <a:cs typeface="Arial" panose="020B0604020202020204" pitchFamily="34" charset="0"/>
                </a:rPr>
                <a:t>角度放大率</a:t>
              </a:r>
              <a:endParaRPr sz="2000">
                <a:latin typeface="Arial" panose="020B0604020202020204" pitchFamily="34" charset="0"/>
                <a:ea typeface="黑体" panose="02010609060101010101" pitchFamily="49" charset="-122"/>
                <a:cs typeface="Arial" panose="020B0604020202020204" pitchFamily="34" charset="0"/>
              </a:endParaRPr>
            </a:p>
          </p:txBody>
        </p:sp>
        <p:sp>
          <p:nvSpPr>
            <p:cNvPr id="33" name="object 5"/>
            <p:cNvSpPr txBox="1"/>
            <p:nvPr/>
          </p:nvSpPr>
          <p:spPr>
            <a:xfrm>
              <a:off x="4355483" y="6295741"/>
              <a:ext cx="1090930" cy="895964"/>
            </a:xfrm>
            <a:prstGeom prst="rect">
              <a:avLst/>
            </a:prstGeom>
          </p:spPr>
          <p:txBody>
            <a:bodyPr vert="horz" wrap="square" lIns="0" tIns="0" rIns="0" bIns="0" rtlCol="0">
              <a:spAutoFit/>
            </a:bodyPr>
            <a:lstStyle/>
            <a:p>
              <a:pPr marL="12700">
                <a:lnSpc>
                  <a:spcPct val="100000"/>
                </a:lnSpc>
              </a:pPr>
              <a:r>
                <a:rPr sz="2000" spc="-5" dirty="0">
                  <a:latin typeface="Arial" panose="020B0604020202020204" pitchFamily="34" charset="0"/>
                  <a:ea typeface="黑体" panose="02010609060101010101" pitchFamily="49" charset="-122"/>
                  <a:cs typeface="Arial" panose="020B0604020202020204" pitchFamily="34" charset="0"/>
                </a:rPr>
                <a:t>屈光力</a:t>
              </a:r>
              <a:endParaRPr sz="2000">
                <a:latin typeface="Arial" panose="020B0604020202020204" pitchFamily="34" charset="0"/>
                <a:ea typeface="黑体" panose="02010609060101010101" pitchFamily="49" charset="-122"/>
                <a:cs typeface="Arial" panose="020B0604020202020204" pitchFamily="34" charset="0"/>
              </a:endParaRPr>
            </a:p>
          </p:txBody>
        </p:sp>
        <p:sp>
          <p:nvSpPr>
            <p:cNvPr id="34" name="object 6"/>
            <p:cNvSpPr txBox="1"/>
            <p:nvPr/>
          </p:nvSpPr>
          <p:spPr>
            <a:xfrm>
              <a:off x="6548901" y="3745074"/>
              <a:ext cx="1445895" cy="895964"/>
            </a:xfrm>
            <a:prstGeom prst="rect">
              <a:avLst/>
            </a:prstGeom>
          </p:spPr>
          <p:txBody>
            <a:bodyPr vert="horz" wrap="square" lIns="0" tIns="0" rIns="0" bIns="0" rtlCol="0">
              <a:spAutoFit/>
            </a:bodyPr>
            <a:lstStyle/>
            <a:p>
              <a:pPr marL="12700">
                <a:lnSpc>
                  <a:spcPct val="100000"/>
                </a:lnSpc>
              </a:pPr>
              <a:r>
                <a:rPr sz="2000" spc="-5" smtClean="0">
                  <a:latin typeface="Arial" panose="020B0604020202020204" pitchFamily="34" charset="0"/>
                  <a:ea typeface="黑体" panose="02010609060101010101" pitchFamily="49" charset="-122"/>
                  <a:cs typeface="Arial" panose="020B0604020202020204" pitchFamily="34" charset="0"/>
                </a:rPr>
                <a:t>成像条件</a:t>
              </a:r>
              <a:endParaRPr sz="2000">
                <a:latin typeface="Arial" panose="020B0604020202020204" pitchFamily="34" charset="0"/>
                <a:ea typeface="黑体" panose="02010609060101010101" pitchFamily="49" charset="-122"/>
                <a:cs typeface="Arial" panose="020B0604020202020204" pitchFamily="34" charset="0"/>
              </a:endParaRPr>
            </a:p>
          </p:txBody>
        </p:sp>
        <p:sp>
          <p:nvSpPr>
            <p:cNvPr id="35" name="object 7"/>
            <p:cNvSpPr/>
            <p:nvPr/>
          </p:nvSpPr>
          <p:spPr>
            <a:xfrm>
              <a:off x="4635519" y="3901663"/>
              <a:ext cx="961643" cy="804672"/>
            </a:xfrm>
            <a:prstGeom prst="rect">
              <a:avLst/>
            </a:prstGeom>
            <a:blipFill>
              <a:blip r:embed="rId4" cstate="print"/>
              <a:stretch>
                <a:fillRect/>
              </a:stretch>
            </a:blipFill>
          </p:spPr>
          <p:txBody>
            <a:bodyPr wrap="square" lIns="0" tIns="0" rIns="0" bIns="0" rtlCol="0"/>
            <a:lstStyle/>
            <a:p>
              <a:endParaRPr sz="1400">
                <a:latin typeface="Arial" panose="020B0604020202020204" pitchFamily="34" charset="0"/>
                <a:ea typeface="黑体" panose="02010609060101010101" pitchFamily="49" charset="-122"/>
                <a:cs typeface="Arial" panose="020B0604020202020204" pitchFamily="34" charset="0"/>
              </a:endParaRPr>
            </a:p>
          </p:txBody>
        </p:sp>
        <p:sp>
          <p:nvSpPr>
            <p:cNvPr id="36" name="object 8"/>
            <p:cNvSpPr/>
            <p:nvPr/>
          </p:nvSpPr>
          <p:spPr>
            <a:xfrm>
              <a:off x="4933079" y="4178522"/>
              <a:ext cx="622300" cy="464820"/>
            </a:xfrm>
            <a:custGeom>
              <a:avLst/>
              <a:gdLst/>
              <a:ahLst/>
              <a:cxnLst/>
              <a:rect l="l" t="t" r="r" b="b"/>
              <a:pathLst>
                <a:path w="622300" h="464819">
                  <a:moveTo>
                    <a:pt x="91504" y="66566"/>
                  </a:moveTo>
                  <a:lnTo>
                    <a:pt x="114347" y="118822"/>
                  </a:lnTo>
                  <a:lnTo>
                    <a:pt x="588010" y="464438"/>
                  </a:lnTo>
                  <a:lnTo>
                    <a:pt x="621791" y="418338"/>
                  </a:lnTo>
                  <a:lnTo>
                    <a:pt x="147117" y="71953"/>
                  </a:lnTo>
                  <a:lnTo>
                    <a:pt x="91504" y="66566"/>
                  </a:lnTo>
                  <a:close/>
                </a:path>
                <a:path w="622300" h="464819">
                  <a:moveTo>
                    <a:pt x="0" y="0"/>
                  </a:moveTo>
                  <a:lnTo>
                    <a:pt x="99187" y="226695"/>
                  </a:lnTo>
                  <a:lnTo>
                    <a:pt x="129702" y="241818"/>
                  </a:lnTo>
                  <a:lnTo>
                    <a:pt x="143846" y="237022"/>
                  </a:lnTo>
                  <a:lnTo>
                    <a:pt x="151157" y="227519"/>
                  </a:lnTo>
                  <a:lnTo>
                    <a:pt x="153918" y="215940"/>
                  </a:lnTo>
                  <a:lnTo>
                    <a:pt x="151511" y="203835"/>
                  </a:lnTo>
                  <a:lnTo>
                    <a:pt x="114347" y="118822"/>
                  </a:lnTo>
                  <a:lnTo>
                    <a:pt x="28955" y="56514"/>
                  </a:lnTo>
                  <a:lnTo>
                    <a:pt x="62611" y="10287"/>
                  </a:lnTo>
                  <a:lnTo>
                    <a:pt x="100181" y="10287"/>
                  </a:lnTo>
                  <a:lnTo>
                    <a:pt x="0" y="0"/>
                  </a:lnTo>
                  <a:close/>
                </a:path>
                <a:path w="622300" h="464819">
                  <a:moveTo>
                    <a:pt x="62611" y="10287"/>
                  </a:moveTo>
                  <a:lnTo>
                    <a:pt x="28955" y="56514"/>
                  </a:lnTo>
                  <a:lnTo>
                    <a:pt x="114347" y="118822"/>
                  </a:lnTo>
                  <a:lnTo>
                    <a:pt x="91504" y="66566"/>
                  </a:lnTo>
                  <a:lnTo>
                    <a:pt x="42799" y="61849"/>
                  </a:lnTo>
                  <a:lnTo>
                    <a:pt x="72009" y="21971"/>
                  </a:lnTo>
                  <a:lnTo>
                    <a:pt x="78622" y="21971"/>
                  </a:lnTo>
                  <a:lnTo>
                    <a:pt x="62611" y="10287"/>
                  </a:lnTo>
                  <a:close/>
                </a:path>
                <a:path w="622300" h="464819">
                  <a:moveTo>
                    <a:pt x="100181" y="10287"/>
                  </a:moveTo>
                  <a:lnTo>
                    <a:pt x="62611" y="10287"/>
                  </a:lnTo>
                  <a:lnTo>
                    <a:pt x="147117" y="71953"/>
                  </a:lnTo>
                  <a:lnTo>
                    <a:pt x="248227" y="81747"/>
                  </a:lnTo>
                  <a:lnTo>
                    <a:pt x="259455" y="76729"/>
                  </a:lnTo>
                  <a:lnTo>
                    <a:pt x="267733" y="66553"/>
                  </a:lnTo>
                  <a:lnTo>
                    <a:pt x="271748" y="51719"/>
                  </a:lnTo>
                  <a:lnTo>
                    <a:pt x="267830" y="39128"/>
                  </a:lnTo>
                  <a:lnTo>
                    <a:pt x="258825" y="29754"/>
                  </a:lnTo>
                  <a:lnTo>
                    <a:pt x="246125" y="25273"/>
                  </a:lnTo>
                  <a:lnTo>
                    <a:pt x="100181" y="10287"/>
                  </a:lnTo>
                  <a:close/>
                </a:path>
                <a:path w="622300" h="464819">
                  <a:moveTo>
                    <a:pt x="78622" y="21971"/>
                  </a:moveTo>
                  <a:lnTo>
                    <a:pt x="72009" y="21971"/>
                  </a:lnTo>
                  <a:lnTo>
                    <a:pt x="91504" y="66566"/>
                  </a:lnTo>
                  <a:lnTo>
                    <a:pt x="147117" y="71953"/>
                  </a:lnTo>
                  <a:lnTo>
                    <a:pt x="78622" y="21971"/>
                  </a:lnTo>
                  <a:close/>
                </a:path>
                <a:path w="622300" h="464819">
                  <a:moveTo>
                    <a:pt x="72009" y="21971"/>
                  </a:moveTo>
                  <a:lnTo>
                    <a:pt x="42799" y="61849"/>
                  </a:lnTo>
                  <a:lnTo>
                    <a:pt x="91504" y="66566"/>
                  </a:lnTo>
                  <a:lnTo>
                    <a:pt x="72009" y="21971"/>
                  </a:lnTo>
                  <a:close/>
                </a:path>
              </a:pathLst>
            </a:custGeom>
            <a:solidFill>
              <a:srgbClr val="3366FF"/>
            </a:solidFill>
          </p:spPr>
          <p:txBody>
            <a:bodyPr wrap="square" lIns="0" tIns="0" rIns="0" bIns="0" rtlCol="0"/>
            <a:lstStyle/>
            <a:p>
              <a:endParaRPr sz="1400">
                <a:latin typeface="Arial" panose="020B0604020202020204" pitchFamily="34" charset="0"/>
                <a:ea typeface="黑体" panose="02010609060101010101" pitchFamily="49" charset="-122"/>
                <a:cs typeface="Arial" panose="020B0604020202020204" pitchFamily="34" charset="0"/>
              </a:endParaRPr>
            </a:p>
          </p:txBody>
        </p:sp>
        <p:sp>
          <p:nvSpPr>
            <p:cNvPr id="37" name="object 9"/>
            <p:cNvSpPr/>
            <p:nvPr/>
          </p:nvSpPr>
          <p:spPr>
            <a:xfrm>
              <a:off x="6470415" y="3901663"/>
              <a:ext cx="1106424" cy="806196"/>
            </a:xfrm>
            <a:prstGeom prst="rect">
              <a:avLst/>
            </a:prstGeom>
            <a:blipFill>
              <a:blip r:embed="rId5" cstate="print"/>
              <a:stretch>
                <a:fillRect/>
              </a:stretch>
            </a:blipFill>
          </p:spPr>
          <p:txBody>
            <a:bodyPr wrap="square" lIns="0" tIns="0" rIns="0" bIns="0" rtlCol="0"/>
            <a:lstStyle/>
            <a:p>
              <a:endParaRPr sz="1400">
                <a:latin typeface="Arial" panose="020B0604020202020204" pitchFamily="34" charset="0"/>
                <a:ea typeface="黑体" panose="02010609060101010101" pitchFamily="49" charset="-122"/>
                <a:cs typeface="Arial" panose="020B0604020202020204" pitchFamily="34" charset="0"/>
              </a:endParaRPr>
            </a:p>
          </p:txBody>
        </p:sp>
        <p:sp>
          <p:nvSpPr>
            <p:cNvPr id="38" name="object 10"/>
            <p:cNvSpPr/>
            <p:nvPr/>
          </p:nvSpPr>
          <p:spPr>
            <a:xfrm>
              <a:off x="6512578" y="4178522"/>
              <a:ext cx="767080" cy="466090"/>
            </a:xfrm>
            <a:custGeom>
              <a:avLst/>
              <a:gdLst/>
              <a:ahLst/>
              <a:cxnLst/>
              <a:rect l="l" t="t" r="r" b="b"/>
              <a:pathLst>
                <a:path w="767079" h="466089">
                  <a:moveTo>
                    <a:pt x="669220" y="57308"/>
                  </a:moveTo>
                  <a:lnTo>
                    <a:pt x="612730" y="57343"/>
                  </a:lnTo>
                  <a:lnTo>
                    <a:pt x="0" y="416687"/>
                  </a:lnTo>
                  <a:lnTo>
                    <a:pt x="28828" y="466089"/>
                  </a:lnTo>
                  <a:lnTo>
                    <a:pt x="641383" y="106804"/>
                  </a:lnTo>
                  <a:lnTo>
                    <a:pt x="669220" y="57308"/>
                  </a:lnTo>
                  <a:close/>
                </a:path>
                <a:path w="767079" h="466089">
                  <a:moveTo>
                    <a:pt x="764667" y="4063"/>
                  </a:moveTo>
                  <a:lnTo>
                    <a:pt x="703579" y="4063"/>
                  </a:lnTo>
                  <a:lnTo>
                    <a:pt x="732536" y="53339"/>
                  </a:lnTo>
                  <a:lnTo>
                    <a:pt x="641383" y="106804"/>
                  </a:lnTo>
                  <a:lnTo>
                    <a:pt x="595884" y="187705"/>
                  </a:lnTo>
                  <a:lnTo>
                    <a:pt x="592307" y="199370"/>
                  </a:lnTo>
                  <a:lnTo>
                    <a:pt x="593831" y="211070"/>
                  </a:lnTo>
                  <a:lnTo>
                    <a:pt x="599988" y="221224"/>
                  </a:lnTo>
                  <a:lnTo>
                    <a:pt x="613482" y="227494"/>
                  </a:lnTo>
                  <a:lnTo>
                    <a:pt x="625531" y="228797"/>
                  </a:lnTo>
                  <a:lnTo>
                    <a:pt x="635670" y="225769"/>
                  </a:lnTo>
                  <a:lnTo>
                    <a:pt x="643433" y="219044"/>
                  </a:lnTo>
                  <a:lnTo>
                    <a:pt x="645667" y="215646"/>
                  </a:lnTo>
                  <a:lnTo>
                    <a:pt x="764667" y="4063"/>
                  </a:lnTo>
                  <a:close/>
                </a:path>
                <a:path w="767079" h="466089">
                  <a:moveTo>
                    <a:pt x="709848" y="14731"/>
                  </a:moveTo>
                  <a:lnTo>
                    <a:pt x="693165" y="14731"/>
                  </a:lnTo>
                  <a:lnTo>
                    <a:pt x="718185" y="57276"/>
                  </a:lnTo>
                  <a:lnTo>
                    <a:pt x="669220" y="57308"/>
                  </a:lnTo>
                  <a:lnTo>
                    <a:pt x="641383" y="106804"/>
                  </a:lnTo>
                  <a:lnTo>
                    <a:pt x="732536" y="53339"/>
                  </a:lnTo>
                  <a:lnTo>
                    <a:pt x="709848" y="14731"/>
                  </a:lnTo>
                  <a:close/>
                </a:path>
                <a:path w="767079" h="466089">
                  <a:moveTo>
                    <a:pt x="766952" y="0"/>
                  </a:moveTo>
                  <a:lnTo>
                    <a:pt x="519556" y="635"/>
                  </a:lnTo>
                  <a:lnTo>
                    <a:pt x="505882" y="4128"/>
                  </a:lnTo>
                  <a:lnTo>
                    <a:pt x="495783" y="13377"/>
                  </a:lnTo>
                  <a:lnTo>
                    <a:pt x="491106" y="26538"/>
                  </a:lnTo>
                  <a:lnTo>
                    <a:pt x="494302" y="41407"/>
                  </a:lnTo>
                  <a:lnTo>
                    <a:pt x="502816" y="52086"/>
                  </a:lnTo>
                  <a:lnTo>
                    <a:pt x="515046" y="57405"/>
                  </a:lnTo>
                  <a:lnTo>
                    <a:pt x="612730" y="57343"/>
                  </a:lnTo>
                  <a:lnTo>
                    <a:pt x="703579" y="4063"/>
                  </a:lnTo>
                  <a:lnTo>
                    <a:pt x="764667" y="4063"/>
                  </a:lnTo>
                  <a:lnTo>
                    <a:pt x="766952" y="0"/>
                  </a:lnTo>
                  <a:close/>
                </a:path>
                <a:path w="767079" h="466089">
                  <a:moveTo>
                    <a:pt x="703579" y="4063"/>
                  </a:moveTo>
                  <a:lnTo>
                    <a:pt x="612730" y="57343"/>
                  </a:lnTo>
                  <a:lnTo>
                    <a:pt x="669220" y="57308"/>
                  </a:lnTo>
                  <a:lnTo>
                    <a:pt x="693165" y="14731"/>
                  </a:lnTo>
                  <a:lnTo>
                    <a:pt x="709848" y="14731"/>
                  </a:lnTo>
                  <a:lnTo>
                    <a:pt x="703579" y="4063"/>
                  </a:lnTo>
                  <a:close/>
                </a:path>
                <a:path w="767079" h="466089">
                  <a:moveTo>
                    <a:pt x="693165" y="14731"/>
                  </a:moveTo>
                  <a:lnTo>
                    <a:pt x="669220" y="57308"/>
                  </a:lnTo>
                  <a:lnTo>
                    <a:pt x="718185" y="57276"/>
                  </a:lnTo>
                  <a:lnTo>
                    <a:pt x="693165" y="14731"/>
                  </a:lnTo>
                  <a:close/>
                </a:path>
              </a:pathLst>
            </a:custGeom>
            <a:solidFill>
              <a:srgbClr val="3366FF"/>
            </a:solidFill>
          </p:spPr>
          <p:txBody>
            <a:bodyPr wrap="square" lIns="0" tIns="0" rIns="0" bIns="0" rtlCol="0"/>
            <a:lstStyle/>
            <a:p>
              <a:endParaRPr sz="1400">
                <a:latin typeface="Arial" panose="020B0604020202020204" pitchFamily="34" charset="0"/>
                <a:ea typeface="黑体" panose="02010609060101010101" pitchFamily="49" charset="-122"/>
                <a:cs typeface="Arial" panose="020B0604020202020204" pitchFamily="34" charset="0"/>
              </a:endParaRPr>
            </a:p>
          </p:txBody>
        </p:sp>
        <p:sp>
          <p:nvSpPr>
            <p:cNvPr id="39" name="object 11"/>
            <p:cNvSpPr/>
            <p:nvPr/>
          </p:nvSpPr>
          <p:spPr>
            <a:xfrm>
              <a:off x="4611134" y="5672551"/>
              <a:ext cx="987551" cy="848868"/>
            </a:xfrm>
            <a:prstGeom prst="rect">
              <a:avLst/>
            </a:prstGeom>
            <a:blipFill>
              <a:blip r:embed="rId6" cstate="print"/>
              <a:stretch>
                <a:fillRect/>
              </a:stretch>
            </a:blipFill>
          </p:spPr>
          <p:txBody>
            <a:bodyPr wrap="square" lIns="0" tIns="0" rIns="0" bIns="0" rtlCol="0"/>
            <a:lstStyle/>
            <a:p>
              <a:endParaRPr sz="1400">
                <a:latin typeface="Arial" panose="020B0604020202020204" pitchFamily="34" charset="0"/>
                <a:ea typeface="黑体" panose="02010609060101010101" pitchFamily="49" charset="-122"/>
                <a:cs typeface="Arial" panose="020B0604020202020204" pitchFamily="34" charset="0"/>
              </a:endParaRPr>
            </a:p>
          </p:txBody>
        </p:sp>
        <p:sp>
          <p:nvSpPr>
            <p:cNvPr id="40" name="object 12"/>
            <p:cNvSpPr/>
            <p:nvPr/>
          </p:nvSpPr>
          <p:spPr>
            <a:xfrm>
              <a:off x="4907679" y="5695791"/>
              <a:ext cx="647700" cy="508634"/>
            </a:xfrm>
            <a:custGeom>
              <a:avLst/>
              <a:gdLst/>
              <a:ahLst/>
              <a:cxnLst/>
              <a:rect l="l" t="t" r="r" b="b"/>
              <a:pathLst>
                <a:path w="647700" h="508635">
                  <a:moveTo>
                    <a:pt x="123162" y="263267"/>
                  </a:moveTo>
                  <a:lnTo>
                    <a:pt x="0" y="508507"/>
                  </a:lnTo>
                  <a:lnTo>
                    <a:pt x="92256" y="496569"/>
                  </a:lnTo>
                  <a:lnTo>
                    <a:pt x="62356" y="496569"/>
                  </a:lnTo>
                  <a:lnTo>
                    <a:pt x="27431" y="451230"/>
                  </a:lnTo>
                  <a:lnTo>
                    <a:pt x="111133" y="386720"/>
                  </a:lnTo>
                  <a:lnTo>
                    <a:pt x="146050" y="300735"/>
                  </a:lnTo>
                  <a:lnTo>
                    <a:pt x="148148" y="288522"/>
                  </a:lnTo>
                  <a:lnTo>
                    <a:pt x="145059" y="276963"/>
                  </a:lnTo>
                  <a:lnTo>
                    <a:pt x="137445" y="267632"/>
                  </a:lnTo>
                  <a:lnTo>
                    <a:pt x="123162" y="263267"/>
                  </a:lnTo>
                  <a:close/>
                </a:path>
                <a:path w="647700" h="508635">
                  <a:moveTo>
                    <a:pt x="111133" y="386720"/>
                  </a:moveTo>
                  <a:lnTo>
                    <a:pt x="27431" y="451230"/>
                  </a:lnTo>
                  <a:lnTo>
                    <a:pt x="62356" y="496569"/>
                  </a:lnTo>
                  <a:lnTo>
                    <a:pt x="77843" y="484631"/>
                  </a:lnTo>
                  <a:lnTo>
                    <a:pt x="71374" y="484631"/>
                  </a:lnTo>
                  <a:lnTo>
                    <a:pt x="41148" y="445515"/>
                  </a:lnTo>
                  <a:lnTo>
                    <a:pt x="89675" y="439563"/>
                  </a:lnTo>
                  <a:lnTo>
                    <a:pt x="111133" y="386720"/>
                  </a:lnTo>
                  <a:close/>
                </a:path>
                <a:path w="647700" h="508635">
                  <a:moveTo>
                    <a:pt x="246569" y="420318"/>
                  </a:moveTo>
                  <a:lnTo>
                    <a:pt x="145130" y="432761"/>
                  </a:lnTo>
                  <a:lnTo>
                    <a:pt x="62356" y="496569"/>
                  </a:lnTo>
                  <a:lnTo>
                    <a:pt x="92256" y="496569"/>
                  </a:lnTo>
                  <a:lnTo>
                    <a:pt x="245363" y="476757"/>
                  </a:lnTo>
                  <a:lnTo>
                    <a:pt x="257791" y="472016"/>
                  </a:lnTo>
                  <a:lnTo>
                    <a:pt x="266509" y="462533"/>
                  </a:lnTo>
                  <a:lnTo>
                    <a:pt x="270200" y="450018"/>
                  </a:lnTo>
                  <a:lnTo>
                    <a:pt x="265999" y="435254"/>
                  </a:lnTo>
                  <a:lnTo>
                    <a:pt x="257689" y="425225"/>
                  </a:lnTo>
                  <a:lnTo>
                    <a:pt x="246569" y="420318"/>
                  </a:lnTo>
                  <a:close/>
                </a:path>
                <a:path w="647700" h="508635">
                  <a:moveTo>
                    <a:pt x="89675" y="439563"/>
                  </a:moveTo>
                  <a:lnTo>
                    <a:pt x="41148" y="445515"/>
                  </a:lnTo>
                  <a:lnTo>
                    <a:pt x="71374" y="484631"/>
                  </a:lnTo>
                  <a:lnTo>
                    <a:pt x="89675" y="439563"/>
                  </a:lnTo>
                  <a:close/>
                </a:path>
                <a:path w="647700" h="508635">
                  <a:moveTo>
                    <a:pt x="145130" y="432761"/>
                  </a:moveTo>
                  <a:lnTo>
                    <a:pt x="89675" y="439563"/>
                  </a:lnTo>
                  <a:lnTo>
                    <a:pt x="71374" y="484631"/>
                  </a:lnTo>
                  <a:lnTo>
                    <a:pt x="77843" y="484631"/>
                  </a:lnTo>
                  <a:lnTo>
                    <a:pt x="145130" y="432761"/>
                  </a:lnTo>
                  <a:close/>
                </a:path>
                <a:path w="647700" h="508635">
                  <a:moveTo>
                    <a:pt x="612901" y="0"/>
                  </a:moveTo>
                  <a:lnTo>
                    <a:pt x="111133" y="386720"/>
                  </a:lnTo>
                  <a:lnTo>
                    <a:pt x="89675" y="439563"/>
                  </a:lnTo>
                  <a:lnTo>
                    <a:pt x="145130" y="432761"/>
                  </a:lnTo>
                  <a:lnTo>
                    <a:pt x="647700" y="45338"/>
                  </a:lnTo>
                  <a:lnTo>
                    <a:pt x="612901" y="0"/>
                  </a:lnTo>
                  <a:close/>
                </a:path>
              </a:pathLst>
            </a:custGeom>
            <a:solidFill>
              <a:srgbClr val="3366FF"/>
            </a:solidFill>
          </p:spPr>
          <p:txBody>
            <a:bodyPr wrap="square" lIns="0" tIns="0" rIns="0" bIns="0" rtlCol="0"/>
            <a:lstStyle/>
            <a:p>
              <a:endParaRPr sz="1400">
                <a:latin typeface="Arial" panose="020B0604020202020204" pitchFamily="34" charset="0"/>
                <a:ea typeface="黑体" panose="02010609060101010101" pitchFamily="49" charset="-122"/>
                <a:cs typeface="Arial" panose="020B0604020202020204" pitchFamily="34" charset="0"/>
              </a:endParaRPr>
            </a:p>
          </p:txBody>
        </p:sp>
        <p:sp>
          <p:nvSpPr>
            <p:cNvPr id="41" name="object 13"/>
            <p:cNvSpPr/>
            <p:nvPr/>
          </p:nvSpPr>
          <p:spPr>
            <a:xfrm>
              <a:off x="6348495" y="5672551"/>
              <a:ext cx="1100327" cy="848868"/>
            </a:xfrm>
            <a:prstGeom prst="rect">
              <a:avLst/>
            </a:prstGeom>
            <a:blipFill>
              <a:blip r:embed="rId7" cstate="print"/>
              <a:stretch>
                <a:fillRect/>
              </a:stretch>
            </a:blipFill>
          </p:spPr>
          <p:txBody>
            <a:bodyPr wrap="square" lIns="0" tIns="0" rIns="0" bIns="0" rtlCol="0"/>
            <a:lstStyle/>
            <a:p>
              <a:endParaRPr sz="1400">
                <a:latin typeface="Arial" panose="020B0604020202020204" pitchFamily="34" charset="0"/>
                <a:ea typeface="黑体" panose="02010609060101010101" pitchFamily="49" charset="-122"/>
                <a:cs typeface="Arial" panose="020B0604020202020204" pitchFamily="34" charset="0"/>
              </a:endParaRPr>
            </a:p>
          </p:txBody>
        </p:sp>
        <p:sp>
          <p:nvSpPr>
            <p:cNvPr id="42" name="object 14"/>
            <p:cNvSpPr/>
            <p:nvPr/>
          </p:nvSpPr>
          <p:spPr>
            <a:xfrm>
              <a:off x="6390785" y="5694521"/>
              <a:ext cx="760730" cy="509905"/>
            </a:xfrm>
            <a:custGeom>
              <a:avLst/>
              <a:gdLst/>
              <a:ahLst/>
              <a:cxnLst/>
              <a:rect l="l" t="t" r="r" b="b"/>
              <a:pathLst>
                <a:path w="760729" h="509904">
                  <a:moveTo>
                    <a:pt x="509532" y="440715"/>
                  </a:moveTo>
                  <a:lnTo>
                    <a:pt x="497837" y="445929"/>
                  </a:lnTo>
                  <a:lnTo>
                    <a:pt x="489485" y="456390"/>
                  </a:lnTo>
                  <a:lnTo>
                    <a:pt x="485970" y="471301"/>
                  </a:lnTo>
                  <a:lnTo>
                    <a:pt x="490314" y="484139"/>
                  </a:lnTo>
                  <a:lnTo>
                    <a:pt x="499890" y="493433"/>
                  </a:lnTo>
                  <a:lnTo>
                    <a:pt x="513080" y="497458"/>
                  </a:lnTo>
                  <a:lnTo>
                    <a:pt x="760222" y="509777"/>
                  </a:lnTo>
                  <a:lnTo>
                    <a:pt x="756721" y="502793"/>
                  </a:lnTo>
                  <a:lnTo>
                    <a:pt x="697103" y="502793"/>
                  </a:lnTo>
                  <a:lnTo>
                    <a:pt x="609057" y="445336"/>
                  </a:lnTo>
                  <a:lnTo>
                    <a:pt x="509532" y="440715"/>
                  </a:lnTo>
                  <a:close/>
                </a:path>
                <a:path w="760729" h="509904">
                  <a:moveTo>
                    <a:pt x="609057" y="445336"/>
                  </a:moveTo>
                  <a:lnTo>
                    <a:pt x="697103" y="502793"/>
                  </a:lnTo>
                  <a:lnTo>
                    <a:pt x="704395" y="491616"/>
                  </a:lnTo>
                  <a:lnTo>
                    <a:pt x="687197" y="491616"/>
                  </a:lnTo>
                  <a:lnTo>
                    <a:pt x="665284" y="447947"/>
                  </a:lnTo>
                  <a:lnTo>
                    <a:pt x="609057" y="445336"/>
                  </a:lnTo>
                  <a:close/>
                </a:path>
                <a:path w="760729" h="509904">
                  <a:moveTo>
                    <a:pt x="629962" y="274498"/>
                  </a:moveTo>
                  <a:lnTo>
                    <a:pt x="617839" y="275148"/>
                  </a:lnTo>
                  <a:lnTo>
                    <a:pt x="604038" y="280712"/>
                  </a:lnTo>
                  <a:lnTo>
                    <a:pt x="597331" y="290585"/>
                  </a:lnTo>
                  <a:lnTo>
                    <a:pt x="595202" y="302286"/>
                  </a:lnTo>
                  <a:lnTo>
                    <a:pt x="598170" y="314197"/>
                  </a:lnTo>
                  <a:lnTo>
                    <a:pt x="639785" y="397132"/>
                  </a:lnTo>
                  <a:lnTo>
                    <a:pt x="728345" y="454913"/>
                  </a:lnTo>
                  <a:lnTo>
                    <a:pt x="697103" y="502793"/>
                  </a:lnTo>
                  <a:lnTo>
                    <a:pt x="756721" y="502793"/>
                  </a:lnTo>
                  <a:lnTo>
                    <a:pt x="649351" y="288544"/>
                  </a:lnTo>
                  <a:lnTo>
                    <a:pt x="647395" y="285240"/>
                  </a:lnTo>
                  <a:lnTo>
                    <a:pt x="639961" y="278087"/>
                  </a:lnTo>
                  <a:lnTo>
                    <a:pt x="629962" y="274498"/>
                  </a:lnTo>
                  <a:close/>
                </a:path>
                <a:path w="760729" h="509904">
                  <a:moveTo>
                    <a:pt x="665284" y="447947"/>
                  </a:moveTo>
                  <a:lnTo>
                    <a:pt x="687197" y="491616"/>
                  </a:lnTo>
                  <a:lnTo>
                    <a:pt x="714121" y="450214"/>
                  </a:lnTo>
                  <a:lnTo>
                    <a:pt x="665284" y="447947"/>
                  </a:lnTo>
                  <a:close/>
                </a:path>
                <a:path w="760729" h="509904">
                  <a:moveTo>
                    <a:pt x="639785" y="397132"/>
                  </a:moveTo>
                  <a:lnTo>
                    <a:pt x="665284" y="447947"/>
                  </a:lnTo>
                  <a:lnTo>
                    <a:pt x="714121" y="450214"/>
                  </a:lnTo>
                  <a:lnTo>
                    <a:pt x="687197" y="491616"/>
                  </a:lnTo>
                  <a:lnTo>
                    <a:pt x="704395" y="491616"/>
                  </a:lnTo>
                  <a:lnTo>
                    <a:pt x="728345" y="454913"/>
                  </a:lnTo>
                  <a:lnTo>
                    <a:pt x="639785" y="397132"/>
                  </a:lnTo>
                  <a:close/>
                </a:path>
                <a:path w="760729" h="509904">
                  <a:moveTo>
                    <a:pt x="31115" y="0"/>
                  </a:moveTo>
                  <a:lnTo>
                    <a:pt x="0" y="47878"/>
                  </a:lnTo>
                  <a:lnTo>
                    <a:pt x="609057" y="445336"/>
                  </a:lnTo>
                  <a:lnTo>
                    <a:pt x="665284" y="447947"/>
                  </a:lnTo>
                  <a:lnTo>
                    <a:pt x="639785" y="397132"/>
                  </a:lnTo>
                  <a:lnTo>
                    <a:pt x="31115" y="0"/>
                  </a:lnTo>
                  <a:close/>
                </a:path>
              </a:pathLst>
            </a:custGeom>
            <a:solidFill>
              <a:srgbClr val="3366FF"/>
            </a:solidFill>
          </p:spPr>
          <p:txBody>
            <a:bodyPr wrap="square" lIns="0" tIns="0" rIns="0" bIns="0" rtlCol="0"/>
            <a:lstStyle/>
            <a:p>
              <a:endParaRPr sz="1400">
                <a:latin typeface="Arial" panose="020B0604020202020204" pitchFamily="34" charset="0"/>
                <a:ea typeface="黑体" panose="02010609060101010101" pitchFamily="49" charset="-122"/>
                <a:cs typeface="Arial" panose="020B0604020202020204" pitchFamily="34" charset="0"/>
              </a:endParaRPr>
            </a:p>
          </p:txBody>
        </p:sp>
        <p:sp>
          <p:nvSpPr>
            <p:cNvPr id="43" name="object 16"/>
            <p:cNvSpPr/>
            <p:nvPr/>
          </p:nvSpPr>
          <p:spPr>
            <a:xfrm>
              <a:off x="3044082" y="4299172"/>
              <a:ext cx="5394325" cy="1762125"/>
            </a:xfrm>
            <a:prstGeom prst="rect">
              <a:avLst/>
            </a:prstGeom>
            <a:blipFill>
              <a:blip r:embed="rId8" cstate="print"/>
              <a:stretch>
                <a:fillRect/>
              </a:stretch>
            </a:blipFill>
          </p:spPr>
          <p:txBody>
            <a:bodyPr wrap="square" lIns="0" tIns="0" rIns="0" bIns="0" rtlCol="0"/>
            <a:lstStyle/>
            <a:p>
              <a:endParaRPr sz="1400">
                <a:latin typeface="Arial" panose="020B0604020202020204" pitchFamily="34" charset="0"/>
                <a:ea typeface="黑体" panose="02010609060101010101" pitchFamily="49" charset="-122"/>
                <a:cs typeface="Arial" panose="020B0604020202020204" pitchFamily="34" charset="0"/>
              </a:endParaRPr>
            </a:p>
          </p:txBody>
        </p:sp>
      </p:grpSp>
    </p:spTree>
    <p:extLst>
      <p:ext uri="{BB962C8B-B14F-4D97-AF65-F5344CB8AC3E}">
        <p14:creationId xmlns:p14="http://schemas.microsoft.com/office/powerpoint/2010/main" val="34315998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.3 </a:t>
            </a:r>
            <a:r>
              <a:rPr lang="zh-CN" altLang="en-US" sz="3600">
                <a:latin typeface="方正兰亭粗黑_GBK" panose="02000000000000000000" pitchFamily="2" charset="-122"/>
                <a:ea typeface="方正兰亭粗黑_GBK" panose="02000000000000000000" pitchFamily="2" charset="-122"/>
                <a:cs typeface="+mn-cs"/>
              </a:rPr>
              <a:t>望眼镜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3" name="object 2"/>
          <p:cNvSpPr txBox="1"/>
          <p:nvPr/>
        </p:nvSpPr>
        <p:spPr>
          <a:xfrm>
            <a:off x="612942" y="1029209"/>
            <a:ext cx="4305567" cy="679673"/>
          </a:xfrm>
          <a:prstGeom prst="rect">
            <a:avLst/>
          </a:prstGeom>
        </p:spPr>
        <p:txBody>
          <a:bodyPr vert="horz" wrap="square" lIns="0" tIns="0" rIns="0" bIns="0" rtlCol="0">
            <a:spAutoFit/>
          </a:bodyPr>
          <a:lstStyle/>
          <a:p>
            <a:pPr marL="12700">
              <a:lnSpc>
                <a:spcPts val="5280"/>
              </a:lnSpc>
            </a:pP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开普勒</a:t>
            </a:r>
            <a:r>
              <a:rPr sz="3200" smtClean="0">
                <a:solidFill>
                  <a:srgbClr val="C00000"/>
                </a:solidFill>
                <a:latin typeface="Arial" panose="020B0604020202020204" pitchFamily="34" charset="0"/>
                <a:ea typeface="黑体" panose="02010609060101010101" pitchFamily="49" charset="-122"/>
                <a:cs typeface="Arial" panose="020B0604020202020204" pitchFamily="34" charset="0"/>
              </a:rPr>
              <a:t>望远镜</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的设计</a:t>
            </a:r>
            <a:endParaRPr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2" name="object 3"/>
          <p:cNvSpPr txBox="1"/>
          <p:nvPr/>
        </p:nvSpPr>
        <p:spPr>
          <a:xfrm>
            <a:off x="356742" y="1768940"/>
            <a:ext cx="3216910" cy="487313"/>
          </a:xfrm>
          <a:prstGeom prst="rect">
            <a:avLst/>
          </a:prstGeom>
        </p:spPr>
        <p:txBody>
          <a:bodyPr vert="horz" wrap="square" lIns="0" tIns="0" rIns="0" bIns="0" rtlCol="0">
            <a:spAutoFit/>
          </a:bodyPr>
          <a:lstStyle/>
          <a:p>
            <a:pPr marL="12700">
              <a:lnSpc>
                <a:spcPts val="3840"/>
              </a:lnSpc>
              <a:tabLst>
                <a:tab pos="354965" algn="l"/>
              </a:tabLst>
            </a:pPr>
            <a:r>
              <a:rPr sz="3200" dirty="0">
                <a:latin typeface="Arial" panose="020B0604020202020204" pitchFamily="34" charset="0"/>
                <a:ea typeface="黑体" panose="02010609060101010101" pitchFamily="49" charset="-122"/>
                <a:cs typeface="Arial" panose="020B0604020202020204" pitchFamily="34" charset="0"/>
              </a:rPr>
              <a:t>•</a:t>
            </a:r>
            <a:r>
              <a:rPr sz="3200">
                <a:latin typeface="Arial" panose="020B0604020202020204" pitchFamily="34" charset="0"/>
                <a:ea typeface="黑体" panose="02010609060101010101" pitchFamily="49" charset="-122"/>
                <a:cs typeface="Arial" panose="020B0604020202020204" pitchFamily="34" charset="0"/>
              </a:rPr>
              <a:t>	</a:t>
            </a:r>
            <a:r>
              <a:rPr sz="3200" smtClean="0">
                <a:latin typeface="Arial" panose="020B0604020202020204" pitchFamily="34" charset="0"/>
                <a:ea typeface="黑体" panose="02010609060101010101" pitchFamily="49" charset="-122"/>
                <a:cs typeface="Arial" panose="020B0604020202020204" pitchFamily="34" charset="0"/>
              </a:rPr>
              <a:t>由几何矩阵光学</a:t>
            </a:r>
            <a:endParaRPr sz="3200">
              <a:latin typeface="Arial" panose="020B0604020202020204" pitchFamily="34" charset="0"/>
              <a:ea typeface="黑体" panose="02010609060101010101" pitchFamily="49" charset="-122"/>
              <a:cs typeface="Arial" panose="020B0604020202020204" pitchFamily="34" charset="0"/>
            </a:endParaRPr>
          </a:p>
        </p:txBody>
      </p:sp>
      <p:sp>
        <p:nvSpPr>
          <p:cNvPr id="25" name="object 5"/>
          <p:cNvSpPr/>
          <p:nvPr/>
        </p:nvSpPr>
        <p:spPr>
          <a:xfrm>
            <a:off x="4809561" y="587535"/>
            <a:ext cx="4248149" cy="2085086"/>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6" name="object 6"/>
          <p:cNvSpPr/>
          <p:nvPr/>
        </p:nvSpPr>
        <p:spPr>
          <a:xfrm>
            <a:off x="7390328" y="1647032"/>
            <a:ext cx="273685" cy="351155"/>
          </a:xfrm>
          <a:custGeom>
            <a:avLst/>
            <a:gdLst/>
            <a:ahLst/>
            <a:cxnLst/>
            <a:rect l="l" t="t" r="r" b="b"/>
            <a:pathLst>
              <a:path w="273684" h="351155">
                <a:moveTo>
                  <a:pt x="0" y="350837"/>
                </a:moveTo>
                <a:lnTo>
                  <a:pt x="273316" y="350837"/>
                </a:lnTo>
                <a:lnTo>
                  <a:pt x="273316" y="0"/>
                </a:lnTo>
                <a:lnTo>
                  <a:pt x="0" y="0"/>
                </a:lnTo>
                <a:lnTo>
                  <a:pt x="0" y="350837"/>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7" name="object 7"/>
          <p:cNvSpPr txBox="1"/>
          <p:nvPr/>
        </p:nvSpPr>
        <p:spPr>
          <a:xfrm>
            <a:off x="7457180" y="1680089"/>
            <a:ext cx="170815" cy="284693"/>
          </a:xfrm>
          <a:prstGeom prst="rect">
            <a:avLst/>
          </a:prstGeom>
        </p:spPr>
        <p:txBody>
          <a:bodyPr vert="horz" wrap="square" lIns="0" tIns="0" rIns="0" bIns="0" rtlCol="0">
            <a:spAutoFit/>
          </a:bodyPr>
          <a:lstStyle/>
          <a:p>
            <a:pPr marL="12700">
              <a:lnSpc>
                <a:spcPct val="100000"/>
              </a:lnSpc>
            </a:pPr>
            <a:r>
              <a:rPr sz="1850" i="1" spc="95" dirty="0">
                <a:latin typeface="Arial" panose="020B0604020202020204" pitchFamily="34" charset="0"/>
                <a:ea typeface="黑体" panose="02010609060101010101" pitchFamily="49" charset="-122"/>
                <a:cs typeface="Arial" panose="020B0604020202020204" pitchFamily="34" charset="0"/>
              </a:rPr>
              <a:t>f</a:t>
            </a:r>
            <a:r>
              <a:rPr sz="1575" i="1" spc="7" baseline="-23809" dirty="0">
                <a:latin typeface="Arial" panose="020B0604020202020204" pitchFamily="34" charset="0"/>
                <a:ea typeface="黑体" panose="02010609060101010101" pitchFamily="49" charset="-122"/>
                <a:cs typeface="Arial" panose="020B0604020202020204" pitchFamily="34" charset="0"/>
              </a:rPr>
              <a:t>o</a:t>
            </a:r>
            <a:endParaRPr sz="1575" baseline="-23809">
              <a:latin typeface="Arial" panose="020B0604020202020204" pitchFamily="34" charset="0"/>
              <a:ea typeface="黑体" panose="02010609060101010101" pitchFamily="49" charset="-122"/>
              <a:cs typeface="Arial" panose="020B0604020202020204" pitchFamily="34" charset="0"/>
            </a:endParaRPr>
          </a:p>
        </p:txBody>
      </p:sp>
      <p:sp>
        <p:nvSpPr>
          <p:cNvPr id="44" name="object 8"/>
          <p:cNvSpPr/>
          <p:nvPr/>
        </p:nvSpPr>
        <p:spPr>
          <a:xfrm>
            <a:off x="8440617" y="1647032"/>
            <a:ext cx="254000" cy="351155"/>
          </a:xfrm>
          <a:custGeom>
            <a:avLst/>
            <a:gdLst/>
            <a:ahLst/>
            <a:cxnLst/>
            <a:rect l="l" t="t" r="r" b="b"/>
            <a:pathLst>
              <a:path w="254000" h="351155">
                <a:moveTo>
                  <a:pt x="0" y="350837"/>
                </a:moveTo>
                <a:lnTo>
                  <a:pt x="253949" y="350837"/>
                </a:lnTo>
                <a:lnTo>
                  <a:pt x="253949" y="0"/>
                </a:lnTo>
                <a:lnTo>
                  <a:pt x="0" y="0"/>
                </a:lnTo>
                <a:lnTo>
                  <a:pt x="0" y="350837"/>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5" name="object 9"/>
          <p:cNvSpPr/>
          <p:nvPr/>
        </p:nvSpPr>
        <p:spPr>
          <a:xfrm>
            <a:off x="8084764" y="1647032"/>
            <a:ext cx="254000" cy="351155"/>
          </a:xfrm>
          <a:custGeom>
            <a:avLst/>
            <a:gdLst/>
            <a:ahLst/>
            <a:cxnLst/>
            <a:rect l="l" t="t" r="r" b="b"/>
            <a:pathLst>
              <a:path w="254000" h="351155">
                <a:moveTo>
                  <a:pt x="0" y="350837"/>
                </a:moveTo>
                <a:lnTo>
                  <a:pt x="253949" y="350837"/>
                </a:lnTo>
                <a:lnTo>
                  <a:pt x="253949" y="0"/>
                </a:lnTo>
                <a:lnTo>
                  <a:pt x="0" y="0"/>
                </a:lnTo>
                <a:lnTo>
                  <a:pt x="0" y="350837"/>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6" name="object 10"/>
          <p:cNvSpPr txBox="1"/>
          <p:nvPr/>
        </p:nvSpPr>
        <p:spPr>
          <a:xfrm>
            <a:off x="7197032" y="1680089"/>
            <a:ext cx="1692967" cy="966931"/>
          </a:xfrm>
          <a:prstGeom prst="rect">
            <a:avLst/>
          </a:prstGeom>
        </p:spPr>
        <p:txBody>
          <a:bodyPr vert="horz" wrap="square" lIns="0" tIns="0" rIns="0" bIns="0" rtlCol="0">
            <a:spAutoFit/>
          </a:bodyPr>
          <a:lstStyle/>
          <a:p>
            <a:pPr marL="967105">
              <a:lnSpc>
                <a:spcPct val="100000"/>
              </a:lnSpc>
              <a:tabLst>
                <a:tab pos="1322705" algn="l"/>
              </a:tabLst>
            </a:pPr>
            <a:r>
              <a:rPr sz="1850" i="1" spc="90" smtClean="0">
                <a:latin typeface="Arial" panose="020B0604020202020204" pitchFamily="34" charset="0"/>
                <a:ea typeface="黑体" panose="02010609060101010101" pitchFamily="49" charset="-122"/>
                <a:cs typeface="Arial" panose="020B0604020202020204" pitchFamily="34" charset="0"/>
              </a:rPr>
              <a:t>f</a:t>
            </a:r>
            <a:r>
              <a:rPr sz="1575" i="1" baseline="-23809" smtClean="0">
                <a:latin typeface="Arial" panose="020B0604020202020204" pitchFamily="34" charset="0"/>
                <a:ea typeface="黑体" panose="02010609060101010101" pitchFamily="49" charset="-122"/>
                <a:cs typeface="Arial" panose="020B0604020202020204" pitchFamily="34" charset="0"/>
              </a:rPr>
              <a:t>e</a:t>
            </a:r>
            <a:r>
              <a:rPr lang="en-US" sz="1575" i="1" baseline="-23809" smtClean="0">
                <a:latin typeface="Arial" panose="020B0604020202020204" pitchFamily="34" charset="0"/>
                <a:ea typeface="黑体" panose="02010609060101010101" pitchFamily="49" charset="-122"/>
                <a:cs typeface="Arial" panose="020B0604020202020204" pitchFamily="34" charset="0"/>
              </a:rPr>
              <a:t>     </a:t>
            </a:r>
            <a:r>
              <a:rPr sz="1850" i="1" spc="90" smtClean="0">
                <a:latin typeface="Arial" panose="020B0604020202020204" pitchFamily="34" charset="0"/>
                <a:ea typeface="黑体" panose="02010609060101010101" pitchFamily="49" charset="-122"/>
                <a:cs typeface="Arial" panose="020B0604020202020204" pitchFamily="34" charset="0"/>
              </a:rPr>
              <a:t>f</a:t>
            </a:r>
            <a:r>
              <a:rPr sz="1575" i="1" baseline="-23809" smtClean="0">
                <a:latin typeface="Arial" panose="020B0604020202020204" pitchFamily="34" charset="0"/>
                <a:ea typeface="黑体" panose="02010609060101010101" pitchFamily="49" charset="-122"/>
                <a:cs typeface="Arial" panose="020B0604020202020204" pitchFamily="34" charset="0"/>
              </a:rPr>
              <a:t>e</a:t>
            </a:r>
            <a:endParaRPr sz="1575" baseline="-23809">
              <a:latin typeface="Arial" panose="020B0604020202020204" pitchFamily="34" charset="0"/>
              <a:ea typeface="黑体" panose="02010609060101010101" pitchFamily="49" charset="-122"/>
              <a:cs typeface="Arial" panose="020B0604020202020204" pitchFamily="34" charset="0"/>
            </a:endParaRPr>
          </a:p>
          <a:p>
            <a:pPr marL="12700">
              <a:lnSpc>
                <a:spcPct val="100000"/>
              </a:lnSpc>
              <a:spcBef>
                <a:spcPts val="965"/>
              </a:spcBef>
              <a:tabLst>
                <a:tab pos="875665" algn="l"/>
              </a:tabLst>
            </a:pPr>
            <a:r>
              <a:rPr sz="1800" smtClean="0">
                <a:latin typeface="Arial" panose="020B0604020202020204" pitchFamily="34" charset="0"/>
                <a:ea typeface="黑体" panose="02010609060101010101" pitchFamily="49" charset="-122"/>
                <a:cs typeface="Arial" panose="020B0604020202020204" pitchFamily="34" charset="0"/>
              </a:rPr>
              <a:t>物镜</a:t>
            </a:r>
            <a:r>
              <a:rPr sz="1800">
                <a:latin typeface="Arial" panose="020B0604020202020204" pitchFamily="34" charset="0"/>
                <a:ea typeface="黑体" panose="02010609060101010101" pitchFamily="49" charset="-122"/>
                <a:cs typeface="Arial" panose="020B0604020202020204" pitchFamily="34" charset="0"/>
              </a:rPr>
              <a:t>	</a:t>
            </a:r>
            <a:r>
              <a:rPr sz="1800" smtClean="0">
                <a:latin typeface="Arial" panose="020B0604020202020204" pitchFamily="34" charset="0"/>
                <a:ea typeface="黑体" panose="02010609060101010101" pitchFamily="49" charset="-122"/>
                <a:cs typeface="Arial" panose="020B0604020202020204" pitchFamily="34" charset="0"/>
              </a:rPr>
              <a:t>目镜</a:t>
            </a:r>
            <a:endParaRPr sz="1800">
              <a:latin typeface="Arial" panose="020B0604020202020204" pitchFamily="34" charset="0"/>
              <a:ea typeface="黑体" panose="02010609060101010101" pitchFamily="49" charset="-122"/>
              <a:cs typeface="Arial" panose="020B0604020202020204" pitchFamily="34" charset="0"/>
            </a:endParaRPr>
          </a:p>
          <a:p>
            <a:pPr marL="12700">
              <a:lnSpc>
                <a:spcPct val="100000"/>
              </a:lnSpc>
              <a:tabLst>
                <a:tab pos="875665" algn="l"/>
              </a:tabLst>
            </a:pPr>
            <a:r>
              <a:rPr sz="1800" dirty="0">
                <a:latin typeface="Arial" panose="020B0604020202020204" pitchFamily="34" charset="0"/>
                <a:ea typeface="黑体" panose="02010609060101010101" pitchFamily="49" charset="-122"/>
                <a:cs typeface="Arial" panose="020B0604020202020204" pitchFamily="34" charset="0"/>
              </a:rPr>
              <a:t>焦距	焦距</a:t>
            </a:r>
            <a:endParaRPr sz="1800">
              <a:latin typeface="Arial" panose="020B0604020202020204" pitchFamily="34" charset="0"/>
              <a:ea typeface="黑体" panose="02010609060101010101" pitchFamily="49" charset="-122"/>
              <a:cs typeface="Arial" panose="020B0604020202020204" pitchFamily="34" charset="0"/>
            </a:endParaRPr>
          </a:p>
        </p:txBody>
      </p:sp>
      <p:sp>
        <p:nvSpPr>
          <p:cNvPr id="47" name="object 11"/>
          <p:cNvSpPr txBox="1"/>
          <p:nvPr/>
        </p:nvSpPr>
        <p:spPr>
          <a:xfrm>
            <a:off x="4539879" y="6057965"/>
            <a:ext cx="6306693" cy="369332"/>
          </a:xfrm>
          <a:prstGeom prst="rect">
            <a:avLst/>
          </a:prstGeom>
        </p:spPr>
        <p:txBody>
          <a:bodyPr vert="horz" wrap="square" lIns="0" tIns="0" rIns="0" bIns="0" rtlCol="0">
            <a:spAutoFit/>
          </a:bodyPr>
          <a:lstStyle/>
          <a:p>
            <a:pPr marL="12700">
              <a:lnSpc>
                <a:spcPct val="100000"/>
              </a:lnSpc>
            </a:pPr>
            <a:r>
              <a:rPr sz="2400" smtClean="0">
                <a:solidFill>
                  <a:srgbClr val="C00000"/>
                </a:solidFill>
                <a:latin typeface="Arial" panose="020B0604020202020204" pitchFamily="34" charset="0"/>
                <a:ea typeface="黑体" panose="02010609060101010101" pitchFamily="49" charset="-122"/>
                <a:cs typeface="Arial" panose="020B0604020202020204" pitchFamily="34" charset="0"/>
              </a:rPr>
              <a:t>为负且大于</a:t>
            </a:r>
            <a:r>
              <a:rPr sz="2400" spc="20" smtClean="0">
                <a:solidFill>
                  <a:srgbClr val="C00000"/>
                </a:solidFill>
                <a:latin typeface="Arial" panose="020B0604020202020204" pitchFamily="34" charset="0"/>
                <a:ea typeface="黑体" panose="02010609060101010101" pitchFamily="49" charset="-122"/>
                <a:cs typeface="Arial" panose="020B0604020202020204" pitchFamily="34" charset="0"/>
              </a:rPr>
              <a:t> </a:t>
            </a:r>
            <a:r>
              <a:rPr sz="2400" spc="-5" smtClean="0">
                <a:solidFill>
                  <a:srgbClr val="C00000"/>
                </a:solidFill>
                <a:latin typeface="Arial" panose="020B0604020202020204" pitchFamily="34" charset="0"/>
                <a:ea typeface="黑体" panose="02010609060101010101" pitchFamily="49" charset="-122"/>
                <a:cs typeface="Arial" panose="020B0604020202020204" pitchFamily="34" charset="0"/>
              </a:rPr>
              <a:t>1</a:t>
            </a:r>
            <a:r>
              <a:rPr sz="2400" smtClean="0">
                <a:solidFill>
                  <a:srgbClr val="C00000"/>
                </a:solidFill>
                <a:latin typeface="Arial" panose="020B0604020202020204" pitchFamily="34" charset="0"/>
                <a:ea typeface="黑体" panose="02010609060101010101" pitchFamily="49" charset="-122"/>
                <a:cs typeface="Arial" panose="020B0604020202020204" pitchFamily="34" charset="0"/>
              </a:rPr>
              <a:t>，成放大倒立虚像</a:t>
            </a:r>
            <a:endParaRPr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48" name="object 13"/>
          <p:cNvSpPr/>
          <p:nvPr/>
        </p:nvSpPr>
        <p:spPr>
          <a:xfrm>
            <a:off x="635762" y="2659025"/>
            <a:ext cx="5924550" cy="3365500"/>
          </a:xfrm>
          <a:prstGeom prst="rect">
            <a:avLst/>
          </a:prstGeom>
          <a:blipFill>
            <a:blip r:embed="rId5"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1971092284"/>
              </p:ext>
            </p:extLst>
          </p:nvPr>
        </p:nvGraphicFramePr>
        <p:xfrm>
          <a:off x="5598404" y="4799210"/>
          <a:ext cx="816043" cy="1109818"/>
        </p:xfrm>
        <a:graphic>
          <a:graphicData uri="http://schemas.openxmlformats.org/presentationml/2006/ole">
            <mc:AlternateContent xmlns:mc="http://schemas.openxmlformats.org/markup-compatibility/2006">
              <mc:Choice xmlns:v="urn:schemas-microsoft-com:vml" Requires="v">
                <p:oleObj spid="_x0000_s63504" name="Equation" r:id="rId6" imgW="317160" imgH="431640" progId="Equation.DSMT4">
                  <p:embed/>
                </p:oleObj>
              </mc:Choice>
              <mc:Fallback>
                <p:oleObj name="Equation" r:id="rId6" imgW="317160" imgH="431640" progId="Equation.DSMT4">
                  <p:embed/>
                  <p:pic>
                    <p:nvPicPr>
                      <p:cNvPr id="0" name=""/>
                      <p:cNvPicPr/>
                      <p:nvPr/>
                    </p:nvPicPr>
                    <p:blipFill>
                      <a:blip r:embed="rId7"/>
                      <a:stretch>
                        <a:fillRect/>
                      </a:stretch>
                    </p:blipFill>
                    <p:spPr>
                      <a:xfrm>
                        <a:off x="5598404" y="4799210"/>
                        <a:ext cx="816043" cy="1109818"/>
                      </a:xfrm>
                      <a:prstGeom prst="rect">
                        <a:avLst/>
                      </a:prstGeom>
                    </p:spPr>
                  </p:pic>
                </p:oleObj>
              </mc:Fallback>
            </mc:AlternateContent>
          </a:graphicData>
        </a:graphic>
      </p:graphicFrame>
      <p:sp>
        <p:nvSpPr>
          <p:cNvPr id="3" name="矩形 2"/>
          <p:cNvSpPr/>
          <p:nvPr/>
        </p:nvSpPr>
        <p:spPr>
          <a:xfrm>
            <a:off x="6401055" y="5152698"/>
            <a:ext cx="1723549" cy="461665"/>
          </a:xfrm>
          <a:prstGeom prst="rect">
            <a:avLst/>
          </a:prstGeom>
        </p:spPr>
        <p:txBody>
          <a:bodyPr wrap="none">
            <a:spAutoFit/>
          </a:bodyPr>
          <a:lstStyle/>
          <a:p>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角度放大率</a:t>
            </a:r>
            <a:endParaRPr lang="zh-CN" altLang="en-US" sz="2400"/>
          </a:p>
        </p:txBody>
      </p:sp>
    </p:spTree>
    <p:extLst>
      <p:ext uri="{BB962C8B-B14F-4D97-AF65-F5344CB8AC3E}">
        <p14:creationId xmlns:p14="http://schemas.microsoft.com/office/powerpoint/2010/main" val="29700830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.3 </a:t>
            </a:r>
            <a:r>
              <a:rPr lang="zh-CN" altLang="en-US" sz="3600">
                <a:latin typeface="方正兰亭粗黑_GBK" panose="02000000000000000000" pitchFamily="2" charset="-122"/>
                <a:ea typeface="方正兰亭粗黑_GBK" panose="02000000000000000000" pitchFamily="2" charset="-122"/>
                <a:cs typeface="+mn-cs"/>
              </a:rPr>
              <a:t>望眼镜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3" name="object 2"/>
          <p:cNvSpPr txBox="1"/>
          <p:nvPr/>
        </p:nvSpPr>
        <p:spPr>
          <a:xfrm>
            <a:off x="716075" y="1239883"/>
            <a:ext cx="4305567" cy="603178"/>
          </a:xfrm>
          <a:prstGeom prst="rect">
            <a:avLst/>
          </a:prstGeom>
        </p:spPr>
        <p:txBody>
          <a:bodyPr vert="horz" wrap="square" lIns="0" tIns="0" rIns="0" bIns="0" rtlCol="0">
            <a:spAutoFit/>
          </a:bodyPr>
          <a:lstStyle/>
          <a:p>
            <a:pPr marL="12700">
              <a:lnSpc>
                <a:spcPts val="5280"/>
              </a:lnSpc>
            </a:pPr>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请试</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着证明</a:t>
            </a:r>
            <a:endParaRPr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5" name="object 5"/>
          <p:cNvSpPr/>
          <p:nvPr/>
        </p:nvSpPr>
        <p:spPr>
          <a:xfrm>
            <a:off x="4678298" y="133806"/>
            <a:ext cx="4248149" cy="2085086"/>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6" name="object 6"/>
          <p:cNvSpPr/>
          <p:nvPr/>
        </p:nvSpPr>
        <p:spPr>
          <a:xfrm>
            <a:off x="7390328" y="1647032"/>
            <a:ext cx="273685" cy="351155"/>
          </a:xfrm>
          <a:custGeom>
            <a:avLst/>
            <a:gdLst/>
            <a:ahLst/>
            <a:cxnLst/>
            <a:rect l="l" t="t" r="r" b="b"/>
            <a:pathLst>
              <a:path w="273684" h="351155">
                <a:moveTo>
                  <a:pt x="0" y="350837"/>
                </a:moveTo>
                <a:lnTo>
                  <a:pt x="273316" y="350837"/>
                </a:lnTo>
                <a:lnTo>
                  <a:pt x="273316" y="0"/>
                </a:lnTo>
                <a:lnTo>
                  <a:pt x="0" y="0"/>
                </a:lnTo>
                <a:lnTo>
                  <a:pt x="0" y="350837"/>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4" name="object 8"/>
          <p:cNvSpPr/>
          <p:nvPr/>
        </p:nvSpPr>
        <p:spPr>
          <a:xfrm>
            <a:off x="8440617" y="1647032"/>
            <a:ext cx="254000" cy="351155"/>
          </a:xfrm>
          <a:custGeom>
            <a:avLst/>
            <a:gdLst/>
            <a:ahLst/>
            <a:cxnLst/>
            <a:rect l="l" t="t" r="r" b="b"/>
            <a:pathLst>
              <a:path w="254000" h="351155">
                <a:moveTo>
                  <a:pt x="0" y="350837"/>
                </a:moveTo>
                <a:lnTo>
                  <a:pt x="253949" y="350837"/>
                </a:lnTo>
                <a:lnTo>
                  <a:pt x="253949" y="0"/>
                </a:lnTo>
                <a:lnTo>
                  <a:pt x="0" y="0"/>
                </a:lnTo>
                <a:lnTo>
                  <a:pt x="0" y="350837"/>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5" name="object 9"/>
          <p:cNvSpPr/>
          <p:nvPr/>
        </p:nvSpPr>
        <p:spPr>
          <a:xfrm>
            <a:off x="8084764" y="1647032"/>
            <a:ext cx="254000" cy="351155"/>
          </a:xfrm>
          <a:custGeom>
            <a:avLst/>
            <a:gdLst/>
            <a:ahLst/>
            <a:cxnLst/>
            <a:rect l="l" t="t" r="r" b="b"/>
            <a:pathLst>
              <a:path w="254000" h="351155">
                <a:moveTo>
                  <a:pt x="0" y="350837"/>
                </a:moveTo>
                <a:lnTo>
                  <a:pt x="253949" y="350837"/>
                </a:lnTo>
                <a:lnTo>
                  <a:pt x="253949" y="0"/>
                </a:lnTo>
                <a:lnTo>
                  <a:pt x="0" y="0"/>
                </a:lnTo>
                <a:lnTo>
                  <a:pt x="0" y="350837"/>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4" name="object 7"/>
          <p:cNvSpPr txBox="1"/>
          <p:nvPr/>
        </p:nvSpPr>
        <p:spPr>
          <a:xfrm>
            <a:off x="612941" y="2154006"/>
            <a:ext cx="6652895" cy="1136208"/>
          </a:xfrm>
          <a:prstGeom prst="rect">
            <a:avLst/>
          </a:prstGeom>
        </p:spPr>
        <p:txBody>
          <a:bodyPr vert="horz" wrap="square" lIns="0" tIns="0" rIns="0" bIns="0" rtlCol="0">
            <a:spAutoFit/>
          </a:bodyPr>
          <a:lstStyle/>
          <a:p>
            <a:pPr marL="12700">
              <a:lnSpc>
                <a:spcPct val="100000"/>
              </a:lnSpc>
            </a:pPr>
            <a:r>
              <a:rPr sz="2800" smtClean="0">
                <a:latin typeface="Arial" panose="020B0604020202020204" pitchFamily="34" charset="0"/>
                <a:ea typeface="黑体" panose="02010609060101010101" pitchFamily="49" charset="-122"/>
                <a:cs typeface="Arial" panose="020B0604020202020204" pitchFamily="34" charset="0"/>
              </a:rPr>
              <a:t>•</a:t>
            </a:r>
            <a:r>
              <a:rPr lang="en-US" sz="2800" smtClean="0">
                <a:latin typeface="Arial" panose="020B0604020202020204" pitchFamily="34" charset="0"/>
                <a:ea typeface="黑体" panose="02010609060101010101" pitchFamily="49" charset="-122"/>
                <a:cs typeface="Arial" panose="020B0604020202020204" pitchFamily="34" charset="0"/>
              </a:rPr>
              <a:t> </a:t>
            </a:r>
            <a:r>
              <a:rPr sz="2800" smtClean="0">
                <a:latin typeface="Arial" panose="020B0604020202020204" pitchFamily="34" charset="0"/>
                <a:ea typeface="黑体" panose="02010609060101010101" pitchFamily="49" charset="-122"/>
                <a:cs typeface="Arial" panose="020B0604020202020204" pitchFamily="34" charset="0"/>
              </a:rPr>
              <a:t>若加入物</a:t>
            </a:r>
            <a:r>
              <a:rPr sz="2800" spc="-10" smtClean="0">
                <a:latin typeface="Arial" panose="020B0604020202020204" pitchFamily="34" charset="0"/>
                <a:ea typeface="黑体" panose="02010609060101010101" pitchFamily="49" charset="-122"/>
                <a:cs typeface="Arial" panose="020B0604020202020204" pitchFamily="34" charset="0"/>
              </a:rPr>
              <a:t>距</a:t>
            </a:r>
            <a:r>
              <a:rPr sz="2800" spc="5" smtClean="0">
                <a:latin typeface="Arial" panose="020B0604020202020204" pitchFamily="34" charset="0"/>
                <a:ea typeface="黑体" panose="02010609060101010101" pitchFamily="49" charset="-122"/>
                <a:cs typeface="Arial" panose="020B0604020202020204" pitchFamily="34" charset="0"/>
              </a:rPr>
              <a:t>s</a:t>
            </a:r>
            <a:r>
              <a:rPr sz="2400" spc="22" baseline="-21164" smtClean="0">
                <a:latin typeface="Arial" panose="020B0604020202020204" pitchFamily="34" charset="0"/>
                <a:ea typeface="黑体" panose="02010609060101010101" pitchFamily="49" charset="-122"/>
                <a:cs typeface="Arial" panose="020B0604020202020204" pitchFamily="34" charset="0"/>
              </a:rPr>
              <a:t>o</a:t>
            </a:r>
            <a:r>
              <a:rPr sz="2800" smtClean="0">
                <a:latin typeface="Arial" panose="020B0604020202020204" pitchFamily="34" charset="0"/>
                <a:ea typeface="黑体" panose="02010609060101010101" pitchFamily="49" charset="-122"/>
                <a:cs typeface="Arial" panose="020B0604020202020204" pitchFamily="34" charset="0"/>
              </a:rPr>
              <a:t>与像</a:t>
            </a:r>
            <a:r>
              <a:rPr sz="2800" spc="-5" smtClean="0">
                <a:latin typeface="Arial" panose="020B0604020202020204" pitchFamily="34" charset="0"/>
                <a:ea typeface="黑体" panose="02010609060101010101" pitchFamily="49" charset="-122"/>
                <a:cs typeface="Arial" panose="020B0604020202020204" pitchFamily="34" charset="0"/>
              </a:rPr>
              <a:t>距</a:t>
            </a:r>
            <a:r>
              <a:rPr sz="2800" spc="5" smtClean="0">
                <a:latin typeface="Arial" panose="020B0604020202020204" pitchFamily="34" charset="0"/>
                <a:ea typeface="黑体" panose="02010609060101010101" pitchFamily="49" charset="-122"/>
                <a:cs typeface="Arial" panose="020B0604020202020204" pitchFamily="34" charset="0"/>
              </a:rPr>
              <a:t>s</a:t>
            </a:r>
            <a:r>
              <a:rPr sz="2400" baseline="-21164" smtClean="0">
                <a:latin typeface="Arial" panose="020B0604020202020204" pitchFamily="34" charset="0"/>
                <a:ea typeface="黑体" panose="02010609060101010101" pitchFamily="49" charset="-122"/>
                <a:cs typeface="Arial" panose="020B0604020202020204" pitchFamily="34" charset="0"/>
              </a:rPr>
              <a:t>i</a:t>
            </a:r>
            <a:r>
              <a:rPr sz="2800" smtClean="0">
                <a:latin typeface="Arial" panose="020B0604020202020204" pitchFamily="34" charset="0"/>
                <a:ea typeface="黑体" panose="02010609060101010101" pitchFamily="49" charset="-122"/>
                <a:cs typeface="Arial" panose="020B0604020202020204" pitchFamily="34" charset="0"/>
              </a:rPr>
              <a:t>，矩阵变为</a:t>
            </a:r>
            <a:endParaRPr sz="2800">
              <a:latin typeface="Arial" panose="020B0604020202020204" pitchFamily="34" charset="0"/>
              <a:ea typeface="黑体" panose="02010609060101010101" pitchFamily="49" charset="-122"/>
              <a:cs typeface="Arial" panose="020B0604020202020204" pitchFamily="34" charset="0"/>
            </a:endParaRPr>
          </a:p>
          <a:p>
            <a:pPr marL="865505">
              <a:lnSpc>
                <a:spcPts val="3354"/>
              </a:lnSpc>
              <a:spcBef>
                <a:spcPts val="2130"/>
              </a:spcBef>
              <a:tabLst>
                <a:tab pos="5219065" algn="l"/>
              </a:tabLst>
            </a:pPr>
            <a:r>
              <a:rPr sz="2800" spc="-5" smtClean="0">
                <a:latin typeface="Arial" panose="020B0604020202020204" pitchFamily="34" charset="0"/>
                <a:ea typeface="黑体" panose="02010609060101010101" pitchFamily="49" charset="-122"/>
                <a:cs typeface="Arial" panose="020B0604020202020204" pitchFamily="34" charset="0"/>
              </a:rPr>
              <a:t>横向距离放大率</a:t>
            </a:r>
            <a:r>
              <a:rPr sz="2800" spc="-5">
                <a:latin typeface="Arial" panose="020B0604020202020204" pitchFamily="34" charset="0"/>
                <a:ea typeface="黑体" panose="02010609060101010101" pitchFamily="49" charset="-122"/>
                <a:cs typeface="Arial" panose="020B0604020202020204" pitchFamily="34" charset="0"/>
              </a:rPr>
              <a:t>	</a:t>
            </a:r>
            <a:r>
              <a:rPr sz="2800" spc="-5" smtClean="0">
                <a:latin typeface="Arial" panose="020B0604020202020204" pitchFamily="34" charset="0"/>
                <a:ea typeface="黑体" panose="02010609060101010101" pitchFamily="49" charset="-122"/>
                <a:cs typeface="Arial" panose="020B0604020202020204" pitchFamily="34" charset="0"/>
              </a:rPr>
              <a:t>成像条件</a:t>
            </a:r>
            <a:endParaRPr sz="2800">
              <a:latin typeface="Arial" panose="020B0604020202020204" pitchFamily="34" charset="0"/>
              <a:ea typeface="黑体" panose="02010609060101010101" pitchFamily="49" charset="-122"/>
              <a:cs typeface="Arial" panose="020B0604020202020204" pitchFamily="34" charset="0"/>
            </a:endParaRPr>
          </a:p>
        </p:txBody>
      </p:sp>
      <p:sp>
        <p:nvSpPr>
          <p:cNvPr id="15" name="object 23"/>
          <p:cNvSpPr txBox="1"/>
          <p:nvPr/>
        </p:nvSpPr>
        <p:spPr>
          <a:xfrm>
            <a:off x="5818925" y="5927091"/>
            <a:ext cx="1800860" cy="430887"/>
          </a:xfrm>
          <a:prstGeom prst="rect">
            <a:avLst/>
          </a:prstGeom>
        </p:spPr>
        <p:txBody>
          <a:bodyPr vert="horz" wrap="square" lIns="0" tIns="0" rIns="0" bIns="0" rtlCol="0">
            <a:spAutoFit/>
          </a:bodyPr>
          <a:lstStyle/>
          <a:p>
            <a:pPr marL="12700">
              <a:lnSpc>
                <a:spcPct val="100000"/>
              </a:lnSpc>
            </a:pPr>
            <a:r>
              <a:rPr sz="2800" spc="-10" dirty="0">
                <a:latin typeface="Arial" panose="020B0604020202020204" pitchFamily="34" charset="0"/>
                <a:ea typeface="黑体" panose="02010609060101010101" pitchFamily="49" charset="-122"/>
                <a:cs typeface="Arial" panose="020B0604020202020204" pitchFamily="34" charset="0"/>
              </a:rPr>
              <a:t>角度放大率</a:t>
            </a:r>
            <a:endParaRPr sz="2800">
              <a:latin typeface="Arial" panose="020B0604020202020204" pitchFamily="34" charset="0"/>
              <a:ea typeface="黑体" panose="02010609060101010101" pitchFamily="49" charset="-122"/>
              <a:cs typeface="Arial" panose="020B0604020202020204" pitchFamily="34" charset="0"/>
            </a:endParaRPr>
          </a:p>
        </p:txBody>
      </p:sp>
      <p:sp>
        <p:nvSpPr>
          <p:cNvPr id="16" name="object 24"/>
          <p:cNvSpPr txBox="1"/>
          <p:nvPr/>
        </p:nvSpPr>
        <p:spPr>
          <a:xfrm>
            <a:off x="381885" y="5704084"/>
            <a:ext cx="4865171" cy="861774"/>
          </a:xfrm>
          <a:prstGeom prst="rect">
            <a:avLst/>
          </a:prstGeom>
        </p:spPr>
        <p:txBody>
          <a:bodyPr vert="horz" wrap="square" lIns="0" tIns="0" rIns="0" bIns="0" rtlCol="0">
            <a:spAutoFit/>
          </a:bodyPr>
          <a:lstStyle/>
          <a:p>
            <a:pPr marL="12700" algn="ctr">
              <a:lnSpc>
                <a:spcPct val="100000"/>
              </a:lnSpc>
            </a:pPr>
            <a:r>
              <a:rPr sz="2800" spc="-5" smtClean="0">
                <a:solidFill>
                  <a:srgbClr val="C00000"/>
                </a:solidFill>
                <a:latin typeface="Arial" panose="020B0604020202020204" pitchFamily="34" charset="0"/>
                <a:ea typeface="黑体" panose="02010609060101010101" pitchFamily="49" charset="-122"/>
                <a:cs typeface="Arial" panose="020B0604020202020204" pitchFamily="34" charset="0"/>
              </a:rPr>
              <a:t>屈光力</a:t>
            </a:r>
            <a:r>
              <a:rPr lang="zh-CN" altLang="en-US" sz="2800" spc="-5" smtClean="0">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en-US" altLang="zh-CN" sz="2800" spc="-5"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marL="12700" algn="ctr">
              <a:lnSpc>
                <a:spcPct val="100000"/>
              </a:lnSpc>
            </a:pPr>
            <a:r>
              <a:rPr lang="zh-CN" altLang="en-US" sz="2800" spc="-5" smtClean="0">
                <a:solidFill>
                  <a:srgbClr val="C00000"/>
                </a:solidFill>
                <a:latin typeface="Arial" panose="020B0604020202020204" pitchFamily="34" charset="0"/>
                <a:ea typeface="黑体" panose="02010609060101010101" pitchFamily="49" charset="-122"/>
                <a:cs typeface="Arial" panose="020B0604020202020204" pitchFamily="34" charset="0"/>
              </a:rPr>
              <a:t>望远镜没有屈光力</a:t>
            </a:r>
            <a:endParaRPr sz="28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17" name="object 25"/>
          <p:cNvSpPr/>
          <p:nvPr/>
        </p:nvSpPr>
        <p:spPr>
          <a:xfrm>
            <a:off x="2439202" y="3009000"/>
            <a:ext cx="961644" cy="804672"/>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8" name="object 26"/>
          <p:cNvSpPr/>
          <p:nvPr/>
        </p:nvSpPr>
        <p:spPr>
          <a:xfrm>
            <a:off x="2736509" y="3285861"/>
            <a:ext cx="622300" cy="464820"/>
          </a:xfrm>
          <a:custGeom>
            <a:avLst/>
            <a:gdLst/>
            <a:ahLst/>
            <a:cxnLst/>
            <a:rect l="l" t="t" r="r" b="b"/>
            <a:pathLst>
              <a:path w="622300" h="464819">
                <a:moveTo>
                  <a:pt x="91403" y="66556"/>
                </a:moveTo>
                <a:lnTo>
                  <a:pt x="114260" y="118759"/>
                </a:lnTo>
                <a:lnTo>
                  <a:pt x="588010" y="464438"/>
                </a:lnTo>
                <a:lnTo>
                  <a:pt x="621792" y="418338"/>
                </a:lnTo>
                <a:lnTo>
                  <a:pt x="147115" y="71952"/>
                </a:lnTo>
                <a:lnTo>
                  <a:pt x="91403" y="66556"/>
                </a:lnTo>
                <a:close/>
              </a:path>
              <a:path w="622300" h="464819">
                <a:moveTo>
                  <a:pt x="0" y="0"/>
                </a:moveTo>
                <a:lnTo>
                  <a:pt x="99187" y="226694"/>
                </a:lnTo>
                <a:lnTo>
                  <a:pt x="129704" y="241813"/>
                </a:lnTo>
                <a:lnTo>
                  <a:pt x="143846" y="237011"/>
                </a:lnTo>
                <a:lnTo>
                  <a:pt x="151157" y="227476"/>
                </a:lnTo>
                <a:lnTo>
                  <a:pt x="153918" y="215885"/>
                </a:lnTo>
                <a:lnTo>
                  <a:pt x="151511" y="203835"/>
                </a:lnTo>
                <a:lnTo>
                  <a:pt x="114260" y="118759"/>
                </a:lnTo>
                <a:lnTo>
                  <a:pt x="28956" y="56514"/>
                </a:lnTo>
                <a:lnTo>
                  <a:pt x="62611" y="10287"/>
                </a:lnTo>
                <a:lnTo>
                  <a:pt x="100181" y="10287"/>
                </a:lnTo>
                <a:lnTo>
                  <a:pt x="0" y="0"/>
                </a:lnTo>
                <a:close/>
              </a:path>
              <a:path w="622300" h="464819">
                <a:moveTo>
                  <a:pt x="62611" y="10287"/>
                </a:moveTo>
                <a:lnTo>
                  <a:pt x="28956" y="56514"/>
                </a:lnTo>
                <a:lnTo>
                  <a:pt x="114260" y="118759"/>
                </a:lnTo>
                <a:lnTo>
                  <a:pt x="91403" y="66556"/>
                </a:lnTo>
                <a:lnTo>
                  <a:pt x="42799" y="61849"/>
                </a:lnTo>
                <a:lnTo>
                  <a:pt x="71881" y="21970"/>
                </a:lnTo>
                <a:lnTo>
                  <a:pt x="78622" y="21970"/>
                </a:lnTo>
                <a:lnTo>
                  <a:pt x="62611" y="10287"/>
                </a:lnTo>
                <a:close/>
              </a:path>
              <a:path w="622300" h="464819">
                <a:moveTo>
                  <a:pt x="100181" y="10287"/>
                </a:moveTo>
                <a:lnTo>
                  <a:pt x="62611" y="10287"/>
                </a:lnTo>
                <a:lnTo>
                  <a:pt x="147115" y="71952"/>
                </a:lnTo>
                <a:lnTo>
                  <a:pt x="248233" y="81746"/>
                </a:lnTo>
                <a:lnTo>
                  <a:pt x="259458" y="76726"/>
                </a:lnTo>
                <a:lnTo>
                  <a:pt x="267736" y="66549"/>
                </a:lnTo>
                <a:lnTo>
                  <a:pt x="271754" y="51714"/>
                </a:lnTo>
                <a:lnTo>
                  <a:pt x="267860" y="39113"/>
                </a:lnTo>
                <a:lnTo>
                  <a:pt x="258850" y="29710"/>
                </a:lnTo>
                <a:lnTo>
                  <a:pt x="246125" y="25273"/>
                </a:lnTo>
                <a:lnTo>
                  <a:pt x="100181" y="10287"/>
                </a:lnTo>
                <a:close/>
              </a:path>
              <a:path w="622300" h="464819">
                <a:moveTo>
                  <a:pt x="78622" y="21970"/>
                </a:moveTo>
                <a:lnTo>
                  <a:pt x="71881" y="21970"/>
                </a:lnTo>
                <a:lnTo>
                  <a:pt x="91403" y="66556"/>
                </a:lnTo>
                <a:lnTo>
                  <a:pt x="147115" y="71952"/>
                </a:lnTo>
                <a:lnTo>
                  <a:pt x="78622" y="21970"/>
                </a:lnTo>
                <a:close/>
              </a:path>
              <a:path w="622300" h="464819">
                <a:moveTo>
                  <a:pt x="71881" y="21970"/>
                </a:moveTo>
                <a:lnTo>
                  <a:pt x="42799" y="61849"/>
                </a:lnTo>
                <a:lnTo>
                  <a:pt x="91403" y="66556"/>
                </a:lnTo>
                <a:lnTo>
                  <a:pt x="71881" y="21970"/>
                </a:lnTo>
                <a:close/>
              </a:path>
            </a:pathLst>
          </a:custGeom>
          <a:solidFill>
            <a:srgbClr val="3366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9" name="object 27"/>
          <p:cNvSpPr/>
          <p:nvPr/>
        </p:nvSpPr>
        <p:spPr>
          <a:xfrm>
            <a:off x="5740186" y="3009000"/>
            <a:ext cx="1107947" cy="806196"/>
          </a:xfrm>
          <a:prstGeom prst="rect">
            <a:avLst/>
          </a:prstGeom>
          <a:blipFill>
            <a:blip r:embed="rId5"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0" name="object 28"/>
          <p:cNvSpPr/>
          <p:nvPr/>
        </p:nvSpPr>
        <p:spPr>
          <a:xfrm>
            <a:off x="5783238" y="3285861"/>
            <a:ext cx="767080" cy="466090"/>
          </a:xfrm>
          <a:custGeom>
            <a:avLst/>
            <a:gdLst/>
            <a:ahLst/>
            <a:cxnLst/>
            <a:rect l="l" t="t" r="r" b="b"/>
            <a:pathLst>
              <a:path w="767079" h="466089">
                <a:moveTo>
                  <a:pt x="669183" y="57279"/>
                </a:moveTo>
                <a:lnTo>
                  <a:pt x="612937" y="57287"/>
                </a:lnTo>
                <a:lnTo>
                  <a:pt x="0" y="416687"/>
                </a:lnTo>
                <a:lnTo>
                  <a:pt x="28828" y="465963"/>
                </a:lnTo>
                <a:lnTo>
                  <a:pt x="641347" y="106808"/>
                </a:lnTo>
                <a:lnTo>
                  <a:pt x="669183" y="57279"/>
                </a:lnTo>
                <a:close/>
              </a:path>
              <a:path w="767079" h="466089">
                <a:moveTo>
                  <a:pt x="764791" y="4063"/>
                </a:moveTo>
                <a:lnTo>
                  <a:pt x="703707" y="4063"/>
                </a:lnTo>
                <a:lnTo>
                  <a:pt x="732536" y="53339"/>
                </a:lnTo>
                <a:lnTo>
                  <a:pt x="641347" y="106808"/>
                </a:lnTo>
                <a:lnTo>
                  <a:pt x="595884" y="187705"/>
                </a:lnTo>
                <a:lnTo>
                  <a:pt x="592307" y="199370"/>
                </a:lnTo>
                <a:lnTo>
                  <a:pt x="593831" y="211070"/>
                </a:lnTo>
                <a:lnTo>
                  <a:pt x="599988" y="221224"/>
                </a:lnTo>
                <a:lnTo>
                  <a:pt x="613482" y="227494"/>
                </a:lnTo>
                <a:lnTo>
                  <a:pt x="625531" y="228797"/>
                </a:lnTo>
                <a:lnTo>
                  <a:pt x="635670" y="225769"/>
                </a:lnTo>
                <a:lnTo>
                  <a:pt x="643433" y="219044"/>
                </a:lnTo>
                <a:lnTo>
                  <a:pt x="645667" y="215645"/>
                </a:lnTo>
                <a:lnTo>
                  <a:pt x="764791" y="4063"/>
                </a:lnTo>
                <a:close/>
              </a:path>
              <a:path w="767079" h="466089">
                <a:moveTo>
                  <a:pt x="709874" y="14604"/>
                </a:moveTo>
                <a:lnTo>
                  <a:pt x="693165" y="14604"/>
                </a:lnTo>
                <a:lnTo>
                  <a:pt x="718185" y="57276"/>
                </a:lnTo>
                <a:lnTo>
                  <a:pt x="669178" y="57287"/>
                </a:lnTo>
                <a:lnTo>
                  <a:pt x="641347" y="106808"/>
                </a:lnTo>
                <a:lnTo>
                  <a:pt x="732536" y="53339"/>
                </a:lnTo>
                <a:lnTo>
                  <a:pt x="709874" y="14604"/>
                </a:lnTo>
                <a:close/>
              </a:path>
              <a:path w="767079" h="466089">
                <a:moveTo>
                  <a:pt x="767079" y="0"/>
                </a:moveTo>
                <a:lnTo>
                  <a:pt x="519557" y="507"/>
                </a:lnTo>
                <a:lnTo>
                  <a:pt x="505909" y="4072"/>
                </a:lnTo>
                <a:lnTo>
                  <a:pt x="495818" y="13319"/>
                </a:lnTo>
                <a:lnTo>
                  <a:pt x="491115" y="26442"/>
                </a:lnTo>
                <a:lnTo>
                  <a:pt x="494281" y="41319"/>
                </a:lnTo>
                <a:lnTo>
                  <a:pt x="502733" y="51988"/>
                </a:lnTo>
                <a:lnTo>
                  <a:pt x="514886" y="57287"/>
                </a:lnTo>
                <a:lnTo>
                  <a:pt x="612955" y="57276"/>
                </a:lnTo>
                <a:lnTo>
                  <a:pt x="703707" y="4063"/>
                </a:lnTo>
                <a:lnTo>
                  <a:pt x="764791" y="4063"/>
                </a:lnTo>
                <a:lnTo>
                  <a:pt x="767079" y="0"/>
                </a:lnTo>
                <a:close/>
              </a:path>
              <a:path w="767079" h="466089">
                <a:moveTo>
                  <a:pt x="703707" y="4063"/>
                </a:moveTo>
                <a:lnTo>
                  <a:pt x="612946" y="57282"/>
                </a:lnTo>
                <a:lnTo>
                  <a:pt x="669184" y="57276"/>
                </a:lnTo>
                <a:lnTo>
                  <a:pt x="693165" y="14604"/>
                </a:lnTo>
                <a:lnTo>
                  <a:pt x="709874" y="14604"/>
                </a:lnTo>
                <a:lnTo>
                  <a:pt x="703707" y="4063"/>
                </a:lnTo>
                <a:close/>
              </a:path>
              <a:path w="767079" h="466089">
                <a:moveTo>
                  <a:pt x="693165" y="14604"/>
                </a:moveTo>
                <a:lnTo>
                  <a:pt x="669183" y="57279"/>
                </a:lnTo>
                <a:lnTo>
                  <a:pt x="718185" y="57276"/>
                </a:lnTo>
                <a:lnTo>
                  <a:pt x="693165" y="14604"/>
                </a:lnTo>
                <a:close/>
              </a:path>
            </a:pathLst>
          </a:custGeom>
          <a:solidFill>
            <a:srgbClr val="3366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1" name="object 29"/>
          <p:cNvSpPr/>
          <p:nvPr/>
        </p:nvSpPr>
        <p:spPr>
          <a:xfrm>
            <a:off x="2439202" y="5042017"/>
            <a:ext cx="987551" cy="848868"/>
          </a:xfrm>
          <a:prstGeom prst="rect">
            <a:avLst/>
          </a:prstGeom>
          <a:blipFill>
            <a:blip r:embed="rId6"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4" name="object 31"/>
          <p:cNvSpPr/>
          <p:nvPr/>
        </p:nvSpPr>
        <p:spPr>
          <a:xfrm>
            <a:off x="5926113" y="5302621"/>
            <a:ext cx="1100328" cy="850391"/>
          </a:xfrm>
          <a:prstGeom prst="rect">
            <a:avLst/>
          </a:prstGeom>
          <a:blipFill>
            <a:blip r:embed="rId7"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8" name="object 32"/>
          <p:cNvSpPr/>
          <p:nvPr/>
        </p:nvSpPr>
        <p:spPr>
          <a:xfrm>
            <a:off x="5968786" y="5325735"/>
            <a:ext cx="760730" cy="509905"/>
          </a:xfrm>
          <a:custGeom>
            <a:avLst/>
            <a:gdLst/>
            <a:ahLst/>
            <a:cxnLst/>
            <a:rect l="l" t="t" r="r" b="b"/>
            <a:pathLst>
              <a:path w="760729" h="509904">
                <a:moveTo>
                  <a:pt x="509595" y="440697"/>
                </a:moveTo>
                <a:lnTo>
                  <a:pt x="497871" y="445856"/>
                </a:lnTo>
                <a:lnTo>
                  <a:pt x="489495" y="456278"/>
                </a:lnTo>
                <a:lnTo>
                  <a:pt x="485970" y="471203"/>
                </a:lnTo>
                <a:lnTo>
                  <a:pt x="490314" y="484102"/>
                </a:lnTo>
                <a:lnTo>
                  <a:pt x="499890" y="493387"/>
                </a:lnTo>
                <a:lnTo>
                  <a:pt x="513079" y="497331"/>
                </a:lnTo>
                <a:lnTo>
                  <a:pt x="760221" y="509777"/>
                </a:lnTo>
                <a:lnTo>
                  <a:pt x="756657" y="502665"/>
                </a:lnTo>
                <a:lnTo>
                  <a:pt x="697102" y="502665"/>
                </a:lnTo>
                <a:lnTo>
                  <a:pt x="609223" y="445333"/>
                </a:lnTo>
                <a:lnTo>
                  <a:pt x="509595" y="440697"/>
                </a:lnTo>
                <a:close/>
              </a:path>
              <a:path w="760729" h="509904">
                <a:moveTo>
                  <a:pt x="609223" y="445333"/>
                </a:moveTo>
                <a:lnTo>
                  <a:pt x="697102" y="502665"/>
                </a:lnTo>
                <a:lnTo>
                  <a:pt x="704312" y="491616"/>
                </a:lnTo>
                <a:lnTo>
                  <a:pt x="687196" y="491616"/>
                </a:lnTo>
                <a:lnTo>
                  <a:pt x="665297" y="447943"/>
                </a:lnTo>
                <a:lnTo>
                  <a:pt x="609223" y="445333"/>
                </a:lnTo>
                <a:close/>
              </a:path>
              <a:path w="760729" h="509904">
                <a:moveTo>
                  <a:pt x="629980" y="274488"/>
                </a:moveTo>
                <a:lnTo>
                  <a:pt x="617850" y="275109"/>
                </a:lnTo>
                <a:lnTo>
                  <a:pt x="604038" y="280632"/>
                </a:lnTo>
                <a:lnTo>
                  <a:pt x="597331" y="290510"/>
                </a:lnTo>
                <a:lnTo>
                  <a:pt x="595202" y="302179"/>
                </a:lnTo>
                <a:lnTo>
                  <a:pt x="598169" y="314070"/>
                </a:lnTo>
                <a:lnTo>
                  <a:pt x="639753" y="397000"/>
                </a:lnTo>
                <a:lnTo>
                  <a:pt x="728344" y="454786"/>
                </a:lnTo>
                <a:lnTo>
                  <a:pt x="697102" y="502665"/>
                </a:lnTo>
                <a:lnTo>
                  <a:pt x="756657" y="502665"/>
                </a:lnTo>
                <a:lnTo>
                  <a:pt x="649350" y="288543"/>
                </a:lnTo>
                <a:lnTo>
                  <a:pt x="647415" y="285269"/>
                </a:lnTo>
                <a:lnTo>
                  <a:pt x="639983" y="278098"/>
                </a:lnTo>
                <a:lnTo>
                  <a:pt x="629980" y="274488"/>
                </a:lnTo>
                <a:close/>
              </a:path>
              <a:path w="760729" h="509904">
                <a:moveTo>
                  <a:pt x="665297" y="447943"/>
                </a:moveTo>
                <a:lnTo>
                  <a:pt x="687196" y="491616"/>
                </a:lnTo>
                <a:lnTo>
                  <a:pt x="714120" y="450214"/>
                </a:lnTo>
                <a:lnTo>
                  <a:pt x="665297" y="447943"/>
                </a:lnTo>
                <a:close/>
              </a:path>
              <a:path w="760729" h="509904">
                <a:moveTo>
                  <a:pt x="639753" y="397000"/>
                </a:moveTo>
                <a:lnTo>
                  <a:pt x="665297" y="447943"/>
                </a:lnTo>
                <a:lnTo>
                  <a:pt x="714120" y="450214"/>
                </a:lnTo>
                <a:lnTo>
                  <a:pt x="687196" y="491616"/>
                </a:lnTo>
                <a:lnTo>
                  <a:pt x="704312" y="491616"/>
                </a:lnTo>
                <a:lnTo>
                  <a:pt x="728344" y="454786"/>
                </a:lnTo>
                <a:lnTo>
                  <a:pt x="639753" y="397000"/>
                </a:lnTo>
                <a:close/>
              </a:path>
              <a:path w="760729" h="509904">
                <a:moveTo>
                  <a:pt x="31114" y="0"/>
                </a:moveTo>
                <a:lnTo>
                  <a:pt x="0" y="47878"/>
                </a:lnTo>
                <a:lnTo>
                  <a:pt x="609223" y="445333"/>
                </a:lnTo>
                <a:lnTo>
                  <a:pt x="665297" y="447943"/>
                </a:lnTo>
                <a:lnTo>
                  <a:pt x="639753" y="397000"/>
                </a:lnTo>
                <a:lnTo>
                  <a:pt x="31114" y="0"/>
                </a:lnTo>
                <a:close/>
              </a:path>
            </a:pathLst>
          </a:custGeom>
          <a:solidFill>
            <a:srgbClr val="3366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9" name="object 3"/>
          <p:cNvSpPr/>
          <p:nvPr/>
        </p:nvSpPr>
        <p:spPr>
          <a:xfrm>
            <a:off x="3402129" y="4040636"/>
            <a:ext cx="264160" cy="0"/>
          </a:xfrm>
          <a:custGeom>
            <a:avLst/>
            <a:gdLst/>
            <a:ahLst/>
            <a:cxnLst/>
            <a:rect l="l" t="t" r="r" b="b"/>
            <a:pathLst>
              <a:path w="264160">
                <a:moveTo>
                  <a:pt x="0" y="0"/>
                </a:moveTo>
                <a:lnTo>
                  <a:pt x="264086" y="0"/>
                </a:lnTo>
              </a:path>
            </a:pathLst>
          </a:custGeom>
          <a:ln w="12931">
            <a:solidFill>
              <a:srgbClr val="000000"/>
            </a:solidFill>
          </a:ln>
        </p:spPr>
        <p:txBody>
          <a:bodyPr wrap="square" lIns="0" tIns="0" rIns="0" bIns="0" rtlCol="0"/>
          <a:lstStyle/>
          <a:p>
            <a:endParaRPr/>
          </a:p>
        </p:txBody>
      </p:sp>
      <p:sp>
        <p:nvSpPr>
          <p:cNvPr id="30" name="object 4"/>
          <p:cNvSpPr/>
          <p:nvPr/>
        </p:nvSpPr>
        <p:spPr>
          <a:xfrm>
            <a:off x="5102413" y="4040636"/>
            <a:ext cx="264160" cy="0"/>
          </a:xfrm>
          <a:custGeom>
            <a:avLst/>
            <a:gdLst/>
            <a:ahLst/>
            <a:cxnLst/>
            <a:rect l="l" t="t" r="r" b="b"/>
            <a:pathLst>
              <a:path w="264160">
                <a:moveTo>
                  <a:pt x="0" y="0"/>
                </a:moveTo>
                <a:lnTo>
                  <a:pt x="264086" y="0"/>
                </a:lnTo>
              </a:path>
            </a:pathLst>
          </a:custGeom>
          <a:ln w="12931">
            <a:solidFill>
              <a:srgbClr val="000000"/>
            </a:solidFill>
          </a:ln>
        </p:spPr>
        <p:txBody>
          <a:bodyPr wrap="square" lIns="0" tIns="0" rIns="0" bIns="0" rtlCol="0"/>
          <a:lstStyle/>
          <a:p>
            <a:endParaRPr/>
          </a:p>
        </p:txBody>
      </p:sp>
      <p:sp>
        <p:nvSpPr>
          <p:cNvPr id="31" name="object 5"/>
          <p:cNvSpPr/>
          <p:nvPr/>
        </p:nvSpPr>
        <p:spPr>
          <a:xfrm>
            <a:off x="5821197" y="4040636"/>
            <a:ext cx="264160" cy="0"/>
          </a:xfrm>
          <a:custGeom>
            <a:avLst/>
            <a:gdLst/>
            <a:ahLst/>
            <a:cxnLst/>
            <a:rect l="l" t="t" r="r" b="b"/>
            <a:pathLst>
              <a:path w="264160">
                <a:moveTo>
                  <a:pt x="0" y="0"/>
                </a:moveTo>
                <a:lnTo>
                  <a:pt x="264086" y="0"/>
                </a:lnTo>
              </a:path>
            </a:pathLst>
          </a:custGeom>
          <a:ln w="12931">
            <a:solidFill>
              <a:srgbClr val="000000"/>
            </a:solidFill>
          </a:ln>
        </p:spPr>
        <p:txBody>
          <a:bodyPr wrap="square" lIns="0" tIns="0" rIns="0" bIns="0" rtlCol="0"/>
          <a:lstStyle/>
          <a:p>
            <a:endParaRPr/>
          </a:p>
        </p:txBody>
      </p:sp>
      <p:sp>
        <p:nvSpPr>
          <p:cNvPr id="32" name="object 6"/>
          <p:cNvSpPr/>
          <p:nvPr/>
        </p:nvSpPr>
        <p:spPr>
          <a:xfrm>
            <a:off x="4964230" y="4812664"/>
            <a:ext cx="264160" cy="0"/>
          </a:xfrm>
          <a:custGeom>
            <a:avLst/>
            <a:gdLst/>
            <a:ahLst/>
            <a:cxnLst/>
            <a:rect l="l" t="t" r="r" b="b"/>
            <a:pathLst>
              <a:path w="264160">
                <a:moveTo>
                  <a:pt x="0" y="0"/>
                </a:moveTo>
                <a:lnTo>
                  <a:pt x="264106" y="0"/>
                </a:lnTo>
              </a:path>
            </a:pathLst>
          </a:custGeom>
          <a:ln w="12931">
            <a:solidFill>
              <a:srgbClr val="000000"/>
            </a:solidFill>
          </a:ln>
        </p:spPr>
        <p:txBody>
          <a:bodyPr wrap="square" lIns="0" tIns="0" rIns="0" bIns="0" rtlCol="0"/>
          <a:lstStyle/>
          <a:p>
            <a:endParaRPr/>
          </a:p>
        </p:txBody>
      </p:sp>
      <p:sp>
        <p:nvSpPr>
          <p:cNvPr id="33" name="object 8"/>
          <p:cNvSpPr txBox="1"/>
          <p:nvPr/>
        </p:nvSpPr>
        <p:spPr>
          <a:xfrm>
            <a:off x="3368322" y="4087172"/>
            <a:ext cx="270510" cy="854710"/>
          </a:xfrm>
          <a:prstGeom prst="rect">
            <a:avLst/>
          </a:prstGeom>
        </p:spPr>
        <p:txBody>
          <a:bodyPr vert="horz" wrap="square" lIns="0" tIns="0" rIns="0" bIns="0" rtlCol="0">
            <a:spAutoFit/>
          </a:bodyPr>
          <a:lstStyle/>
          <a:p>
            <a:pPr marL="99060">
              <a:lnSpc>
                <a:spcPct val="100000"/>
              </a:lnSpc>
            </a:pPr>
            <a:r>
              <a:rPr sz="2050" i="1" spc="80" dirty="0">
                <a:latin typeface="Times New Roman"/>
                <a:cs typeface="Times New Roman"/>
              </a:rPr>
              <a:t>f</a:t>
            </a:r>
            <a:r>
              <a:rPr sz="1800" i="1" spc="-7" baseline="-25462" dirty="0">
                <a:latin typeface="Times New Roman"/>
                <a:cs typeface="Times New Roman"/>
              </a:rPr>
              <a:t>o</a:t>
            </a:r>
            <a:endParaRPr sz="1800" baseline="-25462">
              <a:latin typeface="Times New Roman"/>
              <a:cs typeface="Times New Roman"/>
            </a:endParaRPr>
          </a:p>
          <a:p>
            <a:pPr marL="12700">
              <a:lnSpc>
                <a:spcPct val="100000"/>
              </a:lnSpc>
              <a:spcBef>
                <a:spcPts val="2010"/>
              </a:spcBef>
            </a:pPr>
            <a:r>
              <a:rPr sz="2050" dirty="0">
                <a:latin typeface="Times New Roman"/>
                <a:cs typeface="Times New Roman"/>
              </a:rPr>
              <a:t>0</a:t>
            </a:r>
            <a:endParaRPr sz="2050">
              <a:latin typeface="Times New Roman"/>
              <a:cs typeface="Times New Roman"/>
            </a:endParaRPr>
          </a:p>
        </p:txBody>
      </p:sp>
      <p:sp>
        <p:nvSpPr>
          <p:cNvPr id="34" name="object 9"/>
          <p:cNvSpPr txBox="1"/>
          <p:nvPr/>
        </p:nvSpPr>
        <p:spPr>
          <a:xfrm>
            <a:off x="3094020" y="3715457"/>
            <a:ext cx="541655" cy="450215"/>
          </a:xfrm>
          <a:prstGeom prst="rect">
            <a:avLst/>
          </a:prstGeom>
        </p:spPr>
        <p:txBody>
          <a:bodyPr vert="horz" wrap="square" lIns="0" tIns="0" rIns="0" bIns="0" rtlCol="0">
            <a:spAutoFit/>
          </a:bodyPr>
          <a:lstStyle/>
          <a:p>
            <a:pPr marL="12700">
              <a:lnSpc>
                <a:spcPct val="100000"/>
              </a:lnSpc>
            </a:pPr>
            <a:r>
              <a:rPr sz="3075" spc="127" baseline="-4065" dirty="0">
                <a:latin typeface="Symbol"/>
                <a:cs typeface="Symbol"/>
              </a:rPr>
              <a:t></a:t>
            </a:r>
            <a:r>
              <a:rPr sz="3075" baseline="-35230" dirty="0">
                <a:latin typeface="Symbol"/>
                <a:cs typeface="Symbol"/>
              </a:rPr>
              <a:t></a:t>
            </a:r>
            <a:r>
              <a:rPr sz="3075" baseline="-35230" dirty="0">
                <a:latin typeface="Times New Roman"/>
                <a:cs typeface="Times New Roman"/>
              </a:rPr>
              <a:t> </a:t>
            </a:r>
            <a:r>
              <a:rPr sz="3075" spc="-240" baseline="-35230" dirty="0">
                <a:latin typeface="Times New Roman"/>
                <a:cs typeface="Times New Roman"/>
              </a:rPr>
              <a:t> </a:t>
            </a:r>
            <a:r>
              <a:rPr sz="2050" i="1" spc="80" dirty="0">
                <a:latin typeface="Times New Roman"/>
                <a:cs typeface="Times New Roman"/>
              </a:rPr>
              <a:t>f</a:t>
            </a:r>
            <a:r>
              <a:rPr sz="1800" i="1" spc="-7" baseline="-25462" dirty="0">
                <a:latin typeface="Times New Roman"/>
                <a:cs typeface="Times New Roman"/>
              </a:rPr>
              <a:t>e</a:t>
            </a:r>
            <a:endParaRPr sz="1800" baseline="-25462">
              <a:latin typeface="Times New Roman"/>
              <a:cs typeface="Times New Roman"/>
            </a:endParaRPr>
          </a:p>
        </p:txBody>
      </p:sp>
      <p:sp>
        <p:nvSpPr>
          <p:cNvPr id="35" name="object 10"/>
          <p:cNvSpPr txBox="1"/>
          <p:nvPr/>
        </p:nvSpPr>
        <p:spPr>
          <a:xfrm>
            <a:off x="5159429" y="3715457"/>
            <a:ext cx="1061085" cy="332740"/>
          </a:xfrm>
          <a:prstGeom prst="rect">
            <a:avLst/>
          </a:prstGeom>
        </p:spPr>
        <p:txBody>
          <a:bodyPr vert="horz" wrap="square" lIns="0" tIns="0" rIns="0" bIns="0" rtlCol="0">
            <a:spAutoFit/>
          </a:bodyPr>
          <a:lstStyle/>
          <a:p>
            <a:pPr marL="12700">
              <a:lnSpc>
                <a:spcPct val="100000"/>
              </a:lnSpc>
              <a:tabLst>
                <a:tab pos="726440" algn="l"/>
              </a:tabLst>
            </a:pPr>
            <a:r>
              <a:rPr sz="2050" i="1" spc="80" dirty="0">
                <a:latin typeface="Times New Roman"/>
                <a:cs typeface="Times New Roman"/>
              </a:rPr>
              <a:t>f</a:t>
            </a:r>
            <a:r>
              <a:rPr sz="1800" i="1" spc="-7" baseline="-25462" dirty="0">
                <a:latin typeface="Times New Roman"/>
                <a:cs typeface="Times New Roman"/>
              </a:rPr>
              <a:t>e</a:t>
            </a:r>
            <a:r>
              <a:rPr sz="1800" i="1" baseline="-25462" dirty="0">
                <a:latin typeface="Times New Roman"/>
                <a:cs typeface="Times New Roman"/>
              </a:rPr>
              <a:t>	</a:t>
            </a:r>
            <a:r>
              <a:rPr sz="2050" i="1" spc="80" dirty="0">
                <a:latin typeface="Times New Roman"/>
                <a:cs typeface="Times New Roman"/>
              </a:rPr>
              <a:t>f</a:t>
            </a:r>
            <a:r>
              <a:rPr sz="1800" i="1" spc="-7" baseline="-25462" dirty="0">
                <a:latin typeface="Times New Roman"/>
                <a:cs typeface="Times New Roman"/>
              </a:rPr>
              <a:t>o</a:t>
            </a:r>
            <a:r>
              <a:rPr sz="1800" i="1" baseline="-25462" dirty="0">
                <a:latin typeface="Times New Roman"/>
                <a:cs typeface="Times New Roman"/>
              </a:rPr>
              <a:t> </a:t>
            </a:r>
            <a:r>
              <a:rPr sz="1800" i="1" spc="-165" baseline="-25462" dirty="0">
                <a:latin typeface="Times New Roman"/>
                <a:cs typeface="Times New Roman"/>
              </a:rPr>
              <a:t> </a:t>
            </a:r>
            <a:r>
              <a:rPr sz="3075" baseline="-4065" dirty="0">
                <a:latin typeface="Symbol"/>
                <a:cs typeface="Symbol"/>
              </a:rPr>
              <a:t></a:t>
            </a:r>
            <a:endParaRPr sz="3075" baseline="-4065">
              <a:latin typeface="Symbol"/>
              <a:cs typeface="Symbol"/>
            </a:endParaRPr>
          </a:p>
        </p:txBody>
      </p:sp>
      <p:sp>
        <p:nvSpPr>
          <p:cNvPr id="36" name="object 11"/>
          <p:cNvSpPr txBox="1"/>
          <p:nvPr/>
        </p:nvSpPr>
        <p:spPr>
          <a:xfrm>
            <a:off x="4042845" y="4039078"/>
            <a:ext cx="101600" cy="176530"/>
          </a:xfrm>
          <a:prstGeom prst="rect">
            <a:avLst/>
          </a:prstGeom>
        </p:spPr>
        <p:txBody>
          <a:bodyPr vert="horz" wrap="square" lIns="0" tIns="0" rIns="0" bIns="0" rtlCol="0">
            <a:spAutoFit/>
          </a:bodyPr>
          <a:lstStyle/>
          <a:p>
            <a:pPr marL="12700">
              <a:lnSpc>
                <a:spcPct val="100000"/>
              </a:lnSpc>
            </a:pPr>
            <a:r>
              <a:rPr sz="1200" i="1" spc="-5" dirty="0">
                <a:latin typeface="Times New Roman"/>
                <a:cs typeface="Times New Roman"/>
              </a:rPr>
              <a:t>o</a:t>
            </a:r>
            <a:endParaRPr sz="1200">
              <a:latin typeface="Times New Roman"/>
              <a:cs typeface="Times New Roman"/>
            </a:endParaRPr>
          </a:p>
        </p:txBody>
      </p:sp>
      <p:sp>
        <p:nvSpPr>
          <p:cNvPr id="37" name="object 12"/>
          <p:cNvSpPr txBox="1"/>
          <p:nvPr/>
        </p:nvSpPr>
        <p:spPr>
          <a:xfrm>
            <a:off x="3959808" y="3878758"/>
            <a:ext cx="1086485" cy="337185"/>
          </a:xfrm>
          <a:prstGeom prst="rect">
            <a:avLst/>
          </a:prstGeom>
        </p:spPr>
        <p:txBody>
          <a:bodyPr vert="horz" wrap="square" lIns="0" tIns="0" rIns="0" bIns="0" rtlCol="0">
            <a:spAutoFit/>
          </a:bodyPr>
          <a:lstStyle/>
          <a:p>
            <a:pPr marL="12700">
              <a:lnSpc>
                <a:spcPct val="100000"/>
              </a:lnSpc>
              <a:tabLst>
                <a:tab pos="243204" algn="l"/>
              </a:tabLst>
            </a:pPr>
            <a:r>
              <a:rPr sz="2050" i="1" dirty="0">
                <a:latin typeface="Times New Roman"/>
                <a:cs typeface="Times New Roman"/>
              </a:rPr>
              <a:t>f	</a:t>
            </a:r>
            <a:r>
              <a:rPr sz="2050" dirty="0">
                <a:latin typeface="Symbol"/>
                <a:cs typeface="Symbol"/>
              </a:rPr>
              <a:t></a:t>
            </a:r>
            <a:r>
              <a:rPr sz="2050" spc="254" dirty="0">
                <a:latin typeface="Times New Roman"/>
                <a:cs typeface="Times New Roman"/>
              </a:rPr>
              <a:t> </a:t>
            </a:r>
            <a:r>
              <a:rPr sz="2050" i="1" spc="80" dirty="0">
                <a:latin typeface="Times New Roman"/>
                <a:cs typeface="Times New Roman"/>
              </a:rPr>
              <a:t>f</a:t>
            </a:r>
            <a:r>
              <a:rPr sz="1800" i="1" spc="-7" baseline="-25462" dirty="0">
                <a:latin typeface="Times New Roman"/>
                <a:cs typeface="Times New Roman"/>
              </a:rPr>
              <a:t>e</a:t>
            </a:r>
            <a:r>
              <a:rPr sz="1800" i="1" baseline="-25462" dirty="0">
                <a:latin typeface="Times New Roman"/>
                <a:cs typeface="Times New Roman"/>
              </a:rPr>
              <a:t> </a:t>
            </a:r>
            <a:r>
              <a:rPr sz="1800" i="1" spc="-60" baseline="-25462" dirty="0">
                <a:latin typeface="Times New Roman"/>
                <a:cs typeface="Times New Roman"/>
              </a:rPr>
              <a:t> </a:t>
            </a:r>
            <a:r>
              <a:rPr sz="2050" dirty="0">
                <a:latin typeface="Symbol"/>
                <a:cs typeface="Symbol"/>
              </a:rPr>
              <a:t></a:t>
            </a:r>
            <a:r>
              <a:rPr sz="2050" spc="-130" dirty="0">
                <a:latin typeface="Times New Roman"/>
                <a:cs typeface="Times New Roman"/>
              </a:rPr>
              <a:t> </a:t>
            </a:r>
            <a:r>
              <a:rPr sz="2050" i="1" spc="-20" dirty="0">
                <a:latin typeface="Times New Roman"/>
                <a:cs typeface="Times New Roman"/>
              </a:rPr>
              <a:t>s</a:t>
            </a:r>
            <a:r>
              <a:rPr sz="1800" i="1" spc="-7" baseline="-25462" dirty="0">
                <a:latin typeface="Times New Roman"/>
                <a:cs typeface="Times New Roman"/>
              </a:rPr>
              <a:t>o</a:t>
            </a:r>
            <a:endParaRPr sz="1800" baseline="-25462">
              <a:latin typeface="Times New Roman"/>
              <a:cs typeface="Times New Roman"/>
            </a:endParaRPr>
          </a:p>
        </p:txBody>
      </p:sp>
      <p:sp>
        <p:nvSpPr>
          <p:cNvPr id="38" name="object 13"/>
          <p:cNvSpPr txBox="1"/>
          <p:nvPr/>
        </p:nvSpPr>
        <p:spPr>
          <a:xfrm>
            <a:off x="5695060" y="4039078"/>
            <a:ext cx="67945" cy="176530"/>
          </a:xfrm>
          <a:prstGeom prst="rect">
            <a:avLst/>
          </a:prstGeom>
        </p:spPr>
        <p:txBody>
          <a:bodyPr vert="horz" wrap="square" lIns="0" tIns="0" rIns="0" bIns="0" rtlCol="0">
            <a:spAutoFit/>
          </a:bodyPr>
          <a:lstStyle/>
          <a:p>
            <a:pPr marL="12700">
              <a:lnSpc>
                <a:spcPct val="100000"/>
              </a:lnSpc>
            </a:pPr>
            <a:r>
              <a:rPr sz="1200" i="1" spc="-5" dirty="0">
                <a:latin typeface="Times New Roman"/>
                <a:cs typeface="Times New Roman"/>
              </a:rPr>
              <a:t>i</a:t>
            </a:r>
            <a:endParaRPr sz="1200">
              <a:latin typeface="Times New Roman"/>
              <a:cs typeface="Times New Roman"/>
            </a:endParaRPr>
          </a:p>
        </p:txBody>
      </p:sp>
      <p:sp>
        <p:nvSpPr>
          <p:cNvPr id="39" name="object 14"/>
          <p:cNvSpPr txBox="1"/>
          <p:nvPr/>
        </p:nvSpPr>
        <p:spPr>
          <a:xfrm>
            <a:off x="5154664" y="4087172"/>
            <a:ext cx="184785" cy="332740"/>
          </a:xfrm>
          <a:prstGeom prst="rect">
            <a:avLst/>
          </a:prstGeom>
        </p:spPr>
        <p:txBody>
          <a:bodyPr vert="horz" wrap="square" lIns="0" tIns="0" rIns="0" bIns="0" rtlCol="0">
            <a:spAutoFit/>
          </a:bodyPr>
          <a:lstStyle/>
          <a:p>
            <a:pPr marL="12700">
              <a:lnSpc>
                <a:spcPct val="100000"/>
              </a:lnSpc>
            </a:pPr>
            <a:r>
              <a:rPr sz="2050" i="1" spc="80" dirty="0">
                <a:latin typeface="Times New Roman"/>
                <a:cs typeface="Times New Roman"/>
              </a:rPr>
              <a:t>f</a:t>
            </a:r>
            <a:r>
              <a:rPr sz="1800" i="1" spc="-7" baseline="-25462" dirty="0">
                <a:latin typeface="Times New Roman"/>
                <a:cs typeface="Times New Roman"/>
              </a:rPr>
              <a:t>o</a:t>
            </a:r>
            <a:endParaRPr sz="1800" baseline="-25462">
              <a:latin typeface="Times New Roman"/>
              <a:cs typeface="Times New Roman"/>
            </a:endParaRPr>
          </a:p>
        </p:txBody>
      </p:sp>
      <p:sp>
        <p:nvSpPr>
          <p:cNvPr id="40" name="object 15"/>
          <p:cNvSpPr txBox="1"/>
          <p:nvPr/>
        </p:nvSpPr>
        <p:spPr>
          <a:xfrm>
            <a:off x="5877924" y="3982229"/>
            <a:ext cx="342265" cy="438150"/>
          </a:xfrm>
          <a:prstGeom prst="rect">
            <a:avLst/>
          </a:prstGeom>
        </p:spPr>
        <p:txBody>
          <a:bodyPr vert="horz" wrap="square" lIns="0" tIns="0" rIns="0" bIns="0" rtlCol="0">
            <a:spAutoFit/>
          </a:bodyPr>
          <a:lstStyle/>
          <a:p>
            <a:pPr marL="12700">
              <a:lnSpc>
                <a:spcPct val="100000"/>
              </a:lnSpc>
            </a:pPr>
            <a:r>
              <a:rPr sz="3075" i="1" spc="120" baseline="-21680" dirty="0">
                <a:latin typeface="Times New Roman"/>
                <a:cs typeface="Times New Roman"/>
              </a:rPr>
              <a:t>f</a:t>
            </a:r>
            <a:r>
              <a:rPr sz="1800" i="1" spc="-7" baseline="-60185" dirty="0">
                <a:latin typeface="Times New Roman"/>
                <a:cs typeface="Times New Roman"/>
              </a:rPr>
              <a:t>e</a:t>
            </a:r>
            <a:r>
              <a:rPr sz="1800" i="1" baseline="-60185" dirty="0">
                <a:latin typeface="Times New Roman"/>
                <a:cs typeface="Times New Roman"/>
              </a:rPr>
              <a:t> </a:t>
            </a:r>
            <a:r>
              <a:rPr sz="1800" i="1" spc="-127" baseline="-60185" dirty="0">
                <a:latin typeface="Times New Roman"/>
                <a:cs typeface="Times New Roman"/>
              </a:rPr>
              <a:t> </a:t>
            </a:r>
            <a:r>
              <a:rPr sz="2050" dirty="0">
                <a:latin typeface="Symbol"/>
                <a:cs typeface="Symbol"/>
              </a:rPr>
              <a:t></a:t>
            </a:r>
            <a:endParaRPr sz="2050">
              <a:latin typeface="Symbol"/>
              <a:cs typeface="Symbol"/>
            </a:endParaRPr>
          </a:p>
        </p:txBody>
      </p:sp>
      <p:sp>
        <p:nvSpPr>
          <p:cNvPr id="41" name="object 16"/>
          <p:cNvSpPr txBox="1"/>
          <p:nvPr/>
        </p:nvSpPr>
        <p:spPr>
          <a:xfrm>
            <a:off x="4767750" y="4487485"/>
            <a:ext cx="433705" cy="450215"/>
          </a:xfrm>
          <a:prstGeom prst="rect">
            <a:avLst/>
          </a:prstGeom>
        </p:spPr>
        <p:txBody>
          <a:bodyPr vert="horz" wrap="square" lIns="0" tIns="0" rIns="0" bIns="0" rtlCol="0">
            <a:spAutoFit/>
          </a:bodyPr>
          <a:lstStyle/>
          <a:p>
            <a:pPr marL="261620" indent="-248920">
              <a:lnSpc>
                <a:spcPct val="100000"/>
              </a:lnSpc>
              <a:buFont typeface="Symbol"/>
              <a:buChar char=""/>
              <a:tabLst>
                <a:tab pos="262255" algn="l"/>
              </a:tabLst>
            </a:pPr>
            <a:r>
              <a:rPr sz="2050" i="1" spc="80" dirty="0">
                <a:latin typeface="Times New Roman"/>
                <a:cs typeface="Times New Roman"/>
              </a:rPr>
              <a:t>f</a:t>
            </a:r>
            <a:r>
              <a:rPr sz="1800" i="1" spc="-7" baseline="-25462" dirty="0">
                <a:latin typeface="Times New Roman"/>
                <a:cs typeface="Times New Roman"/>
              </a:rPr>
              <a:t>o</a:t>
            </a:r>
            <a:endParaRPr sz="1800" baseline="-25462">
              <a:latin typeface="Times New Roman"/>
              <a:cs typeface="Times New Roman"/>
            </a:endParaRPr>
          </a:p>
        </p:txBody>
      </p:sp>
      <p:sp>
        <p:nvSpPr>
          <p:cNvPr id="42" name="object 17"/>
          <p:cNvSpPr txBox="1"/>
          <p:nvPr/>
        </p:nvSpPr>
        <p:spPr>
          <a:xfrm>
            <a:off x="5021642" y="4859200"/>
            <a:ext cx="175895" cy="332740"/>
          </a:xfrm>
          <a:prstGeom prst="rect">
            <a:avLst/>
          </a:prstGeom>
        </p:spPr>
        <p:txBody>
          <a:bodyPr vert="horz" wrap="square" lIns="0" tIns="0" rIns="0" bIns="0" rtlCol="0">
            <a:spAutoFit/>
          </a:bodyPr>
          <a:lstStyle/>
          <a:p>
            <a:pPr marL="12700">
              <a:lnSpc>
                <a:spcPct val="100000"/>
              </a:lnSpc>
            </a:pPr>
            <a:r>
              <a:rPr sz="2050" i="1" spc="80" dirty="0">
                <a:latin typeface="Times New Roman"/>
                <a:cs typeface="Times New Roman"/>
              </a:rPr>
              <a:t>f</a:t>
            </a:r>
            <a:r>
              <a:rPr sz="1800" i="1" spc="-7" baseline="-25462" dirty="0">
                <a:latin typeface="Times New Roman"/>
                <a:cs typeface="Times New Roman"/>
              </a:rPr>
              <a:t>e</a:t>
            </a:r>
            <a:endParaRPr sz="1800" baseline="-25462">
              <a:latin typeface="Times New Roman"/>
              <a:cs typeface="Times New Roman"/>
            </a:endParaRPr>
          </a:p>
        </p:txBody>
      </p:sp>
      <p:sp>
        <p:nvSpPr>
          <p:cNvPr id="43" name="object 18"/>
          <p:cNvSpPr txBox="1"/>
          <p:nvPr/>
        </p:nvSpPr>
        <p:spPr>
          <a:xfrm>
            <a:off x="5406021" y="3878758"/>
            <a:ext cx="319405" cy="291465"/>
          </a:xfrm>
          <a:prstGeom prst="rect">
            <a:avLst/>
          </a:prstGeom>
        </p:spPr>
        <p:txBody>
          <a:bodyPr vert="horz" wrap="square" lIns="0" tIns="0" rIns="0" bIns="0" rtlCol="0">
            <a:spAutoFit/>
          </a:bodyPr>
          <a:lstStyle/>
          <a:p>
            <a:pPr marL="204470" indent="-191770">
              <a:lnSpc>
                <a:spcPct val="100000"/>
              </a:lnSpc>
              <a:buFont typeface="Symbol"/>
              <a:buChar char=""/>
              <a:tabLst>
                <a:tab pos="205104" algn="l"/>
              </a:tabLst>
            </a:pPr>
            <a:r>
              <a:rPr sz="2050" i="1" dirty="0">
                <a:latin typeface="Times New Roman"/>
                <a:cs typeface="Times New Roman"/>
              </a:rPr>
              <a:t>s</a:t>
            </a:r>
            <a:endParaRPr sz="2050">
              <a:latin typeface="Times New Roman"/>
              <a:cs typeface="Times New Roman"/>
            </a:endParaRPr>
          </a:p>
        </p:txBody>
      </p:sp>
      <p:sp>
        <p:nvSpPr>
          <p:cNvPr id="49" name="object 19"/>
          <p:cNvSpPr txBox="1"/>
          <p:nvPr/>
        </p:nvSpPr>
        <p:spPr>
          <a:xfrm>
            <a:off x="3094020" y="3982229"/>
            <a:ext cx="126364" cy="788035"/>
          </a:xfrm>
          <a:prstGeom prst="rect">
            <a:avLst/>
          </a:prstGeom>
        </p:spPr>
        <p:txBody>
          <a:bodyPr vert="horz" wrap="square" lIns="0" tIns="0" rIns="0" bIns="0" rtlCol="0">
            <a:spAutoFit/>
          </a:bodyPr>
          <a:lstStyle/>
          <a:p>
            <a:pPr marL="12700">
              <a:lnSpc>
                <a:spcPts val="2215"/>
              </a:lnSpc>
            </a:pPr>
            <a:r>
              <a:rPr sz="2050" dirty="0">
                <a:latin typeface="Symbol"/>
                <a:cs typeface="Symbol"/>
              </a:rPr>
              <a:t></a:t>
            </a:r>
            <a:endParaRPr sz="2050">
              <a:latin typeface="Symbol"/>
              <a:cs typeface="Symbol"/>
            </a:endParaRPr>
          </a:p>
          <a:p>
            <a:pPr marL="12700">
              <a:lnSpc>
                <a:spcPts val="1975"/>
              </a:lnSpc>
            </a:pPr>
            <a:r>
              <a:rPr sz="2050" dirty="0">
                <a:latin typeface="Symbol"/>
                <a:cs typeface="Symbol"/>
              </a:rPr>
              <a:t></a:t>
            </a:r>
            <a:endParaRPr sz="2050">
              <a:latin typeface="Symbol"/>
              <a:cs typeface="Symbol"/>
            </a:endParaRPr>
          </a:p>
          <a:p>
            <a:pPr marL="12700">
              <a:lnSpc>
                <a:spcPts val="2215"/>
              </a:lnSpc>
            </a:pPr>
            <a:r>
              <a:rPr sz="2050" dirty="0">
                <a:latin typeface="Symbol"/>
                <a:cs typeface="Symbol"/>
              </a:rPr>
              <a:t></a:t>
            </a:r>
            <a:endParaRPr sz="2050">
              <a:latin typeface="Symbol"/>
              <a:cs typeface="Symbol"/>
            </a:endParaRPr>
          </a:p>
        </p:txBody>
      </p:sp>
      <p:sp>
        <p:nvSpPr>
          <p:cNvPr id="50" name="object 20"/>
          <p:cNvSpPr txBox="1"/>
          <p:nvPr/>
        </p:nvSpPr>
        <p:spPr>
          <a:xfrm>
            <a:off x="6094375" y="4232766"/>
            <a:ext cx="126364" cy="537845"/>
          </a:xfrm>
          <a:prstGeom prst="rect">
            <a:avLst/>
          </a:prstGeom>
        </p:spPr>
        <p:txBody>
          <a:bodyPr vert="horz" wrap="square" lIns="0" tIns="0" rIns="0" bIns="0" rtlCol="0">
            <a:spAutoFit/>
          </a:bodyPr>
          <a:lstStyle/>
          <a:p>
            <a:pPr marL="12700">
              <a:lnSpc>
                <a:spcPts val="2215"/>
              </a:lnSpc>
            </a:pPr>
            <a:r>
              <a:rPr sz="2050" dirty="0">
                <a:latin typeface="Symbol"/>
                <a:cs typeface="Symbol"/>
              </a:rPr>
              <a:t></a:t>
            </a:r>
            <a:endParaRPr sz="2050">
              <a:latin typeface="Symbol"/>
              <a:cs typeface="Symbol"/>
            </a:endParaRPr>
          </a:p>
          <a:p>
            <a:pPr marL="12700">
              <a:lnSpc>
                <a:spcPts val="2215"/>
              </a:lnSpc>
            </a:pPr>
            <a:r>
              <a:rPr sz="2050" dirty="0">
                <a:latin typeface="Symbol"/>
                <a:cs typeface="Symbol"/>
              </a:rPr>
              <a:t></a:t>
            </a:r>
            <a:endParaRPr sz="2050">
              <a:latin typeface="Symbol"/>
              <a:cs typeface="Symbol"/>
            </a:endParaRPr>
          </a:p>
        </p:txBody>
      </p:sp>
      <p:sp>
        <p:nvSpPr>
          <p:cNvPr id="51" name="object 21"/>
          <p:cNvSpPr txBox="1"/>
          <p:nvPr/>
        </p:nvSpPr>
        <p:spPr>
          <a:xfrm>
            <a:off x="3094020" y="4733846"/>
            <a:ext cx="126364" cy="477520"/>
          </a:xfrm>
          <a:prstGeom prst="rect">
            <a:avLst/>
          </a:prstGeom>
        </p:spPr>
        <p:txBody>
          <a:bodyPr vert="horz" wrap="square" lIns="0" tIns="0" rIns="0" bIns="0" rtlCol="0">
            <a:spAutoFit/>
          </a:bodyPr>
          <a:lstStyle/>
          <a:p>
            <a:pPr marL="12700">
              <a:lnSpc>
                <a:spcPts val="1980"/>
              </a:lnSpc>
            </a:pPr>
            <a:r>
              <a:rPr sz="2050" dirty="0">
                <a:latin typeface="Symbol"/>
                <a:cs typeface="Symbol"/>
              </a:rPr>
              <a:t></a:t>
            </a:r>
            <a:endParaRPr sz="2050">
              <a:latin typeface="Symbol"/>
              <a:cs typeface="Symbol"/>
            </a:endParaRPr>
          </a:p>
          <a:p>
            <a:pPr marL="12700">
              <a:lnSpc>
                <a:spcPts val="1980"/>
              </a:lnSpc>
            </a:pPr>
            <a:r>
              <a:rPr sz="2050" dirty="0">
                <a:latin typeface="Symbol"/>
                <a:cs typeface="Symbol"/>
              </a:rPr>
              <a:t></a:t>
            </a:r>
            <a:endParaRPr sz="2050">
              <a:latin typeface="Symbol"/>
              <a:cs typeface="Symbol"/>
            </a:endParaRPr>
          </a:p>
        </p:txBody>
      </p:sp>
      <p:sp>
        <p:nvSpPr>
          <p:cNvPr id="52" name="object 22"/>
          <p:cNvSpPr txBox="1"/>
          <p:nvPr/>
        </p:nvSpPr>
        <p:spPr>
          <a:xfrm>
            <a:off x="6094375" y="4733846"/>
            <a:ext cx="126364" cy="477520"/>
          </a:xfrm>
          <a:prstGeom prst="rect">
            <a:avLst/>
          </a:prstGeom>
        </p:spPr>
        <p:txBody>
          <a:bodyPr vert="horz" wrap="square" lIns="0" tIns="0" rIns="0" bIns="0" rtlCol="0">
            <a:spAutoFit/>
          </a:bodyPr>
          <a:lstStyle/>
          <a:p>
            <a:pPr marL="12700">
              <a:lnSpc>
                <a:spcPts val="1980"/>
              </a:lnSpc>
            </a:pPr>
            <a:r>
              <a:rPr sz="2050" dirty="0">
                <a:latin typeface="Symbol"/>
                <a:cs typeface="Symbol"/>
              </a:rPr>
              <a:t></a:t>
            </a:r>
            <a:endParaRPr sz="2050">
              <a:latin typeface="Symbol"/>
              <a:cs typeface="Symbol"/>
            </a:endParaRPr>
          </a:p>
          <a:p>
            <a:pPr marL="12700">
              <a:lnSpc>
                <a:spcPts val="1980"/>
              </a:lnSpc>
            </a:pPr>
            <a:r>
              <a:rPr sz="2050" dirty="0">
                <a:latin typeface="Symbol"/>
                <a:cs typeface="Symbol"/>
              </a:rPr>
              <a:t></a:t>
            </a:r>
            <a:endParaRPr sz="2050">
              <a:latin typeface="Symbol"/>
              <a:cs typeface="Symbol"/>
            </a:endParaRPr>
          </a:p>
        </p:txBody>
      </p:sp>
      <p:sp>
        <p:nvSpPr>
          <p:cNvPr id="2" name="矩形 1"/>
          <p:cNvSpPr/>
          <p:nvPr/>
        </p:nvSpPr>
        <p:spPr>
          <a:xfrm>
            <a:off x="8289089" y="1491316"/>
            <a:ext cx="331181" cy="369332"/>
          </a:xfrm>
          <a:prstGeom prst="rect">
            <a:avLst/>
          </a:prstGeom>
        </p:spPr>
        <p:txBody>
          <a:bodyPr wrap="none">
            <a:spAutoFit/>
          </a:bodyPr>
          <a:lstStyle/>
          <a:p>
            <a:r>
              <a:rPr lang="en-US" altLang="zh-CN" spc="5">
                <a:latin typeface="Arial" panose="020B0604020202020204" pitchFamily="34" charset="0"/>
                <a:ea typeface="黑体" panose="02010609060101010101" pitchFamily="49" charset="-122"/>
                <a:cs typeface="Arial" panose="020B0604020202020204" pitchFamily="34" charset="0"/>
              </a:rPr>
              <a:t>s</a:t>
            </a:r>
            <a:r>
              <a:rPr lang="en-US" altLang="zh-CN" sz="1600" baseline="-21164">
                <a:latin typeface="Arial" panose="020B0604020202020204" pitchFamily="34" charset="0"/>
                <a:ea typeface="黑体" panose="02010609060101010101" pitchFamily="49" charset="-122"/>
                <a:cs typeface="Arial" panose="020B0604020202020204" pitchFamily="34" charset="0"/>
              </a:rPr>
              <a:t>i</a:t>
            </a:r>
            <a:endParaRPr lang="zh-CN" altLang="en-US"/>
          </a:p>
        </p:txBody>
      </p:sp>
      <p:sp>
        <p:nvSpPr>
          <p:cNvPr id="46" name="矩形 45"/>
          <p:cNvSpPr/>
          <p:nvPr/>
        </p:nvSpPr>
        <p:spPr>
          <a:xfrm>
            <a:off x="5653334" y="1163804"/>
            <a:ext cx="376065" cy="369332"/>
          </a:xfrm>
          <a:prstGeom prst="rect">
            <a:avLst/>
          </a:prstGeom>
        </p:spPr>
        <p:txBody>
          <a:bodyPr wrap="none">
            <a:spAutoFit/>
          </a:bodyPr>
          <a:lstStyle/>
          <a:p>
            <a:r>
              <a:rPr lang="en-US" altLang="zh-CN" spc="5" smtClean="0">
                <a:latin typeface="Arial" panose="020B0604020202020204" pitchFamily="34" charset="0"/>
                <a:ea typeface="黑体" panose="02010609060101010101" pitchFamily="49" charset="-122"/>
                <a:cs typeface="Arial" panose="020B0604020202020204" pitchFamily="34" charset="0"/>
              </a:rPr>
              <a:t>s</a:t>
            </a:r>
            <a:r>
              <a:rPr lang="en-US" altLang="zh-CN" sz="1600" baseline="-21164">
                <a:latin typeface="Arial" panose="020B0604020202020204" pitchFamily="34" charset="0"/>
                <a:ea typeface="黑体" panose="02010609060101010101" pitchFamily="49" charset="-122"/>
                <a:cs typeface="Arial" panose="020B0604020202020204" pitchFamily="34" charset="0"/>
              </a:rPr>
              <a:t>o</a:t>
            </a:r>
            <a:endParaRPr lang="zh-CN" altLang="en-US"/>
          </a:p>
        </p:txBody>
      </p:sp>
    </p:spTree>
    <p:extLst>
      <p:ext uri="{BB962C8B-B14F-4D97-AF65-F5344CB8AC3E}">
        <p14:creationId xmlns:p14="http://schemas.microsoft.com/office/powerpoint/2010/main" val="32174646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.3 </a:t>
            </a:r>
            <a:r>
              <a:rPr lang="zh-CN" altLang="en-US" sz="3600">
                <a:latin typeface="方正兰亭粗黑_GBK" panose="02000000000000000000" pitchFamily="2" charset="-122"/>
                <a:ea typeface="方正兰亭粗黑_GBK" panose="02000000000000000000" pitchFamily="2" charset="-122"/>
                <a:cs typeface="+mn-cs"/>
              </a:rPr>
              <a:t>望眼镜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3" name="object 2"/>
          <p:cNvSpPr txBox="1"/>
          <p:nvPr/>
        </p:nvSpPr>
        <p:spPr>
          <a:xfrm>
            <a:off x="735325" y="975217"/>
            <a:ext cx="4305567" cy="603178"/>
          </a:xfrm>
          <a:prstGeom prst="rect">
            <a:avLst/>
          </a:prstGeom>
        </p:spPr>
        <p:txBody>
          <a:bodyPr vert="horz" wrap="square" lIns="0" tIns="0" rIns="0" bIns="0" rtlCol="0">
            <a:spAutoFit/>
          </a:bodyPr>
          <a:lstStyle/>
          <a:p>
            <a:pPr marL="12700">
              <a:lnSpc>
                <a:spcPts val="5280"/>
              </a:lnSpc>
            </a:pP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概念问题</a:t>
            </a:r>
            <a:endParaRPr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6" name="object 6"/>
          <p:cNvSpPr/>
          <p:nvPr/>
        </p:nvSpPr>
        <p:spPr>
          <a:xfrm>
            <a:off x="7390328" y="1647032"/>
            <a:ext cx="273685" cy="351155"/>
          </a:xfrm>
          <a:custGeom>
            <a:avLst/>
            <a:gdLst/>
            <a:ahLst/>
            <a:cxnLst/>
            <a:rect l="l" t="t" r="r" b="b"/>
            <a:pathLst>
              <a:path w="273684" h="351155">
                <a:moveTo>
                  <a:pt x="0" y="350837"/>
                </a:moveTo>
                <a:lnTo>
                  <a:pt x="273316" y="350837"/>
                </a:lnTo>
                <a:lnTo>
                  <a:pt x="273316" y="0"/>
                </a:lnTo>
                <a:lnTo>
                  <a:pt x="0" y="0"/>
                </a:lnTo>
                <a:lnTo>
                  <a:pt x="0" y="350837"/>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4" name="object 8"/>
          <p:cNvSpPr/>
          <p:nvPr/>
        </p:nvSpPr>
        <p:spPr>
          <a:xfrm>
            <a:off x="8440617" y="1647032"/>
            <a:ext cx="254000" cy="351155"/>
          </a:xfrm>
          <a:custGeom>
            <a:avLst/>
            <a:gdLst/>
            <a:ahLst/>
            <a:cxnLst/>
            <a:rect l="l" t="t" r="r" b="b"/>
            <a:pathLst>
              <a:path w="254000" h="351155">
                <a:moveTo>
                  <a:pt x="0" y="350837"/>
                </a:moveTo>
                <a:lnTo>
                  <a:pt x="253949" y="350837"/>
                </a:lnTo>
                <a:lnTo>
                  <a:pt x="253949" y="0"/>
                </a:lnTo>
                <a:lnTo>
                  <a:pt x="0" y="0"/>
                </a:lnTo>
                <a:lnTo>
                  <a:pt x="0" y="350837"/>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5" name="object 9"/>
          <p:cNvSpPr/>
          <p:nvPr/>
        </p:nvSpPr>
        <p:spPr>
          <a:xfrm>
            <a:off x="8084764" y="1647032"/>
            <a:ext cx="254000" cy="351155"/>
          </a:xfrm>
          <a:custGeom>
            <a:avLst/>
            <a:gdLst/>
            <a:ahLst/>
            <a:cxnLst/>
            <a:rect l="l" t="t" r="r" b="b"/>
            <a:pathLst>
              <a:path w="254000" h="351155">
                <a:moveTo>
                  <a:pt x="0" y="350837"/>
                </a:moveTo>
                <a:lnTo>
                  <a:pt x="253949" y="350837"/>
                </a:lnTo>
                <a:lnTo>
                  <a:pt x="253949" y="0"/>
                </a:lnTo>
                <a:lnTo>
                  <a:pt x="0" y="0"/>
                </a:lnTo>
                <a:lnTo>
                  <a:pt x="0" y="350837"/>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 name="矩形 1"/>
          <p:cNvSpPr/>
          <p:nvPr/>
        </p:nvSpPr>
        <p:spPr>
          <a:xfrm>
            <a:off x="631458" y="1647032"/>
            <a:ext cx="7879955" cy="2653034"/>
          </a:xfrm>
          <a:prstGeom prst="rect">
            <a:avLst/>
          </a:prstGeom>
        </p:spPr>
        <p:txBody>
          <a:bodyPr wrap="square">
            <a:spAutoFit/>
          </a:bodyPr>
          <a:lstStyle/>
          <a:p>
            <a:pPr>
              <a:lnSpc>
                <a:spcPct val="130000"/>
              </a:lnSpc>
            </a:pPr>
            <a:r>
              <a:rPr lang="zh-CN" altLang="en-US" sz="2800" smtClean="0">
                <a:latin typeface="Arial" panose="020B0604020202020204" pitchFamily="34" charset="0"/>
                <a:ea typeface="黑体" panose="02010609060101010101" pitchFamily="49" charset="-122"/>
                <a:cs typeface="Arial" panose="020B0604020202020204" pitchFamily="34" charset="0"/>
              </a:rPr>
              <a:t>请问</a:t>
            </a:r>
            <a:r>
              <a:rPr lang="zh-CN" altLang="en-US" sz="2800">
                <a:latin typeface="Arial" panose="020B0604020202020204" pitchFamily="34" charset="0"/>
                <a:ea typeface="黑体" panose="02010609060101010101" pitchFamily="49" charset="-122"/>
                <a:cs typeface="Arial" panose="020B0604020202020204" pitchFamily="34" charset="0"/>
              </a:rPr>
              <a:t>若有近视，用望远镜观察远方物体时是否</a:t>
            </a:r>
            <a:r>
              <a:rPr lang="zh-CN" altLang="en-US" sz="2800" smtClean="0">
                <a:latin typeface="Arial" panose="020B0604020202020204" pitchFamily="34" charset="0"/>
                <a:ea typeface="黑体" panose="02010609060101010101" pitchFamily="49" charset="-122"/>
                <a:cs typeface="Arial" panose="020B0604020202020204" pitchFamily="34" charset="0"/>
              </a:rPr>
              <a:t>需要</a:t>
            </a:r>
            <a:r>
              <a:rPr lang="zh-CN" altLang="en-US" sz="2800">
                <a:latin typeface="Arial" panose="020B0604020202020204" pitchFamily="34" charset="0"/>
                <a:ea typeface="黑体" panose="02010609060101010101" pitchFamily="49" charset="-122"/>
                <a:cs typeface="Arial" panose="020B0604020202020204" pitchFamily="34" charset="0"/>
              </a:rPr>
              <a:t>把眼镜取下？</a:t>
            </a:r>
          </a:p>
          <a:p>
            <a:pPr>
              <a:lnSpc>
                <a:spcPct val="130000"/>
              </a:lnSpc>
            </a:pPr>
            <a:r>
              <a:rPr lang="en-US" altLang="zh-CN" sz="2400">
                <a:latin typeface="Arial" panose="020B0604020202020204" pitchFamily="34" charset="0"/>
                <a:ea typeface="黑体" panose="02010609060101010101" pitchFamily="49" charset="-122"/>
                <a:cs typeface="Arial" panose="020B0604020202020204" pitchFamily="34" charset="0"/>
              </a:rPr>
              <a:t>1</a:t>
            </a:r>
            <a:r>
              <a:rPr lang="en-US" altLang="zh-CN" sz="2400" smtClean="0">
                <a:latin typeface="Arial" panose="020B0604020202020204" pitchFamily="34" charset="0"/>
                <a:ea typeface="黑体" panose="02010609060101010101" pitchFamily="49" charset="-122"/>
                <a:cs typeface="Arial" panose="020B0604020202020204" pitchFamily="34" charset="0"/>
              </a:rPr>
              <a:t>. </a:t>
            </a:r>
            <a:r>
              <a:rPr lang="zh-CN" altLang="en-US" sz="2400" smtClean="0">
                <a:latin typeface="Arial" panose="020B0604020202020204" pitchFamily="34" charset="0"/>
                <a:ea typeface="黑体" panose="02010609060101010101" pitchFamily="49" charset="-122"/>
                <a:cs typeface="Arial" panose="020B0604020202020204" pitchFamily="34" charset="0"/>
              </a:rPr>
              <a:t>需要</a:t>
            </a:r>
            <a:endParaRPr lang="zh-CN" altLang="en-US" sz="2400">
              <a:latin typeface="Arial" panose="020B0604020202020204" pitchFamily="34" charset="0"/>
              <a:ea typeface="黑体" panose="02010609060101010101" pitchFamily="49" charset="-122"/>
              <a:cs typeface="Arial" panose="020B0604020202020204" pitchFamily="34" charset="0"/>
            </a:endParaRPr>
          </a:p>
          <a:p>
            <a:pPr>
              <a:lnSpc>
                <a:spcPct val="130000"/>
              </a:lnSpc>
            </a:pPr>
            <a:r>
              <a:rPr lang="en-US" altLang="zh-CN" sz="2400">
                <a:latin typeface="Arial" panose="020B0604020202020204" pitchFamily="34" charset="0"/>
                <a:ea typeface="黑体" panose="02010609060101010101" pitchFamily="49" charset="-122"/>
                <a:cs typeface="Arial" panose="020B0604020202020204" pitchFamily="34" charset="0"/>
              </a:rPr>
              <a:t>2</a:t>
            </a:r>
            <a:r>
              <a:rPr lang="en-US" altLang="zh-CN" sz="2400" smtClean="0">
                <a:latin typeface="Arial" panose="020B0604020202020204" pitchFamily="34" charset="0"/>
                <a:ea typeface="黑体" panose="02010609060101010101" pitchFamily="49" charset="-122"/>
                <a:cs typeface="Arial" panose="020B0604020202020204" pitchFamily="34" charset="0"/>
              </a:rPr>
              <a:t>. </a:t>
            </a:r>
            <a:r>
              <a:rPr lang="zh-CN" altLang="en-US" sz="2400" smtClean="0">
                <a:latin typeface="Arial" panose="020B0604020202020204" pitchFamily="34" charset="0"/>
                <a:ea typeface="黑体" panose="02010609060101010101" pitchFamily="49" charset="-122"/>
                <a:cs typeface="Arial" panose="020B0604020202020204" pitchFamily="34" charset="0"/>
              </a:rPr>
              <a:t>不</a:t>
            </a:r>
            <a:r>
              <a:rPr lang="zh-CN" altLang="en-US" sz="2400">
                <a:latin typeface="Arial" panose="020B0604020202020204" pitchFamily="34" charset="0"/>
                <a:ea typeface="黑体" panose="02010609060101010101" pitchFamily="49" charset="-122"/>
                <a:cs typeface="Arial" panose="020B0604020202020204" pitchFamily="34" charset="0"/>
              </a:rPr>
              <a:t>需要</a:t>
            </a:r>
          </a:p>
          <a:p>
            <a:pPr>
              <a:lnSpc>
                <a:spcPct val="130000"/>
              </a:lnSpc>
            </a:pPr>
            <a:r>
              <a:rPr lang="en-US" altLang="zh-CN" sz="2400">
                <a:latin typeface="Arial" panose="020B0604020202020204" pitchFamily="34" charset="0"/>
                <a:ea typeface="黑体" panose="02010609060101010101" pitchFamily="49" charset="-122"/>
                <a:cs typeface="Arial" panose="020B0604020202020204" pitchFamily="34" charset="0"/>
              </a:rPr>
              <a:t>3</a:t>
            </a:r>
            <a:r>
              <a:rPr lang="en-US" altLang="zh-CN" sz="2400" smtClean="0">
                <a:latin typeface="Arial" panose="020B0604020202020204" pitchFamily="34" charset="0"/>
                <a:ea typeface="黑体" panose="02010609060101010101" pitchFamily="49" charset="-122"/>
                <a:cs typeface="Arial" panose="020B0604020202020204" pitchFamily="34" charset="0"/>
              </a:rPr>
              <a:t>. </a:t>
            </a:r>
            <a:r>
              <a:rPr lang="zh-CN" altLang="en-US" sz="2400" smtClean="0">
                <a:latin typeface="Arial" panose="020B0604020202020204" pitchFamily="34" charset="0"/>
                <a:ea typeface="黑体" panose="02010609060101010101" pitchFamily="49" charset="-122"/>
                <a:cs typeface="Arial" panose="020B0604020202020204" pitchFamily="34" charset="0"/>
              </a:rPr>
              <a:t>都</a:t>
            </a:r>
            <a:r>
              <a:rPr lang="zh-CN" altLang="en-US" sz="2400">
                <a:latin typeface="Arial" panose="020B0604020202020204" pitchFamily="34" charset="0"/>
                <a:ea typeface="黑体" panose="02010609060101010101" pitchFamily="49" charset="-122"/>
                <a:cs typeface="Arial" panose="020B0604020202020204" pitchFamily="34" charset="0"/>
              </a:rPr>
              <a:t>可以</a:t>
            </a:r>
          </a:p>
        </p:txBody>
      </p:sp>
      <p:pic>
        <p:nvPicPr>
          <p:cNvPr id="3" name="图片 2"/>
          <p:cNvPicPr>
            <a:picLocks noChangeAspect="1"/>
          </p:cNvPicPr>
          <p:nvPr/>
        </p:nvPicPr>
        <p:blipFill>
          <a:blip r:embed="rId3"/>
          <a:stretch>
            <a:fillRect/>
          </a:stretch>
        </p:blipFill>
        <p:spPr>
          <a:xfrm>
            <a:off x="3822453" y="3015890"/>
            <a:ext cx="5090545" cy="3536034"/>
          </a:xfrm>
          <a:prstGeom prst="rect">
            <a:avLst/>
          </a:prstGeom>
          <a:ln>
            <a:noFill/>
          </a:ln>
          <a:effectLst>
            <a:softEdge rad="112500"/>
          </a:effectLst>
        </p:spPr>
      </p:pic>
    </p:spTree>
    <p:extLst>
      <p:ext uri="{BB962C8B-B14F-4D97-AF65-F5344CB8AC3E}">
        <p14:creationId xmlns:p14="http://schemas.microsoft.com/office/powerpoint/2010/main" val="25648227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.3 </a:t>
            </a:r>
            <a:r>
              <a:rPr lang="zh-CN" altLang="en-US" sz="3600">
                <a:latin typeface="方正兰亭粗黑_GBK" panose="02000000000000000000" pitchFamily="2" charset="-122"/>
                <a:ea typeface="方正兰亭粗黑_GBK" panose="02000000000000000000" pitchFamily="2" charset="-122"/>
                <a:cs typeface="+mn-cs"/>
              </a:rPr>
              <a:t>望眼镜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3" name="object 2"/>
          <p:cNvSpPr txBox="1"/>
          <p:nvPr/>
        </p:nvSpPr>
        <p:spPr>
          <a:xfrm>
            <a:off x="735325" y="975217"/>
            <a:ext cx="4305567" cy="598818"/>
          </a:xfrm>
          <a:prstGeom prst="rect">
            <a:avLst/>
          </a:prstGeom>
        </p:spPr>
        <p:txBody>
          <a:bodyPr vert="horz" wrap="square" lIns="0" tIns="0" rIns="0" bIns="0" rtlCol="0">
            <a:spAutoFit/>
          </a:bodyPr>
          <a:lstStyle/>
          <a:p>
            <a:pPr marL="12700">
              <a:lnSpc>
                <a:spcPts val="5280"/>
              </a:lnSpc>
            </a:pPr>
            <a:r>
              <a:rPr lang="zh-CN" altLang="en-US" sz="3200" spc="5">
                <a:solidFill>
                  <a:srgbClr val="C00000"/>
                </a:solidFill>
                <a:latin typeface="Arial" panose="020B0604020202020204" pitchFamily="34" charset="0"/>
                <a:ea typeface="黑体" panose="02010609060101010101" pitchFamily="49" charset="-122"/>
                <a:cs typeface="Arial" panose="020B0604020202020204" pitchFamily="34" charset="0"/>
              </a:rPr>
              <a:t>如何</a:t>
            </a:r>
            <a:r>
              <a:rPr lang="zh-CN" altLang="en-US"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避免图像上下</a:t>
            </a:r>
            <a:r>
              <a:rPr lang="zh-CN" altLang="en-US" sz="3200" spc="5">
                <a:solidFill>
                  <a:srgbClr val="C00000"/>
                </a:solidFill>
                <a:latin typeface="Arial" panose="020B0604020202020204" pitchFamily="34" charset="0"/>
                <a:ea typeface="黑体" panose="02010609060101010101" pitchFamily="49" charset="-122"/>
                <a:cs typeface="Arial" panose="020B0604020202020204" pitchFamily="34" charset="0"/>
              </a:rPr>
              <a:t>颠倒？</a:t>
            </a:r>
            <a:endParaRPr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9" name="object 3"/>
          <p:cNvSpPr txBox="1"/>
          <p:nvPr/>
        </p:nvSpPr>
        <p:spPr>
          <a:xfrm>
            <a:off x="635445" y="1710473"/>
            <a:ext cx="4505325" cy="487313"/>
          </a:xfrm>
          <a:prstGeom prst="rect">
            <a:avLst/>
          </a:prstGeom>
        </p:spPr>
        <p:txBody>
          <a:bodyPr vert="horz" wrap="square" lIns="0" tIns="0" rIns="0" bIns="0" rtlCol="0">
            <a:spAutoFit/>
          </a:bodyPr>
          <a:lstStyle/>
          <a:p>
            <a:pPr marL="12700">
              <a:lnSpc>
                <a:spcPts val="3840"/>
              </a:lnSpc>
            </a:pPr>
            <a:r>
              <a:rPr sz="3200" smtClean="0">
                <a:latin typeface="Arial" panose="020B0604020202020204" pitchFamily="34" charset="0"/>
                <a:ea typeface="黑体" panose="02010609060101010101" pitchFamily="49" charset="-122"/>
                <a:cs typeface="Arial" panose="020B0604020202020204" pitchFamily="34" charset="0"/>
              </a:rPr>
              <a:t>•</a:t>
            </a:r>
            <a:r>
              <a:rPr lang="en-US" sz="3200" smtClean="0">
                <a:latin typeface="Arial" panose="020B0604020202020204" pitchFamily="34" charset="0"/>
                <a:ea typeface="黑体" panose="02010609060101010101" pitchFamily="49" charset="-122"/>
                <a:cs typeface="Arial" panose="020B0604020202020204" pitchFamily="34" charset="0"/>
              </a:rPr>
              <a:t> </a:t>
            </a:r>
            <a:r>
              <a:rPr sz="3200" smtClean="0">
                <a:latin typeface="Arial" panose="020B0604020202020204" pitchFamily="34" charset="0"/>
                <a:ea typeface="黑体" panose="02010609060101010101" pitchFamily="49" charset="-122"/>
                <a:cs typeface="Arial" panose="020B0604020202020204" pitchFamily="34" charset="0"/>
              </a:rPr>
              <a:t>中间加入第三个凸透镜</a:t>
            </a:r>
            <a:endParaRPr sz="3200">
              <a:latin typeface="Arial" panose="020B0604020202020204" pitchFamily="34" charset="0"/>
              <a:ea typeface="黑体" panose="02010609060101010101" pitchFamily="49" charset="-122"/>
              <a:cs typeface="Arial" panose="020B0604020202020204" pitchFamily="34" charset="0"/>
            </a:endParaRPr>
          </a:p>
        </p:txBody>
      </p:sp>
      <p:sp>
        <p:nvSpPr>
          <p:cNvPr id="10" name="object 4"/>
          <p:cNvSpPr/>
          <p:nvPr/>
        </p:nvSpPr>
        <p:spPr>
          <a:xfrm>
            <a:off x="1383239" y="2887740"/>
            <a:ext cx="6268338" cy="2407030"/>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7" name="object 6"/>
          <p:cNvSpPr txBox="1"/>
          <p:nvPr/>
        </p:nvSpPr>
        <p:spPr>
          <a:xfrm>
            <a:off x="89254" y="6608013"/>
            <a:ext cx="4306570" cy="184666"/>
          </a:xfrm>
          <a:prstGeom prst="rect">
            <a:avLst/>
          </a:prstGeom>
        </p:spPr>
        <p:txBody>
          <a:bodyPr vert="horz" wrap="square" lIns="0" tIns="0" rIns="0" bIns="0" rtlCol="0">
            <a:spAutoFit/>
          </a:bodyPr>
          <a:lstStyle/>
          <a:p>
            <a:pPr marL="12700">
              <a:lnSpc>
                <a:spcPct val="100000"/>
              </a:lnSpc>
            </a:pP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http://c</a:t>
            </a:r>
            <a:r>
              <a:rPr sz="1200" u="sng" spc="5" dirty="0">
                <a:solidFill>
                  <a:srgbClr val="0033CC"/>
                </a:solidFill>
                <a:latin typeface="Arial" panose="020B0604020202020204" pitchFamily="34" charset="0"/>
                <a:ea typeface="黑体" panose="02010609060101010101" pitchFamily="49" charset="-122"/>
                <a:cs typeface="Arial" panose="020B0604020202020204" pitchFamily="34" charset="0"/>
              </a:rPr>
              <a:t>n</a:t>
            </a:r>
            <a:r>
              <a:rPr sz="1200" u="sng" spc="-15" dirty="0">
                <a:solidFill>
                  <a:srgbClr val="0033CC"/>
                </a:solidFill>
                <a:latin typeface="Arial" panose="020B0604020202020204" pitchFamily="34" charset="0"/>
                <a:ea typeface="黑体" panose="02010609060101010101" pitchFamily="49" charset="-122"/>
                <a:cs typeface="Arial" panose="020B0604020202020204" pitchFamily="34" charset="0"/>
              </a:rPr>
              <a:t>x</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a:t>
            </a:r>
            <a:r>
              <a:rPr sz="1200" u="sng" spc="5" dirty="0">
                <a:solidFill>
                  <a:srgbClr val="0033CC"/>
                </a:solidFill>
                <a:latin typeface="Arial" panose="020B0604020202020204" pitchFamily="34" charset="0"/>
                <a:ea typeface="黑体" panose="02010609060101010101" pitchFamily="49" charset="-122"/>
                <a:cs typeface="Arial" panose="020B0604020202020204" pitchFamily="34" charset="0"/>
              </a:rPr>
              <a:t>o</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r</a:t>
            </a:r>
            <a:r>
              <a:rPr sz="1200" u="sng" spc="-15" dirty="0">
                <a:solidFill>
                  <a:srgbClr val="0033CC"/>
                </a:solidFill>
                <a:latin typeface="Arial" panose="020B0604020202020204" pitchFamily="34" charset="0"/>
                <a:ea typeface="黑体" panose="02010609060101010101" pitchFamily="49" charset="-122"/>
                <a:cs typeface="Arial" panose="020B0604020202020204" pitchFamily="34" charset="0"/>
              </a:rPr>
              <a:t>g</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/c</a:t>
            </a:r>
            <a:r>
              <a:rPr sz="1200" u="sng" spc="5" dirty="0">
                <a:solidFill>
                  <a:srgbClr val="0033CC"/>
                </a:solidFill>
                <a:latin typeface="Arial" panose="020B0604020202020204" pitchFamily="34" charset="0"/>
                <a:ea typeface="黑体" panose="02010609060101010101" pitchFamily="49" charset="-122"/>
                <a:cs typeface="Arial" panose="020B0604020202020204" pitchFamily="34" charset="0"/>
              </a:rPr>
              <a:t>o</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nt</a:t>
            </a:r>
            <a:r>
              <a:rPr sz="1200" u="sng" spc="5" dirty="0">
                <a:solidFill>
                  <a:srgbClr val="0033CC"/>
                </a:solidFill>
                <a:latin typeface="Arial" panose="020B0604020202020204" pitchFamily="34" charset="0"/>
                <a:ea typeface="黑体" panose="02010609060101010101" pitchFamily="49" charset="-122"/>
                <a:cs typeface="Arial" panose="020B0604020202020204" pitchFamily="34" charset="0"/>
              </a:rPr>
              <a:t>e</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n</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t/</a:t>
            </a:r>
            <a:r>
              <a:rPr sz="1200" u="sng" spc="5" dirty="0">
                <a:solidFill>
                  <a:srgbClr val="0033CC"/>
                </a:solidFill>
                <a:latin typeface="Arial" panose="020B0604020202020204" pitchFamily="34" charset="0"/>
                <a:ea typeface="黑体" panose="02010609060101010101" pitchFamily="49" charset="-122"/>
                <a:cs typeface="Arial" panose="020B0604020202020204" pitchFamily="34" charset="0"/>
              </a:rPr>
              <a:t>m</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424</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9</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3</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/l</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a</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t</a:t>
            </a:r>
            <a:r>
              <a:rPr sz="1200" u="sng" spc="-5" dirty="0">
                <a:solidFill>
                  <a:srgbClr val="0033CC"/>
                </a:solidFill>
                <a:latin typeface="Arial" panose="020B0604020202020204" pitchFamily="34" charset="0"/>
                <a:ea typeface="黑体" panose="02010609060101010101" pitchFamily="49" charset="-122"/>
                <a:cs typeface="Arial" panose="020B0604020202020204" pitchFamily="34" charset="0"/>
              </a:rPr>
              <a:t>e</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st/?c</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o</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l</a:t>
            </a:r>
            <a:r>
              <a:rPr sz="1200" u="sng" spc="-5" dirty="0">
                <a:solidFill>
                  <a:srgbClr val="0033CC"/>
                </a:solidFill>
                <a:latin typeface="Arial" panose="020B0604020202020204" pitchFamily="34" charset="0"/>
                <a:ea typeface="黑体" panose="02010609060101010101" pitchFamily="49" charset="-122"/>
                <a:cs typeface="Arial" panose="020B0604020202020204" pitchFamily="34" charset="0"/>
              </a:rPr>
              <a:t>l</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e</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cti</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on</a:t>
            </a:r>
            <a:r>
              <a:rPr sz="1200" u="sng" spc="-5" dirty="0">
                <a:solidFill>
                  <a:srgbClr val="0033CC"/>
                </a:solidFill>
                <a:latin typeface="Arial" panose="020B0604020202020204" pitchFamily="34" charset="0"/>
                <a:ea typeface="黑体" panose="02010609060101010101" pitchFamily="49" charset="-122"/>
                <a:cs typeface="Arial" panose="020B0604020202020204" pitchFamily="34" charset="0"/>
              </a:rPr>
              <a:t>=</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col</a:t>
            </a:r>
            <a:r>
              <a:rPr sz="1200" u="sng" spc="-95" dirty="0">
                <a:solidFill>
                  <a:srgbClr val="0033CC"/>
                </a:solidFill>
                <a:latin typeface="Arial" panose="020B0604020202020204" pitchFamily="34" charset="0"/>
                <a:ea typeface="黑体" panose="02010609060101010101" pitchFamily="49" charset="-122"/>
                <a:cs typeface="Arial" panose="020B0604020202020204" pitchFamily="34" charset="0"/>
              </a:rPr>
              <a:t>1</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1406</a:t>
            </a:r>
            <a:r>
              <a:rPr sz="1200" u="sng" spc="25" dirty="0">
                <a:solidFill>
                  <a:srgbClr val="0033CC"/>
                </a:solidFill>
                <a:latin typeface="Arial" panose="020B0604020202020204" pitchFamily="34" charset="0"/>
                <a:ea typeface="黑体" panose="02010609060101010101" pitchFamily="49" charset="-122"/>
                <a:cs typeface="Arial" panose="020B0604020202020204" pitchFamily="34" charset="0"/>
              </a:rPr>
              <a:t>/</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lat</a:t>
            </a:r>
            <a:r>
              <a:rPr sz="1200" u="sng" spc="-10" dirty="0">
                <a:solidFill>
                  <a:srgbClr val="0033CC"/>
                </a:solidFill>
                <a:latin typeface="Arial" panose="020B0604020202020204" pitchFamily="34" charset="0"/>
                <a:ea typeface="黑体" panose="02010609060101010101" pitchFamily="49" charset="-122"/>
                <a:cs typeface="Arial" panose="020B0604020202020204" pitchFamily="34" charset="0"/>
              </a:rPr>
              <a:t>e</a:t>
            </a:r>
            <a:r>
              <a:rPr sz="1200" u="sng" dirty="0">
                <a:solidFill>
                  <a:srgbClr val="0033CC"/>
                </a:solidFill>
                <a:latin typeface="Arial" panose="020B0604020202020204" pitchFamily="34" charset="0"/>
                <a:ea typeface="黑体" panose="02010609060101010101" pitchFamily="49" charset="-122"/>
                <a:cs typeface="Arial" panose="020B0604020202020204" pitchFamily="34" charset="0"/>
              </a:rPr>
              <a:t>st</a:t>
            </a:r>
            <a:endParaRPr sz="1200">
              <a:solidFill>
                <a:srgbClr val="0033CC"/>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28839795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4"/>
          <p:cNvSpPr/>
          <p:nvPr/>
        </p:nvSpPr>
        <p:spPr>
          <a:xfrm>
            <a:off x="197540" y="3802044"/>
            <a:ext cx="4928648" cy="1882026"/>
          </a:xfrm>
          <a:prstGeom prst="rect">
            <a:avLst/>
          </a:prstGeom>
          <a:blipFill>
            <a:blip r:embed="rId3" cstate="print"/>
            <a:srcRect/>
            <a:stretch>
              <a:fillRect t="-135100" r="-17070"/>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8" name="object 4"/>
          <p:cNvSpPr/>
          <p:nvPr/>
        </p:nvSpPr>
        <p:spPr>
          <a:xfrm>
            <a:off x="3987538" y="3619858"/>
            <a:ext cx="5627801" cy="2428581"/>
          </a:xfrm>
          <a:prstGeom prst="rect">
            <a:avLst/>
          </a:prstGeom>
          <a:blipFill>
            <a:blip r:embed="rId3" cstate="print"/>
            <a:srcRect/>
            <a:stretch>
              <a:fillRect t="-1" r="7340" b="-72083"/>
            </a:stretch>
          </a:blipFill>
        </p:spPr>
        <p:txBody>
          <a:bodyPr wrap="square" lIns="0" tIns="0" rIns="0" bIns="0" rtlCol="0"/>
          <a:lstStyle/>
          <a:p>
            <a:pPr marL="12700">
              <a:lnSpc>
                <a:spcPct val="100000"/>
              </a:lnSpc>
              <a:spcBef>
                <a:spcPts val="770"/>
              </a:spcBef>
            </a:pPr>
            <a:endParaRPr lang="zh-CN" altLang="en-US">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.3 </a:t>
            </a:r>
            <a:r>
              <a:rPr lang="zh-CN" altLang="en-US" sz="3600">
                <a:latin typeface="方正兰亭粗黑_GBK" panose="02000000000000000000" pitchFamily="2" charset="-122"/>
                <a:ea typeface="方正兰亭粗黑_GBK" panose="02000000000000000000" pitchFamily="2" charset="-122"/>
                <a:cs typeface="+mn-cs"/>
              </a:rPr>
              <a:t>望眼镜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3" name="object 2"/>
          <p:cNvSpPr txBox="1"/>
          <p:nvPr/>
        </p:nvSpPr>
        <p:spPr>
          <a:xfrm>
            <a:off x="735325" y="975217"/>
            <a:ext cx="4305567" cy="598818"/>
          </a:xfrm>
          <a:prstGeom prst="rect">
            <a:avLst/>
          </a:prstGeom>
        </p:spPr>
        <p:txBody>
          <a:bodyPr vert="horz" wrap="square" lIns="0" tIns="0" rIns="0" bIns="0" rtlCol="0">
            <a:spAutoFit/>
          </a:bodyPr>
          <a:lstStyle/>
          <a:p>
            <a:pPr marL="12700">
              <a:lnSpc>
                <a:spcPts val="5280"/>
              </a:lnSpc>
            </a:pPr>
            <a:r>
              <a:rPr lang="zh-CN" altLang="en-US"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反射式望眼镜</a:t>
            </a:r>
            <a:endParaRPr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7" name="object 3"/>
          <p:cNvSpPr txBox="1"/>
          <p:nvPr/>
        </p:nvSpPr>
        <p:spPr>
          <a:xfrm>
            <a:off x="535940" y="1697773"/>
            <a:ext cx="8733188" cy="1497846"/>
          </a:xfrm>
          <a:prstGeom prst="rect">
            <a:avLst/>
          </a:prstGeom>
        </p:spPr>
        <p:txBody>
          <a:bodyPr vert="horz" wrap="square" lIns="0" tIns="0" rIns="0" bIns="0" rtlCol="0">
            <a:spAutoFit/>
          </a:bodyPr>
          <a:lstStyle/>
          <a:p>
            <a:pPr marL="12700">
              <a:lnSpc>
                <a:spcPct val="100000"/>
              </a:lnSpc>
            </a:pPr>
            <a:r>
              <a:rPr sz="2800" smtClean="0">
                <a:latin typeface="Arial" panose="020B0604020202020204" pitchFamily="34" charset="0"/>
                <a:ea typeface="黑体" panose="02010609060101010101" pitchFamily="49" charset="-122"/>
                <a:cs typeface="Arial" panose="020B0604020202020204" pitchFamily="34" charset="0"/>
              </a:rPr>
              <a:t>•</a:t>
            </a:r>
            <a:r>
              <a:rPr lang="en-US" sz="2800" smtClean="0">
                <a:latin typeface="Arial" panose="020B0604020202020204" pitchFamily="34" charset="0"/>
                <a:ea typeface="黑体" panose="02010609060101010101" pitchFamily="49" charset="-122"/>
                <a:cs typeface="Arial" panose="020B0604020202020204" pitchFamily="34" charset="0"/>
              </a:rPr>
              <a:t> </a:t>
            </a:r>
            <a:r>
              <a:rPr sz="2800" smtClean="0">
                <a:latin typeface="Arial" panose="020B0604020202020204" pitchFamily="34" charset="0"/>
                <a:ea typeface="黑体" panose="02010609060101010101" pitchFamily="49" charset="-122"/>
                <a:cs typeface="Arial" panose="020B0604020202020204" pitchFamily="34" charset="0"/>
              </a:rPr>
              <a:t>没有色像差的问题</a:t>
            </a:r>
            <a:endParaRPr sz="2800">
              <a:latin typeface="Arial" panose="020B0604020202020204" pitchFamily="34" charset="0"/>
              <a:ea typeface="黑体" panose="02010609060101010101" pitchFamily="49" charset="-122"/>
              <a:cs typeface="Arial" panose="020B0604020202020204" pitchFamily="34" charset="0"/>
            </a:endParaRPr>
          </a:p>
          <a:p>
            <a:pPr marL="355600" marR="5080" indent="-343535" algn="just">
              <a:lnSpc>
                <a:spcPct val="100000"/>
              </a:lnSpc>
              <a:spcBef>
                <a:spcPts val="770"/>
              </a:spcBef>
            </a:pPr>
            <a:r>
              <a:rPr sz="2800" spc="5" smtClean="0">
                <a:latin typeface="Arial" panose="020B0604020202020204" pitchFamily="34" charset="0"/>
                <a:ea typeface="黑体" panose="02010609060101010101" pitchFamily="49" charset="-122"/>
                <a:cs typeface="Arial" panose="020B0604020202020204" pitchFamily="34" charset="0"/>
              </a:rPr>
              <a:t>•</a:t>
            </a:r>
            <a:r>
              <a:rPr lang="en-US" sz="2800" spc="5" smtClean="0">
                <a:latin typeface="Arial" panose="020B0604020202020204" pitchFamily="34" charset="0"/>
                <a:ea typeface="黑体" panose="02010609060101010101" pitchFamily="49" charset="-122"/>
                <a:cs typeface="Arial" panose="020B0604020202020204" pitchFamily="34" charset="0"/>
              </a:rPr>
              <a:t> </a:t>
            </a:r>
            <a:r>
              <a:rPr sz="2800" spc="5" smtClean="0">
                <a:latin typeface="Arial" panose="020B0604020202020204" pitchFamily="34" charset="0"/>
                <a:ea typeface="黑体" panose="02010609060101010101" pitchFamily="49" charset="-122"/>
                <a:cs typeface="Arial" panose="020B0604020202020204" pitchFamily="34" charset="0"/>
              </a:rPr>
              <a:t>在大口径情况下，比</a:t>
            </a:r>
            <a:r>
              <a:rPr sz="2800" smtClean="0">
                <a:latin typeface="Arial" panose="020B0604020202020204" pitchFamily="34" charset="0"/>
                <a:ea typeface="黑体" panose="02010609060101010101" pitchFamily="49" charset="-122"/>
                <a:cs typeface="Arial" panose="020B0604020202020204" pitchFamily="34" charset="0"/>
              </a:rPr>
              <a:t>起透镜容易制造且更轻</a:t>
            </a:r>
            <a:endParaRPr sz="2800">
              <a:latin typeface="Arial" panose="020B0604020202020204" pitchFamily="34" charset="0"/>
              <a:ea typeface="黑体" panose="02010609060101010101" pitchFamily="49" charset="-122"/>
              <a:cs typeface="Arial" panose="020B0604020202020204" pitchFamily="34" charset="0"/>
            </a:endParaRPr>
          </a:p>
          <a:p>
            <a:pPr marL="12700">
              <a:lnSpc>
                <a:spcPct val="100000"/>
              </a:lnSpc>
              <a:spcBef>
                <a:spcPts val="770"/>
              </a:spcBef>
            </a:pPr>
            <a:r>
              <a:rPr sz="2800" spc="5" smtClean="0">
                <a:latin typeface="Arial" panose="020B0604020202020204" pitchFamily="34" charset="0"/>
                <a:ea typeface="黑体" panose="02010609060101010101" pitchFamily="49" charset="-122"/>
                <a:cs typeface="Arial" panose="020B0604020202020204" pitchFamily="34" charset="0"/>
              </a:rPr>
              <a:t>•</a:t>
            </a:r>
            <a:r>
              <a:rPr lang="en-US" sz="2800" spc="5" smtClean="0">
                <a:latin typeface="Arial" panose="020B0604020202020204" pitchFamily="34" charset="0"/>
                <a:ea typeface="黑体" panose="02010609060101010101" pitchFamily="49" charset="-122"/>
                <a:cs typeface="Arial" panose="020B0604020202020204" pitchFamily="34" charset="0"/>
              </a:rPr>
              <a:t> </a:t>
            </a:r>
            <a:r>
              <a:rPr sz="2800" spc="5" smtClean="0">
                <a:latin typeface="Arial" panose="020B0604020202020204" pitchFamily="34" charset="0"/>
                <a:ea typeface="黑体" panose="02010609060101010101" pitchFamily="49" charset="-122"/>
                <a:cs typeface="Arial" panose="020B0604020202020204" pitchFamily="34" charset="0"/>
              </a:rPr>
              <a:t>所以</a:t>
            </a:r>
            <a:r>
              <a:rPr sz="2800" spc="5" smtClean="0">
                <a:solidFill>
                  <a:srgbClr val="C00000"/>
                </a:solidFill>
                <a:latin typeface="Arial" panose="020B0604020202020204" pitchFamily="34" charset="0"/>
                <a:ea typeface="黑体" panose="02010609060101010101" pitchFamily="49" charset="-122"/>
                <a:cs typeface="Arial" panose="020B0604020202020204" pitchFamily="34" charset="0"/>
              </a:rPr>
              <a:t>大口径天文望远</a:t>
            </a:r>
            <a:r>
              <a:rPr sz="2800" smtClean="0">
                <a:solidFill>
                  <a:srgbClr val="C00000"/>
                </a:solidFill>
                <a:latin typeface="Arial" panose="020B0604020202020204" pitchFamily="34" charset="0"/>
                <a:ea typeface="黑体" panose="02010609060101010101" pitchFamily="49" charset="-122"/>
                <a:cs typeface="Arial" panose="020B0604020202020204" pitchFamily="34" charset="0"/>
              </a:rPr>
              <a:t>镜多半是反射式</a:t>
            </a:r>
            <a:endParaRPr sz="28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13" name="object 6"/>
          <p:cNvSpPr txBox="1"/>
          <p:nvPr/>
        </p:nvSpPr>
        <p:spPr>
          <a:xfrm>
            <a:off x="3188976" y="6048440"/>
            <a:ext cx="3427116" cy="307777"/>
          </a:xfrm>
          <a:prstGeom prst="rect">
            <a:avLst/>
          </a:prstGeom>
        </p:spPr>
        <p:txBody>
          <a:bodyPr vert="horz" wrap="square" lIns="0" tIns="0" rIns="0" bIns="0" rtlCol="0">
            <a:spAutoFit/>
          </a:bodyPr>
          <a:lstStyle/>
          <a:p>
            <a:pPr marL="12700">
              <a:lnSpc>
                <a:spcPct val="100000"/>
              </a:lnSpc>
            </a:pPr>
            <a:r>
              <a:rPr sz="2000" smtClean="0">
                <a:latin typeface="Arial" panose="020B0604020202020204" pitchFamily="34" charset="0"/>
                <a:ea typeface="黑体" panose="02010609060101010101" pitchFamily="49" charset="-122"/>
                <a:cs typeface="Arial" panose="020B0604020202020204" pitchFamily="34" charset="0"/>
              </a:rPr>
              <a:t>牛顿的反射式望远镜</a:t>
            </a:r>
            <a:endParaRPr sz="2000">
              <a:latin typeface="Arial" panose="020B0604020202020204" pitchFamily="34" charset="0"/>
              <a:ea typeface="黑体" panose="02010609060101010101" pitchFamily="49" charset="-122"/>
              <a:cs typeface="Arial" panose="020B0604020202020204" pitchFamily="34" charset="0"/>
            </a:endParaRPr>
          </a:p>
        </p:txBody>
      </p:sp>
      <p:sp>
        <p:nvSpPr>
          <p:cNvPr id="2" name="矩形 1"/>
          <p:cNvSpPr/>
          <p:nvPr/>
        </p:nvSpPr>
        <p:spPr>
          <a:xfrm>
            <a:off x="1699446" y="3669929"/>
            <a:ext cx="1712493" cy="646331"/>
          </a:xfrm>
          <a:prstGeom prst="rect">
            <a:avLst/>
          </a:prstGeom>
        </p:spPr>
        <p:txBody>
          <a:bodyPr wrap="square">
            <a:spAutoFit/>
          </a:bodyPr>
          <a:lstStyle/>
          <a:p>
            <a:pPr marL="12700">
              <a:lnSpc>
                <a:spcPct val="100000"/>
              </a:lnSpc>
              <a:spcBef>
                <a:spcPts val="770"/>
              </a:spcBef>
            </a:pPr>
            <a:r>
              <a:rPr lang="zh-CN" altLang="en-US" spc="5" smtClean="0">
                <a:solidFill>
                  <a:srgbClr val="C00000"/>
                </a:solidFill>
                <a:latin typeface="Arial" panose="020B0604020202020204" pitchFamily="34" charset="0"/>
                <a:ea typeface="黑体" panose="02010609060101010101" pitchFamily="49" charset="-122"/>
                <a:cs typeface="Arial" panose="020B0604020202020204" pitchFamily="34" charset="0"/>
              </a:rPr>
              <a:t>虽然中间会挡住一小部分光</a:t>
            </a:r>
            <a:endParaRPr lang="zh-CN" altLang="en-US">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24734495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.3 </a:t>
            </a:r>
            <a:r>
              <a:rPr lang="zh-CN" altLang="en-US" sz="3600">
                <a:latin typeface="方正兰亭粗黑_GBK" panose="02000000000000000000" pitchFamily="2" charset="-122"/>
                <a:ea typeface="方正兰亭粗黑_GBK" panose="02000000000000000000" pitchFamily="2" charset="-122"/>
                <a:cs typeface="+mn-cs"/>
              </a:rPr>
              <a:t>望眼镜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3" name="object 2"/>
          <p:cNvSpPr txBox="1"/>
          <p:nvPr/>
        </p:nvSpPr>
        <p:spPr>
          <a:xfrm>
            <a:off x="735325" y="975217"/>
            <a:ext cx="4305567" cy="598818"/>
          </a:xfrm>
          <a:prstGeom prst="rect">
            <a:avLst/>
          </a:prstGeom>
        </p:spPr>
        <p:txBody>
          <a:bodyPr vert="horz" wrap="square" lIns="0" tIns="0" rIns="0" bIns="0" rtlCol="0">
            <a:spAutoFit/>
          </a:bodyPr>
          <a:lstStyle/>
          <a:p>
            <a:pPr marL="12700">
              <a:lnSpc>
                <a:spcPts val="5280"/>
              </a:lnSpc>
            </a:pPr>
            <a:r>
              <a:rPr lang="zh-CN" altLang="en-US"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反射式望眼镜</a:t>
            </a:r>
            <a:endParaRPr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9" name="object 3"/>
          <p:cNvSpPr/>
          <p:nvPr/>
        </p:nvSpPr>
        <p:spPr>
          <a:xfrm>
            <a:off x="4270343" y="591691"/>
            <a:ext cx="4538271" cy="5862551"/>
          </a:xfrm>
          <a:prstGeom prst="rect">
            <a:avLst/>
          </a:prstGeom>
          <a:blipFill>
            <a:blip r:embed="rId3" cstate="print"/>
            <a:stretch>
              <a:fillRect/>
            </a:stretch>
          </a:blipFill>
        </p:spPr>
        <p:txBody>
          <a:bodyPr wrap="square" lIns="0" tIns="0" rIns="0" bIns="0" rtlCol="0"/>
          <a:lstStyle/>
          <a:p>
            <a:endParaRPr/>
          </a:p>
        </p:txBody>
      </p:sp>
      <p:sp>
        <p:nvSpPr>
          <p:cNvPr id="10" name="object 4"/>
          <p:cNvSpPr/>
          <p:nvPr/>
        </p:nvSpPr>
        <p:spPr>
          <a:xfrm>
            <a:off x="305808" y="1712864"/>
            <a:ext cx="3736876" cy="2887472"/>
          </a:xfrm>
          <a:prstGeom prst="rect">
            <a:avLst/>
          </a:prstGeom>
          <a:blipFill>
            <a:blip r:embed="rId4" cstate="print"/>
            <a:srcRect/>
            <a:stretch>
              <a:fillRect r="-202" b="1283"/>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 name="矩形 1"/>
          <p:cNvSpPr/>
          <p:nvPr/>
        </p:nvSpPr>
        <p:spPr>
          <a:xfrm>
            <a:off x="550569" y="4739165"/>
            <a:ext cx="3066208" cy="923330"/>
          </a:xfrm>
          <a:prstGeom prst="rect">
            <a:avLst/>
          </a:prstGeom>
        </p:spPr>
        <p:txBody>
          <a:bodyPr wrap="square">
            <a:spAutoFit/>
          </a:bodyPr>
          <a:lstStyle/>
          <a:p>
            <a:pPr marL="103505">
              <a:lnSpc>
                <a:spcPct val="100000"/>
              </a:lnSpc>
            </a:pPr>
            <a:r>
              <a:rPr lang="en-US" altLang="zh-CN">
                <a:latin typeface="Arial" panose="020B0604020202020204" pitchFamily="34" charset="0"/>
                <a:cs typeface="Arial" panose="020B0604020202020204" pitchFamily="34" charset="0"/>
              </a:rPr>
              <a:t>Harlan</a:t>
            </a:r>
            <a:r>
              <a:rPr lang="en-US" altLang="zh-CN" spc="-10">
                <a:latin typeface="Arial" panose="020B0604020202020204" pitchFamily="34" charset="0"/>
                <a:cs typeface="Arial" panose="020B0604020202020204" pitchFamily="34" charset="0"/>
              </a:rPr>
              <a:t> </a:t>
            </a:r>
            <a:r>
              <a:rPr lang="en-US" altLang="zh-CN" spc="-5">
                <a:latin typeface="Arial" panose="020B0604020202020204" pitchFamily="34" charset="0"/>
                <a:cs typeface="Arial" panose="020B0604020202020204" pitchFamily="34" charset="0"/>
              </a:rPr>
              <a:t>J</a:t>
            </a:r>
            <a:r>
              <a:rPr lang="en-US" altLang="zh-CN">
                <a:latin typeface="Arial" panose="020B0604020202020204" pitchFamily="34" charset="0"/>
                <a:cs typeface="Arial" panose="020B0604020202020204" pitchFamily="34" charset="0"/>
              </a:rPr>
              <a:t>.</a:t>
            </a:r>
            <a:r>
              <a:rPr lang="en-US" altLang="zh-CN" spc="5">
                <a:latin typeface="Arial" panose="020B0604020202020204" pitchFamily="34" charset="0"/>
                <a:cs typeface="Arial" panose="020B0604020202020204" pitchFamily="34" charset="0"/>
              </a:rPr>
              <a:t> </a:t>
            </a:r>
            <a:r>
              <a:rPr lang="en-US" altLang="zh-CN" spc="-5">
                <a:latin typeface="Arial" panose="020B0604020202020204" pitchFamily="34" charset="0"/>
                <a:cs typeface="Arial" panose="020B0604020202020204" pitchFamily="34" charset="0"/>
              </a:rPr>
              <a:t>S</a:t>
            </a:r>
            <a:r>
              <a:rPr lang="en-US" altLang="zh-CN" spc="-15">
                <a:latin typeface="Arial" panose="020B0604020202020204" pitchFamily="34" charset="0"/>
                <a:cs typeface="Arial" panose="020B0604020202020204" pitchFamily="34" charset="0"/>
              </a:rPr>
              <a:t>m</a:t>
            </a:r>
            <a:r>
              <a:rPr lang="en-US" altLang="zh-CN">
                <a:latin typeface="Arial" panose="020B0604020202020204" pitchFamily="34" charset="0"/>
                <a:cs typeface="Arial" panose="020B0604020202020204" pitchFamily="34" charset="0"/>
              </a:rPr>
              <a:t>ith </a:t>
            </a:r>
            <a:r>
              <a:rPr lang="en-US" altLang="zh-CN" spc="-5">
                <a:latin typeface="Arial" panose="020B0604020202020204" pitchFamily="34" charset="0"/>
                <a:cs typeface="Arial" panose="020B0604020202020204" pitchFamily="34" charset="0"/>
              </a:rPr>
              <a:t>Telescop</a:t>
            </a:r>
            <a:r>
              <a:rPr lang="en-US" altLang="zh-CN" spc="-10">
                <a:latin typeface="Arial" panose="020B0604020202020204" pitchFamily="34" charset="0"/>
                <a:cs typeface="Arial" panose="020B0604020202020204" pitchFamily="34" charset="0"/>
              </a:rPr>
              <a:t>e</a:t>
            </a:r>
            <a:r>
              <a:rPr lang="en-US" altLang="zh-CN">
                <a:latin typeface="Arial" panose="020B0604020202020204" pitchFamily="34" charset="0"/>
                <a:cs typeface="Arial" panose="020B0604020202020204" pitchFamily="34" charset="0"/>
              </a:rPr>
              <a:t>,</a:t>
            </a:r>
            <a:r>
              <a:rPr lang="en-US" altLang="zh-CN" spc="15">
                <a:latin typeface="Arial" panose="020B0604020202020204" pitchFamily="34" charset="0"/>
                <a:cs typeface="Arial" panose="020B0604020202020204" pitchFamily="34" charset="0"/>
              </a:rPr>
              <a:t> </a:t>
            </a:r>
            <a:r>
              <a:rPr lang="en-US" altLang="zh-CN" smtClean="0">
                <a:latin typeface="Arial" panose="020B0604020202020204" pitchFamily="34" charset="0"/>
                <a:cs typeface="Arial" panose="020B0604020202020204" pitchFamily="34" charset="0"/>
              </a:rPr>
              <a:t>McDo</a:t>
            </a:r>
            <a:r>
              <a:rPr lang="en-US" altLang="zh-CN" spc="-15" smtClean="0">
                <a:latin typeface="Arial" panose="020B0604020202020204" pitchFamily="34" charset="0"/>
                <a:cs typeface="Arial" panose="020B0604020202020204" pitchFamily="34" charset="0"/>
              </a:rPr>
              <a:t>n</a:t>
            </a:r>
            <a:r>
              <a:rPr lang="en-US" altLang="zh-CN" smtClean="0">
                <a:latin typeface="Arial" panose="020B0604020202020204" pitchFamily="34" charset="0"/>
                <a:cs typeface="Arial" panose="020B0604020202020204" pitchFamily="34" charset="0"/>
              </a:rPr>
              <a:t>ald Obser</a:t>
            </a:r>
            <a:r>
              <a:rPr lang="en-US" altLang="zh-CN" spc="-15" smtClean="0">
                <a:latin typeface="Arial" panose="020B0604020202020204" pitchFamily="34" charset="0"/>
                <a:cs typeface="Arial" panose="020B0604020202020204" pitchFamily="34" charset="0"/>
              </a:rPr>
              <a:t>v</a:t>
            </a:r>
            <a:r>
              <a:rPr lang="en-US" altLang="zh-CN" smtClean="0">
                <a:latin typeface="Arial" panose="020B0604020202020204" pitchFamily="34" charset="0"/>
                <a:cs typeface="Arial" panose="020B0604020202020204" pitchFamily="34" charset="0"/>
              </a:rPr>
              <a:t>ator</a:t>
            </a:r>
            <a:r>
              <a:rPr lang="en-US" altLang="zh-CN" spc="-15" smtClean="0">
                <a:latin typeface="Arial" panose="020B0604020202020204" pitchFamily="34" charset="0"/>
                <a:cs typeface="Arial" panose="020B0604020202020204" pitchFamily="34" charset="0"/>
              </a:rPr>
              <a:t>y</a:t>
            </a:r>
            <a:r>
              <a:rPr lang="en-US" altLang="zh-CN">
                <a:latin typeface="Arial" panose="020B0604020202020204" pitchFamily="34" charset="0"/>
                <a:cs typeface="Arial" panose="020B0604020202020204" pitchFamily="34" charset="0"/>
              </a:rPr>
              <a:t>, </a:t>
            </a:r>
            <a:r>
              <a:rPr lang="en-US" altLang="zh-CN" spc="-5">
                <a:latin typeface="Arial" panose="020B0604020202020204" pitchFamily="34" charset="0"/>
                <a:cs typeface="Arial" panose="020B0604020202020204" pitchFamily="34" charset="0"/>
              </a:rPr>
              <a:t>F</a:t>
            </a:r>
            <a:r>
              <a:rPr lang="en-US" altLang="zh-CN" spc="-20">
                <a:latin typeface="Arial" panose="020B0604020202020204" pitchFamily="34" charset="0"/>
                <a:cs typeface="Arial" panose="020B0604020202020204" pitchFamily="34" charset="0"/>
              </a:rPr>
              <a:t>o</a:t>
            </a:r>
            <a:r>
              <a:rPr lang="en-US" altLang="zh-CN" spc="-5">
                <a:latin typeface="Arial" panose="020B0604020202020204" pitchFamily="34" charset="0"/>
                <a:cs typeface="Arial" panose="020B0604020202020204" pitchFamily="34" charset="0"/>
              </a:rPr>
              <a:t>r</a:t>
            </a:r>
            <a:r>
              <a:rPr lang="en-US" altLang="zh-CN">
                <a:latin typeface="Arial" panose="020B0604020202020204" pitchFamily="34" charset="0"/>
                <a:cs typeface="Arial" panose="020B0604020202020204" pitchFamily="34" charset="0"/>
              </a:rPr>
              <a:t>t Da</a:t>
            </a:r>
            <a:r>
              <a:rPr lang="en-US" altLang="zh-CN" spc="-15">
                <a:latin typeface="Arial" panose="020B0604020202020204" pitchFamily="34" charset="0"/>
                <a:cs typeface="Arial" panose="020B0604020202020204" pitchFamily="34" charset="0"/>
              </a:rPr>
              <a:t>v</a:t>
            </a:r>
            <a:r>
              <a:rPr lang="en-US" altLang="zh-CN">
                <a:latin typeface="Arial" panose="020B0604020202020204" pitchFamily="34" charset="0"/>
                <a:cs typeface="Arial" panose="020B0604020202020204" pitchFamily="34" charset="0"/>
              </a:rPr>
              <a:t>is,</a:t>
            </a:r>
            <a:r>
              <a:rPr lang="en-US" altLang="zh-CN" spc="5">
                <a:latin typeface="Arial" panose="020B0604020202020204" pitchFamily="34" charset="0"/>
                <a:cs typeface="Arial" panose="020B0604020202020204" pitchFamily="34" charset="0"/>
              </a:rPr>
              <a:t> </a:t>
            </a:r>
            <a:r>
              <a:rPr lang="en-US" altLang="zh-CN" spc="-5">
                <a:latin typeface="Arial" panose="020B0604020202020204" pitchFamily="34" charset="0"/>
                <a:cs typeface="Arial" panose="020B0604020202020204" pitchFamily="34" charset="0"/>
              </a:rPr>
              <a:t>Te</a:t>
            </a:r>
            <a:r>
              <a:rPr lang="en-US" altLang="zh-CN" spc="-10">
                <a:latin typeface="Arial" panose="020B0604020202020204" pitchFamily="34" charset="0"/>
                <a:cs typeface="Arial" panose="020B0604020202020204" pitchFamily="34" charset="0"/>
              </a:rPr>
              <a:t>x</a:t>
            </a:r>
            <a:r>
              <a:rPr lang="en-US" altLang="zh-CN">
                <a:latin typeface="Arial" panose="020B0604020202020204" pitchFamily="34" charset="0"/>
                <a:cs typeface="Arial" panose="020B0604020202020204" pitchFamily="34" charset="0"/>
              </a:rPr>
              <a:t>as,</a:t>
            </a:r>
            <a:r>
              <a:rPr lang="en-US" altLang="zh-CN" spc="-5">
                <a:latin typeface="Arial" panose="020B0604020202020204" pitchFamily="34" charset="0"/>
                <a:cs typeface="Arial" panose="020B0604020202020204" pitchFamily="34" charset="0"/>
              </a:rPr>
              <a:t> </a:t>
            </a:r>
            <a:r>
              <a:rPr lang="en-US" altLang="zh-CN">
                <a:latin typeface="Arial" panose="020B0604020202020204" pitchFamily="34" charset="0"/>
                <a:cs typeface="Arial" panose="020B0604020202020204" pitchFamily="34" charset="0"/>
              </a:rPr>
              <a:t>USA.</a:t>
            </a: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06528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0"/>
            <a:ext cx="9132570" cy="6858000"/>
          </a:xfrm>
          <a:prstGeom prst="rect">
            <a:avLst/>
          </a:prstGeom>
        </p:spPr>
        <p:txBody>
          <a:bodyPr vert="horz" wrap="square" lIns="0" tIns="0" rIns="0" bIns="0" rtlCol="0">
            <a:spAutoFit/>
          </a:bodyPr>
          <a:lstStyle/>
          <a:p>
            <a:pPr marL="548640">
              <a:lnSpc>
                <a:spcPct val="100000"/>
              </a:lnSpc>
            </a:pPr>
            <a:r>
              <a:rPr sz="3200" dirty="0">
                <a:latin typeface="華康行"/>
                <a:cs typeface="華康行"/>
              </a:rPr>
              <a:t>•</a:t>
            </a:r>
            <a:endParaRPr sz="3200">
              <a:latin typeface="華康行"/>
              <a:cs typeface="華康行"/>
            </a:endParaRPr>
          </a:p>
        </p:txBody>
      </p:sp>
      <p:sp>
        <p:nvSpPr>
          <p:cNvPr id="3" name="object 3"/>
          <p:cNvSpPr/>
          <p:nvPr/>
        </p:nvSpPr>
        <p:spPr>
          <a:xfrm>
            <a:off x="0" y="0"/>
            <a:ext cx="9132570" cy="6857997"/>
          </a:xfrm>
          <a:prstGeom prst="rect">
            <a:avLst/>
          </a:prstGeom>
          <a:blipFill>
            <a:blip r:embed="rId2"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2153219" y="140586"/>
            <a:ext cx="6881814" cy="553998"/>
          </a:xfrm>
          <a:prstGeom prst="rect">
            <a:avLst/>
          </a:prstGeom>
        </p:spPr>
        <p:txBody>
          <a:bodyPr vert="horz" wrap="square" lIns="0" tIns="0" rIns="0" bIns="0" rtlCol="0">
            <a:spAutoFit/>
          </a:bodyPr>
          <a:lstStyle/>
          <a:p>
            <a:pPr marL="12700">
              <a:lnSpc>
                <a:spcPct val="100000"/>
              </a:lnSpc>
            </a:pPr>
            <a:r>
              <a:rPr sz="3600" dirty="0">
                <a:solidFill>
                  <a:srgbClr val="FFFFFF"/>
                </a:solidFill>
              </a:rPr>
              <a:t>Hubble</a:t>
            </a:r>
            <a:r>
              <a:rPr sz="3600" spc="-25" dirty="0">
                <a:solidFill>
                  <a:srgbClr val="FFFFFF"/>
                </a:solidFill>
              </a:rPr>
              <a:t> </a:t>
            </a:r>
            <a:r>
              <a:rPr sz="3600" spc="-5" dirty="0">
                <a:solidFill>
                  <a:srgbClr val="FFFFFF"/>
                </a:solidFill>
              </a:rPr>
              <a:t>Spac</a:t>
            </a:r>
            <a:r>
              <a:rPr sz="3600" dirty="0">
                <a:solidFill>
                  <a:srgbClr val="FFFFFF"/>
                </a:solidFill>
              </a:rPr>
              <a:t>e</a:t>
            </a:r>
            <a:r>
              <a:rPr sz="3600" spc="15" dirty="0">
                <a:solidFill>
                  <a:srgbClr val="FFFFFF"/>
                </a:solidFill>
              </a:rPr>
              <a:t> </a:t>
            </a:r>
            <a:r>
              <a:rPr sz="3600" spc="-5" dirty="0">
                <a:solidFill>
                  <a:srgbClr val="FFFFFF"/>
                </a:solidFill>
              </a:rPr>
              <a:t>T</a:t>
            </a:r>
            <a:r>
              <a:rPr sz="3600" spc="5" dirty="0">
                <a:solidFill>
                  <a:srgbClr val="FFFFFF"/>
                </a:solidFill>
              </a:rPr>
              <a:t>e</a:t>
            </a:r>
            <a:r>
              <a:rPr sz="3600" dirty="0">
                <a:solidFill>
                  <a:srgbClr val="FFFFFF"/>
                </a:solidFill>
              </a:rPr>
              <a:t>lescope</a:t>
            </a:r>
          </a:p>
        </p:txBody>
      </p:sp>
      <p:sp>
        <p:nvSpPr>
          <p:cNvPr id="5" name="object 5"/>
          <p:cNvSpPr txBox="1"/>
          <p:nvPr/>
        </p:nvSpPr>
        <p:spPr>
          <a:xfrm>
            <a:off x="75949" y="6476999"/>
            <a:ext cx="1021715" cy="276999"/>
          </a:xfrm>
          <a:prstGeom prst="rect">
            <a:avLst/>
          </a:prstGeom>
        </p:spPr>
        <p:txBody>
          <a:bodyPr vert="horz" wrap="square" lIns="0" tIns="0" rIns="0" bIns="0" rtlCol="0">
            <a:spAutoFit/>
          </a:bodyPr>
          <a:lstStyle/>
          <a:p>
            <a:pPr marL="12700">
              <a:lnSpc>
                <a:spcPct val="100000"/>
              </a:lnSpc>
            </a:pPr>
            <a:r>
              <a:rPr sz="1800" spc="-40" smtClean="0">
                <a:solidFill>
                  <a:srgbClr val="FFFFFF"/>
                </a:solidFill>
                <a:latin typeface="Arial"/>
                <a:cs typeface="Arial"/>
              </a:rPr>
              <a:t>w</a:t>
            </a:r>
            <a:r>
              <a:rPr sz="1800" smtClean="0">
                <a:solidFill>
                  <a:srgbClr val="FFFFFF"/>
                </a:solidFill>
                <a:latin typeface="Arial"/>
                <a:cs typeface="Arial"/>
              </a:rPr>
              <a:t>ik</a:t>
            </a:r>
            <a:r>
              <a:rPr sz="1800" spc="-10" smtClean="0">
                <a:solidFill>
                  <a:srgbClr val="FFFFFF"/>
                </a:solidFill>
                <a:latin typeface="Arial"/>
                <a:cs typeface="Arial"/>
              </a:rPr>
              <a:t>i</a:t>
            </a:r>
            <a:r>
              <a:rPr lang="en-US" altLang="zh-CN" dirty="0">
                <a:solidFill>
                  <a:srgbClr val="FFFFFF"/>
                </a:solidFill>
                <a:latin typeface="Arial"/>
                <a:cs typeface="Arial"/>
              </a:rPr>
              <a:t>p</a:t>
            </a:r>
            <a:r>
              <a:rPr sz="1800" smtClean="0">
                <a:solidFill>
                  <a:srgbClr val="FFFFFF"/>
                </a:solidFill>
                <a:latin typeface="Arial"/>
                <a:cs typeface="Arial"/>
              </a:rPr>
              <a:t>e</a:t>
            </a:r>
            <a:r>
              <a:rPr sz="1800" spc="-10" smtClean="0">
                <a:solidFill>
                  <a:srgbClr val="FFFFFF"/>
                </a:solidFill>
                <a:latin typeface="Arial"/>
                <a:cs typeface="Arial"/>
              </a:rPr>
              <a:t>d</a:t>
            </a:r>
            <a:r>
              <a:rPr sz="1800" smtClean="0">
                <a:solidFill>
                  <a:srgbClr val="FFFFFF"/>
                </a:solidFill>
                <a:latin typeface="Arial"/>
                <a:cs typeface="Arial"/>
              </a:rPr>
              <a:t>ia</a:t>
            </a:r>
            <a:endParaRPr sz="1800">
              <a:latin typeface="Arial"/>
              <a:cs typeface="Arial"/>
            </a:endParaRPr>
          </a:p>
        </p:txBody>
      </p:sp>
    </p:spTree>
    <p:extLst>
      <p:ext uri="{BB962C8B-B14F-4D97-AF65-F5344CB8AC3E}">
        <p14:creationId xmlns:p14="http://schemas.microsoft.com/office/powerpoint/2010/main" val="17041784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.3 </a:t>
            </a:r>
            <a:r>
              <a:rPr lang="zh-CN" altLang="en-US" sz="3600">
                <a:latin typeface="方正兰亭粗黑_GBK" panose="02000000000000000000" pitchFamily="2" charset="-122"/>
                <a:ea typeface="方正兰亭粗黑_GBK" panose="02000000000000000000" pitchFamily="2" charset="-122"/>
                <a:cs typeface="+mn-cs"/>
              </a:rPr>
              <a:t>望眼镜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3" name="object 2"/>
          <p:cNvSpPr txBox="1"/>
          <p:nvPr/>
        </p:nvSpPr>
        <p:spPr>
          <a:xfrm>
            <a:off x="735325" y="975217"/>
            <a:ext cx="7046803" cy="679673"/>
          </a:xfrm>
          <a:prstGeom prst="rect">
            <a:avLst/>
          </a:prstGeom>
        </p:spPr>
        <p:txBody>
          <a:bodyPr vert="horz" wrap="square" lIns="0" tIns="0" rIns="0" bIns="0" rtlCol="0">
            <a:spAutoFit/>
          </a:bodyPr>
          <a:lstStyle/>
          <a:p>
            <a:pPr marL="12700">
              <a:lnSpc>
                <a:spcPts val="5280"/>
              </a:lnSpc>
            </a:pPr>
            <a:r>
              <a:rPr lang="zh-CN" altLang="en-US"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大型天文望眼镜</a:t>
            </a:r>
            <a:r>
              <a:rPr lang="en-US" altLang="zh-CN"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 </a:t>
            </a:r>
            <a:r>
              <a:rPr lang="zh-CN" altLang="en-US"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存在多个焦点</a:t>
            </a:r>
            <a:endParaRPr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5325" y="1831315"/>
            <a:ext cx="7779406" cy="3985825"/>
          </a:xfrm>
          <a:prstGeom prst="rect">
            <a:avLst/>
          </a:prstGeom>
        </p:spPr>
      </p:pic>
      <p:sp>
        <p:nvSpPr>
          <p:cNvPr id="4" name="矩形 3"/>
          <p:cNvSpPr/>
          <p:nvPr/>
        </p:nvSpPr>
        <p:spPr>
          <a:xfrm>
            <a:off x="965440" y="6074418"/>
            <a:ext cx="11696624" cy="369332"/>
          </a:xfrm>
          <a:prstGeom prst="rect">
            <a:avLst/>
          </a:prstGeom>
        </p:spPr>
        <p:txBody>
          <a:bodyPr wrap="square">
            <a:spAutoFit/>
          </a:bodyPr>
          <a:lstStyle/>
          <a:p>
            <a:r>
              <a:rPr lang="zh-CN" altLang="en-US" smtClean="0">
                <a:solidFill>
                  <a:srgbClr val="1A1A1A"/>
                </a:solidFill>
                <a:latin typeface="Arial" panose="020B0604020202020204" pitchFamily="34" charset="0"/>
                <a:ea typeface="黑体" panose="02010609060101010101" pitchFamily="49" charset="-122"/>
                <a:cs typeface="Arial" panose="020B0604020202020204" pitchFamily="34" charset="0"/>
              </a:rPr>
              <a:t>主焦点</a:t>
            </a:r>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5" name="矩形 4"/>
          <p:cNvSpPr/>
          <p:nvPr/>
        </p:nvSpPr>
        <p:spPr>
          <a:xfrm>
            <a:off x="2888108" y="6074420"/>
            <a:ext cx="4572000" cy="369332"/>
          </a:xfrm>
          <a:prstGeom prst="rect">
            <a:avLst/>
          </a:prstGeom>
        </p:spPr>
        <p:txBody>
          <a:bodyPr>
            <a:spAutoFit/>
          </a:bodyPr>
          <a:lstStyle/>
          <a:p>
            <a:r>
              <a:rPr lang="zh-CN" altLang="en-US" smtClean="0">
                <a:solidFill>
                  <a:srgbClr val="1A1A1A"/>
                </a:solidFill>
                <a:latin typeface="Arial" panose="020B0604020202020204" pitchFamily="34" charset="0"/>
                <a:ea typeface="黑体" panose="02010609060101010101" pitchFamily="49" charset="-122"/>
                <a:cs typeface="Arial" panose="020B0604020202020204" pitchFamily="34" charset="0"/>
              </a:rPr>
              <a:t>牛顿焦点</a:t>
            </a:r>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6" name="矩形 5"/>
          <p:cNvSpPr/>
          <p:nvPr/>
        </p:nvSpPr>
        <p:spPr>
          <a:xfrm>
            <a:off x="4713500" y="5935920"/>
            <a:ext cx="4572000" cy="646331"/>
          </a:xfrm>
          <a:prstGeom prst="rect">
            <a:avLst/>
          </a:prstGeom>
        </p:spPr>
        <p:txBody>
          <a:bodyPr>
            <a:spAutoFit/>
          </a:bodyPr>
          <a:lstStyle/>
          <a:p>
            <a:r>
              <a:rPr lang="zh-CN" altLang="en-US" smtClean="0">
                <a:solidFill>
                  <a:srgbClr val="1A1A1A"/>
                </a:solidFill>
                <a:latin typeface="Arial" panose="020B0604020202020204" pitchFamily="34" charset="0"/>
                <a:ea typeface="黑体" panose="02010609060101010101" pitchFamily="49" charset="-122"/>
                <a:cs typeface="Arial" panose="020B0604020202020204" pitchFamily="34" charset="0"/>
              </a:rPr>
              <a:t>卡塞格林焦点</a:t>
            </a:r>
            <a:endParaRPr lang="en-US" altLang="zh-CN" smtClean="0">
              <a:solidFill>
                <a:srgbClr val="1A1A1A"/>
              </a:solidFill>
              <a:latin typeface="Arial" panose="020B0604020202020204" pitchFamily="34" charset="0"/>
              <a:ea typeface="黑体" panose="02010609060101010101" pitchFamily="49" charset="-122"/>
              <a:cs typeface="Arial" panose="020B0604020202020204" pitchFamily="34" charset="0"/>
            </a:endParaRPr>
          </a:p>
          <a:p>
            <a:r>
              <a:rPr lang="zh-CN" altLang="en-US" smtClean="0">
                <a:solidFill>
                  <a:srgbClr val="1A1A1A"/>
                </a:solidFill>
                <a:latin typeface="Arial" panose="020B0604020202020204" pitchFamily="34" charset="0"/>
                <a:ea typeface="黑体" panose="02010609060101010101" pitchFamily="49" charset="-122"/>
                <a:cs typeface="Arial" panose="020B0604020202020204" pitchFamily="34" charset="0"/>
              </a:rPr>
              <a:t>（</a:t>
            </a:r>
            <a:r>
              <a:rPr lang="zh-CN" altLang="en-US">
                <a:solidFill>
                  <a:srgbClr val="1A1A1A"/>
                </a:solidFill>
                <a:latin typeface="Arial" panose="020B0604020202020204" pitchFamily="34" charset="0"/>
                <a:ea typeface="黑体" panose="02010609060101010101" pitchFamily="49" charset="-122"/>
                <a:cs typeface="Arial" panose="020B0604020202020204" pitchFamily="34" charset="0"/>
              </a:rPr>
              <a:t>简称卡焦</a:t>
            </a:r>
            <a:r>
              <a:rPr lang="zh-CN" altLang="en-US" smtClean="0">
                <a:solidFill>
                  <a:srgbClr val="1A1A1A"/>
                </a:solidFill>
                <a:latin typeface="Arial" panose="020B0604020202020204" pitchFamily="34" charset="0"/>
                <a:ea typeface="黑体" panose="02010609060101010101" pitchFamily="49" charset="-122"/>
                <a:cs typeface="Arial" panose="020B0604020202020204" pitchFamily="34" charset="0"/>
              </a:rPr>
              <a:t>）</a:t>
            </a:r>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9" name="矩形 8"/>
          <p:cNvSpPr/>
          <p:nvPr/>
        </p:nvSpPr>
        <p:spPr>
          <a:xfrm>
            <a:off x="6066939" y="5935919"/>
            <a:ext cx="2786340" cy="646331"/>
          </a:xfrm>
          <a:prstGeom prst="rect">
            <a:avLst/>
          </a:prstGeom>
        </p:spPr>
        <p:txBody>
          <a:bodyPr wrap="none">
            <a:spAutoFit/>
          </a:bodyPr>
          <a:lstStyle/>
          <a:p>
            <a:pPr algn="ctr"/>
            <a:r>
              <a:rPr lang="zh-CN" altLang="en-US">
                <a:solidFill>
                  <a:srgbClr val="1A1A1A"/>
                </a:solidFill>
                <a:latin typeface="Arial" panose="020B0604020202020204" pitchFamily="34" charset="0"/>
                <a:ea typeface="黑体" panose="02010609060101010101" pitchFamily="49" charset="-122"/>
                <a:cs typeface="Arial" panose="020B0604020202020204" pitchFamily="34" charset="0"/>
              </a:rPr>
              <a:t>耐斯米斯</a:t>
            </a:r>
            <a:r>
              <a:rPr lang="zh-CN" altLang="en-US" smtClean="0">
                <a:solidFill>
                  <a:srgbClr val="1A1A1A"/>
                </a:solidFill>
                <a:latin typeface="Arial" panose="020B0604020202020204" pitchFamily="34" charset="0"/>
                <a:ea typeface="黑体" panose="02010609060101010101" pitchFamily="49" charset="-122"/>
                <a:cs typeface="Arial" panose="020B0604020202020204" pitchFamily="34" charset="0"/>
              </a:rPr>
              <a:t>焦点</a:t>
            </a:r>
            <a:endParaRPr lang="en-US" altLang="zh-CN" smtClean="0">
              <a:solidFill>
                <a:srgbClr val="1A1A1A"/>
              </a:solidFill>
              <a:latin typeface="Arial" panose="020B0604020202020204" pitchFamily="34" charset="0"/>
              <a:ea typeface="黑体" panose="02010609060101010101" pitchFamily="49" charset="-122"/>
              <a:cs typeface="Arial" panose="020B0604020202020204" pitchFamily="34" charset="0"/>
            </a:endParaRPr>
          </a:p>
          <a:p>
            <a:pPr algn="ctr"/>
            <a:r>
              <a:rPr lang="zh-CN" altLang="en-US" smtClean="0">
                <a:solidFill>
                  <a:srgbClr val="1A1A1A"/>
                </a:solidFill>
                <a:latin typeface="Arial" panose="020B0604020202020204" pitchFamily="34" charset="0"/>
                <a:ea typeface="黑体" panose="02010609060101010101" pitchFamily="49" charset="-122"/>
                <a:cs typeface="Arial" panose="020B0604020202020204" pitchFamily="34" charset="0"/>
              </a:rPr>
              <a:t>（</a:t>
            </a:r>
            <a:r>
              <a:rPr lang="en-US" altLang="zh-CN">
                <a:solidFill>
                  <a:srgbClr val="1A1A1A"/>
                </a:solidFill>
                <a:latin typeface="Arial" panose="020B0604020202020204" pitchFamily="34" charset="0"/>
                <a:ea typeface="黑体" panose="02010609060101010101" pitchFamily="49" charset="-122"/>
                <a:cs typeface="Arial" panose="020B0604020202020204" pitchFamily="34" charset="0"/>
              </a:rPr>
              <a:t>Nasmyth</a:t>
            </a:r>
            <a:r>
              <a:rPr lang="zh-CN" altLang="en-US">
                <a:solidFill>
                  <a:srgbClr val="1A1A1A"/>
                </a:solidFill>
                <a:latin typeface="Arial" panose="020B0604020202020204" pitchFamily="34" charset="0"/>
                <a:ea typeface="黑体" panose="02010609060101010101" pitchFamily="49" charset="-122"/>
                <a:cs typeface="Arial" panose="020B0604020202020204" pitchFamily="34" charset="0"/>
              </a:rPr>
              <a:t>，简称耐焦）</a:t>
            </a:r>
            <a:endParaRPr lang="zh-CN" altLang="en-US">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9741403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.3 </a:t>
            </a:r>
            <a:r>
              <a:rPr lang="zh-CN" altLang="en-US" sz="3600">
                <a:latin typeface="方正兰亭粗黑_GBK" panose="02000000000000000000" pitchFamily="2" charset="-122"/>
                <a:ea typeface="方正兰亭粗黑_GBK" panose="02000000000000000000" pitchFamily="2" charset="-122"/>
                <a:cs typeface="+mn-cs"/>
              </a:rPr>
              <a:t>望眼镜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3" name="object 2"/>
          <p:cNvSpPr txBox="1"/>
          <p:nvPr/>
        </p:nvSpPr>
        <p:spPr>
          <a:xfrm>
            <a:off x="599137" y="957498"/>
            <a:ext cx="7046803" cy="679673"/>
          </a:xfrm>
          <a:prstGeom prst="rect">
            <a:avLst/>
          </a:prstGeom>
        </p:spPr>
        <p:txBody>
          <a:bodyPr vert="horz" wrap="square" lIns="0" tIns="0" rIns="0" bIns="0" rtlCol="0">
            <a:spAutoFit/>
          </a:bodyPr>
          <a:lstStyle/>
          <a:p>
            <a:pPr marL="12700">
              <a:lnSpc>
                <a:spcPts val="5280"/>
              </a:lnSpc>
            </a:pPr>
            <a:r>
              <a:rPr lang="zh-CN" altLang="en-US"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大型反射式望眼镜</a:t>
            </a:r>
            <a:r>
              <a:rPr lang="en-US" altLang="zh-CN"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 </a:t>
            </a:r>
            <a:r>
              <a:rPr lang="zh-CN" altLang="en-US"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存在多个焦点</a:t>
            </a:r>
            <a:endParaRPr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 name="矩形 1"/>
          <p:cNvSpPr/>
          <p:nvPr/>
        </p:nvSpPr>
        <p:spPr>
          <a:xfrm>
            <a:off x="466364" y="1637171"/>
            <a:ext cx="8219872" cy="4832092"/>
          </a:xfrm>
          <a:prstGeom prst="rect">
            <a:avLst/>
          </a:prstGeom>
          <a:ln w="28575">
            <a:solidFill>
              <a:schemeClr val="tx1"/>
            </a:solidFill>
          </a:ln>
        </p:spPr>
        <p:txBody>
          <a:bodyPr wrap="square">
            <a:spAutoFit/>
          </a:bodyPr>
          <a:lstStyle/>
          <a:p>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主焦点</a:t>
            </a:r>
            <a:r>
              <a:rPr lang="zh-CN" altLang="en-US" sz="1600">
                <a:latin typeface="Arial" panose="020B0604020202020204" pitchFamily="34" charset="0"/>
                <a:ea typeface="黑体" panose="02010609060101010101" pitchFamily="49" charset="-122"/>
                <a:cs typeface="Arial" panose="020B0604020202020204" pitchFamily="34" charset="0"/>
              </a:rPr>
              <a:t>是经过主镜一次反射在前方形成的焦点，这个焦点焦比小（</a:t>
            </a:r>
            <a:r>
              <a:rPr lang="en-US" altLang="zh-CN" sz="1600">
                <a:latin typeface="Arial" panose="020B0604020202020204" pitchFamily="34" charset="0"/>
                <a:ea typeface="黑体" panose="02010609060101010101" pitchFamily="49" charset="-122"/>
                <a:cs typeface="Arial" panose="020B0604020202020204" pitchFamily="34" charset="0"/>
              </a:rPr>
              <a:t>f/ </a:t>
            </a:r>
            <a:r>
              <a:rPr lang="zh-CN" altLang="en-US" sz="1600">
                <a:latin typeface="Arial" panose="020B0604020202020204" pitchFamily="34" charset="0"/>
                <a:ea typeface="黑体" panose="02010609060101010101" pitchFamily="49" charset="-122"/>
                <a:cs typeface="Arial" panose="020B0604020202020204" pitchFamily="34" charset="0"/>
              </a:rPr>
              <a:t>底下的数字小），焦距特别短，对比照相机，可以看成是一个“广角镜头”，视场很大，可以一次观测多个天体，通常会放置大视场的照相机或光谱仪。但是仪器不能太重，因为在镜筒的最前面会让望远镜“头重脚轻”，稳定性和重心都会受到影响。</a:t>
            </a:r>
          </a:p>
          <a:p>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牛顿焦点：</a:t>
            </a:r>
            <a:r>
              <a:rPr lang="zh-CN" altLang="en-US" sz="1600" smtClean="0">
                <a:latin typeface="Arial" panose="020B0604020202020204" pitchFamily="34" charset="0"/>
                <a:ea typeface="黑体" panose="02010609060101010101" pitchFamily="49" charset="-122"/>
                <a:cs typeface="Arial" panose="020B0604020202020204" pitchFamily="34" charset="0"/>
              </a:rPr>
              <a:t>把</a:t>
            </a:r>
            <a:r>
              <a:rPr lang="zh-CN" altLang="en-US" sz="1600">
                <a:latin typeface="Arial" panose="020B0604020202020204" pitchFamily="34" charset="0"/>
                <a:ea typeface="黑体" panose="02010609060101010101" pitchFamily="49" charset="-122"/>
                <a:cs typeface="Arial" panose="020B0604020202020204" pitchFamily="34" charset="0"/>
              </a:rPr>
              <a:t>主焦点反射到一侧的焦点称为牛顿焦点，在一些爱好者的小望远镜上用的比较多，大望远镜一般不予采用，所以直接略过。</a:t>
            </a:r>
          </a:p>
          <a:p>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卡塞格林焦点（简称卡焦），</a:t>
            </a:r>
            <a:r>
              <a:rPr lang="zh-CN" altLang="en-US" sz="1600">
                <a:latin typeface="Arial" panose="020B0604020202020204" pitchFamily="34" charset="0"/>
                <a:ea typeface="黑体" panose="02010609060101010101" pitchFamily="49" charset="-122"/>
                <a:cs typeface="Arial" panose="020B0604020202020204" pitchFamily="34" charset="0"/>
              </a:rPr>
              <a:t>位于主镜的后方，经过主镜、次镜（注意这时主焦已经替换成了一个弯曲的次镜）两次反射，焦比适中，焦距不长也不短，是使用非常广泛的焦点，通常布置有暗天体的照相机和光谱仪。</a:t>
            </a:r>
          </a:p>
          <a:p>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耐斯米斯焦点（</a:t>
            </a:r>
            <a:r>
              <a:rPr lang="en-US" altLang="zh-CN" sz="2000">
                <a:solidFill>
                  <a:srgbClr val="C00000"/>
                </a:solidFill>
                <a:latin typeface="Arial" panose="020B0604020202020204" pitchFamily="34" charset="0"/>
                <a:ea typeface="黑体" panose="02010609060101010101" pitchFamily="49" charset="-122"/>
                <a:cs typeface="Arial" panose="020B0604020202020204" pitchFamily="34" charset="0"/>
              </a:rPr>
              <a:t>Nasmyth</a:t>
            </a:r>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，简称耐氏焦点，或者耐焦），</a:t>
            </a:r>
            <a:r>
              <a:rPr lang="zh-CN" altLang="en-US" sz="1600">
                <a:latin typeface="Arial" panose="020B0604020202020204" pitchFamily="34" charset="0"/>
                <a:ea typeface="黑体" panose="02010609060101010101" pitchFamily="49" charset="-122"/>
                <a:cs typeface="Arial" panose="020B0604020202020204" pitchFamily="34" charset="0"/>
              </a:rPr>
              <a:t>经过主镜、次镜、第三镜三次反射，位于望远镜镜筒的一侧。在现代大型望远镜中，耐焦是最重要、使用最广泛的焦点。</a:t>
            </a:r>
          </a:p>
          <a:p>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折轴焦点（或称</a:t>
            </a:r>
            <a:r>
              <a:rPr lang="en-US" altLang="zh-CN" sz="2000">
                <a:solidFill>
                  <a:srgbClr val="C00000"/>
                </a:solidFill>
                <a:latin typeface="Arial" panose="020B0604020202020204" pitchFamily="34" charset="0"/>
                <a:ea typeface="黑体" panose="02010609060101010101" pitchFamily="49" charset="-122"/>
                <a:cs typeface="Arial" panose="020B0604020202020204" pitchFamily="34" charset="0"/>
              </a:rPr>
              <a:t>Coude</a:t>
            </a:r>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焦点），</a:t>
            </a:r>
            <a:r>
              <a:rPr lang="zh-CN" altLang="en-US" sz="1600">
                <a:latin typeface="Arial" panose="020B0604020202020204" pitchFamily="34" charset="0"/>
                <a:ea typeface="黑体" panose="02010609060101010101" pitchFamily="49" charset="-122"/>
                <a:cs typeface="Arial" panose="020B0604020202020204" pitchFamily="34" charset="0"/>
              </a:rPr>
              <a:t>顾名思义，是把焦点沿着望远镜的转动轴折啊折，折到下面一个房间去，通常是望远镜最长的一个焦点。例如在我国兴隆观测基地的</a:t>
            </a:r>
            <a:r>
              <a:rPr lang="en-US" altLang="zh-CN" sz="1600">
                <a:latin typeface="Arial" panose="020B0604020202020204" pitchFamily="34" charset="0"/>
                <a:ea typeface="黑体" panose="02010609060101010101" pitchFamily="49" charset="-122"/>
                <a:cs typeface="Arial" panose="020B0604020202020204" pitchFamily="34" charset="0"/>
              </a:rPr>
              <a:t>2.16</a:t>
            </a:r>
            <a:r>
              <a:rPr lang="zh-CN" altLang="en-US" sz="1600">
                <a:latin typeface="Arial" panose="020B0604020202020204" pitchFamily="34" charset="0"/>
                <a:ea typeface="黑体" panose="02010609060101010101" pitchFamily="49" charset="-122"/>
                <a:cs typeface="Arial" panose="020B0604020202020204" pitchFamily="34" charset="0"/>
              </a:rPr>
              <a:t>米望远镜，折轴焦比是 </a:t>
            </a:r>
            <a:r>
              <a:rPr lang="en-US" altLang="zh-CN" sz="1600">
                <a:latin typeface="Arial" panose="020B0604020202020204" pitchFamily="34" charset="0"/>
                <a:ea typeface="黑体" panose="02010609060101010101" pitchFamily="49" charset="-122"/>
                <a:cs typeface="Arial" panose="020B0604020202020204" pitchFamily="34" charset="0"/>
              </a:rPr>
              <a:t>f/45</a:t>
            </a:r>
            <a:r>
              <a:rPr lang="zh-CN" altLang="en-US" sz="1600">
                <a:latin typeface="Arial" panose="020B0604020202020204" pitchFamily="34" charset="0"/>
                <a:ea typeface="黑体" panose="02010609060101010101" pitchFamily="49" charset="-122"/>
                <a:cs typeface="Arial" panose="020B0604020202020204" pitchFamily="34" charset="0"/>
              </a:rPr>
              <a:t>，也就是说焦距长达</a:t>
            </a:r>
            <a:r>
              <a:rPr lang="en-US" altLang="zh-CN" sz="1600">
                <a:latin typeface="Arial" panose="020B0604020202020204" pitchFamily="34" charset="0"/>
                <a:ea typeface="黑体" panose="02010609060101010101" pitchFamily="49" charset="-122"/>
                <a:cs typeface="Arial" panose="020B0604020202020204" pitchFamily="34" charset="0"/>
              </a:rPr>
              <a:t>90</a:t>
            </a:r>
            <a:r>
              <a:rPr lang="zh-CN" altLang="en-US" sz="1600">
                <a:latin typeface="Arial" panose="020B0604020202020204" pitchFamily="34" charset="0"/>
                <a:ea typeface="黑体" panose="02010609060101010101" pitchFamily="49" charset="-122"/>
                <a:cs typeface="Arial" panose="020B0604020202020204" pitchFamily="34" charset="0"/>
              </a:rPr>
              <a:t>米。好比照相机的超长焦镜头，可以看得最远，但是视场也最小，小到通常只能看一颗星，但是由于它可以延伸到特别远，甚至可以跟望远镜不在一个屋子、不在一层楼，而且不随望远镜本身而转动，因此可以放置最大、最重的仪器，比如对天体进行极其精细测量的高色散光谱仪</a:t>
            </a:r>
            <a:r>
              <a:rPr lang="zh-CN" altLang="en-US" sz="1600" smtClean="0">
                <a:latin typeface="Arial" panose="020B0604020202020204" pitchFamily="34" charset="0"/>
                <a:ea typeface="黑体" panose="02010609060101010101" pitchFamily="49" charset="-122"/>
                <a:cs typeface="Arial" panose="020B0604020202020204" pitchFamily="34" charset="0"/>
              </a:rPr>
              <a:t>。</a:t>
            </a:r>
            <a:endParaRPr lang="zh-CN" altLang="en-US" sz="1600">
              <a:latin typeface="Arial" panose="020B0604020202020204" pitchFamily="34" charset="0"/>
              <a:ea typeface="黑体" panose="02010609060101010101" pitchFamily="49" charset="-122"/>
              <a:cs typeface="Arial" panose="020B0604020202020204" pitchFamily="34" charset="0"/>
            </a:endParaRPr>
          </a:p>
        </p:txBody>
      </p:sp>
      <p:sp>
        <p:nvSpPr>
          <p:cNvPr id="7" name="矩形 6"/>
          <p:cNvSpPr/>
          <p:nvPr/>
        </p:nvSpPr>
        <p:spPr>
          <a:xfrm>
            <a:off x="-564" y="6581001"/>
            <a:ext cx="4572000" cy="276999"/>
          </a:xfrm>
          <a:prstGeom prst="rect">
            <a:avLst/>
          </a:prstGeom>
        </p:spPr>
        <p:txBody>
          <a:bodyPr>
            <a:spAutoFit/>
          </a:bodyPr>
          <a:lstStyle/>
          <a:p>
            <a:r>
              <a:rPr lang="en-US" altLang="zh-CN" sz="1200" u="sng">
                <a:solidFill>
                  <a:srgbClr val="0033CC"/>
                </a:solidFill>
                <a:latin typeface="Arial" panose="020B0604020202020204" pitchFamily="34" charset="0"/>
                <a:ea typeface="黑体" panose="02010609060101010101" pitchFamily="49" charset="-122"/>
                <a:cs typeface="Arial" panose="020B0604020202020204" pitchFamily="34" charset="0"/>
              </a:rPr>
              <a:t>https://www.zhihu.com/question/63499576/answer/212671945</a:t>
            </a:r>
            <a:endParaRPr lang="zh-CN" altLang="en-US" sz="1200" u="sng">
              <a:solidFill>
                <a:srgbClr val="0033CC"/>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25873201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88969" y="1799585"/>
            <a:ext cx="4796930" cy="4619002"/>
          </a:xfrm>
          <a:prstGeom prst="rect">
            <a:avLst/>
          </a:prstGeom>
        </p:spPr>
      </p:pic>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.3 </a:t>
            </a:r>
            <a:r>
              <a:rPr lang="zh-CN" altLang="en-US" sz="3600">
                <a:latin typeface="方正兰亭粗黑_GBK" panose="02000000000000000000" pitchFamily="2" charset="-122"/>
                <a:ea typeface="方正兰亭粗黑_GBK" panose="02000000000000000000" pitchFamily="2" charset="-122"/>
                <a:cs typeface="+mn-cs"/>
              </a:rPr>
              <a:t>望眼镜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3" name="object 2"/>
          <p:cNvSpPr txBox="1"/>
          <p:nvPr/>
        </p:nvSpPr>
        <p:spPr>
          <a:xfrm>
            <a:off x="599137" y="957498"/>
            <a:ext cx="7046803" cy="679673"/>
          </a:xfrm>
          <a:prstGeom prst="rect">
            <a:avLst/>
          </a:prstGeom>
        </p:spPr>
        <p:txBody>
          <a:bodyPr vert="horz" wrap="square" lIns="0" tIns="0" rIns="0" bIns="0" rtlCol="0">
            <a:spAutoFit/>
          </a:bodyPr>
          <a:lstStyle/>
          <a:p>
            <a:pPr marL="12700">
              <a:lnSpc>
                <a:spcPts val="5280"/>
              </a:lnSpc>
            </a:pPr>
            <a:r>
              <a:rPr lang="zh-CN" altLang="en-US"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大型反射式望眼镜</a:t>
            </a:r>
            <a:r>
              <a:rPr lang="en-US" altLang="zh-CN"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 </a:t>
            </a:r>
            <a:r>
              <a:rPr lang="zh-CN" altLang="en-US"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存在多个焦点</a:t>
            </a:r>
            <a:endParaRPr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7" name="矩形 6"/>
          <p:cNvSpPr/>
          <p:nvPr/>
        </p:nvSpPr>
        <p:spPr>
          <a:xfrm>
            <a:off x="-564" y="6581001"/>
            <a:ext cx="4572000" cy="276999"/>
          </a:xfrm>
          <a:prstGeom prst="rect">
            <a:avLst/>
          </a:prstGeom>
        </p:spPr>
        <p:txBody>
          <a:bodyPr>
            <a:spAutoFit/>
          </a:bodyPr>
          <a:lstStyle/>
          <a:p>
            <a:r>
              <a:rPr lang="en-US" altLang="zh-CN" sz="1200" u="sng">
                <a:solidFill>
                  <a:srgbClr val="0033CC"/>
                </a:solidFill>
                <a:latin typeface="Arial" panose="020B0604020202020204" pitchFamily="34" charset="0"/>
                <a:ea typeface="黑体" panose="02010609060101010101" pitchFamily="49" charset="-122"/>
                <a:cs typeface="Arial" panose="020B0604020202020204" pitchFamily="34" charset="0"/>
              </a:rPr>
              <a:t>https://www.zhihu.com/question/63499576/answer/212671945</a:t>
            </a:r>
            <a:endParaRPr lang="zh-CN" altLang="en-US" sz="1200" u="sng">
              <a:solidFill>
                <a:srgbClr val="0033CC"/>
              </a:solidFill>
              <a:latin typeface="Arial" panose="020B0604020202020204" pitchFamily="34" charset="0"/>
              <a:ea typeface="黑体" panose="02010609060101010101" pitchFamily="49" charset="-122"/>
              <a:cs typeface="Arial" panose="020B0604020202020204" pitchFamily="34" charset="0"/>
            </a:endParaRPr>
          </a:p>
        </p:txBody>
      </p:sp>
      <p:sp>
        <p:nvSpPr>
          <p:cNvPr id="4" name="矩形 3"/>
          <p:cNvSpPr/>
          <p:nvPr/>
        </p:nvSpPr>
        <p:spPr>
          <a:xfrm>
            <a:off x="4885899" y="5021611"/>
            <a:ext cx="4258101" cy="1200329"/>
          </a:xfrm>
          <a:prstGeom prst="rect">
            <a:avLst/>
          </a:prstGeom>
        </p:spPr>
        <p:txBody>
          <a:bodyPr wrap="square">
            <a:spAutoFit/>
          </a:bodyPr>
          <a:lstStyle/>
          <a:p>
            <a:pPr algn="ctr"/>
            <a:r>
              <a:rPr lang="zh-CN" altLang="en-US" sz="2400" spc="5">
                <a:latin typeface="Arial" panose="020B0604020202020204" pitchFamily="34" charset="0"/>
                <a:ea typeface="黑体" panose="02010609060101010101" pitchFamily="49" charset="-122"/>
                <a:cs typeface="Arial" panose="020B0604020202020204" pitchFamily="34" charset="0"/>
              </a:rPr>
              <a:t>日本</a:t>
            </a:r>
            <a:r>
              <a:rPr lang="en-US" altLang="zh-CN" sz="2400" spc="5">
                <a:latin typeface="Arial" panose="020B0604020202020204" pitchFamily="34" charset="0"/>
                <a:ea typeface="黑体" panose="02010609060101010101" pitchFamily="49" charset="-122"/>
                <a:cs typeface="Arial" panose="020B0604020202020204" pitchFamily="34" charset="0"/>
              </a:rPr>
              <a:t>Subaru</a:t>
            </a:r>
            <a:r>
              <a:rPr lang="zh-CN" altLang="en-US" sz="2400" spc="5">
                <a:latin typeface="Arial" panose="020B0604020202020204" pitchFamily="34" charset="0"/>
                <a:ea typeface="黑体" panose="02010609060101010101" pitchFamily="49" charset="-122"/>
                <a:cs typeface="Arial" panose="020B0604020202020204" pitchFamily="34" charset="0"/>
              </a:rPr>
              <a:t>望远镜及其采用的地平式装置，它</a:t>
            </a:r>
            <a:r>
              <a:rPr lang="zh-CN" altLang="en-US" sz="2400" spc="5" smtClean="0">
                <a:latin typeface="Arial" panose="020B0604020202020204" pitchFamily="34" charset="0"/>
                <a:ea typeface="黑体" panose="02010609060101010101" pitchFamily="49" charset="-122"/>
                <a:cs typeface="Arial" panose="020B0604020202020204" pitchFamily="34" charset="0"/>
              </a:rPr>
              <a:t>有</a:t>
            </a:r>
            <a:r>
              <a:rPr lang="zh-CN" altLang="en-US" sz="2400" spc="5" smtClean="0">
                <a:solidFill>
                  <a:srgbClr val="C00000"/>
                </a:solidFill>
                <a:latin typeface="Arial" panose="020B0604020202020204" pitchFamily="34" charset="0"/>
                <a:ea typeface="黑体" panose="02010609060101010101" pitchFamily="49" charset="-122"/>
                <a:cs typeface="Arial" panose="020B0604020202020204" pitchFamily="34" charset="0"/>
              </a:rPr>
              <a:t>一</a:t>
            </a:r>
            <a:r>
              <a:rPr lang="zh-CN" altLang="en-US" sz="2400" spc="5">
                <a:solidFill>
                  <a:srgbClr val="C00000"/>
                </a:solidFill>
                <a:latin typeface="Arial" panose="020B0604020202020204" pitchFamily="34" charset="0"/>
                <a:ea typeface="黑体" panose="02010609060101010101" pitchFamily="49" charset="-122"/>
                <a:cs typeface="Arial" panose="020B0604020202020204" pitchFamily="34" charset="0"/>
              </a:rPr>
              <a:t>个主焦点、一个卡焦、两个耐焦</a:t>
            </a:r>
          </a:p>
        </p:txBody>
      </p:sp>
      <p:pic>
        <p:nvPicPr>
          <p:cNvPr id="5" name="图片 4"/>
          <p:cNvPicPr>
            <a:picLocks noChangeAspect="1"/>
          </p:cNvPicPr>
          <p:nvPr/>
        </p:nvPicPr>
        <p:blipFill>
          <a:blip r:embed="rId4"/>
          <a:stretch>
            <a:fillRect/>
          </a:stretch>
        </p:blipFill>
        <p:spPr>
          <a:xfrm>
            <a:off x="4895360" y="2239120"/>
            <a:ext cx="4248640" cy="2654522"/>
          </a:xfrm>
          <a:prstGeom prst="rect">
            <a:avLst/>
          </a:prstGeom>
        </p:spPr>
      </p:pic>
    </p:spTree>
    <p:extLst>
      <p:ext uri="{BB962C8B-B14F-4D97-AF65-F5344CB8AC3E}">
        <p14:creationId xmlns:p14="http://schemas.microsoft.com/office/powerpoint/2010/main" val="14509691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.3 </a:t>
            </a:r>
            <a:r>
              <a:rPr lang="zh-CN" altLang="en-US" sz="3600">
                <a:latin typeface="方正兰亭粗黑_GBK" panose="02000000000000000000" pitchFamily="2" charset="-122"/>
                <a:ea typeface="方正兰亭粗黑_GBK" panose="02000000000000000000" pitchFamily="2" charset="-122"/>
                <a:cs typeface="+mn-cs"/>
              </a:rPr>
              <a:t>望眼镜</a:t>
            </a:r>
            <a:endParaRPr lang="en-US" altLang="zh-TW" sz="3600" dirty="0">
              <a:latin typeface="方正兰亭粗黑_GBK" panose="02000000000000000000" pitchFamily="2" charset="-122"/>
              <a:ea typeface="方正兰亭粗黑_GBK" panose="02000000000000000000" pitchFamily="2" charset="-122"/>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2503" y="522513"/>
            <a:ext cx="6104653" cy="6104653"/>
          </a:xfrm>
          <a:prstGeom prst="rect">
            <a:avLst/>
          </a:prstGeom>
        </p:spPr>
      </p:pic>
      <p:sp>
        <p:nvSpPr>
          <p:cNvPr id="2" name="矩形 1"/>
          <p:cNvSpPr/>
          <p:nvPr/>
        </p:nvSpPr>
        <p:spPr>
          <a:xfrm>
            <a:off x="0" y="6488668"/>
            <a:ext cx="2883675" cy="276999"/>
          </a:xfrm>
          <a:prstGeom prst="rect">
            <a:avLst/>
          </a:prstGeom>
        </p:spPr>
        <p:txBody>
          <a:bodyPr wrap="none">
            <a:spAutoFit/>
          </a:bodyPr>
          <a:lstStyle/>
          <a:p>
            <a:r>
              <a:rPr lang="zh-CN" altLang="en-US" sz="1200" u="sng">
                <a:solidFill>
                  <a:srgbClr val="0033CC"/>
                </a:solidFill>
                <a:latin typeface="Arial" panose="020B0604020202020204" pitchFamily="34" charset="0"/>
                <a:ea typeface="黑体" panose="02010609060101010101" pitchFamily="49" charset="-122"/>
                <a:cs typeface="Arial" panose="020B0604020202020204" pitchFamily="34" charset="0"/>
              </a:rPr>
              <a:t>http://www.lamost.org/public/?locale=en</a:t>
            </a:r>
          </a:p>
        </p:txBody>
      </p:sp>
      <p:grpSp>
        <p:nvGrpSpPr>
          <p:cNvPr id="15" name="组合 14"/>
          <p:cNvGrpSpPr/>
          <p:nvPr/>
        </p:nvGrpSpPr>
        <p:grpSpPr>
          <a:xfrm>
            <a:off x="14580" y="815260"/>
            <a:ext cx="4556856" cy="3546035"/>
            <a:chOff x="14580" y="815260"/>
            <a:chExt cx="4556856" cy="3546035"/>
          </a:xfrm>
        </p:grpSpPr>
        <p:grpSp>
          <p:nvGrpSpPr>
            <p:cNvPr id="12" name="组合 11"/>
            <p:cNvGrpSpPr/>
            <p:nvPr/>
          </p:nvGrpSpPr>
          <p:grpSpPr>
            <a:xfrm>
              <a:off x="14580" y="815260"/>
              <a:ext cx="4556856" cy="1873668"/>
              <a:chOff x="14580" y="815260"/>
              <a:chExt cx="4556856" cy="1873668"/>
            </a:xfrm>
          </p:grpSpPr>
          <p:pic>
            <p:nvPicPr>
              <p:cNvPr id="64514" name="Picture 2" descr="http://www.lamost.org/public/sites/default/files/field/image/Telescope-fig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354" y="840264"/>
                <a:ext cx="2612653" cy="1848664"/>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p:cNvSpPr/>
              <p:nvPr/>
            </p:nvSpPr>
            <p:spPr>
              <a:xfrm>
                <a:off x="14580" y="815260"/>
                <a:ext cx="1562100" cy="369332"/>
              </a:xfrm>
              <a:prstGeom prst="rect">
                <a:avLst/>
              </a:prstGeom>
            </p:spPr>
            <p:txBody>
              <a:bodyPr wrap="square">
                <a:spAutoFit/>
              </a:bodyPr>
              <a:lstStyle/>
              <a:p>
                <a:pPr algn="ctr"/>
                <a:r>
                  <a:rPr lang="en-US" altLang="zh-CN" spc="5" smtClean="0">
                    <a:solidFill>
                      <a:schemeClr val="bg1"/>
                    </a:solidFill>
                    <a:latin typeface="Arial" panose="020B0604020202020204" pitchFamily="34" charset="0"/>
                    <a:ea typeface="黑体" panose="02010609060101010101" pitchFamily="49" charset="-122"/>
                    <a:cs typeface="Arial" panose="020B0604020202020204" pitchFamily="34" charset="0"/>
                  </a:rPr>
                  <a:t>LAMOST</a:t>
                </a:r>
                <a:endParaRPr lang="zh-CN" altLang="en-US" spc="5">
                  <a:solidFill>
                    <a:schemeClr val="bg1"/>
                  </a:solidFill>
                  <a:latin typeface="Arial" panose="020B0604020202020204" pitchFamily="34" charset="0"/>
                  <a:ea typeface="黑体" panose="02010609060101010101" pitchFamily="49" charset="-122"/>
                  <a:cs typeface="Arial" panose="020B0604020202020204" pitchFamily="34" charset="0"/>
                </a:endParaRPr>
              </a:p>
            </p:txBody>
          </p:sp>
          <p:cxnSp>
            <p:nvCxnSpPr>
              <p:cNvPr id="10" name="直接连接符 9"/>
              <p:cNvCxnSpPr/>
              <p:nvPr/>
            </p:nvCxnSpPr>
            <p:spPr>
              <a:xfrm flipV="1">
                <a:off x="2883007" y="815260"/>
                <a:ext cx="1688429" cy="25004"/>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2883006" y="1133011"/>
                <a:ext cx="1688430" cy="1457047"/>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64516" name="Picture 4" descr="http://www.lamost.org/public/sites/default/files/field/image/telescope%20fig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022" y="2590058"/>
              <a:ext cx="2611985" cy="177123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组合 15"/>
          <p:cNvGrpSpPr/>
          <p:nvPr/>
        </p:nvGrpSpPr>
        <p:grpSpPr>
          <a:xfrm>
            <a:off x="676026" y="3656630"/>
            <a:ext cx="1623022" cy="2838633"/>
            <a:chOff x="676026" y="3656630"/>
            <a:chExt cx="1623022" cy="2838633"/>
          </a:xfrm>
        </p:grpSpPr>
        <p:pic>
          <p:nvPicPr>
            <p:cNvPr id="6" name="图片 5"/>
            <p:cNvPicPr>
              <a:picLocks noChangeAspect="1"/>
            </p:cNvPicPr>
            <p:nvPr/>
          </p:nvPicPr>
          <p:blipFill>
            <a:blip r:embed="rId6"/>
            <a:stretch>
              <a:fillRect/>
            </a:stretch>
          </p:blipFill>
          <p:spPr>
            <a:xfrm>
              <a:off x="676026" y="3656630"/>
              <a:ext cx="1588064" cy="2149501"/>
            </a:xfrm>
            <a:prstGeom prst="rect">
              <a:avLst/>
            </a:prstGeom>
            <a:ln>
              <a:noFill/>
            </a:ln>
            <a:effectLst>
              <a:outerShdw blurRad="190500" algn="tl" rotWithShape="0">
                <a:srgbClr val="000000">
                  <a:alpha val="70000"/>
                </a:srgbClr>
              </a:outerShdw>
            </a:effectLst>
          </p:spPr>
        </p:pic>
        <p:sp>
          <p:nvSpPr>
            <p:cNvPr id="13" name="矩形 12"/>
            <p:cNvSpPr/>
            <p:nvPr/>
          </p:nvSpPr>
          <p:spPr>
            <a:xfrm>
              <a:off x="736948" y="5848932"/>
              <a:ext cx="1562100" cy="646331"/>
            </a:xfrm>
            <a:prstGeom prst="rect">
              <a:avLst/>
            </a:prstGeom>
          </p:spPr>
          <p:txBody>
            <a:bodyPr wrap="square">
              <a:spAutoFit/>
            </a:bodyPr>
            <a:lstStyle/>
            <a:p>
              <a:pPr algn="ctr"/>
              <a:r>
                <a:rPr lang="zh-CN" altLang="en-US" spc="5" smtClean="0">
                  <a:solidFill>
                    <a:srgbClr val="C00000"/>
                  </a:solidFill>
                  <a:latin typeface="Arial" panose="020B0604020202020204" pitchFamily="34" charset="0"/>
                  <a:ea typeface="黑体" panose="02010609060101010101" pitchFamily="49" charset="-122"/>
                  <a:cs typeface="Arial" panose="020B0604020202020204" pitchFamily="34" charset="0"/>
                </a:rPr>
                <a:t> 崔向群</a:t>
              </a:r>
              <a:r>
                <a:rPr lang="zh-CN" altLang="en-US" spc="5" smtClean="0">
                  <a:latin typeface="Arial" panose="020B0604020202020204" pitchFamily="34" charset="0"/>
                  <a:ea typeface="黑体" panose="02010609060101010101" pitchFamily="49" charset="-122"/>
                  <a:cs typeface="Arial" panose="020B0604020202020204" pitchFamily="34" charset="0"/>
                </a:rPr>
                <a:t>院士，</a:t>
              </a:r>
              <a:endParaRPr lang="en-US" altLang="zh-CN" spc="5" smtClean="0">
                <a:latin typeface="Arial" panose="020B0604020202020204" pitchFamily="34" charset="0"/>
                <a:ea typeface="黑体" panose="02010609060101010101" pitchFamily="49" charset="-122"/>
                <a:cs typeface="Arial" panose="020B0604020202020204" pitchFamily="34" charset="0"/>
              </a:endParaRPr>
            </a:p>
            <a:p>
              <a:pPr algn="ctr"/>
              <a:r>
                <a:rPr lang="zh-CN" altLang="en-US" spc="5" smtClean="0">
                  <a:latin typeface="Arial" panose="020B0604020202020204" pitchFamily="34" charset="0"/>
                  <a:ea typeface="黑体" panose="02010609060101010101" pitchFamily="49" charset="-122"/>
                  <a:cs typeface="Arial" panose="020B0604020202020204" pitchFamily="34" charset="0"/>
                </a:rPr>
                <a:t>我校杰出校友</a:t>
              </a:r>
              <a:endParaRPr lang="zh-CN" altLang="en-US" spc="5">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grpSp>
    </p:spTree>
    <p:extLst>
      <p:ext uri="{BB962C8B-B14F-4D97-AF65-F5344CB8AC3E}">
        <p14:creationId xmlns:p14="http://schemas.microsoft.com/office/powerpoint/2010/main" val="1113349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430377"/>
            <a:ext cx="9144001" cy="3101475"/>
          </a:xfrm>
          <a:prstGeom prst="rect">
            <a:avLst/>
          </a:prstGeom>
        </p:spPr>
      </p:pic>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.3 </a:t>
            </a:r>
            <a:r>
              <a:rPr lang="zh-CN" altLang="en-US" sz="3600">
                <a:latin typeface="方正兰亭粗黑_GBK" panose="02000000000000000000" pitchFamily="2" charset="-122"/>
                <a:ea typeface="方正兰亭粗黑_GBK" panose="02000000000000000000" pitchFamily="2" charset="-122"/>
                <a:cs typeface="+mn-cs"/>
              </a:rPr>
              <a:t>望眼镜</a:t>
            </a:r>
            <a:endParaRPr lang="en-US" altLang="zh-TW" sz="3600" dirty="0">
              <a:latin typeface="方正兰亭粗黑_GBK" panose="02000000000000000000" pitchFamily="2" charset="-122"/>
              <a:ea typeface="方正兰亭粗黑_GBK" panose="02000000000000000000" pitchFamily="2" charset="-122"/>
              <a:cs typeface="+mn-cs"/>
            </a:endParaRPr>
          </a:p>
        </p:txBody>
      </p:sp>
      <p:pic>
        <p:nvPicPr>
          <p:cNvPr id="6" name="图片 5"/>
          <p:cNvPicPr>
            <a:picLocks noChangeAspect="1"/>
          </p:cNvPicPr>
          <p:nvPr/>
        </p:nvPicPr>
        <p:blipFill>
          <a:blip r:embed="rId4"/>
          <a:stretch>
            <a:fillRect/>
          </a:stretch>
        </p:blipFill>
        <p:spPr>
          <a:xfrm>
            <a:off x="5240741" y="3430949"/>
            <a:ext cx="3903260" cy="3130989"/>
          </a:xfrm>
          <a:prstGeom prst="rect">
            <a:avLst/>
          </a:prstGeom>
        </p:spPr>
      </p:pic>
      <p:pic>
        <p:nvPicPr>
          <p:cNvPr id="8" name="图片 7">
            <a:hlinkClick r:id="rId5" action="ppaction://hlinkfile"/>
          </p:cNvPr>
          <p:cNvPicPr>
            <a:picLocks noChangeAspect="1"/>
          </p:cNvPicPr>
          <p:nvPr/>
        </p:nvPicPr>
        <p:blipFill>
          <a:blip r:embed="rId6"/>
          <a:stretch>
            <a:fillRect/>
          </a:stretch>
        </p:blipFill>
        <p:spPr>
          <a:xfrm>
            <a:off x="225974" y="3815960"/>
            <a:ext cx="5014767" cy="1998319"/>
          </a:xfrm>
          <a:prstGeom prst="rect">
            <a:avLst/>
          </a:prstGeom>
        </p:spPr>
      </p:pic>
      <p:sp>
        <p:nvSpPr>
          <p:cNvPr id="9" name="矩形 8"/>
          <p:cNvSpPr/>
          <p:nvPr/>
        </p:nvSpPr>
        <p:spPr>
          <a:xfrm>
            <a:off x="0" y="6562221"/>
            <a:ext cx="8686236" cy="276999"/>
          </a:xfrm>
          <a:prstGeom prst="rect">
            <a:avLst/>
          </a:prstGeom>
        </p:spPr>
        <p:txBody>
          <a:bodyPr wrap="square">
            <a:spAutoFit/>
          </a:bodyPr>
          <a:lstStyle/>
          <a:p>
            <a:r>
              <a:rPr lang="en-US" altLang="zh-CN" sz="1200" u="sng" smtClean="0">
                <a:solidFill>
                  <a:srgbClr val="0033CC"/>
                </a:solidFill>
                <a:latin typeface="Arial" panose="020B0604020202020204" pitchFamily="34" charset="0"/>
                <a:ea typeface="黑体" panose="02010609060101010101" pitchFamily="49" charset="-122"/>
                <a:cs typeface="Arial" panose="020B0604020202020204" pitchFamily="34" charset="0"/>
                <a:hlinkClick r:id="rId5" action="ppaction://hlinkfile"/>
              </a:rPr>
              <a:t>Su, D., Liang, M., Yuan, X., Bai, H., &amp; Cui, X. (2017). Monthly Notices of the Royal Astronomical Society, 469(4), 3792–3801</a:t>
            </a:r>
            <a:endParaRPr lang="zh-CN" altLang="en-US" sz="1200" u="sng">
              <a:solidFill>
                <a:srgbClr val="0033CC"/>
              </a:solidFill>
              <a:latin typeface="Arial" panose="020B0604020202020204" pitchFamily="34" charset="0"/>
              <a:ea typeface="黑体" panose="02010609060101010101" pitchFamily="49" charset="-122"/>
              <a:cs typeface="Arial" panose="020B0604020202020204" pitchFamily="34" charset="0"/>
            </a:endParaRPr>
          </a:p>
        </p:txBody>
      </p:sp>
      <p:sp>
        <p:nvSpPr>
          <p:cNvPr id="10" name="矩形 9"/>
          <p:cNvSpPr/>
          <p:nvPr/>
        </p:nvSpPr>
        <p:spPr>
          <a:xfrm>
            <a:off x="0" y="6382494"/>
            <a:ext cx="7622274" cy="276999"/>
          </a:xfrm>
          <a:prstGeom prst="rect">
            <a:avLst/>
          </a:prstGeom>
        </p:spPr>
        <p:txBody>
          <a:bodyPr wrap="square">
            <a:spAutoFit/>
          </a:bodyPr>
          <a:lstStyle/>
          <a:p>
            <a:r>
              <a:rPr lang="zh-CN" altLang="en-US" sz="1200" u="sng">
                <a:solidFill>
                  <a:srgbClr val="0033CC"/>
                </a:solidFill>
                <a:latin typeface="Arial" panose="020B0604020202020204" pitchFamily="34" charset="0"/>
                <a:ea typeface="黑体" panose="02010609060101010101" pitchFamily="49" charset="-122"/>
                <a:cs typeface="Arial" panose="020B0604020202020204" pitchFamily="34" charset="0"/>
              </a:rPr>
              <a:t>https://lot-community-voice.github.io/lot_community_iweb/Community_Voice_of_LOT.html</a:t>
            </a:r>
          </a:p>
        </p:txBody>
      </p:sp>
    </p:spTree>
    <p:extLst>
      <p:ext uri="{BB962C8B-B14F-4D97-AF65-F5344CB8AC3E}">
        <p14:creationId xmlns:p14="http://schemas.microsoft.com/office/powerpoint/2010/main" val="9483533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89708" y="1660796"/>
            <a:ext cx="7523019" cy="4013406"/>
          </a:xfrm>
          <a:prstGeom prst="rect">
            <a:avLst/>
          </a:prstGeom>
        </p:spPr>
        <p:txBody>
          <a:bodyPr wrap="square">
            <a:spAutoFit/>
          </a:bodyPr>
          <a:lstStyle/>
          <a:p>
            <a:pPr>
              <a:lnSpc>
                <a:spcPct val="130000"/>
              </a:lnSpc>
            </a:pPr>
            <a:r>
              <a:rPr lang="en-US" altLang="zh-CN" sz="2800">
                <a:latin typeface="Arial" panose="020B0604020202020204" pitchFamily="34" charset="0"/>
                <a:ea typeface="黑体" panose="02010609060101010101" pitchFamily="49" charset="-122"/>
                <a:cs typeface="Arial" panose="020B0604020202020204" pitchFamily="34" charset="0"/>
              </a:rPr>
              <a:t>6.1 </a:t>
            </a:r>
            <a:r>
              <a:rPr lang="zh-CN" altLang="en-US" sz="2800">
                <a:latin typeface="Arial" panose="020B0604020202020204" pitchFamily="34" charset="0"/>
                <a:ea typeface="黑体" panose="02010609060101010101" pitchFamily="49" charset="-122"/>
                <a:cs typeface="Arial" panose="020B0604020202020204" pitchFamily="34" charset="0"/>
              </a:rPr>
              <a:t>从最简单的放大镜开始</a:t>
            </a:r>
          </a:p>
          <a:p>
            <a:pPr>
              <a:lnSpc>
                <a:spcPct val="130000"/>
              </a:lnSpc>
            </a:pPr>
            <a:r>
              <a:rPr lang="en-US" altLang="zh-CN" sz="2800">
                <a:latin typeface="Arial" panose="020B0604020202020204" pitchFamily="34" charset="0"/>
                <a:ea typeface="黑体" panose="02010609060101010101" pitchFamily="49" charset="-122"/>
                <a:cs typeface="Arial" panose="020B0604020202020204" pitchFamily="34" charset="0"/>
              </a:rPr>
              <a:t>6.2 </a:t>
            </a:r>
            <a:r>
              <a:rPr lang="zh-CN" altLang="en-US" sz="2800">
                <a:latin typeface="Arial" panose="020B0604020202020204" pitchFamily="34" charset="0"/>
                <a:ea typeface="黑体" panose="02010609060101010101" pitchFamily="49" charset="-122"/>
                <a:cs typeface="Arial" panose="020B0604020202020204" pitchFamily="34" charset="0"/>
              </a:rPr>
              <a:t>照相机里面到底有什么？ </a:t>
            </a:r>
            <a:r>
              <a:rPr lang="en-US" altLang="zh-CN" sz="2800">
                <a:latin typeface="Arial" panose="020B0604020202020204" pitchFamily="34" charset="0"/>
                <a:ea typeface="黑体" panose="02010609060101010101" pitchFamily="49" charset="-122"/>
                <a:cs typeface="Arial" panose="020B0604020202020204" pitchFamily="34" charset="0"/>
              </a:rPr>
              <a:t>-- </a:t>
            </a:r>
            <a:r>
              <a:rPr lang="zh-CN" altLang="en-US" sz="2800">
                <a:latin typeface="Arial" panose="020B0604020202020204" pitchFamily="34" charset="0"/>
                <a:ea typeface="黑体" panose="02010609060101010101" pitchFamily="49" charset="-122"/>
                <a:cs typeface="Arial" panose="020B0604020202020204" pitchFamily="34" charset="0"/>
              </a:rPr>
              <a:t>浅谈相机</a:t>
            </a:r>
            <a:r>
              <a:rPr lang="zh-CN" altLang="en-US" sz="2800" smtClean="0">
                <a:latin typeface="Arial" panose="020B0604020202020204" pitchFamily="34" charset="0"/>
                <a:ea typeface="黑体" panose="02010609060101010101" pitchFamily="49" charset="-122"/>
                <a:cs typeface="Arial" panose="020B0604020202020204" pitchFamily="34" charset="0"/>
              </a:rPr>
              <a:t>原理</a:t>
            </a:r>
            <a:endParaRPr lang="en-US" altLang="zh-CN" sz="2800" smtClean="0">
              <a:latin typeface="Arial" panose="020B0604020202020204" pitchFamily="34" charset="0"/>
              <a:ea typeface="黑体" panose="02010609060101010101" pitchFamily="49" charset="-122"/>
              <a:cs typeface="Arial" panose="020B0604020202020204" pitchFamily="34" charset="0"/>
            </a:endParaRPr>
          </a:p>
          <a:p>
            <a:pPr>
              <a:lnSpc>
                <a:spcPct val="130000"/>
              </a:lnSpc>
            </a:pPr>
            <a:r>
              <a:rPr lang="en-US" altLang="zh-CN" sz="2800" smtClean="0">
                <a:latin typeface="Arial" panose="020B0604020202020204" pitchFamily="34" charset="0"/>
                <a:ea typeface="黑体" panose="02010609060101010101" pitchFamily="49" charset="-122"/>
                <a:cs typeface="Arial" panose="020B0604020202020204" pitchFamily="34" charset="0"/>
              </a:rPr>
              <a:t>6.3 </a:t>
            </a:r>
            <a:r>
              <a:rPr lang="zh-CN" altLang="en-US" sz="2800">
                <a:latin typeface="Arial" panose="020B0604020202020204" pitchFamily="34" charset="0"/>
                <a:ea typeface="黑体" panose="02010609060101010101" pitchFamily="49" charset="-122"/>
                <a:cs typeface="Arial" panose="020B0604020202020204" pitchFamily="34" charset="0"/>
              </a:rPr>
              <a:t>浪漫的夜观星空 </a:t>
            </a:r>
            <a:r>
              <a:rPr lang="en-US" altLang="zh-CN" sz="2800">
                <a:latin typeface="Arial" panose="020B0604020202020204" pitchFamily="34" charset="0"/>
                <a:ea typeface="黑体" panose="02010609060101010101" pitchFamily="49" charset="-122"/>
                <a:cs typeface="Arial" panose="020B0604020202020204" pitchFamily="34" charset="0"/>
              </a:rPr>
              <a:t>-- </a:t>
            </a:r>
            <a:r>
              <a:rPr lang="zh-CN" altLang="en-US" sz="2800">
                <a:latin typeface="Arial" panose="020B0604020202020204" pitchFamily="34" charset="0"/>
                <a:ea typeface="黑体" panose="02010609060101010101" pitchFamily="49" charset="-122"/>
                <a:cs typeface="Arial" panose="020B0604020202020204" pitchFamily="34" charset="0"/>
              </a:rPr>
              <a:t>望远镜</a:t>
            </a:r>
            <a:r>
              <a:rPr lang="zh-CN" altLang="en-US" sz="2800" smtClean="0">
                <a:latin typeface="Arial" panose="020B0604020202020204" pitchFamily="34" charset="0"/>
                <a:ea typeface="黑体" panose="02010609060101010101" pitchFamily="49" charset="-122"/>
                <a:cs typeface="Arial" panose="020B0604020202020204" pitchFamily="34" charset="0"/>
              </a:rPr>
              <a:t>原理</a:t>
            </a:r>
            <a:endParaRPr lang="en-US" altLang="zh-CN" sz="2800" smtClean="0">
              <a:latin typeface="Arial" panose="020B0604020202020204" pitchFamily="34" charset="0"/>
              <a:ea typeface="黑体" panose="02010609060101010101" pitchFamily="49" charset="-122"/>
              <a:cs typeface="Arial" panose="020B0604020202020204" pitchFamily="34" charset="0"/>
            </a:endParaRPr>
          </a:p>
          <a:p>
            <a:pPr>
              <a:lnSpc>
                <a:spcPct val="130000"/>
              </a:lnSpc>
            </a:pPr>
            <a:r>
              <a:rPr lang="en-US" altLang="zh-CN" sz="2800" smtClean="0">
                <a:latin typeface="Arial" panose="020B0604020202020204" pitchFamily="34" charset="0"/>
                <a:ea typeface="黑体" panose="02010609060101010101" pitchFamily="49" charset="-122"/>
                <a:cs typeface="Arial" panose="020B0604020202020204" pitchFamily="34" charset="0"/>
              </a:rPr>
              <a:t>6.4 </a:t>
            </a:r>
            <a:r>
              <a:rPr lang="zh-CN" altLang="en-US" sz="2800">
                <a:latin typeface="Arial" panose="020B0604020202020204" pitchFamily="34" charset="0"/>
                <a:ea typeface="黑体" panose="02010609060101010101" pitchFamily="49" charset="-122"/>
                <a:cs typeface="Arial" panose="020B0604020202020204" pitchFamily="34" charset="0"/>
              </a:rPr>
              <a:t>也是蛮浪漫的观察草履虫 </a:t>
            </a:r>
            <a:r>
              <a:rPr lang="en-US" altLang="zh-CN" sz="2800">
                <a:latin typeface="Arial" panose="020B0604020202020204" pitchFamily="34" charset="0"/>
                <a:ea typeface="黑体" panose="02010609060101010101" pitchFamily="49" charset="-122"/>
                <a:cs typeface="Arial" panose="020B0604020202020204" pitchFamily="34" charset="0"/>
              </a:rPr>
              <a:t>-- </a:t>
            </a:r>
            <a:r>
              <a:rPr lang="zh-CN" altLang="en-US" sz="2800">
                <a:latin typeface="Arial" panose="020B0604020202020204" pitchFamily="34" charset="0"/>
                <a:ea typeface="黑体" panose="02010609060101010101" pitchFamily="49" charset="-122"/>
                <a:cs typeface="Arial" panose="020B0604020202020204" pitchFamily="34" charset="0"/>
              </a:rPr>
              <a:t>显微镜</a:t>
            </a:r>
            <a:r>
              <a:rPr lang="zh-CN" altLang="en-US" sz="2800" smtClean="0">
                <a:latin typeface="Arial" panose="020B0604020202020204" pitchFamily="34" charset="0"/>
                <a:ea typeface="黑体" panose="02010609060101010101" pitchFamily="49" charset="-122"/>
                <a:cs typeface="Arial" panose="020B0604020202020204" pitchFamily="34" charset="0"/>
              </a:rPr>
              <a:t>原理</a:t>
            </a:r>
            <a:endParaRPr lang="en-US" altLang="zh-CN" sz="2800">
              <a:latin typeface="Arial" panose="020B0604020202020204" pitchFamily="34" charset="0"/>
              <a:ea typeface="黑体" panose="02010609060101010101" pitchFamily="49" charset="-122"/>
              <a:cs typeface="Arial" panose="020B0604020202020204" pitchFamily="34" charset="0"/>
            </a:endParaRPr>
          </a:p>
          <a:p>
            <a:pPr>
              <a:lnSpc>
                <a:spcPct val="130000"/>
              </a:lnSpc>
            </a:pPr>
            <a:r>
              <a:rPr lang="en-US" altLang="zh-CN" sz="2800" smtClean="0">
                <a:latin typeface="Arial" panose="020B0604020202020204" pitchFamily="34" charset="0"/>
                <a:ea typeface="黑体" panose="02010609060101010101" pitchFamily="49" charset="-122"/>
                <a:cs typeface="Arial" panose="020B0604020202020204" pitchFamily="34" charset="0"/>
              </a:rPr>
              <a:t>6.5 </a:t>
            </a:r>
            <a:r>
              <a:rPr lang="zh-CN" altLang="en-US" sz="2800" smtClean="0">
                <a:latin typeface="Arial" panose="020B0604020202020204" pitchFamily="34" charset="0"/>
                <a:ea typeface="黑体" panose="02010609060101010101" pitchFamily="49" charset="-122"/>
                <a:cs typeface="Arial" panose="020B0604020202020204" pitchFamily="34" charset="0"/>
              </a:rPr>
              <a:t>看远看近两相宜 </a:t>
            </a:r>
            <a:r>
              <a:rPr lang="en-US" altLang="zh-CN" sz="2800" smtClean="0">
                <a:latin typeface="Arial" panose="020B0604020202020204" pitchFamily="34" charset="0"/>
                <a:ea typeface="黑体" panose="02010609060101010101" pitchFamily="49" charset="-122"/>
                <a:cs typeface="Arial" panose="020B0604020202020204" pitchFamily="34" charset="0"/>
              </a:rPr>
              <a:t>-- </a:t>
            </a:r>
            <a:r>
              <a:rPr lang="zh-CN" altLang="en-US" sz="2800" smtClean="0">
                <a:latin typeface="Arial" panose="020B0604020202020204" pitchFamily="34" charset="0"/>
                <a:ea typeface="黑体" panose="02010609060101010101" pitchFamily="49" charset="-122"/>
                <a:cs typeface="Arial" panose="020B0604020202020204" pitchFamily="34" charset="0"/>
              </a:rPr>
              <a:t>望远镜与显微镜可以互换吗？</a:t>
            </a:r>
          </a:p>
          <a:p>
            <a:pPr>
              <a:lnSpc>
                <a:spcPct val="130000"/>
              </a:lnSpc>
            </a:pP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sp>
        <p:nvSpPr>
          <p:cNvPr id="3074" name="Rectangle 2"/>
          <p:cNvSpPr>
            <a:spLocks noGrp="1" noChangeArrowheads="1"/>
          </p:cNvSpPr>
          <p:nvPr>
            <p:ph type="title"/>
          </p:nvPr>
        </p:nvSpPr>
        <p:spPr>
          <a:xfrm>
            <a:off x="457200" y="0"/>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a:t>
            </a:r>
            <a:r>
              <a:rPr lang="zh-CN" altLang="en-US" sz="3600" smtClean="0">
                <a:latin typeface="方正兰亭粗黑_GBK" panose="02000000000000000000" pitchFamily="2" charset="-122"/>
                <a:ea typeface="方正兰亭粗黑_GBK" panose="02000000000000000000" pitchFamily="2" charset="-122"/>
                <a:cs typeface="+mn-cs"/>
              </a:rPr>
              <a:t>典型的光学仪器</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5" name="矩形 4"/>
          <p:cNvSpPr/>
          <p:nvPr/>
        </p:nvSpPr>
        <p:spPr>
          <a:xfrm>
            <a:off x="457200" y="956581"/>
            <a:ext cx="8372764" cy="1606594"/>
          </a:xfrm>
          <a:prstGeom prst="rect">
            <a:avLst/>
          </a:prstGeom>
        </p:spPr>
        <p:txBody>
          <a:bodyPr wrap="square">
            <a:spAutoFit/>
          </a:bodyPr>
          <a:lstStyle/>
          <a:p>
            <a:pPr marL="255270">
              <a:lnSpc>
                <a:spcPct val="100000"/>
              </a:lnSpc>
            </a:pPr>
            <a:r>
              <a:rPr lang="zh-CN" altLang="en-US" sz="3600" spc="5" smtClean="0">
                <a:solidFill>
                  <a:srgbClr val="C00000"/>
                </a:solidFill>
                <a:latin typeface="Arial" panose="020B0604020202020204" pitchFamily="34" charset="0"/>
                <a:ea typeface="黑体" panose="02010609060101010101" pitchFamily="49" charset="-122"/>
                <a:cs typeface="Arial" panose="020B0604020202020204" pitchFamily="34" charset="0"/>
              </a:rPr>
              <a:t>教学大纲</a:t>
            </a:r>
            <a:endParaRPr lang="zh-CN" altLang="en-US" sz="3600">
              <a:solidFill>
                <a:srgbClr val="C00000"/>
              </a:solidFill>
              <a:latin typeface="Arial" panose="020B0604020202020204" pitchFamily="34" charset="0"/>
              <a:ea typeface="黑体" panose="02010609060101010101" pitchFamily="49" charset="-122"/>
              <a:cs typeface="Arial" panose="020B0604020202020204" pitchFamily="34" charset="0"/>
            </a:endParaRPr>
          </a:p>
          <a:p>
            <a:pPr>
              <a:lnSpc>
                <a:spcPct val="120000"/>
              </a:lnSpc>
            </a:pPr>
            <a:endParaRPr lang="en-US" altLang="zh-TW" sz="2400">
              <a:latin typeface="黑体" panose="02010609060101010101" pitchFamily="49" charset="-122"/>
              <a:ea typeface="黑体" panose="02010609060101010101" pitchFamily="49" charset="-122"/>
            </a:endParaRPr>
          </a:p>
          <a:p>
            <a:pPr>
              <a:lnSpc>
                <a:spcPct val="120000"/>
              </a:lnSpc>
            </a:pPr>
            <a:endParaRPr lang="zh-TW" altLang="en-US" sz="2800">
              <a:latin typeface="黑体" panose="02010609060101010101" pitchFamily="49" charset="-122"/>
              <a:ea typeface="黑体" panose="02010609060101010101" pitchFamily="49" charset="-122"/>
            </a:endParaRPr>
          </a:p>
        </p:txBody>
      </p:sp>
      <p:sp>
        <p:nvSpPr>
          <p:cNvPr id="8" name="矩形 7"/>
          <p:cNvSpPr/>
          <p:nvPr/>
        </p:nvSpPr>
        <p:spPr>
          <a:xfrm>
            <a:off x="789708" y="3393179"/>
            <a:ext cx="6968552" cy="548640"/>
          </a:xfrm>
          <a:prstGeom prst="rect">
            <a:avLst/>
          </a:prstGeom>
          <a:solidFill>
            <a:srgbClr val="FF0000">
              <a:alpha val="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8" name="Picture 4" descr="Image result for åå­¦ä»ªå¨"/>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5467" y="4691806"/>
            <a:ext cx="1953268" cy="195326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åå­¦ä»ªå¨"/>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233663" y="4839236"/>
            <a:ext cx="1818761" cy="184944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ç§ç¸æº"/>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64727" y="4648200"/>
            <a:ext cx="1955734" cy="2040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8307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34" name="Picture 14" descr="90ip3_e"/>
          <p:cNvPicPr>
            <a:picLocks noChangeAspect="1" noChangeArrowheads="1"/>
          </p:cNvPicPr>
          <p:nvPr/>
        </p:nvPicPr>
        <p:blipFill>
          <a:blip r:embed="rId2">
            <a:extLst>
              <a:ext uri="{28A0092B-C50C-407E-A947-70E740481C1C}">
                <a14:useLocalDpi xmlns:a14="http://schemas.microsoft.com/office/drawing/2010/main" val="0"/>
              </a:ext>
            </a:extLst>
          </a:blip>
          <a:srcRect b="2438"/>
          <a:stretch>
            <a:fillRect/>
          </a:stretch>
        </p:blipFill>
        <p:spPr bwMode="auto">
          <a:xfrm>
            <a:off x="3576638" y="0"/>
            <a:ext cx="556736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129" name="Picture 9" descr="11-2009-large zebrafi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708400" cy="1584325"/>
          </a:xfrm>
          <a:prstGeom prst="rect">
            <a:avLst/>
          </a:prstGeom>
          <a:noFill/>
          <a:extLst>
            <a:ext uri="{909E8E84-426E-40DD-AFC4-6F175D3DCCD1}">
              <a14:hiddenFill xmlns:a14="http://schemas.microsoft.com/office/drawing/2010/main">
                <a:solidFill>
                  <a:srgbClr val="FFFFFF"/>
                </a:solidFill>
              </a14:hiddenFill>
            </a:ext>
          </a:extLst>
        </p:spPr>
      </p:pic>
      <p:sp>
        <p:nvSpPr>
          <p:cNvPr id="5124" name="Text Box 4"/>
          <p:cNvSpPr txBox="1">
            <a:spLocks noChangeArrowheads="1"/>
          </p:cNvSpPr>
          <p:nvPr/>
        </p:nvSpPr>
        <p:spPr bwMode="auto">
          <a:xfrm>
            <a:off x="971550" y="569913"/>
            <a:ext cx="770413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zh-CN" altLang="en-US" sz="5400">
                <a:solidFill>
                  <a:schemeClr val="bg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显微镜</a:t>
            </a:r>
            <a:r>
              <a:rPr lang="en-US" altLang="zh-CN" sz="2800">
                <a:solidFill>
                  <a:schemeClr val="bg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a:t>
            </a:r>
            <a:r>
              <a:rPr lang="zh-CN" altLang="en-US" sz="2800">
                <a:solidFill>
                  <a:schemeClr val="bg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用来观察微小物体的特殊眼镜</a:t>
            </a:r>
          </a:p>
        </p:txBody>
      </p:sp>
      <p:pic>
        <p:nvPicPr>
          <p:cNvPr id="5130" name="Picture 10" descr="18-2008-lar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57338"/>
            <a:ext cx="3708400" cy="2649537"/>
          </a:xfrm>
          <a:prstGeom prst="rect">
            <a:avLst/>
          </a:prstGeom>
          <a:noFill/>
          <a:extLst>
            <a:ext uri="{909E8E84-426E-40DD-AFC4-6F175D3DCCD1}">
              <a14:hiddenFill xmlns:a14="http://schemas.microsoft.com/office/drawing/2010/main">
                <a:solidFill>
                  <a:srgbClr val="FFFFFF"/>
                </a:solidFill>
              </a14:hiddenFill>
            </a:ext>
          </a:extLst>
        </p:spPr>
      </p:pic>
      <p:pic>
        <p:nvPicPr>
          <p:cNvPr id="5131" name="Picture 11" descr="honorableexlarge0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189413"/>
            <a:ext cx="3708400" cy="2668587"/>
          </a:xfrm>
          <a:prstGeom prst="rect">
            <a:avLst/>
          </a:prstGeom>
          <a:noFill/>
          <a:extLst>
            <a:ext uri="{909E8E84-426E-40DD-AFC4-6F175D3DCCD1}">
              <a14:hiddenFill xmlns:a14="http://schemas.microsoft.com/office/drawing/2010/main">
                <a:solidFill>
                  <a:srgbClr val="FFFFFF"/>
                </a:solidFill>
              </a14:hiddenFill>
            </a:ext>
          </a:extLst>
        </p:spPr>
      </p:pic>
      <p:sp>
        <p:nvSpPr>
          <p:cNvPr id="5132" name="Text Box 12"/>
          <p:cNvSpPr txBox="1">
            <a:spLocks noChangeArrowheads="1"/>
          </p:cNvSpPr>
          <p:nvPr/>
        </p:nvSpPr>
        <p:spPr bwMode="auto">
          <a:xfrm>
            <a:off x="-36513" y="1190625"/>
            <a:ext cx="1368426"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bg1"/>
                </a:solidFill>
                <a:latin typeface="Arial" panose="020B0604020202020204" pitchFamily="34" charset="0"/>
                <a:ea typeface="黑体" panose="02010609060101010101" pitchFamily="49" charset="-122"/>
                <a:cs typeface="Arial" panose="020B0604020202020204" pitchFamily="34" charset="0"/>
              </a:rPr>
              <a:t>斑马鱼</a:t>
            </a:r>
          </a:p>
        </p:txBody>
      </p:sp>
      <p:sp>
        <p:nvSpPr>
          <p:cNvPr id="5133" name="Text Box 13"/>
          <p:cNvSpPr txBox="1">
            <a:spLocks noChangeArrowheads="1"/>
          </p:cNvSpPr>
          <p:nvPr/>
        </p:nvSpPr>
        <p:spPr bwMode="auto">
          <a:xfrm>
            <a:off x="-36513" y="6518275"/>
            <a:ext cx="1152526"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bg1"/>
                </a:solidFill>
                <a:latin typeface="Arial" panose="020B0604020202020204" pitchFamily="34" charset="0"/>
                <a:ea typeface="黑体" panose="02010609060101010101" pitchFamily="49" charset="-122"/>
                <a:cs typeface="Arial" panose="020B0604020202020204" pitchFamily="34" charset="0"/>
              </a:rPr>
              <a:t>神经元</a:t>
            </a:r>
          </a:p>
        </p:txBody>
      </p:sp>
      <p:grpSp>
        <p:nvGrpSpPr>
          <p:cNvPr id="5135" name="Group 15"/>
          <p:cNvGrpSpPr>
            <a:grpSpLocks/>
          </p:cNvGrpSpPr>
          <p:nvPr/>
        </p:nvGrpSpPr>
        <p:grpSpPr bwMode="auto">
          <a:xfrm>
            <a:off x="4315619" y="1373981"/>
            <a:ext cx="3995737" cy="960437"/>
            <a:chOff x="2450" y="845"/>
            <a:chExt cx="2517" cy="605"/>
          </a:xfrm>
        </p:grpSpPr>
        <p:sp>
          <p:nvSpPr>
            <p:cNvPr id="5125" name="Text Box 5"/>
            <p:cNvSpPr txBox="1">
              <a:spLocks noChangeArrowheads="1"/>
            </p:cNvSpPr>
            <p:nvPr/>
          </p:nvSpPr>
          <p:spPr bwMode="auto">
            <a:xfrm>
              <a:off x="2835" y="845"/>
              <a:ext cx="1860"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3600">
                  <a:solidFill>
                    <a:srgbClr val="FFFF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Micro</a:t>
              </a:r>
              <a:r>
                <a:rPr lang="en-US" altLang="zh-CN" sz="3600">
                  <a:solidFill>
                    <a:srgbClr val="00FF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scope</a:t>
              </a:r>
            </a:p>
          </p:txBody>
        </p:sp>
        <p:sp>
          <p:nvSpPr>
            <p:cNvPr id="5127" name="Text Box 7"/>
            <p:cNvSpPr txBox="1">
              <a:spLocks noChangeArrowheads="1"/>
            </p:cNvSpPr>
            <p:nvPr/>
          </p:nvSpPr>
          <p:spPr bwMode="auto">
            <a:xfrm>
              <a:off x="2450" y="1162"/>
              <a:ext cx="251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i="0">
                  <a:solidFill>
                    <a:srgbClr val="FFFF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Small</a:t>
              </a:r>
              <a:r>
                <a:rPr lang="zh-CN" altLang="en-US" sz="2400" i="0">
                  <a:solidFill>
                    <a:srgbClr val="FFFF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（小）</a:t>
              </a:r>
              <a:r>
                <a:rPr lang="zh-CN" altLang="en-US" sz="2400" i="0">
                  <a:solidFill>
                    <a:schemeClr val="bg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a:t>
              </a:r>
              <a:r>
                <a:rPr lang="en-US" altLang="zh-CN" sz="2400" i="0">
                  <a:solidFill>
                    <a:srgbClr val="00FF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to View</a:t>
              </a:r>
              <a:r>
                <a:rPr lang="zh-CN" altLang="en-US" sz="2400" i="0">
                  <a:solidFill>
                    <a:srgbClr val="00FF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（看）</a:t>
              </a:r>
            </a:p>
          </p:txBody>
        </p:sp>
      </p:grpSp>
      <p:sp>
        <p:nvSpPr>
          <p:cNvPr id="5136" name="Text Box 16"/>
          <p:cNvSpPr txBox="1">
            <a:spLocks noChangeArrowheads="1"/>
          </p:cNvSpPr>
          <p:nvPr/>
        </p:nvSpPr>
        <p:spPr bwMode="auto">
          <a:xfrm>
            <a:off x="4105275" y="5949950"/>
            <a:ext cx="5219700"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zh-CN" sz="2400" i="0" smtClean="0">
                <a:solidFill>
                  <a:schemeClr val="bg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 </a:t>
            </a:r>
            <a:r>
              <a:rPr lang="zh-CN" altLang="en-US" sz="2400" i="0" smtClean="0">
                <a:solidFill>
                  <a:schemeClr val="bg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在</a:t>
            </a:r>
            <a:r>
              <a:rPr lang="en-US" altLang="zh-CN" sz="2400" i="0">
                <a:solidFill>
                  <a:schemeClr val="bg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14</a:t>
            </a:r>
            <a:r>
              <a:rPr lang="zh-CN" altLang="en-US" sz="2400" i="0">
                <a:solidFill>
                  <a:schemeClr val="bg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世纪意大利人发明了眼镜，从此拉开了制造显微镜的序幕。</a:t>
            </a:r>
          </a:p>
        </p:txBody>
      </p:sp>
      <p:sp>
        <p:nvSpPr>
          <p:cNvPr id="5137" name="Text Box 17"/>
          <p:cNvSpPr txBox="1">
            <a:spLocks noChangeArrowheads="1"/>
          </p:cNvSpPr>
          <p:nvPr/>
        </p:nvSpPr>
        <p:spPr bwMode="auto">
          <a:xfrm>
            <a:off x="-36513" y="3789363"/>
            <a:ext cx="1368426"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bg1"/>
                </a:solidFill>
                <a:latin typeface="Arial" panose="020B0604020202020204" pitchFamily="34" charset="0"/>
                <a:ea typeface="黑体" panose="02010609060101010101" pitchFamily="49" charset="-122"/>
                <a:cs typeface="Arial" panose="020B0604020202020204" pitchFamily="34" charset="0"/>
              </a:rPr>
              <a:t>海马齿状回</a:t>
            </a:r>
          </a:p>
        </p:txBody>
      </p:sp>
    </p:spTree>
    <p:extLst>
      <p:ext uri="{BB962C8B-B14F-4D97-AF65-F5344CB8AC3E}">
        <p14:creationId xmlns:p14="http://schemas.microsoft.com/office/powerpoint/2010/main" val="21709432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218729"/>
            <a:ext cx="8372764" cy="584775"/>
          </a:xfrm>
          <a:prstGeom prst="rect">
            <a:avLst/>
          </a:prstGeom>
        </p:spPr>
        <p:txBody>
          <a:bodyPr wrap="square">
            <a:spAutoFit/>
          </a:bodyPr>
          <a:lstStyle/>
          <a:p>
            <a:pPr marL="255270">
              <a:lnSpc>
                <a:spcPct val="100000"/>
              </a:lnSpc>
            </a:pPr>
            <a:r>
              <a:rPr lang="zh-CN" altLang="en-US" sz="3200" spc="-10" smtClean="0">
                <a:solidFill>
                  <a:srgbClr val="C00000"/>
                </a:solidFill>
                <a:latin typeface="Arial" panose="020B0604020202020204" pitchFamily="34" charset="0"/>
                <a:ea typeface="黑体" panose="02010609060101010101" pitchFamily="49" charset="-122"/>
                <a:cs typeface="Arial" panose="020B0604020202020204" pitchFamily="34" charset="0"/>
              </a:rPr>
              <a:t>光学显微镜发展史：</a:t>
            </a:r>
            <a:endParaRPr lang="zh-TW" altLang="en-US" sz="2400">
              <a:solidFill>
                <a:srgbClr val="C00000"/>
              </a:solidFill>
              <a:latin typeface="黑体" panose="02010609060101010101" pitchFamily="49" charset="-122"/>
              <a:ea typeface="黑体" panose="02010609060101010101" pitchFamily="49" charset="-122"/>
            </a:endParaRPr>
          </a:p>
        </p:txBody>
      </p:sp>
      <p:sp>
        <p:nvSpPr>
          <p:cNvPr id="11" name="object 3"/>
          <p:cNvSpPr txBox="1">
            <a:spLocks/>
          </p:cNvSpPr>
          <p:nvPr/>
        </p:nvSpPr>
        <p:spPr>
          <a:xfrm>
            <a:off x="1617183" y="2083366"/>
            <a:ext cx="7069053" cy="4219104"/>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47725">
              <a:lnSpc>
                <a:spcPct val="100000"/>
              </a:lnSpc>
            </a:pPr>
            <a:r>
              <a:rPr lang="zh-CN" altLang="en-US" sz="2400" smtClean="0">
                <a:latin typeface="Arial" panose="020B0604020202020204" pitchFamily="34" charset="0"/>
                <a:ea typeface="黑体" panose="02010609060101010101" pitchFamily="49" charset="-122"/>
                <a:cs typeface="Arial" panose="020B0604020202020204" pitchFamily="34" charset="0"/>
              </a:rPr>
              <a:t>历史最悠久的显微技术</a:t>
            </a:r>
          </a:p>
          <a:p>
            <a:pPr marL="1304290">
              <a:lnSpc>
                <a:spcPct val="100000"/>
              </a:lnSpc>
              <a:spcBef>
                <a:spcPts val="685"/>
              </a:spcBef>
            </a:pPr>
            <a:r>
              <a:rPr lang="en-US" altLang="zh-CN" sz="2400" b="1" spc="40" smtClean="0">
                <a:latin typeface="Arial" panose="020B0604020202020204" pitchFamily="34" charset="0"/>
                <a:ea typeface="黑体" panose="02010609060101010101" pitchFamily="49" charset="-122"/>
                <a:cs typeface="Arial" panose="020B0604020202020204" pitchFamily="34" charset="0"/>
              </a:rPr>
              <a:t>159</a:t>
            </a:r>
            <a:r>
              <a:rPr lang="en-US" altLang="zh-CN" sz="2400" b="1" spc="35" smtClean="0">
                <a:latin typeface="Arial" panose="020B0604020202020204" pitchFamily="34" charset="0"/>
                <a:ea typeface="黑体" panose="02010609060101010101" pitchFamily="49" charset="-122"/>
                <a:cs typeface="Arial" panose="020B0604020202020204" pitchFamily="34" charset="0"/>
              </a:rPr>
              <a:t>0</a:t>
            </a:r>
            <a:r>
              <a:rPr lang="zh-CN" altLang="en-US" sz="2400" b="1" spc="60" smtClean="0">
                <a:latin typeface="Arial" panose="020B0604020202020204" pitchFamily="34" charset="0"/>
                <a:ea typeface="黑体" panose="02010609060101010101" pitchFamily="49" charset="-122"/>
                <a:cs typeface="Arial" panose="020B0604020202020204" pitchFamily="34" charset="0"/>
              </a:rPr>
              <a:t> </a:t>
            </a:r>
            <a:r>
              <a:rPr lang="en-US" altLang="zh-CN" sz="2400" spc="-5" smtClean="0">
                <a:latin typeface="Arial" panose="020B0604020202020204" pitchFamily="34" charset="0"/>
                <a:ea typeface="黑体" panose="02010609060101010101" pitchFamily="49" charset="-122"/>
                <a:cs typeface="Arial" panose="020B0604020202020204" pitchFamily="34" charset="0"/>
              </a:rPr>
              <a:t>– </a:t>
            </a:r>
            <a:r>
              <a:rPr lang="en-US" sz="2400" spc="-5" smtClean="0">
                <a:latin typeface="Arial" panose="020B0604020202020204" pitchFamily="34" charset="0"/>
                <a:ea typeface="黑体" panose="02010609060101010101" pitchFamily="49" charset="-122"/>
                <a:cs typeface="Arial" panose="020B0604020202020204" pitchFamily="34" charset="0"/>
              </a:rPr>
              <a:t>Hans</a:t>
            </a:r>
            <a:r>
              <a:rPr lang="en-US" sz="2400" spc="5" smtClean="0">
                <a:latin typeface="Arial" panose="020B0604020202020204" pitchFamily="34" charset="0"/>
                <a:ea typeface="黑体" panose="02010609060101010101" pitchFamily="49" charset="-122"/>
                <a:cs typeface="Arial" panose="020B0604020202020204" pitchFamily="34" charset="0"/>
              </a:rPr>
              <a:t> </a:t>
            </a:r>
            <a:r>
              <a:rPr lang="en-US" sz="2400" spc="-5" smtClean="0">
                <a:latin typeface="Arial" panose="020B0604020202020204" pitchFamily="34" charset="0"/>
                <a:ea typeface="黑体" panose="02010609060101010101" pitchFamily="49" charset="-122"/>
                <a:cs typeface="Arial" panose="020B0604020202020204" pitchFamily="34" charset="0"/>
              </a:rPr>
              <a:t>and</a:t>
            </a:r>
            <a:r>
              <a:rPr lang="en-US" sz="2400" spc="-15" smtClean="0">
                <a:latin typeface="Arial" panose="020B0604020202020204" pitchFamily="34" charset="0"/>
                <a:ea typeface="黑体" panose="02010609060101010101" pitchFamily="49" charset="-122"/>
                <a:cs typeface="Arial" panose="020B0604020202020204" pitchFamily="34" charset="0"/>
              </a:rPr>
              <a:t> </a:t>
            </a:r>
            <a:r>
              <a:rPr lang="en-US" sz="2400" spc="-10" smtClean="0">
                <a:latin typeface="Arial" panose="020B0604020202020204" pitchFamily="34" charset="0"/>
                <a:ea typeface="黑体" panose="02010609060101010101" pitchFamily="49" charset="-122"/>
                <a:cs typeface="Arial" panose="020B0604020202020204" pitchFamily="34" charset="0"/>
              </a:rPr>
              <a:t>Zacharia</a:t>
            </a:r>
            <a:r>
              <a:rPr lang="en-US" sz="2400" spc="-5" smtClean="0">
                <a:latin typeface="Arial" panose="020B0604020202020204" pitchFamily="34" charset="0"/>
                <a:ea typeface="黑体" panose="02010609060101010101" pitchFamily="49" charset="-122"/>
                <a:cs typeface="Arial" panose="020B0604020202020204" pitchFamily="34" charset="0"/>
              </a:rPr>
              <a:t>s </a:t>
            </a:r>
            <a:r>
              <a:rPr lang="en-US" sz="2400" spc="-10" smtClean="0">
                <a:latin typeface="Arial" panose="020B0604020202020204" pitchFamily="34" charset="0"/>
                <a:ea typeface="黑体" panose="02010609060101010101" pitchFamily="49" charset="-122"/>
                <a:cs typeface="Arial" panose="020B0604020202020204" pitchFamily="34" charset="0"/>
              </a:rPr>
              <a:t>Ja</a:t>
            </a:r>
            <a:r>
              <a:rPr lang="en-US" sz="2400" spc="-15" smtClean="0">
                <a:latin typeface="Arial" panose="020B0604020202020204" pitchFamily="34" charset="0"/>
                <a:ea typeface="黑体" panose="02010609060101010101" pitchFamily="49" charset="-122"/>
                <a:cs typeface="Arial" panose="020B0604020202020204" pitchFamily="34" charset="0"/>
              </a:rPr>
              <a:t>n</a:t>
            </a:r>
            <a:r>
              <a:rPr lang="en-US" sz="2400" spc="-10" smtClean="0">
                <a:latin typeface="Arial" panose="020B0604020202020204" pitchFamily="34" charset="0"/>
                <a:ea typeface="黑体" panose="02010609060101010101" pitchFamily="49" charset="-122"/>
                <a:cs typeface="Arial" panose="020B0604020202020204" pitchFamily="34" charset="0"/>
              </a:rPr>
              <a:t>sse</a:t>
            </a:r>
            <a:r>
              <a:rPr lang="en-US" sz="2400" spc="-5" smtClean="0">
                <a:latin typeface="Arial" panose="020B0604020202020204" pitchFamily="34" charset="0"/>
                <a:ea typeface="黑体" panose="02010609060101010101" pitchFamily="49" charset="-122"/>
                <a:cs typeface="Arial" panose="020B0604020202020204" pitchFamily="34" charset="0"/>
              </a:rPr>
              <a:t>n</a:t>
            </a:r>
            <a:r>
              <a:rPr lang="en-US" sz="2400" spc="10" smtClean="0">
                <a:latin typeface="Arial" panose="020B0604020202020204" pitchFamily="34" charset="0"/>
                <a:ea typeface="黑体" panose="02010609060101010101" pitchFamily="49" charset="-122"/>
                <a:cs typeface="Arial" panose="020B0604020202020204" pitchFamily="34" charset="0"/>
              </a:rPr>
              <a:t> </a:t>
            </a:r>
            <a:r>
              <a:rPr lang="zh-CN" altLang="en-US" sz="2400" spc="-5" smtClean="0">
                <a:latin typeface="Arial" panose="020B0604020202020204" pitchFamily="34" charset="0"/>
                <a:ea typeface="黑体" panose="02010609060101010101" pitchFamily="49" charset="-122"/>
                <a:cs typeface="Arial" panose="020B0604020202020204" pitchFamily="34" charset="0"/>
              </a:rPr>
              <a:t>做出第一个显微镜</a:t>
            </a:r>
            <a:endParaRPr lang="zh-CN" altLang="en-US" sz="2400" smtClean="0">
              <a:latin typeface="Arial" panose="020B0604020202020204" pitchFamily="34" charset="0"/>
              <a:ea typeface="黑体" panose="02010609060101010101" pitchFamily="49" charset="-122"/>
              <a:cs typeface="Arial" panose="020B0604020202020204" pitchFamily="34" charset="0"/>
            </a:endParaRPr>
          </a:p>
          <a:p>
            <a:pPr marL="1304290">
              <a:lnSpc>
                <a:spcPct val="100000"/>
              </a:lnSpc>
              <a:spcBef>
                <a:spcPts val="670"/>
              </a:spcBef>
            </a:pPr>
            <a:r>
              <a:rPr lang="en-US" altLang="zh-CN" sz="2400" b="1" spc="40" smtClean="0">
                <a:latin typeface="Arial" panose="020B0604020202020204" pitchFamily="34" charset="0"/>
                <a:ea typeface="黑体" panose="02010609060101010101" pitchFamily="49" charset="-122"/>
                <a:cs typeface="Arial" panose="020B0604020202020204" pitchFamily="34" charset="0"/>
              </a:rPr>
              <a:t>166</a:t>
            </a:r>
            <a:r>
              <a:rPr lang="en-US" altLang="zh-CN" sz="2400" b="1" spc="35" smtClean="0">
                <a:latin typeface="Arial" panose="020B0604020202020204" pitchFamily="34" charset="0"/>
                <a:ea typeface="黑体" panose="02010609060101010101" pitchFamily="49" charset="-122"/>
                <a:cs typeface="Arial" panose="020B0604020202020204" pitchFamily="34" charset="0"/>
              </a:rPr>
              <a:t>7</a:t>
            </a:r>
            <a:r>
              <a:rPr lang="zh-CN" altLang="en-US" sz="2400" b="1" spc="60" smtClean="0">
                <a:latin typeface="Arial" panose="020B0604020202020204" pitchFamily="34" charset="0"/>
                <a:ea typeface="黑体" panose="02010609060101010101" pitchFamily="49" charset="-122"/>
                <a:cs typeface="Arial" panose="020B0604020202020204" pitchFamily="34" charset="0"/>
              </a:rPr>
              <a:t> </a:t>
            </a:r>
            <a:r>
              <a:rPr lang="en-US" altLang="zh-CN" sz="2400" spc="-5" smtClean="0">
                <a:latin typeface="Arial" panose="020B0604020202020204" pitchFamily="34" charset="0"/>
                <a:ea typeface="黑体" panose="02010609060101010101" pitchFamily="49" charset="-122"/>
                <a:cs typeface="Arial" panose="020B0604020202020204" pitchFamily="34" charset="0"/>
              </a:rPr>
              <a:t>–</a:t>
            </a:r>
            <a:r>
              <a:rPr lang="zh-CN" altLang="en-US" sz="2400" spc="35" smtClean="0">
                <a:latin typeface="Arial" panose="020B0604020202020204" pitchFamily="34" charset="0"/>
                <a:ea typeface="黑体" panose="02010609060101010101" pitchFamily="49" charset="-122"/>
                <a:cs typeface="Arial" panose="020B0604020202020204" pitchFamily="34" charset="0"/>
              </a:rPr>
              <a:t> </a:t>
            </a:r>
            <a:r>
              <a:rPr lang="en-US" sz="2400" spc="-5" smtClean="0">
                <a:latin typeface="Arial" panose="020B0604020202020204" pitchFamily="34" charset="0"/>
                <a:ea typeface="黑体" panose="02010609060101010101" pitchFamily="49" charset="-122"/>
                <a:cs typeface="Arial" panose="020B0604020202020204" pitchFamily="34" charset="0"/>
              </a:rPr>
              <a:t>Ro</a:t>
            </a:r>
            <a:r>
              <a:rPr lang="en-US" sz="2400" spc="-20" smtClean="0">
                <a:latin typeface="Arial" panose="020B0604020202020204" pitchFamily="34" charset="0"/>
                <a:ea typeface="黑体" panose="02010609060101010101" pitchFamily="49" charset="-122"/>
                <a:cs typeface="Arial" panose="020B0604020202020204" pitchFamily="34" charset="0"/>
              </a:rPr>
              <a:t>b</a:t>
            </a:r>
            <a:r>
              <a:rPr lang="en-US" sz="2400" spc="-5" smtClean="0">
                <a:latin typeface="Arial" panose="020B0604020202020204" pitchFamily="34" charset="0"/>
                <a:ea typeface="黑体" panose="02010609060101010101" pitchFamily="49" charset="-122"/>
                <a:cs typeface="Arial" panose="020B0604020202020204" pitchFamily="34" charset="0"/>
              </a:rPr>
              <a:t>ert </a:t>
            </a:r>
            <a:r>
              <a:rPr lang="en-US" sz="2400" spc="-5" smtClean="0">
                <a:solidFill>
                  <a:srgbClr val="C00000"/>
                </a:solidFill>
                <a:latin typeface="Arial" panose="020B0604020202020204" pitchFamily="34" charset="0"/>
                <a:ea typeface="黑体" panose="02010609060101010101" pitchFamily="49" charset="-122"/>
                <a:cs typeface="Arial" panose="020B0604020202020204" pitchFamily="34" charset="0"/>
              </a:rPr>
              <a:t>H</a:t>
            </a:r>
            <a:r>
              <a:rPr lang="en-US" sz="2400" spc="-20" smtClean="0">
                <a:solidFill>
                  <a:srgbClr val="C00000"/>
                </a:solidFill>
                <a:latin typeface="Arial" panose="020B0604020202020204" pitchFamily="34" charset="0"/>
                <a:ea typeface="黑体" panose="02010609060101010101" pitchFamily="49" charset="-122"/>
                <a:cs typeface="Arial" panose="020B0604020202020204" pitchFamily="34" charset="0"/>
              </a:rPr>
              <a:t>o</a:t>
            </a:r>
            <a:r>
              <a:rPr lang="en-US" sz="2400" spc="-5" smtClean="0">
                <a:solidFill>
                  <a:srgbClr val="C00000"/>
                </a:solidFill>
                <a:latin typeface="Arial" panose="020B0604020202020204" pitchFamily="34" charset="0"/>
                <a:ea typeface="黑体" panose="02010609060101010101" pitchFamily="49" charset="-122"/>
                <a:cs typeface="Arial" panose="020B0604020202020204" pitchFamily="34" charset="0"/>
              </a:rPr>
              <a:t>o</a:t>
            </a:r>
            <a:r>
              <a:rPr lang="en-US" sz="2400" spc="-20" smtClean="0">
                <a:solidFill>
                  <a:srgbClr val="C00000"/>
                </a:solidFill>
                <a:latin typeface="Arial" panose="020B0604020202020204" pitchFamily="34" charset="0"/>
                <a:ea typeface="黑体" panose="02010609060101010101" pitchFamily="49" charset="-122"/>
                <a:cs typeface="Arial" panose="020B0604020202020204" pitchFamily="34" charset="0"/>
              </a:rPr>
              <a:t>k</a:t>
            </a:r>
            <a:r>
              <a:rPr lang="en-US" sz="2400" spc="-5" smtClean="0">
                <a:solidFill>
                  <a:srgbClr val="C00000"/>
                </a:solidFill>
                <a:latin typeface="Arial" panose="020B0604020202020204" pitchFamily="34" charset="0"/>
                <a:ea typeface="黑体" panose="02010609060101010101" pitchFamily="49" charset="-122"/>
                <a:cs typeface="Arial" panose="020B0604020202020204" pitchFamily="34" charset="0"/>
              </a:rPr>
              <a:t>e</a:t>
            </a:r>
            <a:r>
              <a:rPr lang="en-US" sz="2400" spc="15" smtClean="0">
                <a:latin typeface="Arial" panose="020B0604020202020204" pitchFamily="34" charset="0"/>
                <a:ea typeface="黑体" panose="02010609060101010101" pitchFamily="49" charset="-122"/>
                <a:cs typeface="Arial" panose="020B0604020202020204" pitchFamily="34" charset="0"/>
              </a:rPr>
              <a:t> </a:t>
            </a:r>
            <a:r>
              <a:rPr lang="zh-CN" altLang="en-US" sz="2400" spc="-5" smtClean="0">
                <a:latin typeface="Arial" panose="020B0604020202020204" pitchFamily="34" charset="0"/>
                <a:ea typeface="黑体" panose="02010609060101010101" pitchFamily="49" charset="-122"/>
                <a:cs typeface="Arial" panose="020B0604020202020204" pitchFamily="34" charset="0"/>
              </a:rPr>
              <a:t>用显微镜发现细胞</a:t>
            </a:r>
            <a:endParaRPr lang="zh-CN" altLang="en-US" sz="2400" smtClean="0">
              <a:latin typeface="Arial" panose="020B0604020202020204" pitchFamily="34" charset="0"/>
              <a:ea typeface="黑体" panose="02010609060101010101" pitchFamily="49" charset="-122"/>
              <a:cs typeface="Arial" panose="020B0604020202020204" pitchFamily="34" charset="0"/>
            </a:endParaRPr>
          </a:p>
          <a:p>
            <a:pPr marL="1304290" marR="5080">
              <a:lnSpc>
                <a:spcPct val="100000"/>
              </a:lnSpc>
              <a:spcBef>
                <a:spcPts val="670"/>
              </a:spcBef>
            </a:pPr>
            <a:r>
              <a:rPr lang="en-US" altLang="zh-CN" sz="2400" b="1" spc="40" smtClean="0">
                <a:latin typeface="Arial" panose="020B0604020202020204" pitchFamily="34" charset="0"/>
                <a:ea typeface="黑体" panose="02010609060101010101" pitchFamily="49" charset="-122"/>
                <a:cs typeface="Arial" panose="020B0604020202020204" pitchFamily="34" charset="0"/>
              </a:rPr>
              <a:t>167</a:t>
            </a:r>
            <a:r>
              <a:rPr lang="en-US" altLang="zh-CN" sz="2400" b="1" spc="35" smtClean="0">
                <a:latin typeface="Arial" panose="020B0604020202020204" pitchFamily="34" charset="0"/>
                <a:ea typeface="黑体" panose="02010609060101010101" pitchFamily="49" charset="-122"/>
                <a:cs typeface="Arial" panose="020B0604020202020204" pitchFamily="34" charset="0"/>
              </a:rPr>
              <a:t>5</a:t>
            </a:r>
            <a:r>
              <a:rPr lang="zh-CN" altLang="en-US" sz="2400" b="1" spc="60" smtClean="0">
                <a:latin typeface="Arial" panose="020B0604020202020204" pitchFamily="34" charset="0"/>
                <a:ea typeface="黑体" panose="02010609060101010101" pitchFamily="49" charset="-122"/>
                <a:cs typeface="Arial" panose="020B0604020202020204" pitchFamily="34" charset="0"/>
              </a:rPr>
              <a:t> </a:t>
            </a:r>
            <a:r>
              <a:rPr lang="en-US" altLang="zh-CN" sz="2400" spc="-5" smtClean="0">
                <a:latin typeface="Arial" panose="020B0604020202020204" pitchFamily="34" charset="0"/>
                <a:ea typeface="黑体" panose="02010609060101010101" pitchFamily="49" charset="-122"/>
                <a:cs typeface="Arial" panose="020B0604020202020204" pitchFamily="34" charset="0"/>
              </a:rPr>
              <a:t>–</a:t>
            </a:r>
            <a:r>
              <a:rPr lang="zh-CN" altLang="en-US" sz="2400" spc="35" smtClean="0">
                <a:latin typeface="Arial" panose="020B0604020202020204" pitchFamily="34" charset="0"/>
                <a:ea typeface="黑体" panose="02010609060101010101" pitchFamily="49" charset="-122"/>
                <a:cs typeface="Arial" panose="020B0604020202020204" pitchFamily="34" charset="0"/>
              </a:rPr>
              <a:t> </a:t>
            </a:r>
            <a:r>
              <a:rPr lang="en-US" sz="2400" spc="-5" smtClean="0">
                <a:latin typeface="Arial" panose="020B0604020202020204" pitchFamily="34" charset="0"/>
                <a:ea typeface="黑体" panose="02010609060101010101" pitchFamily="49" charset="-122"/>
                <a:cs typeface="Arial" panose="020B0604020202020204" pitchFamily="34" charset="0"/>
              </a:rPr>
              <a:t>Ant</a:t>
            </a:r>
            <a:r>
              <a:rPr lang="en-US" sz="2400" spc="-15" smtClean="0">
                <a:latin typeface="Arial" panose="020B0604020202020204" pitchFamily="34" charset="0"/>
                <a:ea typeface="黑体" panose="02010609060101010101" pitchFamily="49" charset="-122"/>
                <a:cs typeface="Arial" panose="020B0604020202020204" pitchFamily="34" charset="0"/>
              </a:rPr>
              <a:t>o</a:t>
            </a:r>
            <a:r>
              <a:rPr lang="en-US" sz="2400" spc="-5" smtClean="0">
                <a:latin typeface="Arial" panose="020B0604020202020204" pitchFamily="34" charset="0"/>
                <a:ea typeface="黑体" panose="02010609060101010101" pitchFamily="49" charset="-122"/>
                <a:cs typeface="Arial" panose="020B0604020202020204" pitchFamily="34" charset="0"/>
              </a:rPr>
              <a:t>n v</a:t>
            </a:r>
            <a:r>
              <a:rPr lang="en-US" sz="2400" spc="-15" smtClean="0">
                <a:latin typeface="Arial" panose="020B0604020202020204" pitchFamily="34" charset="0"/>
                <a:ea typeface="黑体" panose="02010609060101010101" pitchFamily="49" charset="-122"/>
                <a:cs typeface="Arial" panose="020B0604020202020204" pitchFamily="34" charset="0"/>
              </a:rPr>
              <a:t>a</a:t>
            </a:r>
            <a:r>
              <a:rPr lang="en-US" sz="2400" spc="-5" smtClean="0">
                <a:latin typeface="Arial" panose="020B0604020202020204" pitchFamily="34" charset="0"/>
                <a:ea typeface="黑体" panose="02010609060101010101" pitchFamily="49" charset="-122"/>
                <a:cs typeface="Arial" panose="020B0604020202020204" pitchFamily="34" charset="0"/>
              </a:rPr>
              <a:t>n </a:t>
            </a:r>
            <a:r>
              <a:rPr lang="en-US" sz="2400" spc="-10" smtClean="0">
                <a:solidFill>
                  <a:srgbClr val="C00000"/>
                </a:solidFill>
                <a:latin typeface="Arial" panose="020B0604020202020204" pitchFamily="34" charset="0"/>
                <a:ea typeface="黑体" panose="02010609060101010101" pitchFamily="49" charset="-122"/>
                <a:cs typeface="Arial" panose="020B0604020202020204" pitchFamily="34" charset="0"/>
              </a:rPr>
              <a:t>Leeuwe</a:t>
            </a:r>
            <a:r>
              <a:rPr lang="en-US" sz="2400" spc="-5" smtClean="0">
                <a:solidFill>
                  <a:srgbClr val="C00000"/>
                </a:solidFill>
                <a:latin typeface="Arial" panose="020B0604020202020204" pitchFamily="34" charset="0"/>
                <a:ea typeface="黑体" panose="02010609060101010101" pitchFamily="49" charset="-122"/>
                <a:cs typeface="Arial" panose="020B0604020202020204" pitchFamily="34" charset="0"/>
              </a:rPr>
              <a:t>n</a:t>
            </a:r>
            <a:r>
              <a:rPr lang="en-US" sz="2400" spc="-20" smtClean="0">
                <a:solidFill>
                  <a:srgbClr val="C00000"/>
                </a:solidFill>
                <a:latin typeface="Arial" panose="020B0604020202020204" pitchFamily="34" charset="0"/>
                <a:ea typeface="黑体" panose="02010609060101010101" pitchFamily="49" charset="-122"/>
                <a:cs typeface="Arial" panose="020B0604020202020204" pitchFamily="34" charset="0"/>
              </a:rPr>
              <a:t>h</a:t>
            </a:r>
            <a:r>
              <a:rPr lang="en-US" sz="2400" spc="-5" smtClean="0">
                <a:solidFill>
                  <a:srgbClr val="C00000"/>
                </a:solidFill>
                <a:latin typeface="Arial" panose="020B0604020202020204" pitchFamily="34" charset="0"/>
                <a:ea typeface="黑体" panose="02010609060101010101" pitchFamily="49" charset="-122"/>
                <a:cs typeface="Arial" panose="020B0604020202020204" pitchFamily="34" charset="0"/>
              </a:rPr>
              <a:t>oek</a:t>
            </a:r>
            <a:r>
              <a:rPr lang="en-US" sz="2400" spc="10" smtClean="0">
                <a:latin typeface="Arial" panose="020B0604020202020204" pitchFamily="34" charset="0"/>
                <a:ea typeface="黑体" panose="02010609060101010101" pitchFamily="49" charset="-122"/>
                <a:cs typeface="Arial" panose="020B0604020202020204" pitchFamily="34" charset="0"/>
              </a:rPr>
              <a:t> </a:t>
            </a:r>
            <a:r>
              <a:rPr lang="zh-CN" altLang="en-US" sz="2400" spc="-5" smtClean="0">
                <a:latin typeface="Arial" panose="020B0604020202020204" pitchFamily="34" charset="0"/>
                <a:ea typeface="黑体" panose="02010609060101010101" pitchFamily="49" charset="-122"/>
                <a:cs typeface="Arial" panose="020B0604020202020204" pitchFamily="34" charset="0"/>
              </a:rPr>
              <a:t>用单透镜显微镜观察血液与昆虫</a:t>
            </a:r>
            <a:endParaRPr lang="zh-CN" altLang="en-US" sz="2400" smtClean="0">
              <a:latin typeface="Arial" panose="020B0604020202020204" pitchFamily="34" charset="0"/>
              <a:ea typeface="黑体" panose="02010609060101010101" pitchFamily="49" charset="-122"/>
              <a:cs typeface="Arial" panose="020B0604020202020204" pitchFamily="34" charset="0"/>
            </a:endParaRPr>
          </a:p>
          <a:p>
            <a:pPr marL="1304290" marR="791210">
              <a:lnSpc>
                <a:spcPct val="100000"/>
              </a:lnSpc>
            </a:pPr>
            <a:r>
              <a:rPr lang="en-US" altLang="zh-CN" sz="2400" b="1" spc="40" smtClean="0">
                <a:latin typeface="Arial" panose="020B0604020202020204" pitchFamily="34" charset="0"/>
                <a:ea typeface="黑体" panose="02010609060101010101" pitchFamily="49" charset="-122"/>
                <a:cs typeface="Arial" panose="020B0604020202020204" pitchFamily="34" charset="0"/>
              </a:rPr>
              <a:t>183</a:t>
            </a:r>
            <a:r>
              <a:rPr lang="en-US" altLang="zh-CN" sz="2400" b="1" spc="35" smtClean="0">
                <a:latin typeface="Arial" panose="020B0604020202020204" pitchFamily="34" charset="0"/>
                <a:ea typeface="黑体" panose="02010609060101010101" pitchFamily="49" charset="-122"/>
                <a:cs typeface="Arial" panose="020B0604020202020204" pitchFamily="34" charset="0"/>
              </a:rPr>
              <a:t>0</a:t>
            </a:r>
            <a:r>
              <a:rPr lang="zh-CN" altLang="en-US" sz="2400" b="1" spc="60" smtClean="0">
                <a:latin typeface="Arial" panose="020B0604020202020204" pitchFamily="34" charset="0"/>
                <a:ea typeface="黑体" panose="02010609060101010101" pitchFamily="49" charset="-122"/>
                <a:cs typeface="Arial" panose="020B0604020202020204" pitchFamily="34" charset="0"/>
              </a:rPr>
              <a:t> </a:t>
            </a:r>
            <a:r>
              <a:rPr lang="en-US" altLang="zh-CN" sz="2400" spc="-5" smtClean="0">
                <a:latin typeface="Arial" panose="020B0604020202020204" pitchFamily="34" charset="0"/>
                <a:ea typeface="黑体" panose="02010609060101010101" pitchFamily="49" charset="-122"/>
                <a:cs typeface="Arial" panose="020B0604020202020204" pitchFamily="34" charset="0"/>
              </a:rPr>
              <a:t>–</a:t>
            </a:r>
            <a:r>
              <a:rPr lang="zh-CN" altLang="en-US" sz="2400" spc="35" smtClean="0">
                <a:latin typeface="Arial" panose="020B0604020202020204" pitchFamily="34" charset="0"/>
                <a:ea typeface="黑体" panose="02010609060101010101" pitchFamily="49" charset="-122"/>
                <a:cs typeface="Arial" panose="020B0604020202020204" pitchFamily="34" charset="0"/>
              </a:rPr>
              <a:t> </a:t>
            </a:r>
            <a:r>
              <a:rPr lang="en-US" sz="2400" spc="-10" smtClean="0">
                <a:latin typeface="Arial" panose="020B0604020202020204" pitchFamily="34" charset="0"/>
                <a:ea typeface="黑体" panose="02010609060101010101" pitchFamily="49" charset="-122"/>
                <a:cs typeface="Arial" panose="020B0604020202020204" pitchFamily="34" charset="0"/>
              </a:rPr>
              <a:t>Jos</a:t>
            </a:r>
            <a:r>
              <a:rPr lang="en-US" sz="2400" spc="-15" smtClean="0">
                <a:latin typeface="Arial" panose="020B0604020202020204" pitchFamily="34" charset="0"/>
                <a:ea typeface="黑体" panose="02010609060101010101" pitchFamily="49" charset="-122"/>
                <a:cs typeface="Arial" panose="020B0604020202020204" pitchFamily="34" charset="0"/>
              </a:rPr>
              <a:t>e</a:t>
            </a:r>
            <a:r>
              <a:rPr lang="en-US" sz="2400" spc="-5" smtClean="0">
                <a:latin typeface="Arial" panose="020B0604020202020204" pitchFamily="34" charset="0"/>
                <a:ea typeface="黑体" panose="02010609060101010101" pitchFamily="49" charset="-122"/>
                <a:cs typeface="Arial" panose="020B0604020202020204" pitchFamily="34" charset="0"/>
              </a:rPr>
              <a:t>ph</a:t>
            </a:r>
            <a:r>
              <a:rPr lang="en-US" sz="2400" smtClean="0">
                <a:latin typeface="Arial" panose="020B0604020202020204" pitchFamily="34" charset="0"/>
                <a:ea typeface="黑体" panose="02010609060101010101" pitchFamily="49" charset="-122"/>
                <a:cs typeface="Arial" panose="020B0604020202020204" pitchFamily="34" charset="0"/>
              </a:rPr>
              <a:t> </a:t>
            </a:r>
            <a:r>
              <a:rPr lang="en-US" sz="2400" spc="-10" smtClean="0">
                <a:latin typeface="Arial" panose="020B0604020202020204" pitchFamily="34" charset="0"/>
                <a:ea typeface="黑体" panose="02010609060101010101" pitchFamily="49" charset="-122"/>
                <a:cs typeface="Arial" panose="020B0604020202020204" pitchFamily="34" charset="0"/>
              </a:rPr>
              <a:t>Jac</a:t>
            </a:r>
            <a:r>
              <a:rPr lang="en-US" sz="2400" spc="-15" smtClean="0">
                <a:latin typeface="Arial" panose="020B0604020202020204" pitchFamily="34" charset="0"/>
                <a:ea typeface="黑体" panose="02010609060101010101" pitchFamily="49" charset="-122"/>
                <a:cs typeface="Arial" panose="020B0604020202020204" pitchFamily="34" charset="0"/>
              </a:rPr>
              <a:t>k</a:t>
            </a:r>
            <a:r>
              <a:rPr lang="en-US" sz="2400" spc="-10" smtClean="0">
                <a:latin typeface="Arial" panose="020B0604020202020204" pitchFamily="34" charset="0"/>
                <a:ea typeface="黑体" panose="02010609060101010101" pitchFamily="49" charset="-122"/>
                <a:cs typeface="Arial" panose="020B0604020202020204" pitchFamily="34" charset="0"/>
              </a:rPr>
              <a:t>so</a:t>
            </a:r>
            <a:r>
              <a:rPr lang="en-US" sz="2400" spc="-5" smtClean="0">
                <a:latin typeface="Arial" panose="020B0604020202020204" pitchFamily="34" charset="0"/>
                <a:ea typeface="黑体" panose="02010609060101010101" pitchFamily="49" charset="-122"/>
                <a:cs typeface="Arial" panose="020B0604020202020204" pitchFamily="34" charset="0"/>
              </a:rPr>
              <a:t>n</a:t>
            </a:r>
            <a:r>
              <a:rPr lang="en-US" sz="2400" smtClean="0">
                <a:latin typeface="Arial" panose="020B0604020202020204" pitchFamily="34" charset="0"/>
                <a:ea typeface="黑体" panose="02010609060101010101" pitchFamily="49" charset="-122"/>
                <a:cs typeface="Arial" panose="020B0604020202020204" pitchFamily="34" charset="0"/>
              </a:rPr>
              <a:t> </a:t>
            </a:r>
            <a:r>
              <a:rPr lang="en-US" sz="2400" spc="-10" smtClean="0">
                <a:latin typeface="Arial" panose="020B0604020202020204" pitchFamily="34" charset="0"/>
                <a:ea typeface="黑体" panose="02010609060101010101" pitchFamily="49" charset="-122"/>
                <a:cs typeface="Arial" panose="020B0604020202020204" pitchFamily="34" charset="0"/>
              </a:rPr>
              <a:t>Liste</a:t>
            </a:r>
            <a:r>
              <a:rPr lang="en-US" sz="2400" spc="-5" smtClean="0">
                <a:latin typeface="Arial" panose="020B0604020202020204" pitchFamily="34" charset="0"/>
                <a:ea typeface="黑体" panose="02010609060101010101" pitchFamily="49" charset="-122"/>
                <a:cs typeface="Arial" panose="020B0604020202020204" pitchFamily="34" charset="0"/>
              </a:rPr>
              <a:t>r</a:t>
            </a:r>
            <a:r>
              <a:rPr lang="en-US" sz="2400" spc="10" smtClean="0">
                <a:latin typeface="Arial" panose="020B0604020202020204" pitchFamily="34" charset="0"/>
                <a:ea typeface="黑体" panose="02010609060101010101" pitchFamily="49" charset="-122"/>
                <a:cs typeface="Arial" panose="020B0604020202020204" pitchFamily="34" charset="0"/>
              </a:rPr>
              <a:t> </a:t>
            </a:r>
            <a:r>
              <a:rPr lang="zh-CN" altLang="en-US" sz="2400" spc="-5" smtClean="0">
                <a:latin typeface="Arial" panose="020B0604020202020204" pitchFamily="34" charset="0"/>
                <a:ea typeface="黑体" panose="02010609060101010101" pitchFamily="49" charset="-122"/>
                <a:cs typeface="Arial" panose="020B0604020202020204" pitchFamily="34" charset="0"/>
              </a:rPr>
              <a:t>改善球面像差 </a:t>
            </a:r>
            <a:endParaRPr lang="en-US" altLang="zh-CN" sz="2400" spc="-5" smtClean="0">
              <a:latin typeface="Arial" panose="020B0604020202020204" pitchFamily="34" charset="0"/>
              <a:ea typeface="黑体" panose="02010609060101010101" pitchFamily="49" charset="-122"/>
              <a:cs typeface="Arial" panose="020B0604020202020204" pitchFamily="34" charset="0"/>
            </a:endParaRPr>
          </a:p>
          <a:p>
            <a:pPr marL="1304290" marR="791210">
              <a:lnSpc>
                <a:spcPct val="100000"/>
              </a:lnSpc>
            </a:pPr>
            <a:r>
              <a:rPr lang="en-US" altLang="zh-CN" sz="2400" b="1" spc="40" smtClean="0">
                <a:latin typeface="Arial" panose="020B0604020202020204" pitchFamily="34" charset="0"/>
                <a:ea typeface="黑体" panose="02010609060101010101" pitchFamily="49" charset="-122"/>
                <a:cs typeface="Arial" panose="020B0604020202020204" pitchFamily="34" charset="0"/>
              </a:rPr>
              <a:t>187</a:t>
            </a:r>
            <a:r>
              <a:rPr lang="en-US" altLang="zh-CN" sz="2400" b="1" spc="35" smtClean="0">
                <a:latin typeface="Arial" panose="020B0604020202020204" pitchFamily="34" charset="0"/>
                <a:ea typeface="黑体" panose="02010609060101010101" pitchFamily="49" charset="-122"/>
                <a:cs typeface="Arial" panose="020B0604020202020204" pitchFamily="34" charset="0"/>
              </a:rPr>
              <a:t>8</a:t>
            </a:r>
            <a:r>
              <a:rPr lang="zh-CN" altLang="en-US" sz="2400" b="1" spc="60" smtClean="0">
                <a:latin typeface="Arial" panose="020B0604020202020204" pitchFamily="34" charset="0"/>
                <a:ea typeface="黑体" panose="02010609060101010101" pitchFamily="49" charset="-122"/>
                <a:cs typeface="Arial" panose="020B0604020202020204" pitchFamily="34" charset="0"/>
              </a:rPr>
              <a:t> </a:t>
            </a:r>
            <a:r>
              <a:rPr lang="en-US" altLang="zh-CN" sz="2400" spc="-5" smtClean="0">
                <a:latin typeface="Arial" panose="020B0604020202020204" pitchFamily="34" charset="0"/>
                <a:ea typeface="黑体" panose="02010609060101010101" pitchFamily="49" charset="-122"/>
                <a:cs typeface="Arial" panose="020B0604020202020204" pitchFamily="34" charset="0"/>
              </a:rPr>
              <a:t>–</a:t>
            </a:r>
            <a:r>
              <a:rPr lang="zh-CN" altLang="en-US" sz="2400" spc="35" smtClean="0">
                <a:latin typeface="Arial" panose="020B0604020202020204" pitchFamily="34" charset="0"/>
                <a:ea typeface="黑体" panose="02010609060101010101" pitchFamily="49" charset="-122"/>
                <a:cs typeface="Arial" panose="020B0604020202020204" pitchFamily="34" charset="0"/>
              </a:rPr>
              <a:t> </a:t>
            </a:r>
            <a:r>
              <a:rPr lang="en-US" sz="2400" spc="-10" smtClean="0">
                <a:latin typeface="Arial" panose="020B0604020202020204" pitchFamily="34" charset="0"/>
                <a:ea typeface="黑体" panose="02010609060101010101" pitchFamily="49" charset="-122"/>
                <a:cs typeface="Arial" panose="020B0604020202020204" pitchFamily="34" charset="0"/>
              </a:rPr>
              <a:t>Erns</a:t>
            </a:r>
            <a:r>
              <a:rPr lang="en-US" sz="2400" spc="-5" smtClean="0">
                <a:latin typeface="Arial" panose="020B0604020202020204" pitchFamily="34" charset="0"/>
                <a:ea typeface="黑体" panose="02010609060101010101" pitchFamily="49" charset="-122"/>
                <a:cs typeface="Arial" panose="020B0604020202020204" pitchFamily="34" charset="0"/>
              </a:rPr>
              <a:t>t</a:t>
            </a:r>
            <a:r>
              <a:rPr lang="en-US" sz="2400" smtClean="0">
                <a:latin typeface="Arial" panose="020B0604020202020204" pitchFamily="34" charset="0"/>
                <a:ea typeface="黑体" panose="02010609060101010101" pitchFamily="49" charset="-122"/>
                <a:cs typeface="Arial" panose="020B0604020202020204" pitchFamily="34" charset="0"/>
              </a:rPr>
              <a:t> </a:t>
            </a:r>
            <a:r>
              <a:rPr lang="en-US" sz="2400" spc="-5" smtClean="0">
                <a:latin typeface="Arial" panose="020B0604020202020204" pitchFamily="34" charset="0"/>
                <a:ea typeface="黑体" panose="02010609060101010101" pitchFamily="49" charset="-122"/>
                <a:cs typeface="Arial" panose="020B0604020202020204" pitchFamily="34" charset="0"/>
              </a:rPr>
              <a:t>Abbe</a:t>
            </a:r>
            <a:r>
              <a:rPr lang="en-US" sz="2400" spc="-10" smtClean="0">
                <a:latin typeface="Arial" panose="020B0604020202020204" pitchFamily="34" charset="0"/>
                <a:ea typeface="黑体" panose="02010609060101010101" pitchFamily="49" charset="-122"/>
                <a:cs typeface="Arial" panose="020B0604020202020204" pitchFamily="34" charset="0"/>
              </a:rPr>
              <a:t> </a:t>
            </a:r>
            <a:r>
              <a:rPr lang="zh-CN" altLang="en-US" sz="2400" spc="-5" smtClean="0">
                <a:latin typeface="Arial" panose="020B0604020202020204" pitchFamily="34" charset="0"/>
                <a:ea typeface="黑体" panose="02010609060101010101" pitchFamily="49" charset="-122"/>
                <a:cs typeface="Arial" panose="020B0604020202020204" pitchFamily="34" charset="0"/>
              </a:rPr>
              <a:t>提出分辨率受到波长限制</a:t>
            </a:r>
            <a:endParaRPr lang="zh-CN" altLang="en-US" sz="2400">
              <a:latin typeface="Arial" panose="020B0604020202020204" pitchFamily="34" charset="0"/>
              <a:ea typeface="黑体" panose="02010609060101010101" pitchFamily="49" charset="-122"/>
              <a:cs typeface="Arial" panose="020B0604020202020204" pitchFamily="34" charset="0"/>
            </a:endParaRPr>
          </a:p>
        </p:txBody>
      </p:sp>
      <p:sp>
        <p:nvSpPr>
          <p:cNvPr id="13" name="object 6"/>
          <p:cNvSpPr/>
          <p:nvPr/>
        </p:nvSpPr>
        <p:spPr>
          <a:xfrm>
            <a:off x="487446" y="6064266"/>
            <a:ext cx="814039" cy="441325"/>
          </a:xfrm>
          <a:custGeom>
            <a:avLst/>
            <a:gdLst/>
            <a:ahLst/>
            <a:cxnLst/>
            <a:rect l="l" t="t" r="r" b="b"/>
            <a:pathLst>
              <a:path w="621030" h="441325">
                <a:moveTo>
                  <a:pt x="0" y="441325"/>
                </a:moveTo>
                <a:lnTo>
                  <a:pt x="620712" y="441325"/>
                </a:lnTo>
                <a:lnTo>
                  <a:pt x="620712" y="0"/>
                </a:lnTo>
                <a:lnTo>
                  <a:pt x="0" y="0"/>
                </a:lnTo>
                <a:lnTo>
                  <a:pt x="0" y="441325"/>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4" name="object 7"/>
          <p:cNvSpPr/>
          <p:nvPr/>
        </p:nvSpPr>
        <p:spPr>
          <a:xfrm>
            <a:off x="487446" y="6064266"/>
            <a:ext cx="814039" cy="441325"/>
          </a:xfrm>
          <a:custGeom>
            <a:avLst/>
            <a:gdLst/>
            <a:ahLst/>
            <a:cxnLst/>
            <a:rect l="l" t="t" r="r" b="b"/>
            <a:pathLst>
              <a:path w="621030" h="441325">
                <a:moveTo>
                  <a:pt x="0" y="441325"/>
                </a:moveTo>
                <a:lnTo>
                  <a:pt x="620712" y="441325"/>
                </a:lnTo>
                <a:lnTo>
                  <a:pt x="620712" y="0"/>
                </a:lnTo>
                <a:lnTo>
                  <a:pt x="0" y="0"/>
                </a:lnTo>
                <a:lnTo>
                  <a:pt x="0" y="441325"/>
                </a:lnTo>
                <a:close/>
              </a:path>
            </a:pathLst>
          </a:custGeom>
          <a:ln w="9525">
            <a:solidFill>
              <a:srgbClr val="FFFFFF"/>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pic>
        <p:nvPicPr>
          <p:cNvPr id="2" name="图片 1"/>
          <p:cNvPicPr>
            <a:picLocks noChangeAspect="1"/>
          </p:cNvPicPr>
          <p:nvPr/>
        </p:nvPicPr>
        <p:blipFill rotWithShape="1">
          <a:blip r:embed="rId3"/>
          <a:srcRect t="-179" r="12602" b="9275"/>
          <a:stretch/>
        </p:blipFill>
        <p:spPr>
          <a:xfrm>
            <a:off x="565019" y="2133680"/>
            <a:ext cx="1472931" cy="4168790"/>
          </a:xfrm>
          <a:prstGeom prst="rect">
            <a:avLst/>
          </a:prstGeom>
        </p:spPr>
      </p:pic>
    </p:spTree>
    <p:extLst>
      <p:ext uri="{BB962C8B-B14F-4D97-AF65-F5344CB8AC3E}">
        <p14:creationId xmlns:p14="http://schemas.microsoft.com/office/powerpoint/2010/main" val="27835705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0"/>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pic>
        <p:nvPicPr>
          <p:cNvPr id="11" name="Picture 21" descr="microscope light pa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738" y="4581525"/>
            <a:ext cx="4727575" cy="1873250"/>
          </a:xfrm>
          <a:prstGeom prst="rect">
            <a:avLst/>
          </a:prstGeom>
          <a:noFill/>
          <a:ln w="38100">
            <a:solidFill>
              <a:srgbClr val="666699"/>
            </a:solidFill>
            <a:miter lim="800000"/>
            <a:headEnd/>
            <a:tailEnd/>
          </a:ln>
          <a:extLst>
            <a:ext uri="{909E8E84-426E-40DD-AFC4-6F175D3DCCD1}">
              <a14:hiddenFill xmlns:a14="http://schemas.microsoft.com/office/drawing/2010/main">
                <a:solidFill>
                  <a:srgbClr val="FFFFFF"/>
                </a:solidFill>
              </a14:hiddenFill>
            </a:ext>
          </a:extLst>
        </p:spPr>
      </p:pic>
      <p:sp>
        <p:nvSpPr>
          <p:cNvPr id="12" name="Text Box 8"/>
          <p:cNvSpPr txBox="1">
            <a:spLocks noChangeArrowheads="1"/>
          </p:cNvSpPr>
          <p:nvPr/>
        </p:nvSpPr>
        <p:spPr bwMode="auto">
          <a:xfrm>
            <a:off x="323850" y="1021973"/>
            <a:ext cx="7777162" cy="8925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2800" i="0">
                <a:solidFill>
                  <a:schemeClr val="tx1"/>
                </a:solidFill>
                <a:latin typeface="Arial" panose="020B0604020202020204" pitchFamily="34" charset="0"/>
                <a:ea typeface="黑体" panose="02010609060101010101" pitchFamily="49" charset="-122"/>
                <a:cs typeface="Arial" panose="020B0604020202020204" pitchFamily="34" charset="0"/>
              </a:rPr>
              <a:t>在</a:t>
            </a:r>
            <a:r>
              <a:rPr lang="en-US" altLang="zh-CN" sz="2800" i="0">
                <a:solidFill>
                  <a:schemeClr val="tx1"/>
                </a:solidFill>
                <a:latin typeface="Arial" panose="020B0604020202020204" pitchFamily="34" charset="0"/>
                <a:ea typeface="黑体" panose="02010609060101010101" pitchFamily="49" charset="-122"/>
                <a:cs typeface="Arial" panose="020B0604020202020204" pitchFamily="34" charset="0"/>
              </a:rPr>
              <a:t>16</a:t>
            </a:r>
            <a:r>
              <a:rPr lang="zh-CN" altLang="en-US" sz="2800" i="0">
                <a:solidFill>
                  <a:schemeClr val="tx1"/>
                </a:solidFill>
                <a:latin typeface="Arial" panose="020B0604020202020204" pitchFamily="34" charset="0"/>
                <a:ea typeface="黑体" panose="02010609060101010101" pitchFamily="49" charset="-122"/>
                <a:cs typeface="Arial" panose="020B0604020202020204" pitchFamily="34" charset="0"/>
              </a:rPr>
              <a:t>世纪晚期荷兰人</a:t>
            </a:r>
            <a:r>
              <a:rPr lang="en-US" altLang="zh-CN" sz="2800" i="0">
                <a:solidFill>
                  <a:schemeClr val="tx1"/>
                </a:solidFill>
                <a:latin typeface="Arial" panose="020B0604020202020204" pitchFamily="34" charset="0"/>
                <a:ea typeface="黑体" panose="02010609060101010101" pitchFamily="49" charset="-122"/>
                <a:cs typeface="Arial" panose="020B0604020202020204" pitchFamily="34" charset="0"/>
              </a:rPr>
              <a:t>Janssen</a:t>
            </a:r>
            <a:r>
              <a:rPr lang="zh-CN" altLang="en-US" sz="2800" i="0">
                <a:solidFill>
                  <a:schemeClr val="tx1"/>
                </a:solidFill>
                <a:latin typeface="Arial" panose="020B0604020202020204" pitchFamily="34" charset="0"/>
                <a:ea typeface="黑体" panose="02010609060101010101" pitchFamily="49" charset="-122"/>
                <a:cs typeface="Arial" panose="020B0604020202020204" pitchFamily="34" charset="0"/>
              </a:rPr>
              <a:t>兄弟发明了第一台</a:t>
            </a:r>
            <a:r>
              <a:rPr lang="zh-CN" altLang="en-US" sz="2400" i="0">
                <a:solidFill>
                  <a:srgbClr val="000066"/>
                </a:solidFill>
                <a:latin typeface="Arial" panose="020B0604020202020204" pitchFamily="34" charset="0"/>
                <a:ea typeface="黑体" panose="02010609060101010101" pitchFamily="49" charset="-122"/>
                <a:cs typeface="Arial" panose="020B0604020202020204" pitchFamily="34" charset="0"/>
              </a:rPr>
              <a:t>复合式显微镜</a:t>
            </a:r>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 </a:t>
            </a:r>
          </a:p>
        </p:txBody>
      </p:sp>
      <p:pic>
        <p:nvPicPr>
          <p:cNvPr id="17" name="Picture 9" descr="janssen"/>
          <p:cNvPicPr>
            <a:picLocks noChangeAspect="1" noChangeArrowheads="1"/>
          </p:cNvPicPr>
          <p:nvPr/>
        </p:nvPicPr>
        <p:blipFill>
          <a:blip r:embed="rId4">
            <a:extLst>
              <a:ext uri="{28A0092B-C50C-407E-A947-70E740481C1C}">
                <a14:useLocalDpi xmlns:a14="http://schemas.microsoft.com/office/drawing/2010/main" val="0"/>
              </a:ext>
            </a:extLst>
          </a:blip>
          <a:srcRect b="-32443"/>
          <a:stretch>
            <a:fillRect/>
          </a:stretch>
        </p:blipFill>
        <p:spPr bwMode="auto">
          <a:xfrm>
            <a:off x="463550" y="1997075"/>
            <a:ext cx="4324350" cy="3100388"/>
          </a:xfrm>
          <a:prstGeom prst="rect">
            <a:avLst/>
          </a:prstGeom>
          <a:solidFill>
            <a:schemeClr val="bg1"/>
          </a:solidFill>
          <a:ln w="38100">
            <a:solidFill>
              <a:srgbClr val="666699"/>
            </a:solidFill>
            <a:miter lim="800000"/>
            <a:headEnd/>
            <a:tailEnd/>
          </a:ln>
        </p:spPr>
      </p:pic>
      <p:sp>
        <p:nvSpPr>
          <p:cNvPr id="18" name="Line 10"/>
          <p:cNvSpPr>
            <a:spLocks noChangeShapeType="1"/>
          </p:cNvSpPr>
          <p:nvPr/>
        </p:nvSpPr>
        <p:spPr bwMode="auto">
          <a:xfrm>
            <a:off x="668338" y="2852738"/>
            <a:ext cx="0" cy="396875"/>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19" name="Line 11"/>
          <p:cNvSpPr>
            <a:spLocks noChangeShapeType="1"/>
          </p:cNvSpPr>
          <p:nvPr/>
        </p:nvSpPr>
        <p:spPr bwMode="auto">
          <a:xfrm>
            <a:off x="2178050" y="3578225"/>
            <a:ext cx="0" cy="396875"/>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20" name="Line 12"/>
          <p:cNvSpPr>
            <a:spLocks noChangeShapeType="1"/>
          </p:cNvSpPr>
          <p:nvPr/>
        </p:nvSpPr>
        <p:spPr bwMode="auto">
          <a:xfrm>
            <a:off x="4170363" y="4371975"/>
            <a:ext cx="0" cy="396875"/>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21" name="Text Box 13"/>
          <p:cNvSpPr txBox="1">
            <a:spLocks noChangeArrowheads="1"/>
          </p:cNvSpPr>
          <p:nvPr/>
        </p:nvSpPr>
        <p:spPr bwMode="auto">
          <a:xfrm>
            <a:off x="323850" y="3182938"/>
            <a:ext cx="89376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6666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400" i="0">
                <a:solidFill>
                  <a:schemeClr val="tx1"/>
                </a:solidFill>
                <a:latin typeface="Arial" panose="020B0604020202020204" pitchFamily="34" charset="0"/>
                <a:ea typeface="黑体" panose="02010609060101010101" pitchFamily="49" charset="-122"/>
                <a:cs typeface="Arial" panose="020B0604020202020204" pitchFamily="34" charset="0"/>
              </a:rPr>
              <a:t>物镜</a:t>
            </a:r>
          </a:p>
        </p:txBody>
      </p:sp>
      <p:sp>
        <p:nvSpPr>
          <p:cNvPr id="22" name="Text Box 14"/>
          <p:cNvSpPr txBox="1">
            <a:spLocks noChangeArrowheads="1"/>
          </p:cNvSpPr>
          <p:nvPr/>
        </p:nvSpPr>
        <p:spPr bwMode="auto">
          <a:xfrm>
            <a:off x="1698625" y="3908425"/>
            <a:ext cx="96043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6666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400" i="0">
                <a:solidFill>
                  <a:schemeClr val="tx1"/>
                </a:solidFill>
                <a:latin typeface="Arial" panose="020B0604020202020204" pitchFamily="34" charset="0"/>
                <a:ea typeface="黑体" panose="02010609060101010101" pitchFamily="49" charset="-122"/>
                <a:cs typeface="Arial" panose="020B0604020202020204" pitchFamily="34" charset="0"/>
              </a:rPr>
              <a:t>镜筒</a:t>
            </a:r>
          </a:p>
        </p:txBody>
      </p:sp>
      <p:sp>
        <p:nvSpPr>
          <p:cNvPr id="23" name="Text Box 15"/>
          <p:cNvSpPr txBox="1">
            <a:spLocks noChangeArrowheads="1"/>
          </p:cNvSpPr>
          <p:nvPr/>
        </p:nvSpPr>
        <p:spPr bwMode="auto">
          <a:xfrm>
            <a:off x="3621088" y="4700588"/>
            <a:ext cx="10287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6666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400" i="0">
                <a:solidFill>
                  <a:schemeClr val="tx1"/>
                </a:solidFill>
                <a:latin typeface="Arial" panose="020B0604020202020204" pitchFamily="34" charset="0"/>
                <a:ea typeface="黑体" panose="02010609060101010101" pitchFamily="49" charset="-122"/>
                <a:cs typeface="Arial" panose="020B0604020202020204" pitchFamily="34" charset="0"/>
              </a:rPr>
              <a:t>目镜</a:t>
            </a:r>
          </a:p>
        </p:txBody>
      </p:sp>
      <p:sp>
        <p:nvSpPr>
          <p:cNvPr id="24" name="Text Box 16"/>
          <p:cNvSpPr txBox="1">
            <a:spLocks noChangeArrowheads="1"/>
          </p:cNvSpPr>
          <p:nvPr/>
        </p:nvSpPr>
        <p:spPr bwMode="auto">
          <a:xfrm>
            <a:off x="4859338" y="2079625"/>
            <a:ext cx="316865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a:solidFill>
                  <a:schemeClr val="tx1"/>
                </a:solidFill>
                <a:latin typeface="Arial" panose="020B0604020202020204" pitchFamily="34" charset="0"/>
                <a:ea typeface="黑体" panose="02010609060101010101" pitchFamily="49" charset="-122"/>
                <a:cs typeface="Arial" panose="020B0604020202020204" pitchFamily="34" charset="0"/>
              </a:rPr>
              <a:t>第一台复合式显微镜由多个镜片组成（约</a:t>
            </a:r>
            <a:r>
              <a:rPr lang="en-US" altLang="zh-CN">
                <a:solidFill>
                  <a:schemeClr val="tx1"/>
                </a:solidFill>
                <a:latin typeface="Arial" panose="020B0604020202020204" pitchFamily="34" charset="0"/>
                <a:ea typeface="黑体" panose="02010609060101010101" pitchFamily="49" charset="-122"/>
                <a:cs typeface="Arial" panose="020B0604020202020204" pitchFamily="34" charset="0"/>
              </a:rPr>
              <a:t>1595</a:t>
            </a:r>
            <a:r>
              <a:rPr lang="zh-CN" altLang="en-US">
                <a:solidFill>
                  <a:schemeClr val="tx1"/>
                </a:solidFill>
                <a:latin typeface="Arial" panose="020B0604020202020204" pitchFamily="34" charset="0"/>
                <a:ea typeface="黑体" panose="02010609060101010101" pitchFamily="49" charset="-122"/>
                <a:cs typeface="Arial" panose="020B0604020202020204" pitchFamily="34" charset="0"/>
              </a:rPr>
              <a:t>年）</a:t>
            </a:r>
          </a:p>
        </p:txBody>
      </p:sp>
      <p:sp>
        <p:nvSpPr>
          <p:cNvPr id="25" name="Text Box 17"/>
          <p:cNvSpPr txBox="1">
            <a:spLocks noChangeArrowheads="1"/>
          </p:cNvSpPr>
          <p:nvPr/>
        </p:nvSpPr>
        <p:spPr bwMode="auto">
          <a:xfrm>
            <a:off x="4932363" y="3292475"/>
            <a:ext cx="2592387"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可通过抽拉镜筒改变镜片的位置而完成对焦</a:t>
            </a:r>
          </a:p>
        </p:txBody>
      </p:sp>
      <p:sp>
        <p:nvSpPr>
          <p:cNvPr id="27" name="Text Box 22"/>
          <p:cNvSpPr txBox="1">
            <a:spLocks noChangeArrowheads="1"/>
          </p:cNvSpPr>
          <p:nvPr/>
        </p:nvSpPr>
        <p:spPr bwMode="auto">
          <a:xfrm>
            <a:off x="6804025" y="6453188"/>
            <a:ext cx="2592388"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复式显微镜光路图</a:t>
            </a:r>
          </a:p>
        </p:txBody>
      </p:sp>
    </p:spTree>
    <p:extLst>
      <p:ext uri="{BB962C8B-B14F-4D97-AF65-F5344CB8AC3E}">
        <p14:creationId xmlns:p14="http://schemas.microsoft.com/office/powerpoint/2010/main" val="21717143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0"/>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pic>
        <p:nvPicPr>
          <p:cNvPr id="14" name="Picture 5" descr="503px-13_Portrait_of_Robert_Hoo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063" y="188913"/>
            <a:ext cx="3384550" cy="439261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ookemicr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2436813"/>
            <a:ext cx="5545138" cy="4168775"/>
          </a:xfrm>
          <a:prstGeom prst="rect">
            <a:avLst/>
          </a:prstGeom>
          <a:noFill/>
          <a:ln w="38100">
            <a:solidFill>
              <a:srgbClr val="666699"/>
            </a:solidFill>
            <a:miter lim="800000"/>
            <a:headEnd/>
            <a:tailEnd/>
          </a:ln>
          <a:extLst>
            <a:ext uri="{909E8E84-426E-40DD-AFC4-6F175D3DCCD1}">
              <a14:hiddenFill xmlns:a14="http://schemas.microsoft.com/office/drawing/2010/main">
                <a:solidFill>
                  <a:srgbClr val="FFFFFF"/>
                </a:solidFill>
              </a14:hiddenFill>
            </a:ext>
          </a:extLst>
        </p:spPr>
      </p:pic>
      <p:sp>
        <p:nvSpPr>
          <p:cNvPr id="18" name="Text Box 6"/>
          <p:cNvSpPr txBox="1">
            <a:spLocks noChangeArrowheads="1"/>
          </p:cNvSpPr>
          <p:nvPr/>
        </p:nvSpPr>
        <p:spPr bwMode="auto">
          <a:xfrm>
            <a:off x="415359" y="1073924"/>
            <a:ext cx="5206546" cy="9541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l">
              <a:spcBef>
                <a:spcPct val="50000"/>
              </a:spcBef>
            </a:pPr>
            <a:r>
              <a:rPr lang="zh-CN" altLang="en-US" sz="2800" i="0">
                <a:solidFill>
                  <a:schemeClr val="tx1"/>
                </a:solidFill>
                <a:latin typeface="Arial" panose="020B0604020202020204" pitchFamily="34" charset="0"/>
                <a:ea typeface="黑体" panose="02010609060101010101" pitchFamily="49" charset="-122"/>
                <a:cs typeface="Arial" panose="020B0604020202020204" pitchFamily="34" charset="0"/>
              </a:rPr>
              <a:t>罗伯特</a:t>
            </a:r>
            <a:r>
              <a:rPr lang="en-US" altLang="zh-CN" sz="2800" i="0">
                <a:solidFill>
                  <a:schemeClr val="tx1"/>
                </a:solidFill>
                <a:latin typeface="Arial" panose="020B0604020202020204" pitchFamily="34" charset="0"/>
                <a:ea typeface="黑体" panose="02010609060101010101" pitchFamily="49" charset="-122"/>
                <a:cs typeface="Arial" panose="020B0604020202020204" pitchFamily="34" charset="0"/>
              </a:rPr>
              <a:t>·</a:t>
            </a:r>
            <a:r>
              <a:rPr lang="zh-CN" altLang="en-US" sz="2800" i="0">
                <a:solidFill>
                  <a:schemeClr val="tx1"/>
                </a:solidFill>
                <a:latin typeface="Arial" panose="020B0604020202020204" pitchFamily="34" charset="0"/>
                <a:ea typeface="黑体" panose="02010609060101010101" pitchFamily="49" charset="-122"/>
                <a:cs typeface="Arial" panose="020B0604020202020204" pitchFamily="34" charset="0"/>
              </a:rPr>
              <a:t>虎克使用复合式</a:t>
            </a:r>
            <a:r>
              <a:rPr lang="zh-CN" altLang="en-US" sz="2800" i="0" smtClean="0">
                <a:solidFill>
                  <a:schemeClr val="tx1"/>
                </a:solidFill>
                <a:latin typeface="Arial" panose="020B0604020202020204" pitchFamily="34" charset="0"/>
                <a:ea typeface="黑体" panose="02010609060101010101" pitchFamily="49" charset="-122"/>
                <a:cs typeface="Arial" panose="020B0604020202020204" pitchFamily="34" charset="0"/>
              </a:rPr>
              <a:t>显微镜观察并提出</a:t>
            </a:r>
            <a:r>
              <a:rPr lang="zh-CN" altLang="en-US" sz="2800" i="0">
                <a:solidFill>
                  <a:srgbClr val="C00000"/>
                </a:solidFill>
                <a:latin typeface="Arial" panose="020B0604020202020204" pitchFamily="34" charset="0"/>
                <a:ea typeface="黑体" panose="02010609060101010101" pitchFamily="49" charset="-122"/>
                <a:cs typeface="Arial" panose="020B0604020202020204" pitchFamily="34" charset="0"/>
              </a:rPr>
              <a:t>细胞（</a:t>
            </a:r>
            <a:r>
              <a:rPr lang="en-US" altLang="zh-CN" sz="2800" i="0">
                <a:solidFill>
                  <a:srgbClr val="C00000"/>
                </a:solidFill>
                <a:latin typeface="Arial" panose="020B0604020202020204" pitchFamily="34" charset="0"/>
                <a:ea typeface="黑体" panose="02010609060101010101" pitchFamily="49" charset="-122"/>
                <a:cs typeface="Arial" panose="020B0604020202020204" pitchFamily="34" charset="0"/>
              </a:rPr>
              <a:t>Cell</a:t>
            </a:r>
            <a:r>
              <a:rPr lang="zh-CN" altLang="en-US" sz="2800" i="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2800" i="0">
                <a:solidFill>
                  <a:schemeClr val="tx1"/>
                </a:solidFill>
                <a:latin typeface="Arial" panose="020B0604020202020204" pitchFamily="34" charset="0"/>
                <a:ea typeface="黑体" panose="02010609060101010101" pitchFamily="49" charset="-122"/>
                <a:cs typeface="Arial" panose="020B0604020202020204" pitchFamily="34" charset="0"/>
              </a:rPr>
              <a:t>的概念</a:t>
            </a:r>
          </a:p>
        </p:txBody>
      </p:sp>
      <p:sp>
        <p:nvSpPr>
          <p:cNvPr id="19" name="Text Box 7"/>
          <p:cNvSpPr txBox="1">
            <a:spLocks noChangeArrowheads="1"/>
          </p:cNvSpPr>
          <p:nvPr/>
        </p:nvSpPr>
        <p:spPr bwMode="auto">
          <a:xfrm>
            <a:off x="3563938" y="4724400"/>
            <a:ext cx="1296987"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对焦旋钮</a:t>
            </a:r>
          </a:p>
        </p:txBody>
      </p:sp>
      <p:sp>
        <p:nvSpPr>
          <p:cNvPr id="20" name="Text Box 8"/>
          <p:cNvSpPr txBox="1">
            <a:spLocks noChangeArrowheads="1"/>
          </p:cNvSpPr>
          <p:nvPr/>
        </p:nvSpPr>
        <p:spPr bwMode="auto">
          <a:xfrm>
            <a:off x="4284663" y="2420938"/>
            <a:ext cx="719137"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目镜</a:t>
            </a:r>
          </a:p>
        </p:txBody>
      </p:sp>
      <p:sp>
        <p:nvSpPr>
          <p:cNvPr id="21" name="Text Box 9"/>
          <p:cNvSpPr txBox="1">
            <a:spLocks noChangeArrowheads="1"/>
          </p:cNvSpPr>
          <p:nvPr/>
        </p:nvSpPr>
        <p:spPr bwMode="auto">
          <a:xfrm>
            <a:off x="2987675" y="5157788"/>
            <a:ext cx="719138"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物镜</a:t>
            </a:r>
          </a:p>
        </p:txBody>
      </p:sp>
      <p:sp>
        <p:nvSpPr>
          <p:cNvPr id="22" name="Text Box 10"/>
          <p:cNvSpPr txBox="1">
            <a:spLocks noChangeArrowheads="1"/>
          </p:cNvSpPr>
          <p:nvPr/>
        </p:nvSpPr>
        <p:spPr bwMode="auto">
          <a:xfrm>
            <a:off x="684213" y="5949950"/>
            <a:ext cx="1008062"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样品架</a:t>
            </a:r>
          </a:p>
        </p:txBody>
      </p:sp>
      <p:sp>
        <p:nvSpPr>
          <p:cNvPr id="23" name="Text Box 11"/>
          <p:cNvSpPr txBox="1">
            <a:spLocks noChangeArrowheads="1"/>
          </p:cNvSpPr>
          <p:nvPr/>
        </p:nvSpPr>
        <p:spPr bwMode="auto">
          <a:xfrm>
            <a:off x="755650" y="3213100"/>
            <a:ext cx="6477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油灯</a:t>
            </a:r>
          </a:p>
        </p:txBody>
      </p:sp>
      <p:sp>
        <p:nvSpPr>
          <p:cNvPr id="24" name="Text Box 12"/>
          <p:cNvSpPr txBox="1">
            <a:spLocks noChangeArrowheads="1"/>
          </p:cNvSpPr>
          <p:nvPr/>
        </p:nvSpPr>
        <p:spPr bwMode="auto">
          <a:xfrm>
            <a:off x="1547813" y="3429000"/>
            <a:ext cx="6477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水瓶</a:t>
            </a:r>
          </a:p>
        </p:txBody>
      </p:sp>
      <p:sp>
        <p:nvSpPr>
          <p:cNvPr id="25" name="Text Box 13"/>
          <p:cNvSpPr txBox="1">
            <a:spLocks noChangeArrowheads="1"/>
          </p:cNvSpPr>
          <p:nvPr/>
        </p:nvSpPr>
        <p:spPr bwMode="auto">
          <a:xfrm>
            <a:off x="4570413" y="4005263"/>
            <a:ext cx="1296987"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黄铜镜筒</a:t>
            </a:r>
          </a:p>
        </p:txBody>
      </p:sp>
      <p:sp>
        <p:nvSpPr>
          <p:cNvPr id="27" name="Text Box 14"/>
          <p:cNvSpPr txBox="1">
            <a:spLocks noChangeArrowheads="1"/>
          </p:cNvSpPr>
          <p:nvPr/>
        </p:nvSpPr>
        <p:spPr bwMode="auto">
          <a:xfrm>
            <a:off x="6083300" y="4972050"/>
            <a:ext cx="2736850" cy="15696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2400" i="0">
                <a:solidFill>
                  <a:schemeClr val="tx1"/>
                </a:solidFill>
                <a:latin typeface="Arial" panose="020B0604020202020204" pitchFamily="34" charset="0"/>
                <a:ea typeface="黑体" panose="02010609060101010101" pitchFamily="49" charset="-122"/>
                <a:cs typeface="Arial" panose="020B0604020202020204" pitchFamily="34" charset="0"/>
              </a:rPr>
              <a:t>约</a:t>
            </a:r>
            <a:r>
              <a:rPr lang="en-US" altLang="zh-CN" sz="2400" i="0">
                <a:solidFill>
                  <a:schemeClr val="tx1"/>
                </a:solidFill>
                <a:latin typeface="Arial" panose="020B0604020202020204" pitchFamily="34" charset="0"/>
                <a:ea typeface="黑体" panose="02010609060101010101" pitchFamily="49" charset="-122"/>
                <a:cs typeface="Arial" panose="020B0604020202020204" pitchFamily="34" charset="0"/>
              </a:rPr>
              <a:t>1670</a:t>
            </a:r>
            <a:r>
              <a:rPr lang="zh-CN" altLang="en-US" sz="2400" i="0">
                <a:solidFill>
                  <a:schemeClr val="tx1"/>
                </a:solidFill>
                <a:latin typeface="Arial" panose="020B0604020202020204" pitchFamily="34" charset="0"/>
                <a:ea typeface="黑体" panose="02010609060101010101" pitchFamily="49" charset="-122"/>
                <a:cs typeface="Arial" panose="020B0604020202020204" pitchFamily="34" charset="0"/>
              </a:rPr>
              <a:t>年虎克所使用的复合式显微镜，其已具备现代显微镜的所有部分。</a:t>
            </a:r>
          </a:p>
        </p:txBody>
      </p:sp>
      <p:sp>
        <p:nvSpPr>
          <p:cNvPr id="37" name="AutoShape 16"/>
          <p:cNvSpPr>
            <a:spLocks/>
          </p:cNvSpPr>
          <p:nvPr/>
        </p:nvSpPr>
        <p:spPr bwMode="auto">
          <a:xfrm rot="16200000">
            <a:off x="1223169" y="2313782"/>
            <a:ext cx="217487" cy="1727200"/>
          </a:xfrm>
          <a:prstGeom prst="rightBracket">
            <a:avLst>
              <a:gd name="adj" fmla="val 66180"/>
            </a:avLst>
          </a:prstGeom>
          <a:noFill/>
          <a:ln w="2222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38" name="Text Box 17"/>
          <p:cNvSpPr txBox="1">
            <a:spLocks noChangeArrowheads="1"/>
          </p:cNvSpPr>
          <p:nvPr/>
        </p:nvSpPr>
        <p:spPr bwMode="auto">
          <a:xfrm>
            <a:off x="755650" y="2636838"/>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spcBef>
                <a:spcPct val="50000"/>
              </a:spcBef>
            </a:pPr>
            <a:r>
              <a:rPr lang="zh-CN" altLang="en-US" sz="1800">
                <a:solidFill>
                  <a:schemeClr val="tx1"/>
                </a:solidFill>
                <a:latin typeface="Arial" panose="020B0604020202020204" pitchFamily="34" charset="0"/>
                <a:ea typeface="黑体" panose="02010609060101010101" pitchFamily="49" charset="-122"/>
                <a:cs typeface="Arial" panose="020B0604020202020204" pitchFamily="34" charset="0"/>
              </a:rPr>
              <a:t>照明部分</a:t>
            </a:r>
          </a:p>
        </p:txBody>
      </p:sp>
    </p:spTree>
    <p:extLst>
      <p:ext uri="{BB962C8B-B14F-4D97-AF65-F5344CB8AC3E}">
        <p14:creationId xmlns:p14="http://schemas.microsoft.com/office/powerpoint/2010/main" val="34392182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0"/>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pic>
        <p:nvPicPr>
          <p:cNvPr id="15" name="Picture 4" descr="360px-Leeuwenhoek_Microscope"/>
          <p:cNvPicPr>
            <a:picLocks noChangeAspect="1" noChangeArrowheads="1"/>
          </p:cNvPicPr>
          <p:nvPr/>
        </p:nvPicPr>
        <p:blipFill>
          <a:blip r:embed="rId3">
            <a:extLst>
              <a:ext uri="{28A0092B-C50C-407E-A947-70E740481C1C}">
                <a14:useLocalDpi xmlns:a14="http://schemas.microsoft.com/office/drawing/2010/main" val="0"/>
              </a:ext>
            </a:extLst>
          </a:blip>
          <a:srcRect b="2254"/>
          <a:stretch>
            <a:fillRect/>
          </a:stretch>
        </p:blipFill>
        <p:spPr bwMode="auto">
          <a:xfrm>
            <a:off x="1003776" y="2154464"/>
            <a:ext cx="2473795" cy="4337050"/>
          </a:xfrm>
          <a:prstGeom prst="rect">
            <a:avLst/>
          </a:prstGeom>
          <a:noFill/>
          <a:ln w="38100">
            <a:solidFill>
              <a:srgbClr val="666699"/>
            </a:solidFill>
            <a:miter lim="800000"/>
            <a:headEnd/>
            <a:tailEnd/>
          </a:ln>
          <a:extLst>
            <a:ext uri="{909E8E84-426E-40DD-AFC4-6F175D3DCCD1}">
              <a14:hiddenFill xmlns:a14="http://schemas.microsoft.com/office/drawing/2010/main">
                <a:solidFill>
                  <a:srgbClr val="FFFFFF"/>
                </a:solidFill>
              </a14:hiddenFill>
            </a:ext>
          </a:extLst>
        </p:spPr>
      </p:pic>
      <p:sp>
        <p:nvSpPr>
          <p:cNvPr id="16" name="Text Box 8"/>
          <p:cNvSpPr txBox="1">
            <a:spLocks noChangeArrowheads="1"/>
          </p:cNvSpPr>
          <p:nvPr/>
        </p:nvSpPr>
        <p:spPr bwMode="auto">
          <a:xfrm>
            <a:off x="127023" y="2819626"/>
            <a:ext cx="90262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镜片</a:t>
            </a:r>
          </a:p>
        </p:txBody>
      </p:sp>
      <p:sp>
        <p:nvSpPr>
          <p:cNvPr id="26" name="Text Box 9"/>
          <p:cNvSpPr txBox="1">
            <a:spLocks noChangeArrowheads="1"/>
          </p:cNvSpPr>
          <p:nvPr/>
        </p:nvSpPr>
        <p:spPr bwMode="auto">
          <a:xfrm>
            <a:off x="104822" y="3907064"/>
            <a:ext cx="104071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标本夹</a:t>
            </a:r>
          </a:p>
        </p:txBody>
      </p:sp>
      <p:sp>
        <p:nvSpPr>
          <p:cNvPr id="28" name="Line 6"/>
          <p:cNvSpPr>
            <a:spLocks noChangeShapeType="1"/>
          </p:cNvSpPr>
          <p:nvPr/>
        </p:nvSpPr>
        <p:spPr bwMode="auto">
          <a:xfrm flipH="1">
            <a:off x="738239" y="2992664"/>
            <a:ext cx="1289943" cy="1587"/>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a:latin typeface="Arial" panose="020B0604020202020204" pitchFamily="34" charset="0"/>
              <a:ea typeface="黑体" panose="02010609060101010101" pitchFamily="49" charset="-122"/>
              <a:cs typeface="Arial" panose="020B0604020202020204" pitchFamily="34" charset="0"/>
            </a:endParaRPr>
          </a:p>
        </p:txBody>
      </p:sp>
      <p:sp>
        <p:nvSpPr>
          <p:cNvPr id="29" name="Line 7"/>
          <p:cNvSpPr>
            <a:spLocks noChangeShapeType="1"/>
          </p:cNvSpPr>
          <p:nvPr/>
        </p:nvSpPr>
        <p:spPr bwMode="auto">
          <a:xfrm flipH="1">
            <a:off x="897053" y="3089501"/>
            <a:ext cx="1205743" cy="99060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a:latin typeface="Arial" panose="020B0604020202020204" pitchFamily="34" charset="0"/>
              <a:ea typeface="黑体" panose="02010609060101010101" pitchFamily="49" charset="-122"/>
              <a:cs typeface="Arial" panose="020B0604020202020204" pitchFamily="34" charset="0"/>
            </a:endParaRPr>
          </a:p>
        </p:txBody>
      </p:sp>
      <p:sp>
        <p:nvSpPr>
          <p:cNvPr id="30" name="Text Box 12"/>
          <p:cNvSpPr txBox="1">
            <a:spLocks noChangeArrowheads="1"/>
          </p:cNvSpPr>
          <p:nvPr/>
        </p:nvSpPr>
        <p:spPr bwMode="auto">
          <a:xfrm>
            <a:off x="3549921" y="2156051"/>
            <a:ext cx="430887" cy="4319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a:spcBef>
                <a:spcPct val="50000"/>
              </a:spcBef>
            </a:pPr>
            <a:r>
              <a:rPr lang="en-US" altLang="zh-CN" sz="1600" i="0">
                <a:solidFill>
                  <a:schemeClr val="tx1"/>
                </a:solidFill>
                <a:latin typeface="Arial" panose="020B0604020202020204" pitchFamily="34" charset="0"/>
                <a:ea typeface="黑体" panose="02010609060101010101" pitchFamily="49" charset="-122"/>
                <a:cs typeface="Arial" panose="020B0604020202020204" pitchFamily="34" charset="0"/>
              </a:rPr>
              <a:t>1600s</a:t>
            </a: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晚期列文虎克所制造的单镜片显微镜</a:t>
            </a:r>
          </a:p>
        </p:txBody>
      </p:sp>
      <p:sp>
        <p:nvSpPr>
          <p:cNvPr id="31" name="Rectangle 15"/>
          <p:cNvSpPr>
            <a:spLocks noChangeArrowheads="1"/>
          </p:cNvSpPr>
          <p:nvPr/>
        </p:nvSpPr>
        <p:spPr bwMode="auto">
          <a:xfrm>
            <a:off x="5330018" y="169363"/>
            <a:ext cx="406270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1600">
                <a:solidFill>
                  <a:srgbClr val="000066"/>
                </a:solidFill>
                <a:latin typeface="Arial" panose="020B0604020202020204" pitchFamily="34" charset="0"/>
                <a:ea typeface="黑体" panose="02010609060101010101" pitchFamily="49" charset="-122"/>
                <a:cs typeface="Arial" panose="020B0604020202020204" pitchFamily="34" charset="0"/>
              </a:rPr>
              <a:t>Antonie van </a:t>
            </a:r>
            <a:r>
              <a:rPr lang="en-US" altLang="zh-CN" sz="1600" smtClean="0">
                <a:solidFill>
                  <a:srgbClr val="000066"/>
                </a:solidFill>
                <a:latin typeface="Arial" panose="020B0604020202020204" pitchFamily="34" charset="0"/>
                <a:ea typeface="黑体" panose="02010609060101010101" pitchFamily="49" charset="-122"/>
                <a:cs typeface="Arial" panose="020B0604020202020204" pitchFamily="34" charset="0"/>
              </a:rPr>
              <a:t>Leeuwenhoek</a:t>
            </a:r>
          </a:p>
          <a:p>
            <a:pPr algn="ctr"/>
            <a:r>
              <a:rPr lang="zh-CN" altLang="en-US" sz="1600" smtClean="0">
                <a:solidFill>
                  <a:srgbClr val="000066"/>
                </a:solidFill>
                <a:latin typeface="Arial" panose="020B0604020202020204" pitchFamily="34" charset="0"/>
                <a:ea typeface="黑体" panose="02010609060101010101" pitchFamily="49" charset="-122"/>
                <a:cs typeface="Arial" panose="020B0604020202020204" pitchFamily="34" charset="0"/>
              </a:rPr>
              <a:t>（</a:t>
            </a:r>
            <a:r>
              <a:rPr lang="zh-CN" altLang="en-US" sz="1600">
                <a:solidFill>
                  <a:srgbClr val="000066"/>
                </a:solidFill>
                <a:latin typeface="Arial" panose="020B0604020202020204" pitchFamily="34" charset="0"/>
                <a:ea typeface="黑体" panose="02010609060101010101" pitchFamily="49" charset="-122"/>
                <a:cs typeface="Arial" panose="020B0604020202020204" pitchFamily="34" charset="0"/>
              </a:rPr>
              <a:t>列文虎克）</a:t>
            </a:r>
          </a:p>
          <a:p>
            <a:pPr algn="ctr" eaLnBrk="0" hangingPunct="0"/>
            <a:endParaRPr lang="en-US" altLang="zh-CN" sz="1600">
              <a:solidFill>
                <a:srgbClr val="000066"/>
              </a:solidFill>
              <a:latin typeface="Arial" panose="020B0604020202020204" pitchFamily="34" charset="0"/>
              <a:ea typeface="黑体" panose="02010609060101010101" pitchFamily="49" charset="-122"/>
              <a:cs typeface="Arial" panose="020B0604020202020204" pitchFamily="34" charset="0"/>
            </a:endParaRPr>
          </a:p>
        </p:txBody>
      </p:sp>
      <p:pic>
        <p:nvPicPr>
          <p:cNvPr id="32" name="Picture 17" descr="515px-Jan_Verkolje_-_Antonie_van_Leeuwenhoe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9366" y="795563"/>
            <a:ext cx="3304006" cy="3645807"/>
          </a:xfrm>
          <a:prstGeom prst="rect">
            <a:avLst/>
          </a:prstGeom>
          <a:noFill/>
          <a:ln w="28575">
            <a:solidFill>
              <a:srgbClr val="666699"/>
            </a:solidFill>
            <a:miter lim="800000"/>
            <a:headEnd/>
            <a:tailEnd/>
          </a:ln>
          <a:extLst>
            <a:ext uri="{909E8E84-426E-40DD-AFC4-6F175D3DCCD1}">
              <a14:hiddenFill xmlns:a14="http://schemas.microsoft.com/office/drawing/2010/main">
                <a:solidFill>
                  <a:srgbClr val="FFFFFF"/>
                </a:solidFill>
              </a14:hiddenFill>
            </a:ext>
          </a:extLst>
        </p:spPr>
      </p:pic>
      <p:pic>
        <p:nvPicPr>
          <p:cNvPr id="33" name="Picture 5" descr="442px-Leeuwenhoek_Eschenholz"/>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9872" y="3209169"/>
            <a:ext cx="2802174" cy="3186112"/>
          </a:xfrm>
          <a:prstGeom prst="rect">
            <a:avLst/>
          </a:prstGeom>
          <a:noFill/>
          <a:ln w="38100">
            <a:solidFill>
              <a:srgbClr val="666699"/>
            </a:solidFill>
            <a:miter lim="800000"/>
            <a:headEnd/>
            <a:tailEnd/>
          </a:ln>
          <a:extLst>
            <a:ext uri="{909E8E84-426E-40DD-AFC4-6F175D3DCCD1}">
              <a14:hiddenFill xmlns:a14="http://schemas.microsoft.com/office/drawing/2010/main">
                <a:solidFill>
                  <a:srgbClr val="FFFFFF"/>
                </a:solidFill>
              </a14:hiddenFill>
            </a:ext>
          </a:extLst>
        </p:spPr>
      </p:pic>
      <p:sp>
        <p:nvSpPr>
          <p:cNvPr id="34" name="Text Box 13"/>
          <p:cNvSpPr txBox="1">
            <a:spLocks noChangeArrowheads="1"/>
          </p:cNvSpPr>
          <p:nvPr/>
        </p:nvSpPr>
        <p:spPr bwMode="auto">
          <a:xfrm>
            <a:off x="4429974" y="6395281"/>
            <a:ext cx="3208017"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列文虎克绘制的木片结构</a:t>
            </a:r>
          </a:p>
        </p:txBody>
      </p:sp>
      <p:sp>
        <p:nvSpPr>
          <p:cNvPr id="35" name="Text Box 18"/>
          <p:cNvSpPr txBox="1">
            <a:spLocks noChangeArrowheads="1"/>
          </p:cNvSpPr>
          <p:nvPr/>
        </p:nvSpPr>
        <p:spPr bwMode="auto">
          <a:xfrm>
            <a:off x="553518" y="1101085"/>
            <a:ext cx="4829276"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000">
                <a:solidFill>
                  <a:schemeClr val="tx1"/>
                </a:solidFill>
                <a:latin typeface="Arial" panose="020B0604020202020204" pitchFamily="34" charset="0"/>
                <a:ea typeface="黑体" panose="02010609060101010101" pitchFamily="49" charset="-122"/>
                <a:cs typeface="Arial" panose="020B0604020202020204" pitchFamily="34" charset="0"/>
              </a:rPr>
              <a:t>1600s</a:t>
            </a:r>
            <a:r>
              <a:rPr lang="zh-CN" altLang="en-US" sz="2000">
                <a:solidFill>
                  <a:schemeClr val="tx1"/>
                </a:solidFill>
                <a:latin typeface="Arial" panose="020B0604020202020204" pitchFamily="34" charset="0"/>
                <a:ea typeface="黑体" panose="02010609060101010101" pitchFamily="49" charset="-122"/>
                <a:cs typeface="Arial" panose="020B0604020202020204" pitchFamily="34" charset="0"/>
              </a:rPr>
              <a:t>荷兰商人</a:t>
            </a:r>
            <a:r>
              <a:rPr lang="zh-CN" altLang="en-US" sz="2000">
                <a:solidFill>
                  <a:srgbClr val="000066"/>
                </a:solidFill>
                <a:latin typeface="Arial" panose="020B0604020202020204" pitchFamily="34" charset="0"/>
                <a:ea typeface="黑体" panose="02010609060101010101" pitchFamily="49" charset="-122"/>
                <a:cs typeface="Arial" panose="020B0604020202020204" pitchFamily="34" charset="0"/>
              </a:rPr>
              <a:t>列文虎克</a:t>
            </a:r>
            <a:r>
              <a:rPr lang="zh-CN" altLang="en-US" sz="2000">
                <a:solidFill>
                  <a:schemeClr val="tx1"/>
                </a:solidFill>
                <a:latin typeface="Arial" panose="020B0604020202020204" pitchFamily="34" charset="0"/>
                <a:ea typeface="黑体" panose="02010609060101010101" pitchFamily="49" charset="-122"/>
                <a:cs typeface="Arial" panose="020B0604020202020204" pitchFamily="34" charset="0"/>
              </a:rPr>
              <a:t>使用单镜片显微镜发现微生物而成为</a:t>
            </a:r>
            <a:r>
              <a:rPr lang="zh-CN" altLang="en-US" sz="2800">
                <a:solidFill>
                  <a:srgbClr val="000066"/>
                </a:solidFill>
                <a:latin typeface="Arial" panose="020B0604020202020204" pitchFamily="34" charset="0"/>
                <a:ea typeface="黑体" panose="02010609060101010101" pitchFamily="49" charset="-122"/>
                <a:cs typeface="Arial" panose="020B0604020202020204" pitchFamily="34" charset="0"/>
              </a:rPr>
              <a:t>“显微镜之父”</a:t>
            </a:r>
          </a:p>
        </p:txBody>
      </p:sp>
    </p:spTree>
    <p:extLst>
      <p:ext uri="{BB962C8B-B14F-4D97-AF65-F5344CB8AC3E}">
        <p14:creationId xmlns:p14="http://schemas.microsoft.com/office/powerpoint/2010/main" val="12945922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0"/>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5" name="矩形 4"/>
          <p:cNvSpPr/>
          <p:nvPr/>
        </p:nvSpPr>
        <p:spPr>
          <a:xfrm>
            <a:off x="181574" y="1009215"/>
            <a:ext cx="8372764" cy="584775"/>
          </a:xfrm>
          <a:prstGeom prst="rect">
            <a:avLst/>
          </a:prstGeom>
        </p:spPr>
        <p:txBody>
          <a:bodyPr wrap="square">
            <a:spAutoFit/>
          </a:bodyPr>
          <a:lstStyle/>
          <a:p>
            <a:pPr marL="255270">
              <a:lnSpc>
                <a:spcPct val="100000"/>
              </a:lnSpc>
            </a:pPr>
            <a:r>
              <a:rPr lang="en-US" altLang="zh-CN"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古典</a:t>
            </a:r>
            <a:r>
              <a:rPr lang="en-US" altLang="zh-CN"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显微镜的光学结构</a:t>
            </a:r>
            <a:endParaRPr lang="zh-TW" altLang="en-US" sz="2400">
              <a:latin typeface="黑体" panose="02010609060101010101" pitchFamily="49" charset="-122"/>
              <a:ea typeface="黑体" panose="02010609060101010101" pitchFamily="49" charset="-122"/>
            </a:endParaRPr>
          </a:p>
        </p:txBody>
      </p:sp>
      <p:sp>
        <p:nvSpPr>
          <p:cNvPr id="7" name="object 3"/>
          <p:cNvSpPr txBox="1"/>
          <p:nvPr/>
        </p:nvSpPr>
        <p:spPr>
          <a:xfrm>
            <a:off x="457200" y="1827459"/>
            <a:ext cx="5184742" cy="2977738"/>
          </a:xfrm>
          <a:prstGeom prst="rect">
            <a:avLst/>
          </a:prstGeom>
        </p:spPr>
        <p:txBody>
          <a:bodyPr vert="horz" wrap="square" lIns="0" tIns="0" rIns="0" bIns="0" rtlCol="0">
            <a:spAutoFit/>
          </a:bodyPr>
          <a:lstStyle/>
          <a:p>
            <a:pPr marL="12700">
              <a:lnSpc>
                <a:spcPct val="100000"/>
              </a:lnSpc>
            </a:pPr>
            <a:r>
              <a:rPr sz="2800" smtClean="0">
                <a:latin typeface="黑体" panose="02010609060101010101" pitchFamily="49" charset="-122"/>
                <a:ea typeface="黑体" panose="02010609060101010101" pitchFamily="49" charset="-122"/>
                <a:cs typeface="華康行"/>
              </a:rPr>
              <a:t>•</a:t>
            </a:r>
            <a:r>
              <a:rPr lang="en-US" sz="2800" smtClean="0">
                <a:latin typeface="黑体" panose="02010609060101010101" pitchFamily="49" charset="-122"/>
                <a:ea typeface="黑体" panose="02010609060101010101" pitchFamily="49" charset="-122"/>
                <a:cs typeface="華康行"/>
              </a:rPr>
              <a:t> </a:t>
            </a:r>
            <a:r>
              <a:rPr sz="2800" smtClean="0">
                <a:latin typeface="黑体" panose="02010609060101010101" pitchFamily="49" charset="-122"/>
                <a:ea typeface="黑体" panose="02010609060101010101" pitchFamily="49" charset="-122"/>
                <a:cs typeface="華康行"/>
              </a:rPr>
              <a:t>最基本的光学显微镜由两</a:t>
            </a:r>
          </a:p>
          <a:p>
            <a:pPr marL="355600">
              <a:lnSpc>
                <a:spcPct val="100000"/>
              </a:lnSpc>
            </a:pPr>
            <a:r>
              <a:rPr sz="2800" spc="5" smtClean="0">
                <a:latin typeface="黑体" panose="02010609060101010101" pitchFamily="49" charset="-122"/>
                <a:ea typeface="黑体" panose="02010609060101010101" pitchFamily="49" charset="-122"/>
                <a:cs typeface="華康行"/>
              </a:rPr>
              <a:t>个凸透镜所组成</a:t>
            </a:r>
            <a:endParaRPr sz="2800" smtClean="0">
              <a:latin typeface="黑体" panose="02010609060101010101" pitchFamily="49" charset="-122"/>
              <a:ea typeface="黑体" panose="02010609060101010101" pitchFamily="49" charset="-122"/>
              <a:cs typeface="華康行"/>
            </a:endParaRPr>
          </a:p>
          <a:p>
            <a:pPr marL="756285" marR="169545" indent="-287020">
              <a:lnSpc>
                <a:spcPct val="100000"/>
              </a:lnSpc>
              <a:spcBef>
                <a:spcPts val="685"/>
              </a:spcBef>
            </a:pPr>
            <a:r>
              <a:rPr sz="2400" spc="-10" smtClean="0">
                <a:latin typeface="黑体" panose="02010609060101010101" pitchFamily="49" charset="-122"/>
                <a:ea typeface="黑体" panose="02010609060101010101" pitchFamily="49" charset="-122"/>
                <a:cs typeface="華康行"/>
              </a:rPr>
              <a:t>–</a:t>
            </a:r>
            <a:r>
              <a:rPr sz="2400" spc="-5" smtClean="0">
                <a:latin typeface="黑体" panose="02010609060101010101" pitchFamily="49" charset="-122"/>
                <a:ea typeface="黑体" panose="02010609060101010101" pitchFamily="49" charset="-122"/>
                <a:cs typeface="華康行"/>
              </a:rPr>
              <a:t>物镜：形成待测物的倒立放大实像</a:t>
            </a:r>
            <a:endParaRPr lang="en-US" sz="2400" spc="-5" smtClean="0">
              <a:latin typeface="黑体" panose="02010609060101010101" pitchFamily="49" charset="-122"/>
              <a:ea typeface="黑体" panose="02010609060101010101" pitchFamily="49" charset="-122"/>
              <a:cs typeface="華康行"/>
            </a:endParaRPr>
          </a:p>
          <a:p>
            <a:pPr marL="756285" marR="169545" indent="-287020">
              <a:lnSpc>
                <a:spcPct val="100000"/>
              </a:lnSpc>
              <a:spcBef>
                <a:spcPts val="685"/>
              </a:spcBef>
            </a:pPr>
            <a:r>
              <a:rPr lang="en-US" altLang="zh-CN" sz="2400" spc="-5" smtClean="0">
                <a:latin typeface="黑体" panose="02010609060101010101" pitchFamily="49" charset="-122"/>
                <a:ea typeface="黑体" panose="02010609060101010101" pitchFamily="49" charset="-122"/>
                <a:cs typeface="華康行"/>
              </a:rPr>
              <a:t>–</a:t>
            </a:r>
            <a:r>
              <a:rPr lang="zh-CN" altLang="en-US" sz="2400" spc="-5">
                <a:latin typeface="黑体" panose="02010609060101010101" pitchFamily="49" charset="-122"/>
                <a:ea typeface="黑体" panose="02010609060101010101" pitchFamily="49" charset="-122"/>
                <a:cs typeface="華康行"/>
              </a:rPr>
              <a:t>目镜：将倒立放大实像进一步</a:t>
            </a:r>
            <a:r>
              <a:rPr lang="zh-CN" altLang="en-US" sz="2400" spc="-5" smtClean="0">
                <a:latin typeface="黑体" panose="02010609060101010101" pitchFamily="49" charset="-122"/>
                <a:ea typeface="黑体" panose="02010609060101010101" pitchFamily="49" charset="-122"/>
                <a:cs typeface="華康行"/>
              </a:rPr>
              <a:t>放大</a:t>
            </a:r>
            <a:r>
              <a:rPr lang="zh-CN" altLang="en-US" sz="2400" spc="-5">
                <a:latin typeface="黑体" panose="02010609060101010101" pitchFamily="49" charset="-122"/>
                <a:ea typeface="黑体" panose="02010609060101010101" pitchFamily="49" charset="-122"/>
                <a:cs typeface="華康行"/>
              </a:rPr>
              <a:t>为虚像</a:t>
            </a:r>
          </a:p>
          <a:p>
            <a:pPr marL="756285" marR="169545" indent="-287020">
              <a:lnSpc>
                <a:spcPct val="100000"/>
              </a:lnSpc>
              <a:spcBef>
                <a:spcPts val="685"/>
              </a:spcBef>
            </a:pPr>
            <a:endParaRPr sz="2400">
              <a:latin typeface="黑体" panose="02010609060101010101" pitchFamily="49" charset="-122"/>
              <a:ea typeface="黑体" panose="02010609060101010101" pitchFamily="49" charset="-122"/>
              <a:cs typeface="華康行"/>
            </a:endParaRPr>
          </a:p>
        </p:txBody>
      </p:sp>
      <p:sp>
        <p:nvSpPr>
          <p:cNvPr id="8" name="object 4"/>
          <p:cNvSpPr/>
          <p:nvPr/>
        </p:nvSpPr>
        <p:spPr>
          <a:xfrm>
            <a:off x="5975668" y="1565999"/>
            <a:ext cx="2215260" cy="4870323"/>
          </a:xfrm>
          <a:prstGeom prst="rect">
            <a:avLst/>
          </a:prstGeom>
          <a:blipFill>
            <a:blip r:embed="rId3" cstate="print"/>
            <a:stretch>
              <a:fillRect/>
            </a:stretch>
          </a:blipFill>
        </p:spPr>
        <p:txBody>
          <a:bodyPr wrap="square" lIns="0" tIns="0" rIns="0" bIns="0" rtlCol="0"/>
          <a:lstStyle/>
          <a:p>
            <a:endParaRPr>
              <a:latin typeface="黑体" panose="02010609060101010101" pitchFamily="49" charset="-122"/>
              <a:ea typeface="黑体" panose="02010609060101010101" pitchFamily="49" charset="-122"/>
            </a:endParaRPr>
          </a:p>
        </p:txBody>
      </p:sp>
      <p:sp>
        <p:nvSpPr>
          <p:cNvPr id="9" name="object 5"/>
          <p:cNvSpPr txBox="1"/>
          <p:nvPr/>
        </p:nvSpPr>
        <p:spPr>
          <a:xfrm>
            <a:off x="110224" y="6398068"/>
            <a:ext cx="6883400" cy="369332"/>
          </a:xfrm>
          <a:prstGeom prst="rect">
            <a:avLst/>
          </a:prstGeom>
        </p:spPr>
        <p:txBody>
          <a:bodyPr vert="horz" wrap="square" lIns="0" tIns="0" rIns="0" bIns="0" rtlCol="0">
            <a:spAutoFit/>
          </a:bodyPr>
          <a:lstStyle/>
          <a:p>
            <a:pPr marL="12700" marR="5080">
              <a:lnSpc>
                <a:spcPct val="100000"/>
              </a:lnSpc>
            </a:pP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F</a:t>
            </a:r>
            <a:r>
              <a:rPr sz="1200" spc="-15" dirty="0">
                <a:solidFill>
                  <a:srgbClr val="0033CC"/>
                </a:solidFill>
                <a:latin typeface="Arial" panose="020B0604020202020204" pitchFamily="34" charset="0"/>
                <a:ea typeface="黑体" panose="02010609060101010101" pitchFamily="49" charset="-122"/>
                <a:cs typeface="Arial" panose="020B0604020202020204" pitchFamily="34" charset="0"/>
              </a:rPr>
              <a:t>r</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om:</a:t>
            </a:r>
            <a:r>
              <a:rPr sz="1200" spc="20" dirty="0">
                <a:solidFill>
                  <a:srgbClr val="0033CC"/>
                </a:solidFill>
                <a:latin typeface="Arial" panose="020B0604020202020204" pitchFamily="34" charset="0"/>
                <a:ea typeface="黑体" panose="02010609060101010101" pitchFamily="49" charset="-122"/>
                <a:cs typeface="Arial" panose="020B0604020202020204" pitchFamily="34" charset="0"/>
              </a:rPr>
              <a:t> </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Fountains</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 </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of</a:t>
            </a:r>
            <a:r>
              <a:rPr sz="1200" spc="10" dirty="0">
                <a:solidFill>
                  <a:srgbClr val="0033CC"/>
                </a:solidFill>
                <a:latin typeface="Arial" panose="020B0604020202020204" pitchFamily="34" charset="0"/>
                <a:ea typeface="黑体" panose="02010609060101010101" pitchFamily="49" charset="-122"/>
                <a:cs typeface="Arial" panose="020B0604020202020204" pitchFamily="34" charset="0"/>
              </a:rPr>
              <a:t> </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Br</a:t>
            </a:r>
            <a:r>
              <a:rPr sz="1200" spc="-25" dirty="0">
                <a:solidFill>
                  <a:srgbClr val="0033CC"/>
                </a:solidFill>
                <a:latin typeface="Arial" panose="020B0604020202020204" pitchFamily="34" charset="0"/>
                <a:ea typeface="黑体" panose="02010609060101010101" pitchFamily="49" charset="-122"/>
                <a:cs typeface="Arial" panose="020B0604020202020204" pitchFamily="34" charset="0"/>
              </a:rPr>
              <a:t>y</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n</a:t>
            </a:r>
            <a:r>
              <a:rPr sz="1200" spc="45" dirty="0">
                <a:solidFill>
                  <a:srgbClr val="0033CC"/>
                </a:solidFill>
                <a:latin typeface="Arial" panose="020B0604020202020204" pitchFamily="34" charset="0"/>
                <a:ea typeface="黑体" panose="02010609060101010101" pitchFamily="49" charset="-122"/>
                <a:cs typeface="Arial" panose="020B0604020202020204" pitchFamily="34" charset="0"/>
              </a:rPr>
              <a:t> </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Ma</a:t>
            </a:r>
            <a:r>
              <a:rPr sz="1200" spc="-15" dirty="0">
                <a:solidFill>
                  <a:srgbClr val="0033CC"/>
                </a:solidFill>
                <a:latin typeface="Arial" panose="020B0604020202020204" pitchFamily="34" charset="0"/>
                <a:ea typeface="黑体" panose="02010609060101010101" pitchFamily="49" charset="-122"/>
                <a:cs typeface="Arial" panose="020B0604020202020204" pitchFamily="34" charset="0"/>
              </a:rPr>
              <a:t>w</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r http://co</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m</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mon</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s</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a:t>
            </a:r>
            <a:r>
              <a:rPr sz="1200" spc="-20" dirty="0">
                <a:solidFill>
                  <a:srgbClr val="0033CC"/>
                </a:solidFill>
                <a:latin typeface="Arial" panose="020B0604020202020204" pitchFamily="34" charset="0"/>
                <a:ea typeface="黑体" panose="02010609060101010101" pitchFamily="49" charset="-122"/>
                <a:cs typeface="Arial" panose="020B0604020202020204" pitchFamily="34" charset="0"/>
              </a:rPr>
              <a:t>w</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ikimed</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i</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a.org/</a:t>
            </a:r>
            <a:r>
              <a:rPr sz="1200" spc="-25" dirty="0">
                <a:solidFill>
                  <a:srgbClr val="0033CC"/>
                </a:solidFill>
                <a:latin typeface="Arial" panose="020B0604020202020204" pitchFamily="34" charset="0"/>
                <a:ea typeface="黑体" panose="02010609060101010101" pitchFamily="49" charset="-122"/>
                <a:cs typeface="Arial" panose="020B0604020202020204" pitchFamily="34" charset="0"/>
              </a:rPr>
              <a:t>w</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iki/Fi</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l</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e:M</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i</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cros</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c</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ope_compound_d</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i</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agram.png</a:t>
            </a:r>
            <a:endParaRPr sz="1200">
              <a:solidFill>
                <a:srgbClr val="0033CC"/>
              </a:solidFill>
              <a:latin typeface="Arial" panose="020B0604020202020204" pitchFamily="34" charset="0"/>
              <a:ea typeface="黑体" panose="02010609060101010101" pitchFamily="49" charset="-122"/>
              <a:cs typeface="Arial" panose="020B0604020202020204" pitchFamily="34" charset="0"/>
            </a:endParaRPr>
          </a:p>
        </p:txBody>
      </p:sp>
      <p:sp>
        <p:nvSpPr>
          <p:cNvPr id="13" name="object 6"/>
          <p:cNvSpPr/>
          <p:nvPr/>
        </p:nvSpPr>
        <p:spPr>
          <a:xfrm>
            <a:off x="5799645" y="4158196"/>
            <a:ext cx="2820924" cy="1101852"/>
          </a:xfrm>
          <a:prstGeom prst="rect">
            <a:avLst/>
          </a:prstGeom>
          <a:blipFill>
            <a:blip r:embed="rId4" cstate="print"/>
            <a:stretch>
              <a:fillRect/>
            </a:stretch>
          </a:blipFill>
        </p:spPr>
        <p:txBody>
          <a:bodyPr wrap="square" lIns="0" tIns="0" rIns="0" bIns="0" rtlCol="0"/>
          <a:lstStyle/>
          <a:p>
            <a:endParaRPr>
              <a:latin typeface="黑体" panose="02010609060101010101" pitchFamily="49" charset="-122"/>
              <a:ea typeface="黑体" panose="02010609060101010101" pitchFamily="49" charset="-122"/>
            </a:endParaRPr>
          </a:p>
        </p:txBody>
      </p:sp>
      <p:sp>
        <p:nvSpPr>
          <p:cNvPr id="14" name="object 7"/>
          <p:cNvSpPr/>
          <p:nvPr/>
        </p:nvSpPr>
        <p:spPr>
          <a:xfrm>
            <a:off x="5847524" y="4182327"/>
            <a:ext cx="2726055" cy="1007110"/>
          </a:xfrm>
          <a:custGeom>
            <a:avLst/>
            <a:gdLst/>
            <a:ahLst/>
            <a:cxnLst/>
            <a:rect l="l" t="t" r="r" b="b"/>
            <a:pathLst>
              <a:path w="2726054" h="1007110">
                <a:moveTo>
                  <a:pt x="0" y="503427"/>
                </a:moveTo>
                <a:lnTo>
                  <a:pt x="4517" y="462143"/>
                </a:lnTo>
                <a:lnTo>
                  <a:pt x="17835" y="421777"/>
                </a:lnTo>
                <a:lnTo>
                  <a:pt x="39604" y="382459"/>
                </a:lnTo>
                <a:lnTo>
                  <a:pt x="69474" y="344318"/>
                </a:lnTo>
                <a:lnTo>
                  <a:pt x="107092" y="307484"/>
                </a:lnTo>
                <a:lnTo>
                  <a:pt x="152110" y="272088"/>
                </a:lnTo>
                <a:lnTo>
                  <a:pt x="204176" y="238258"/>
                </a:lnTo>
                <a:lnTo>
                  <a:pt x="262940" y="206124"/>
                </a:lnTo>
                <a:lnTo>
                  <a:pt x="328052" y="175815"/>
                </a:lnTo>
                <a:lnTo>
                  <a:pt x="399161" y="147462"/>
                </a:lnTo>
                <a:lnTo>
                  <a:pt x="475915" y="121195"/>
                </a:lnTo>
                <a:lnTo>
                  <a:pt x="557966" y="97141"/>
                </a:lnTo>
                <a:lnTo>
                  <a:pt x="644963" y="75432"/>
                </a:lnTo>
                <a:lnTo>
                  <a:pt x="736554" y="56197"/>
                </a:lnTo>
                <a:lnTo>
                  <a:pt x="832389" y="39566"/>
                </a:lnTo>
                <a:lnTo>
                  <a:pt x="932119" y="25668"/>
                </a:lnTo>
                <a:lnTo>
                  <a:pt x="1035391" y="14632"/>
                </a:lnTo>
                <a:lnTo>
                  <a:pt x="1141857" y="6589"/>
                </a:lnTo>
                <a:lnTo>
                  <a:pt x="1251164" y="1669"/>
                </a:lnTo>
                <a:lnTo>
                  <a:pt x="1362964" y="0"/>
                </a:lnTo>
                <a:lnTo>
                  <a:pt x="1474746" y="1669"/>
                </a:lnTo>
                <a:lnTo>
                  <a:pt x="1584040" y="6589"/>
                </a:lnTo>
                <a:lnTo>
                  <a:pt x="1690495" y="14632"/>
                </a:lnTo>
                <a:lnTo>
                  <a:pt x="1793760" y="25668"/>
                </a:lnTo>
                <a:lnTo>
                  <a:pt x="1893484" y="39566"/>
                </a:lnTo>
                <a:lnTo>
                  <a:pt x="1989317" y="56197"/>
                </a:lnTo>
                <a:lnTo>
                  <a:pt x="2080908" y="75432"/>
                </a:lnTo>
                <a:lnTo>
                  <a:pt x="2167906" y="97141"/>
                </a:lnTo>
                <a:lnTo>
                  <a:pt x="2249960" y="121195"/>
                </a:lnTo>
                <a:lnTo>
                  <a:pt x="2326719" y="147462"/>
                </a:lnTo>
                <a:lnTo>
                  <a:pt x="2397833" y="175815"/>
                </a:lnTo>
                <a:lnTo>
                  <a:pt x="2462950" y="206124"/>
                </a:lnTo>
                <a:lnTo>
                  <a:pt x="2521721" y="238258"/>
                </a:lnTo>
                <a:lnTo>
                  <a:pt x="2573793" y="272088"/>
                </a:lnTo>
                <a:lnTo>
                  <a:pt x="2618817" y="307484"/>
                </a:lnTo>
                <a:lnTo>
                  <a:pt x="2656441" y="344318"/>
                </a:lnTo>
                <a:lnTo>
                  <a:pt x="2686315" y="382459"/>
                </a:lnTo>
                <a:lnTo>
                  <a:pt x="2708088" y="421777"/>
                </a:lnTo>
                <a:lnTo>
                  <a:pt x="2721409" y="462143"/>
                </a:lnTo>
                <a:lnTo>
                  <a:pt x="2725928" y="503427"/>
                </a:lnTo>
                <a:lnTo>
                  <a:pt x="2721409" y="544712"/>
                </a:lnTo>
                <a:lnTo>
                  <a:pt x="2708088" y="585078"/>
                </a:lnTo>
                <a:lnTo>
                  <a:pt x="2686315" y="624396"/>
                </a:lnTo>
                <a:lnTo>
                  <a:pt x="2656441" y="662537"/>
                </a:lnTo>
                <a:lnTo>
                  <a:pt x="2618817" y="699371"/>
                </a:lnTo>
                <a:lnTo>
                  <a:pt x="2573793" y="734767"/>
                </a:lnTo>
                <a:lnTo>
                  <a:pt x="2521721" y="768597"/>
                </a:lnTo>
                <a:lnTo>
                  <a:pt x="2462950" y="800731"/>
                </a:lnTo>
                <a:lnTo>
                  <a:pt x="2397833" y="831040"/>
                </a:lnTo>
                <a:lnTo>
                  <a:pt x="2326719" y="859393"/>
                </a:lnTo>
                <a:lnTo>
                  <a:pt x="2249960" y="885660"/>
                </a:lnTo>
                <a:lnTo>
                  <a:pt x="2167906" y="909714"/>
                </a:lnTo>
                <a:lnTo>
                  <a:pt x="2080908" y="931423"/>
                </a:lnTo>
                <a:lnTo>
                  <a:pt x="1989317" y="950658"/>
                </a:lnTo>
                <a:lnTo>
                  <a:pt x="1893484" y="967289"/>
                </a:lnTo>
                <a:lnTo>
                  <a:pt x="1793760" y="981187"/>
                </a:lnTo>
                <a:lnTo>
                  <a:pt x="1690495" y="992223"/>
                </a:lnTo>
                <a:lnTo>
                  <a:pt x="1584040" y="1000266"/>
                </a:lnTo>
                <a:lnTo>
                  <a:pt x="1474746" y="1005186"/>
                </a:lnTo>
                <a:lnTo>
                  <a:pt x="1362964" y="1006855"/>
                </a:lnTo>
                <a:lnTo>
                  <a:pt x="1251164" y="1005186"/>
                </a:lnTo>
                <a:lnTo>
                  <a:pt x="1141857" y="1000266"/>
                </a:lnTo>
                <a:lnTo>
                  <a:pt x="1035391" y="992223"/>
                </a:lnTo>
                <a:lnTo>
                  <a:pt x="932119" y="981187"/>
                </a:lnTo>
                <a:lnTo>
                  <a:pt x="832389" y="967289"/>
                </a:lnTo>
                <a:lnTo>
                  <a:pt x="736554" y="950658"/>
                </a:lnTo>
                <a:lnTo>
                  <a:pt x="644963" y="931423"/>
                </a:lnTo>
                <a:lnTo>
                  <a:pt x="557966" y="909714"/>
                </a:lnTo>
                <a:lnTo>
                  <a:pt x="475915" y="885660"/>
                </a:lnTo>
                <a:lnTo>
                  <a:pt x="399161" y="859393"/>
                </a:lnTo>
                <a:lnTo>
                  <a:pt x="328052" y="831040"/>
                </a:lnTo>
                <a:lnTo>
                  <a:pt x="262940" y="800731"/>
                </a:lnTo>
                <a:lnTo>
                  <a:pt x="204176" y="768597"/>
                </a:lnTo>
                <a:lnTo>
                  <a:pt x="152110" y="734767"/>
                </a:lnTo>
                <a:lnTo>
                  <a:pt x="107092" y="699371"/>
                </a:lnTo>
                <a:lnTo>
                  <a:pt x="69474" y="662537"/>
                </a:lnTo>
                <a:lnTo>
                  <a:pt x="39604" y="624396"/>
                </a:lnTo>
                <a:lnTo>
                  <a:pt x="17835" y="585078"/>
                </a:lnTo>
                <a:lnTo>
                  <a:pt x="4517" y="544712"/>
                </a:lnTo>
                <a:lnTo>
                  <a:pt x="0" y="503427"/>
                </a:lnTo>
                <a:close/>
              </a:path>
            </a:pathLst>
          </a:custGeom>
          <a:ln w="9525">
            <a:solidFill>
              <a:srgbClr val="FF0000"/>
            </a:solidFill>
          </a:ln>
        </p:spPr>
        <p:txBody>
          <a:bodyPr wrap="square" lIns="0" tIns="0" rIns="0" bIns="0" rtlCol="0"/>
          <a:lstStyle/>
          <a:p>
            <a:endParaRPr>
              <a:latin typeface="黑体" panose="02010609060101010101" pitchFamily="49" charset="-122"/>
              <a:ea typeface="黑体" panose="02010609060101010101" pitchFamily="49" charset="-122"/>
            </a:endParaRPr>
          </a:p>
        </p:txBody>
      </p:sp>
      <p:sp>
        <p:nvSpPr>
          <p:cNvPr id="15" name="object 8"/>
          <p:cNvSpPr/>
          <p:nvPr/>
        </p:nvSpPr>
        <p:spPr>
          <a:xfrm>
            <a:off x="5799645" y="2024596"/>
            <a:ext cx="2820924" cy="1101852"/>
          </a:xfrm>
          <a:prstGeom prst="rect">
            <a:avLst/>
          </a:prstGeom>
          <a:blipFill>
            <a:blip r:embed="rId5" cstate="print"/>
            <a:stretch>
              <a:fillRect/>
            </a:stretch>
          </a:blipFill>
        </p:spPr>
        <p:txBody>
          <a:bodyPr wrap="square" lIns="0" tIns="0" rIns="0" bIns="0" rtlCol="0"/>
          <a:lstStyle/>
          <a:p>
            <a:endParaRPr>
              <a:latin typeface="黑体" panose="02010609060101010101" pitchFamily="49" charset="-122"/>
              <a:ea typeface="黑体" panose="02010609060101010101" pitchFamily="49" charset="-122"/>
            </a:endParaRPr>
          </a:p>
        </p:txBody>
      </p:sp>
      <p:sp>
        <p:nvSpPr>
          <p:cNvPr id="16" name="object 9"/>
          <p:cNvSpPr/>
          <p:nvPr/>
        </p:nvSpPr>
        <p:spPr>
          <a:xfrm>
            <a:off x="5847524" y="2049489"/>
            <a:ext cx="2726055" cy="1007110"/>
          </a:xfrm>
          <a:custGeom>
            <a:avLst/>
            <a:gdLst/>
            <a:ahLst/>
            <a:cxnLst/>
            <a:rect l="l" t="t" r="r" b="b"/>
            <a:pathLst>
              <a:path w="2726054" h="1007110">
                <a:moveTo>
                  <a:pt x="0" y="503427"/>
                </a:moveTo>
                <a:lnTo>
                  <a:pt x="4517" y="462143"/>
                </a:lnTo>
                <a:lnTo>
                  <a:pt x="17835" y="421777"/>
                </a:lnTo>
                <a:lnTo>
                  <a:pt x="39604" y="382459"/>
                </a:lnTo>
                <a:lnTo>
                  <a:pt x="69474" y="344318"/>
                </a:lnTo>
                <a:lnTo>
                  <a:pt x="107092" y="307484"/>
                </a:lnTo>
                <a:lnTo>
                  <a:pt x="152110" y="272088"/>
                </a:lnTo>
                <a:lnTo>
                  <a:pt x="204176" y="238258"/>
                </a:lnTo>
                <a:lnTo>
                  <a:pt x="262940" y="206124"/>
                </a:lnTo>
                <a:lnTo>
                  <a:pt x="328052" y="175815"/>
                </a:lnTo>
                <a:lnTo>
                  <a:pt x="399161" y="147462"/>
                </a:lnTo>
                <a:lnTo>
                  <a:pt x="475915" y="121195"/>
                </a:lnTo>
                <a:lnTo>
                  <a:pt x="557966" y="97141"/>
                </a:lnTo>
                <a:lnTo>
                  <a:pt x="644963" y="75432"/>
                </a:lnTo>
                <a:lnTo>
                  <a:pt x="736554" y="56197"/>
                </a:lnTo>
                <a:lnTo>
                  <a:pt x="832389" y="39566"/>
                </a:lnTo>
                <a:lnTo>
                  <a:pt x="932119" y="25668"/>
                </a:lnTo>
                <a:lnTo>
                  <a:pt x="1035391" y="14632"/>
                </a:lnTo>
                <a:lnTo>
                  <a:pt x="1141857" y="6589"/>
                </a:lnTo>
                <a:lnTo>
                  <a:pt x="1251164" y="1669"/>
                </a:lnTo>
                <a:lnTo>
                  <a:pt x="1362964" y="0"/>
                </a:lnTo>
                <a:lnTo>
                  <a:pt x="1474746" y="1669"/>
                </a:lnTo>
                <a:lnTo>
                  <a:pt x="1584040" y="6589"/>
                </a:lnTo>
                <a:lnTo>
                  <a:pt x="1690495" y="14632"/>
                </a:lnTo>
                <a:lnTo>
                  <a:pt x="1793760" y="25668"/>
                </a:lnTo>
                <a:lnTo>
                  <a:pt x="1893484" y="39566"/>
                </a:lnTo>
                <a:lnTo>
                  <a:pt x="1989317" y="56197"/>
                </a:lnTo>
                <a:lnTo>
                  <a:pt x="2080908" y="75432"/>
                </a:lnTo>
                <a:lnTo>
                  <a:pt x="2167906" y="97141"/>
                </a:lnTo>
                <a:lnTo>
                  <a:pt x="2249960" y="121195"/>
                </a:lnTo>
                <a:lnTo>
                  <a:pt x="2326719" y="147462"/>
                </a:lnTo>
                <a:lnTo>
                  <a:pt x="2397833" y="175815"/>
                </a:lnTo>
                <a:lnTo>
                  <a:pt x="2462950" y="206124"/>
                </a:lnTo>
                <a:lnTo>
                  <a:pt x="2521721" y="238258"/>
                </a:lnTo>
                <a:lnTo>
                  <a:pt x="2573793" y="272088"/>
                </a:lnTo>
                <a:lnTo>
                  <a:pt x="2618817" y="307484"/>
                </a:lnTo>
                <a:lnTo>
                  <a:pt x="2656441" y="344318"/>
                </a:lnTo>
                <a:lnTo>
                  <a:pt x="2686315" y="382459"/>
                </a:lnTo>
                <a:lnTo>
                  <a:pt x="2708088" y="421777"/>
                </a:lnTo>
                <a:lnTo>
                  <a:pt x="2721409" y="462143"/>
                </a:lnTo>
                <a:lnTo>
                  <a:pt x="2725928" y="503427"/>
                </a:lnTo>
                <a:lnTo>
                  <a:pt x="2721409" y="544712"/>
                </a:lnTo>
                <a:lnTo>
                  <a:pt x="2708088" y="585078"/>
                </a:lnTo>
                <a:lnTo>
                  <a:pt x="2686315" y="624396"/>
                </a:lnTo>
                <a:lnTo>
                  <a:pt x="2656441" y="662537"/>
                </a:lnTo>
                <a:lnTo>
                  <a:pt x="2618817" y="699371"/>
                </a:lnTo>
                <a:lnTo>
                  <a:pt x="2573793" y="734767"/>
                </a:lnTo>
                <a:lnTo>
                  <a:pt x="2521721" y="768597"/>
                </a:lnTo>
                <a:lnTo>
                  <a:pt x="2462950" y="800731"/>
                </a:lnTo>
                <a:lnTo>
                  <a:pt x="2397833" y="831040"/>
                </a:lnTo>
                <a:lnTo>
                  <a:pt x="2326719" y="859393"/>
                </a:lnTo>
                <a:lnTo>
                  <a:pt x="2249960" y="885660"/>
                </a:lnTo>
                <a:lnTo>
                  <a:pt x="2167906" y="909714"/>
                </a:lnTo>
                <a:lnTo>
                  <a:pt x="2080908" y="931423"/>
                </a:lnTo>
                <a:lnTo>
                  <a:pt x="1989317" y="950658"/>
                </a:lnTo>
                <a:lnTo>
                  <a:pt x="1893484" y="967289"/>
                </a:lnTo>
                <a:lnTo>
                  <a:pt x="1793760" y="981187"/>
                </a:lnTo>
                <a:lnTo>
                  <a:pt x="1690495" y="992223"/>
                </a:lnTo>
                <a:lnTo>
                  <a:pt x="1584040" y="1000266"/>
                </a:lnTo>
                <a:lnTo>
                  <a:pt x="1474746" y="1005186"/>
                </a:lnTo>
                <a:lnTo>
                  <a:pt x="1362964" y="1006855"/>
                </a:lnTo>
                <a:lnTo>
                  <a:pt x="1251164" y="1005186"/>
                </a:lnTo>
                <a:lnTo>
                  <a:pt x="1141857" y="1000266"/>
                </a:lnTo>
                <a:lnTo>
                  <a:pt x="1035391" y="992223"/>
                </a:lnTo>
                <a:lnTo>
                  <a:pt x="932119" y="981187"/>
                </a:lnTo>
                <a:lnTo>
                  <a:pt x="832389" y="967289"/>
                </a:lnTo>
                <a:lnTo>
                  <a:pt x="736554" y="950658"/>
                </a:lnTo>
                <a:lnTo>
                  <a:pt x="644963" y="931423"/>
                </a:lnTo>
                <a:lnTo>
                  <a:pt x="557966" y="909714"/>
                </a:lnTo>
                <a:lnTo>
                  <a:pt x="475915" y="885660"/>
                </a:lnTo>
                <a:lnTo>
                  <a:pt x="399161" y="859393"/>
                </a:lnTo>
                <a:lnTo>
                  <a:pt x="328052" y="831040"/>
                </a:lnTo>
                <a:lnTo>
                  <a:pt x="262940" y="800731"/>
                </a:lnTo>
                <a:lnTo>
                  <a:pt x="204176" y="768597"/>
                </a:lnTo>
                <a:lnTo>
                  <a:pt x="152110" y="734767"/>
                </a:lnTo>
                <a:lnTo>
                  <a:pt x="107092" y="699371"/>
                </a:lnTo>
                <a:lnTo>
                  <a:pt x="69474" y="662537"/>
                </a:lnTo>
                <a:lnTo>
                  <a:pt x="39604" y="624396"/>
                </a:lnTo>
                <a:lnTo>
                  <a:pt x="17835" y="585078"/>
                </a:lnTo>
                <a:lnTo>
                  <a:pt x="4517" y="544712"/>
                </a:lnTo>
                <a:lnTo>
                  <a:pt x="0" y="503427"/>
                </a:lnTo>
                <a:close/>
              </a:path>
            </a:pathLst>
          </a:custGeom>
          <a:ln w="9525">
            <a:solidFill>
              <a:srgbClr val="FF0000"/>
            </a:solidFill>
          </a:ln>
        </p:spPr>
        <p:txBody>
          <a:bodyPr wrap="square" lIns="0" tIns="0" rIns="0" bIns="0" rtlCol="0"/>
          <a:lstStyle/>
          <a:p>
            <a:endParaRPr>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68116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
          <p:cNvPicPr>
            <a:picLocks noChangeAspect="1" noChangeArrowheads="1"/>
          </p:cNvPicPr>
          <p:nvPr/>
        </p:nvPicPr>
        <p:blipFill>
          <a:blip r:embed="rId3">
            <a:extLst>
              <a:ext uri="{28A0092B-C50C-407E-A947-70E740481C1C}">
                <a14:useLocalDpi xmlns:a14="http://schemas.microsoft.com/office/drawing/2010/main" val="0"/>
              </a:ext>
            </a:extLst>
          </a:blip>
          <a:srcRect t="3606" r="50893" b="54076"/>
          <a:stretch>
            <a:fillRect/>
          </a:stretch>
        </p:blipFill>
        <p:spPr bwMode="auto">
          <a:xfrm>
            <a:off x="2960016" y="3497345"/>
            <a:ext cx="6064788" cy="3162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title"/>
          </p:nvPr>
        </p:nvSpPr>
        <p:spPr>
          <a:xfrm>
            <a:off x="457200" y="0"/>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5" name="矩形 4"/>
          <p:cNvSpPr/>
          <p:nvPr/>
        </p:nvSpPr>
        <p:spPr>
          <a:xfrm>
            <a:off x="181574" y="1009215"/>
            <a:ext cx="8372764" cy="584775"/>
          </a:xfrm>
          <a:prstGeom prst="rect">
            <a:avLst/>
          </a:prstGeom>
        </p:spPr>
        <p:txBody>
          <a:bodyPr wrap="square">
            <a:spAutoFit/>
          </a:bodyPr>
          <a:lstStyle/>
          <a:p>
            <a:pPr marL="255270">
              <a:lnSpc>
                <a:spcPct val="100000"/>
              </a:lnSpc>
            </a:pPr>
            <a:r>
              <a:rPr lang="zh-CN" altLang="en-US"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概念问题</a:t>
            </a:r>
            <a:endParaRPr lang="zh-TW" altLang="en-US" sz="2400">
              <a:latin typeface="黑体" panose="02010609060101010101" pitchFamily="49" charset="-122"/>
              <a:ea typeface="黑体" panose="02010609060101010101" pitchFamily="49" charset="-122"/>
            </a:endParaRPr>
          </a:p>
        </p:txBody>
      </p:sp>
      <p:sp>
        <p:nvSpPr>
          <p:cNvPr id="3" name="矩形 2"/>
          <p:cNvSpPr/>
          <p:nvPr/>
        </p:nvSpPr>
        <p:spPr>
          <a:xfrm>
            <a:off x="528889" y="1655546"/>
            <a:ext cx="8322879" cy="2653034"/>
          </a:xfrm>
          <a:prstGeom prst="rect">
            <a:avLst/>
          </a:prstGeom>
        </p:spPr>
        <p:txBody>
          <a:bodyPr wrap="square">
            <a:spAutoFit/>
          </a:bodyPr>
          <a:lstStyle/>
          <a:p>
            <a:pPr>
              <a:lnSpc>
                <a:spcPct val="130000"/>
              </a:lnSpc>
            </a:pPr>
            <a:r>
              <a:rPr lang="en-US" altLang="zh-CN" sz="2800" smtClean="0">
                <a:latin typeface="Arial" panose="020B0604020202020204" pitchFamily="34" charset="0"/>
                <a:ea typeface="黑体" panose="02010609060101010101" pitchFamily="49" charset="-122"/>
                <a:cs typeface="Arial" panose="020B0604020202020204" pitchFamily="34" charset="0"/>
              </a:rPr>
              <a:t>• </a:t>
            </a:r>
            <a:r>
              <a:rPr lang="zh-CN" altLang="en-US" sz="2800" smtClean="0">
                <a:latin typeface="Arial" panose="020B0604020202020204" pitchFamily="34" charset="0"/>
                <a:ea typeface="黑体" panose="02010609060101010101" pitchFamily="49" charset="-122"/>
                <a:cs typeface="Arial" panose="020B0604020202020204" pitchFamily="34" charset="0"/>
              </a:rPr>
              <a:t>请问</a:t>
            </a:r>
            <a:r>
              <a:rPr lang="zh-CN" altLang="en-US" sz="2800">
                <a:latin typeface="Arial" panose="020B0604020202020204" pitchFamily="34" charset="0"/>
                <a:ea typeface="黑体" panose="02010609060101010101" pitchFamily="49" charset="-122"/>
                <a:cs typeface="Arial" panose="020B0604020202020204" pitchFamily="34" charset="0"/>
              </a:rPr>
              <a:t>，若要一个凸透镜形成一个倒立</a:t>
            </a:r>
            <a:r>
              <a:rPr lang="zh-CN" altLang="en-US" sz="2800" smtClean="0">
                <a:latin typeface="Arial" panose="020B0604020202020204" pitchFamily="34" charset="0"/>
                <a:ea typeface="黑体" panose="02010609060101010101" pitchFamily="49" charset="-122"/>
                <a:cs typeface="Arial" panose="020B0604020202020204" pitchFamily="34" charset="0"/>
              </a:rPr>
              <a:t>放大实像</a:t>
            </a:r>
            <a:r>
              <a:rPr lang="zh-CN" altLang="en-US" sz="2800">
                <a:latin typeface="Arial" panose="020B0604020202020204" pitchFamily="34" charset="0"/>
                <a:ea typeface="黑体" panose="02010609060101010101" pitchFamily="49" charset="-122"/>
                <a:cs typeface="Arial" panose="020B0604020202020204" pitchFamily="34" charset="0"/>
              </a:rPr>
              <a:t>，待测物的位置要放在距离凸透镜</a:t>
            </a:r>
            <a:r>
              <a:rPr lang="zh-CN" altLang="en-US" sz="2800" smtClean="0">
                <a:latin typeface="Arial" panose="020B0604020202020204" pitchFamily="34" charset="0"/>
                <a:ea typeface="黑体" panose="02010609060101010101" pitchFamily="49" charset="-122"/>
                <a:cs typeface="Arial" panose="020B0604020202020204" pitchFamily="34" charset="0"/>
              </a:rPr>
              <a:t>（物镜</a:t>
            </a:r>
            <a:r>
              <a:rPr lang="zh-CN" altLang="en-US" sz="2800">
                <a:latin typeface="Arial" panose="020B0604020202020204" pitchFamily="34" charset="0"/>
                <a:ea typeface="黑体" panose="02010609060101010101" pitchFamily="49" charset="-122"/>
                <a:cs typeface="Arial" panose="020B0604020202020204" pitchFamily="34" charset="0"/>
              </a:rPr>
              <a:t>）端的</a:t>
            </a:r>
          </a:p>
          <a:p>
            <a:pPr>
              <a:lnSpc>
                <a:spcPct val="130000"/>
              </a:lnSpc>
            </a:pPr>
            <a:r>
              <a:rPr lang="en-US" altLang="zh-CN" sz="2400">
                <a:latin typeface="Arial" panose="020B0604020202020204" pitchFamily="34" charset="0"/>
                <a:ea typeface="黑体" panose="02010609060101010101" pitchFamily="49" charset="-122"/>
                <a:cs typeface="Arial" panose="020B0604020202020204" pitchFamily="34" charset="0"/>
              </a:rPr>
              <a:t>1</a:t>
            </a:r>
            <a:r>
              <a:rPr lang="en-US" altLang="zh-CN" sz="2400" smtClean="0">
                <a:latin typeface="Arial" panose="020B0604020202020204" pitchFamily="34" charset="0"/>
                <a:ea typeface="黑体" panose="02010609060101010101" pitchFamily="49" charset="-122"/>
                <a:cs typeface="Arial" panose="020B0604020202020204" pitchFamily="34" charset="0"/>
              </a:rPr>
              <a:t>.  </a:t>
            </a:r>
            <a:r>
              <a:rPr lang="zh-CN" altLang="en-US" sz="2400" smtClean="0">
                <a:latin typeface="Arial" panose="020B0604020202020204" pitchFamily="34" charset="0"/>
                <a:ea typeface="黑体" panose="02010609060101010101" pitchFamily="49" charset="-122"/>
                <a:cs typeface="Arial" panose="020B0604020202020204" pitchFamily="34" charset="0"/>
              </a:rPr>
              <a:t>一倍</a:t>
            </a:r>
            <a:r>
              <a:rPr lang="zh-CN" altLang="en-US" sz="2400">
                <a:latin typeface="Arial" panose="020B0604020202020204" pitchFamily="34" charset="0"/>
                <a:ea typeface="黑体" panose="02010609060101010101" pitchFamily="49" charset="-122"/>
                <a:cs typeface="Arial" panose="020B0604020202020204" pitchFamily="34" charset="0"/>
              </a:rPr>
              <a:t>焦距内</a:t>
            </a:r>
          </a:p>
          <a:p>
            <a:pPr>
              <a:lnSpc>
                <a:spcPct val="130000"/>
              </a:lnSpc>
            </a:pPr>
            <a:r>
              <a:rPr lang="en-US" altLang="zh-CN" sz="2400">
                <a:latin typeface="Arial" panose="020B0604020202020204" pitchFamily="34" charset="0"/>
                <a:ea typeface="黑体" panose="02010609060101010101" pitchFamily="49" charset="-122"/>
                <a:cs typeface="Arial" panose="020B0604020202020204" pitchFamily="34" charset="0"/>
              </a:rPr>
              <a:t>2</a:t>
            </a:r>
            <a:r>
              <a:rPr lang="en-US" altLang="zh-CN" sz="2400" smtClean="0">
                <a:latin typeface="Arial" panose="020B0604020202020204" pitchFamily="34" charset="0"/>
                <a:ea typeface="黑体" panose="02010609060101010101" pitchFamily="49" charset="-122"/>
                <a:cs typeface="Arial" panose="020B0604020202020204" pitchFamily="34" charset="0"/>
              </a:rPr>
              <a:t>.  </a:t>
            </a:r>
            <a:r>
              <a:rPr lang="zh-CN" altLang="en-US" sz="2400" smtClean="0">
                <a:latin typeface="Arial" panose="020B0604020202020204" pitchFamily="34" charset="0"/>
                <a:ea typeface="黑体" panose="02010609060101010101" pitchFamily="49" charset="-122"/>
                <a:cs typeface="Arial" panose="020B0604020202020204" pitchFamily="34" charset="0"/>
              </a:rPr>
              <a:t>一倍</a:t>
            </a:r>
            <a:r>
              <a:rPr lang="zh-CN" altLang="en-US" sz="2400">
                <a:latin typeface="Arial" panose="020B0604020202020204" pitchFamily="34" charset="0"/>
                <a:ea typeface="黑体" panose="02010609060101010101" pitchFamily="49" charset="-122"/>
                <a:cs typeface="Arial" panose="020B0604020202020204" pitchFamily="34" charset="0"/>
              </a:rPr>
              <a:t>焦距到两倍焦距间</a:t>
            </a:r>
          </a:p>
          <a:p>
            <a:pPr>
              <a:lnSpc>
                <a:spcPct val="130000"/>
              </a:lnSpc>
            </a:pPr>
            <a:r>
              <a:rPr lang="en-US" altLang="zh-CN" sz="2400">
                <a:latin typeface="Arial" panose="020B0604020202020204" pitchFamily="34" charset="0"/>
                <a:ea typeface="黑体" panose="02010609060101010101" pitchFamily="49" charset="-122"/>
                <a:cs typeface="Arial" panose="020B0604020202020204" pitchFamily="34" charset="0"/>
              </a:rPr>
              <a:t>3</a:t>
            </a:r>
            <a:r>
              <a:rPr lang="en-US" altLang="zh-CN" sz="2400" smtClean="0">
                <a:latin typeface="Arial" panose="020B0604020202020204" pitchFamily="34" charset="0"/>
                <a:ea typeface="黑体" panose="02010609060101010101" pitchFamily="49" charset="-122"/>
                <a:cs typeface="Arial" panose="020B0604020202020204" pitchFamily="34" charset="0"/>
              </a:rPr>
              <a:t>.  </a:t>
            </a:r>
            <a:r>
              <a:rPr lang="zh-CN" altLang="en-US" sz="2400" smtClean="0">
                <a:latin typeface="Arial" panose="020B0604020202020204" pitchFamily="34" charset="0"/>
                <a:ea typeface="黑体" panose="02010609060101010101" pitchFamily="49" charset="-122"/>
                <a:cs typeface="Arial" panose="020B0604020202020204" pitchFamily="34" charset="0"/>
              </a:rPr>
              <a:t>两倍</a:t>
            </a:r>
            <a:r>
              <a:rPr lang="zh-CN" altLang="en-US" sz="2400">
                <a:latin typeface="Arial" panose="020B0604020202020204" pitchFamily="34" charset="0"/>
                <a:ea typeface="黑体" panose="02010609060101010101" pitchFamily="49" charset="-122"/>
                <a:cs typeface="Arial" panose="020B0604020202020204" pitchFamily="34" charset="0"/>
              </a:rPr>
              <a:t>焦距以上</a:t>
            </a:r>
          </a:p>
        </p:txBody>
      </p:sp>
    </p:spTree>
    <p:extLst>
      <p:ext uri="{BB962C8B-B14F-4D97-AF65-F5344CB8AC3E}">
        <p14:creationId xmlns:p14="http://schemas.microsoft.com/office/powerpoint/2010/main" val="4291492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0"/>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5" name="矩形 4"/>
          <p:cNvSpPr/>
          <p:nvPr/>
        </p:nvSpPr>
        <p:spPr>
          <a:xfrm>
            <a:off x="115587" y="999785"/>
            <a:ext cx="8372764" cy="584775"/>
          </a:xfrm>
          <a:prstGeom prst="rect">
            <a:avLst/>
          </a:prstGeom>
        </p:spPr>
        <p:txBody>
          <a:bodyPr wrap="square">
            <a:spAutoFit/>
          </a:bodyPr>
          <a:lstStyle/>
          <a:p>
            <a:pPr marL="255270">
              <a:lnSpc>
                <a:spcPct val="100000"/>
              </a:lnSpc>
            </a:pPr>
            <a:r>
              <a:rPr lang="en-US" altLang="zh-CN" sz="3200" spc="5">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3200" spc="5">
                <a:solidFill>
                  <a:srgbClr val="C00000"/>
                </a:solidFill>
                <a:latin typeface="Arial" panose="020B0604020202020204" pitchFamily="34" charset="0"/>
                <a:ea typeface="黑体" panose="02010609060101010101" pitchFamily="49" charset="-122"/>
                <a:cs typeface="Arial" panose="020B0604020202020204" pitchFamily="34" charset="0"/>
              </a:rPr>
              <a:t>古典</a:t>
            </a:r>
            <a:r>
              <a:rPr lang="en-US" altLang="zh-CN" sz="3200" spc="5">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3200" spc="-10" smtClean="0">
                <a:solidFill>
                  <a:srgbClr val="C00000"/>
                </a:solidFill>
                <a:latin typeface="Arial" panose="020B0604020202020204" pitchFamily="34" charset="0"/>
                <a:ea typeface="黑体" panose="02010609060101010101" pitchFamily="49" charset="-122"/>
                <a:cs typeface="Arial" panose="020B0604020202020204" pitchFamily="34" charset="0"/>
              </a:rPr>
              <a:t>光学显微镜</a:t>
            </a:r>
            <a:r>
              <a:rPr lang="zh-CN" altLang="en-US" sz="3200" spc="-10">
                <a:solidFill>
                  <a:srgbClr val="C00000"/>
                </a:solidFill>
                <a:latin typeface="Arial" panose="020B0604020202020204" pitchFamily="34" charset="0"/>
                <a:ea typeface="黑体" panose="02010609060101010101" pitchFamily="49" charset="-122"/>
                <a:cs typeface="Arial" panose="020B0604020202020204" pitchFamily="34" charset="0"/>
              </a:rPr>
              <a:t>的放大率</a:t>
            </a:r>
            <a:endParaRPr lang="zh-TW" altLang="en-US" sz="2400">
              <a:solidFill>
                <a:srgbClr val="C00000"/>
              </a:solidFill>
              <a:latin typeface="黑体" panose="02010609060101010101" pitchFamily="49" charset="-122"/>
              <a:ea typeface="黑体" panose="02010609060101010101" pitchFamily="49" charset="-122"/>
            </a:endParaRPr>
          </a:p>
        </p:txBody>
      </p:sp>
      <p:sp>
        <p:nvSpPr>
          <p:cNvPr id="6" name="object 4"/>
          <p:cNvSpPr txBox="1"/>
          <p:nvPr/>
        </p:nvSpPr>
        <p:spPr>
          <a:xfrm>
            <a:off x="457199" y="1794396"/>
            <a:ext cx="3967991" cy="430887"/>
          </a:xfrm>
          <a:prstGeom prst="rect">
            <a:avLst/>
          </a:prstGeom>
        </p:spPr>
        <p:txBody>
          <a:bodyPr vert="horz" wrap="square" lIns="0" tIns="0" rIns="0" bIns="0" rtlCol="0">
            <a:spAutoFit/>
          </a:bodyPr>
          <a:lstStyle/>
          <a:p>
            <a:pPr marL="12700">
              <a:lnSpc>
                <a:spcPct val="100000"/>
              </a:lnSpc>
            </a:pPr>
            <a:r>
              <a:rPr sz="2800" smtClean="0">
                <a:latin typeface="Arial" panose="020B0604020202020204" pitchFamily="34" charset="0"/>
                <a:ea typeface="黑体" panose="02010609060101010101" pitchFamily="49" charset="-122"/>
                <a:cs typeface="Arial" panose="020B0604020202020204" pitchFamily="34" charset="0"/>
              </a:rPr>
              <a:t>•</a:t>
            </a:r>
            <a:r>
              <a:rPr lang="en-US" sz="2800" smtClean="0">
                <a:latin typeface="Arial" panose="020B0604020202020204" pitchFamily="34" charset="0"/>
                <a:ea typeface="黑体" panose="02010609060101010101" pitchFamily="49" charset="-122"/>
                <a:cs typeface="Arial" panose="020B0604020202020204" pitchFamily="34" charset="0"/>
              </a:rPr>
              <a:t> </a:t>
            </a:r>
            <a:r>
              <a:rPr sz="2800" smtClean="0">
                <a:latin typeface="Arial" panose="020B0604020202020204" pitchFamily="34" charset="0"/>
                <a:ea typeface="黑体" panose="02010609060101010101" pitchFamily="49" charset="-122"/>
                <a:cs typeface="Arial" panose="020B0604020202020204" pitchFamily="34" charset="0"/>
              </a:rPr>
              <a:t>物镜放大率</a:t>
            </a:r>
            <a:r>
              <a:rPr lang="zh-CN" altLang="en-US" smtClean="0">
                <a:solidFill>
                  <a:srgbClr val="C00000"/>
                </a:solidFill>
                <a:latin typeface="Arial" panose="020B0604020202020204" pitchFamily="34" charset="0"/>
                <a:ea typeface="黑体" panose="02010609060101010101" pitchFamily="49" charset="-122"/>
                <a:cs typeface="Arial" panose="020B0604020202020204" pitchFamily="34" charset="0"/>
              </a:rPr>
              <a:t>（看相似△）</a:t>
            </a:r>
            <a:endParaRPr>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7" name="object 5"/>
          <p:cNvSpPr txBox="1"/>
          <p:nvPr/>
        </p:nvSpPr>
        <p:spPr>
          <a:xfrm>
            <a:off x="457199" y="3268824"/>
            <a:ext cx="4601975" cy="430887"/>
          </a:xfrm>
          <a:prstGeom prst="rect">
            <a:avLst/>
          </a:prstGeom>
        </p:spPr>
        <p:txBody>
          <a:bodyPr vert="horz" wrap="square" lIns="0" tIns="0" rIns="0" bIns="0" rtlCol="0">
            <a:spAutoFit/>
          </a:bodyPr>
          <a:lstStyle/>
          <a:p>
            <a:pPr marL="12700">
              <a:lnSpc>
                <a:spcPct val="100000"/>
              </a:lnSpc>
            </a:pPr>
            <a:r>
              <a:rPr sz="2800" smtClean="0">
                <a:latin typeface="Arial" panose="020B0604020202020204" pitchFamily="34" charset="0"/>
                <a:ea typeface="黑体" panose="02010609060101010101" pitchFamily="49" charset="-122"/>
                <a:cs typeface="Arial" panose="020B0604020202020204" pitchFamily="34" charset="0"/>
              </a:rPr>
              <a:t>•</a:t>
            </a:r>
            <a:r>
              <a:rPr lang="en-US" sz="2800" smtClean="0">
                <a:latin typeface="Arial" panose="020B0604020202020204" pitchFamily="34" charset="0"/>
                <a:ea typeface="黑体" panose="02010609060101010101" pitchFamily="49" charset="-122"/>
                <a:cs typeface="Arial" panose="020B0604020202020204" pitchFamily="34" charset="0"/>
              </a:rPr>
              <a:t> </a:t>
            </a:r>
            <a:r>
              <a:rPr sz="2800" smtClean="0">
                <a:latin typeface="Arial" panose="020B0604020202020204" pitchFamily="34" charset="0"/>
                <a:ea typeface="黑体" panose="02010609060101010101" pitchFamily="49" charset="-122"/>
                <a:cs typeface="Arial" panose="020B0604020202020204" pitchFamily="34" charset="0"/>
              </a:rPr>
              <a:t>目镜放大率</a:t>
            </a:r>
            <a:r>
              <a:rPr lang="zh-CN" altLang="en-US" smtClean="0">
                <a:solidFill>
                  <a:srgbClr val="C00000"/>
                </a:solidFill>
                <a:latin typeface="Arial" panose="020B0604020202020204" pitchFamily="34" charset="0"/>
                <a:ea typeface="黑体" panose="02010609060101010101" pitchFamily="49" charset="-122"/>
                <a:cs typeface="Arial" panose="020B0604020202020204" pitchFamily="34" charset="0"/>
              </a:rPr>
              <a:t>（类似于放大镜）</a:t>
            </a:r>
            <a:endParaRPr>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8" name="object 6"/>
          <p:cNvSpPr txBox="1"/>
          <p:nvPr/>
        </p:nvSpPr>
        <p:spPr>
          <a:xfrm>
            <a:off x="457200" y="4765600"/>
            <a:ext cx="2061845" cy="430887"/>
          </a:xfrm>
          <a:prstGeom prst="rect">
            <a:avLst/>
          </a:prstGeom>
        </p:spPr>
        <p:txBody>
          <a:bodyPr vert="horz" wrap="square" lIns="0" tIns="0" rIns="0" bIns="0" rtlCol="0">
            <a:spAutoFit/>
          </a:bodyPr>
          <a:lstStyle/>
          <a:p>
            <a:pPr marL="12700">
              <a:lnSpc>
                <a:spcPct val="100000"/>
              </a:lnSpc>
            </a:pPr>
            <a:r>
              <a:rPr sz="2800" smtClean="0">
                <a:latin typeface="Arial" panose="020B0604020202020204" pitchFamily="34" charset="0"/>
                <a:ea typeface="黑体" panose="02010609060101010101" pitchFamily="49" charset="-122"/>
                <a:cs typeface="Arial" panose="020B0604020202020204" pitchFamily="34" charset="0"/>
              </a:rPr>
              <a:t>•</a:t>
            </a:r>
            <a:r>
              <a:rPr lang="en-US" sz="2800" smtClean="0">
                <a:latin typeface="Arial" panose="020B0604020202020204" pitchFamily="34" charset="0"/>
                <a:ea typeface="黑体" panose="02010609060101010101" pitchFamily="49" charset="-122"/>
                <a:cs typeface="Arial" panose="020B0604020202020204" pitchFamily="34" charset="0"/>
              </a:rPr>
              <a:t> </a:t>
            </a:r>
            <a:r>
              <a:rPr sz="2800" smtClean="0">
                <a:latin typeface="Arial" panose="020B0604020202020204" pitchFamily="34" charset="0"/>
                <a:ea typeface="黑体" panose="02010609060101010101" pitchFamily="49" charset="-122"/>
                <a:cs typeface="Arial" panose="020B0604020202020204" pitchFamily="34" charset="0"/>
              </a:rPr>
              <a:t>总放大率</a:t>
            </a:r>
            <a:endParaRPr sz="2800">
              <a:latin typeface="Arial" panose="020B0604020202020204" pitchFamily="34" charset="0"/>
              <a:ea typeface="黑体" panose="02010609060101010101" pitchFamily="49" charset="-122"/>
              <a:cs typeface="Arial" panose="020B0604020202020204" pitchFamily="34" charset="0"/>
            </a:endParaRPr>
          </a:p>
        </p:txBody>
      </p:sp>
      <p:sp>
        <p:nvSpPr>
          <p:cNvPr id="23" name="object 43"/>
          <p:cNvSpPr/>
          <p:nvPr/>
        </p:nvSpPr>
        <p:spPr>
          <a:xfrm>
            <a:off x="1273563" y="3751961"/>
            <a:ext cx="3674999" cy="1122362"/>
          </a:xfrm>
          <a:prstGeom prst="rect">
            <a:avLst/>
          </a:prstGeom>
          <a:blipFill>
            <a:blip r:embed="rId4" cstate="print"/>
            <a:stretch>
              <a:fillRect/>
            </a:stretch>
          </a:blipFill>
        </p:spPr>
        <p:txBody>
          <a:bodyPr wrap="square" lIns="0" tIns="0" rIns="0" bIns="0" rtlCol="0"/>
          <a:lstStyle/>
          <a:p>
            <a:endParaRPr sz="1600">
              <a:latin typeface="Arial" panose="020B0604020202020204" pitchFamily="34" charset="0"/>
              <a:ea typeface="黑体" panose="02010609060101010101" pitchFamily="49" charset="-122"/>
              <a:cs typeface="Arial" panose="020B0604020202020204" pitchFamily="34" charset="0"/>
            </a:endParaRPr>
          </a:p>
        </p:txBody>
      </p:sp>
      <p:graphicFrame>
        <p:nvGraphicFramePr>
          <p:cNvPr id="24" name="对象 23"/>
          <p:cNvGraphicFramePr>
            <a:graphicFrameLocks noChangeAspect="1"/>
          </p:cNvGraphicFramePr>
          <p:nvPr/>
        </p:nvGraphicFramePr>
        <p:xfrm>
          <a:off x="1270168" y="2193512"/>
          <a:ext cx="1770041" cy="1135498"/>
        </p:xfrm>
        <a:graphic>
          <a:graphicData uri="http://schemas.openxmlformats.org/presentationml/2006/ole">
            <mc:AlternateContent xmlns:mc="http://schemas.openxmlformats.org/markup-compatibility/2006">
              <mc:Choice xmlns:v="urn:schemas-microsoft-com:vml" Requires="v">
                <p:oleObj spid="_x0000_s9286" name="Equation" r:id="rId5" imgW="672840" imgH="431640" progId="Equation.DSMT4">
                  <p:embed/>
                </p:oleObj>
              </mc:Choice>
              <mc:Fallback>
                <p:oleObj name="Equation" r:id="rId5" imgW="672840" imgH="431640" progId="Equation.DSMT4">
                  <p:embed/>
                  <p:pic>
                    <p:nvPicPr>
                      <p:cNvPr id="24" name="对象 23"/>
                      <p:cNvPicPr/>
                      <p:nvPr/>
                    </p:nvPicPr>
                    <p:blipFill>
                      <a:blip r:embed="rId6"/>
                      <a:stretch>
                        <a:fillRect/>
                      </a:stretch>
                    </p:blipFill>
                    <p:spPr>
                      <a:xfrm>
                        <a:off x="1270168" y="2193512"/>
                        <a:ext cx="1770041" cy="1135498"/>
                      </a:xfrm>
                      <a:prstGeom prst="rect">
                        <a:avLst/>
                      </a:prstGeom>
                    </p:spPr>
                  </p:pic>
                </p:oleObj>
              </mc:Fallback>
            </mc:AlternateContent>
          </a:graphicData>
        </a:graphic>
      </p:graphicFrame>
      <p:sp>
        <p:nvSpPr>
          <p:cNvPr id="4" name="矩形 3"/>
          <p:cNvSpPr/>
          <p:nvPr/>
        </p:nvSpPr>
        <p:spPr>
          <a:xfrm>
            <a:off x="1225032" y="5272906"/>
            <a:ext cx="1832809" cy="523220"/>
          </a:xfrm>
          <a:prstGeom prst="rect">
            <a:avLst/>
          </a:prstGeom>
        </p:spPr>
        <p:txBody>
          <a:bodyPr wrap="none">
            <a:spAutoFit/>
          </a:bodyPr>
          <a:lstStyle/>
          <a:p>
            <a:pPr marL="12700">
              <a:lnSpc>
                <a:spcPct val="100000"/>
              </a:lnSpc>
            </a:pPr>
            <a:r>
              <a:rPr lang="en-US" altLang="zh-CN" sz="2800" i="1" spc="65">
                <a:latin typeface="Times New Roman"/>
                <a:cs typeface="Times New Roman"/>
              </a:rPr>
              <a:t>M</a:t>
            </a:r>
            <a:r>
              <a:rPr lang="en-US" altLang="zh-CN" sz="2800" i="1" spc="340">
                <a:latin typeface="Times New Roman"/>
                <a:cs typeface="Times New Roman"/>
              </a:rPr>
              <a:t> </a:t>
            </a:r>
            <a:r>
              <a:rPr lang="en-US" altLang="zh-CN" sz="2800" spc="40">
                <a:latin typeface="Symbol"/>
                <a:cs typeface="Symbol"/>
              </a:rPr>
              <a:t></a:t>
            </a:r>
            <a:r>
              <a:rPr lang="en-US" altLang="zh-CN" sz="2800" spc="-35">
                <a:latin typeface="Times New Roman"/>
                <a:cs typeface="Times New Roman"/>
              </a:rPr>
              <a:t> </a:t>
            </a:r>
            <a:r>
              <a:rPr lang="en-US" altLang="zh-CN" sz="2800" i="1" spc="325" smtClean="0">
                <a:latin typeface="Times New Roman"/>
                <a:cs typeface="Times New Roman"/>
              </a:rPr>
              <a:t>M</a:t>
            </a:r>
            <a:r>
              <a:rPr lang="en-US" altLang="zh-CN" sz="2400" i="1" spc="37" baseline="-23569">
                <a:latin typeface="Times New Roman"/>
                <a:cs typeface="Times New Roman"/>
              </a:rPr>
              <a:t>o</a:t>
            </a:r>
            <a:r>
              <a:rPr lang="en-US" altLang="zh-CN" sz="2400" i="1" spc="-337" baseline="-23569" smtClean="0">
                <a:latin typeface="Times New Roman"/>
                <a:cs typeface="Times New Roman"/>
              </a:rPr>
              <a:t> </a:t>
            </a:r>
            <a:r>
              <a:rPr lang="en-US" altLang="zh-CN" sz="2800" i="1" spc="325" smtClean="0">
                <a:latin typeface="Times New Roman"/>
                <a:cs typeface="Times New Roman"/>
              </a:rPr>
              <a:t>M</a:t>
            </a:r>
            <a:r>
              <a:rPr lang="en-US" altLang="zh-CN" sz="2400" i="1" spc="44" baseline="-23569">
                <a:latin typeface="Times New Roman"/>
                <a:cs typeface="Times New Roman"/>
              </a:rPr>
              <a:t>e</a:t>
            </a:r>
            <a:endParaRPr lang="en-US" altLang="zh-CN" sz="2400" baseline="-23569">
              <a:latin typeface="Times New Roman"/>
              <a:cs typeface="Times New Roman"/>
            </a:endParaRPr>
          </a:p>
        </p:txBody>
      </p:sp>
      <p:graphicFrame>
        <p:nvGraphicFramePr>
          <p:cNvPr id="26" name="对象 25"/>
          <p:cNvGraphicFramePr>
            <a:graphicFrameLocks noChangeAspect="1"/>
          </p:cNvGraphicFramePr>
          <p:nvPr/>
        </p:nvGraphicFramePr>
        <p:xfrm>
          <a:off x="3040209" y="5054243"/>
          <a:ext cx="1636712" cy="1135062"/>
        </p:xfrm>
        <a:graphic>
          <a:graphicData uri="http://schemas.openxmlformats.org/presentationml/2006/ole">
            <mc:AlternateContent xmlns:mc="http://schemas.openxmlformats.org/markup-compatibility/2006">
              <mc:Choice xmlns:v="urn:schemas-microsoft-com:vml" Requires="v">
                <p:oleObj spid="_x0000_s9287" name="Equation" r:id="rId7" imgW="622080" imgH="431640" progId="Equation.DSMT4">
                  <p:embed/>
                </p:oleObj>
              </mc:Choice>
              <mc:Fallback>
                <p:oleObj name="Equation" r:id="rId7" imgW="622080" imgH="431640" progId="Equation.DSMT4">
                  <p:embed/>
                  <p:pic>
                    <p:nvPicPr>
                      <p:cNvPr id="26" name="对象 25"/>
                      <p:cNvPicPr/>
                      <p:nvPr/>
                    </p:nvPicPr>
                    <p:blipFill>
                      <a:blip r:embed="rId8"/>
                      <a:stretch>
                        <a:fillRect/>
                      </a:stretch>
                    </p:blipFill>
                    <p:spPr>
                      <a:xfrm>
                        <a:off x="3040209" y="5054243"/>
                        <a:ext cx="1636712" cy="1135062"/>
                      </a:xfrm>
                      <a:prstGeom prst="rect">
                        <a:avLst/>
                      </a:prstGeom>
                    </p:spPr>
                  </p:pic>
                </p:oleObj>
              </mc:Fallback>
            </mc:AlternateContent>
          </a:graphicData>
        </a:graphic>
      </p:graphicFrame>
      <p:sp>
        <p:nvSpPr>
          <p:cNvPr id="42" name="object 33"/>
          <p:cNvSpPr txBox="1"/>
          <p:nvPr/>
        </p:nvSpPr>
        <p:spPr>
          <a:xfrm>
            <a:off x="5059175" y="1700992"/>
            <a:ext cx="939800" cy="282129"/>
          </a:xfrm>
          <a:prstGeom prst="rect">
            <a:avLst/>
          </a:prstGeom>
        </p:spPr>
        <p:txBody>
          <a:bodyPr vert="horz" wrap="square" lIns="0" tIns="0" rIns="0" bIns="0" rtlCol="0">
            <a:spAutoFit/>
          </a:bodyPr>
          <a:lstStyle/>
          <a:p>
            <a:pPr marL="12700">
              <a:lnSpc>
                <a:spcPts val="2160"/>
              </a:lnSpc>
            </a:pPr>
            <a:r>
              <a:rPr sz="1800" smtClean="0">
                <a:latin typeface="Arial" panose="020B0604020202020204" pitchFamily="34" charset="0"/>
                <a:ea typeface="黑体" panose="02010609060101010101" pitchFamily="49" charset="-122"/>
                <a:cs typeface="Arial" panose="020B0604020202020204" pitchFamily="34" charset="0"/>
              </a:rPr>
              <a:t>目镜焦距</a:t>
            </a:r>
            <a:endParaRPr sz="1800">
              <a:latin typeface="Arial" panose="020B0604020202020204" pitchFamily="34" charset="0"/>
              <a:ea typeface="黑体" panose="02010609060101010101" pitchFamily="49" charset="-122"/>
              <a:cs typeface="Arial" panose="020B0604020202020204" pitchFamily="34" charset="0"/>
            </a:endParaRPr>
          </a:p>
        </p:txBody>
      </p:sp>
      <p:sp>
        <p:nvSpPr>
          <p:cNvPr id="43" name="object 34"/>
          <p:cNvSpPr txBox="1"/>
          <p:nvPr/>
        </p:nvSpPr>
        <p:spPr>
          <a:xfrm>
            <a:off x="4665097" y="2360904"/>
            <a:ext cx="1398905" cy="276999"/>
          </a:xfrm>
          <a:prstGeom prst="rect">
            <a:avLst/>
          </a:prstGeom>
        </p:spPr>
        <p:txBody>
          <a:bodyPr vert="horz" wrap="square" lIns="0" tIns="0" rIns="0" bIns="0" rtlCol="0">
            <a:spAutoFit/>
          </a:bodyPr>
          <a:lstStyle/>
          <a:p>
            <a:pPr marL="12700">
              <a:lnSpc>
                <a:spcPct val="100000"/>
              </a:lnSpc>
            </a:pPr>
            <a:r>
              <a:rPr sz="1800" smtClean="0">
                <a:latin typeface="Arial" panose="020B0604020202020204" pitchFamily="34" charset="0"/>
                <a:ea typeface="黑体" panose="02010609060101010101" pitchFamily="49" charset="-122"/>
                <a:cs typeface="Arial" panose="020B0604020202020204" pitchFamily="34" charset="0"/>
              </a:rPr>
              <a:t>物镜成像管长</a:t>
            </a:r>
            <a:endParaRPr sz="1800">
              <a:latin typeface="Arial" panose="020B0604020202020204" pitchFamily="34" charset="0"/>
              <a:ea typeface="黑体" panose="02010609060101010101" pitchFamily="49" charset="-122"/>
              <a:cs typeface="Arial" panose="020B0604020202020204" pitchFamily="34" charset="0"/>
            </a:endParaRPr>
          </a:p>
        </p:txBody>
      </p:sp>
      <p:sp>
        <p:nvSpPr>
          <p:cNvPr id="44" name="object 35"/>
          <p:cNvSpPr txBox="1"/>
          <p:nvPr/>
        </p:nvSpPr>
        <p:spPr>
          <a:xfrm>
            <a:off x="5007680" y="3149754"/>
            <a:ext cx="939800" cy="276999"/>
          </a:xfrm>
          <a:prstGeom prst="rect">
            <a:avLst/>
          </a:prstGeom>
        </p:spPr>
        <p:txBody>
          <a:bodyPr vert="horz" wrap="square" lIns="0" tIns="0" rIns="0" bIns="0" rtlCol="0">
            <a:spAutoFit/>
          </a:bodyPr>
          <a:lstStyle/>
          <a:p>
            <a:pPr marL="12700">
              <a:lnSpc>
                <a:spcPct val="100000"/>
              </a:lnSpc>
            </a:pPr>
            <a:r>
              <a:rPr sz="1800" smtClean="0">
                <a:latin typeface="Arial" panose="020B0604020202020204" pitchFamily="34" charset="0"/>
                <a:ea typeface="黑体" panose="02010609060101010101" pitchFamily="49" charset="-122"/>
                <a:cs typeface="Arial" panose="020B0604020202020204" pitchFamily="34" charset="0"/>
              </a:rPr>
              <a:t>物镜焦距</a:t>
            </a:r>
            <a:endParaRPr sz="1800">
              <a:latin typeface="Arial" panose="020B0604020202020204" pitchFamily="34" charset="0"/>
              <a:ea typeface="黑体" panose="02010609060101010101" pitchFamily="49" charset="-122"/>
              <a:cs typeface="Arial" panose="020B0604020202020204" pitchFamily="34" charset="0"/>
            </a:endParaRPr>
          </a:p>
        </p:txBody>
      </p:sp>
      <p:sp>
        <p:nvSpPr>
          <p:cNvPr id="69" name="object 2"/>
          <p:cNvSpPr txBox="1"/>
          <p:nvPr/>
        </p:nvSpPr>
        <p:spPr>
          <a:xfrm>
            <a:off x="7974620" y="5247429"/>
            <a:ext cx="855344" cy="393065"/>
          </a:xfrm>
          <a:prstGeom prst="rect">
            <a:avLst/>
          </a:prstGeom>
        </p:spPr>
        <p:txBody>
          <a:bodyPr vert="horz" wrap="square" lIns="0" tIns="0" rIns="0" bIns="0" rtlCol="0">
            <a:spAutoFit/>
          </a:bodyPr>
          <a:lstStyle/>
          <a:p>
            <a:pPr marL="12700">
              <a:lnSpc>
                <a:spcPct val="100000"/>
              </a:lnSpc>
            </a:pPr>
            <a:r>
              <a:rPr sz="2450" i="1" spc="-60" dirty="0">
                <a:latin typeface="Times New Roman"/>
                <a:cs typeface="Times New Roman"/>
              </a:rPr>
              <a:t>L</a:t>
            </a:r>
            <a:r>
              <a:rPr sz="2100" spc="52" baseline="-23809" dirty="0">
                <a:latin typeface="Times New Roman"/>
                <a:cs typeface="Times New Roman"/>
              </a:rPr>
              <a:t>2</a:t>
            </a:r>
            <a:r>
              <a:rPr sz="2100" baseline="-23809" dirty="0">
                <a:latin typeface="Times New Roman"/>
                <a:cs typeface="Times New Roman"/>
              </a:rPr>
              <a:t> </a:t>
            </a:r>
            <a:r>
              <a:rPr sz="2100" spc="135" baseline="-23809" dirty="0">
                <a:latin typeface="Times New Roman"/>
                <a:cs typeface="Times New Roman"/>
              </a:rPr>
              <a:t> </a:t>
            </a:r>
            <a:r>
              <a:rPr sz="2450" spc="45" dirty="0">
                <a:latin typeface="Symbol"/>
                <a:cs typeface="Symbol"/>
              </a:rPr>
              <a:t></a:t>
            </a:r>
            <a:r>
              <a:rPr sz="2450" spc="-120" dirty="0">
                <a:latin typeface="Times New Roman"/>
                <a:cs typeface="Times New Roman"/>
              </a:rPr>
              <a:t> </a:t>
            </a:r>
            <a:r>
              <a:rPr sz="2450" spc="60" dirty="0">
                <a:latin typeface="Symbol"/>
                <a:cs typeface="Symbol"/>
              </a:rPr>
              <a:t></a:t>
            </a:r>
            <a:endParaRPr sz="2450">
              <a:latin typeface="Symbol"/>
              <a:cs typeface="Symbol"/>
            </a:endParaRPr>
          </a:p>
        </p:txBody>
      </p:sp>
      <p:sp>
        <p:nvSpPr>
          <p:cNvPr id="70" name="object 19"/>
          <p:cNvSpPr/>
          <p:nvPr/>
        </p:nvSpPr>
        <p:spPr>
          <a:xfrm>
            <a:off x="6131437" y="496451"/>
            <a:ext cx="2215260" cy="4870323"/>
          </a:xfrm>
          <a:prstGeom prst="rect">
            <a:avLst/>
          </a:prstGeom>
          <a:blipFill>
            <a:blip r:embed="rId9" cstate="print"/>
            <a:stretch>
              <a:fillRect/>
            </a:stretch>
          </a:blipFill>
        </p:spPr>
        <p:txBody>
          <a:bodyPr wrap="square" lIns="0" tIns="0" rIns="0" bIns="0" rtlCol="0"/>
          <a:lstStyle/>
          <a:p>
            <a:endParaRPr/>
          </a:p>
        </p:txBody>
      </p:sp>
      <p:sp>
        <p:nvSpPr>
          <p:cNvPr id="71" name="object 20"/>
          <p:cNvSpPr/>
          <p:nvPr/>
        </p:nvSpPr>
        <p:spPr>
          <a:xfrm>
            <a:off x="7509640" y="1933647"/>
            <a:ext cx="736498" cy="287337"/>
          </a:xfrm>
          <a:prstGeom prst="rect">
            <a:avLst/>
          </a:prstGeom>
          <a:blipFill>
            <a:blip r:embed="rId10" cstate="print"/>
            <a:stretch>
              <a:fillRect/>
            </a:stretch>
          </a:blipFill>
        </p:spPr>
        <p:txBody>
          <a:bodyPr wrap="square" lIns="0" tIns="0" rIns="0" bIns="0" rtlCol="0"/>
          <a:lstStyle/>
          <a:p>
            <a:endParaRPr/>
          </a:p>
        </p:txBody>
      </p:sp>
      <p:sp>
        <p:nvSpPr>
          <p:cNvPr id="72" name="object 21"/>
          <p:cNvSpPr/>
          <p:nvPr/>
        </p:nvSpPr>
        <p:spPr>
          <a:xfrm>
            <a:off x="6131437" y="1933647"/>
            <a:ext cx="731520" cy="287655"/>
          </a:xfrm>
          <a:custGeom>
            <a:avLst/>
            <a:gdLst/>
            <a:ahLst/>
            <a:cxnLst/>
            <a:rect l="l" t="t" r="r" b="b"/>
            <a:pathLst>
              <a:path w="731520" h="287655">
                <a:moveTo>
                  <a:pt x="0" y="287337"/>
                </a:moveTo>
                <a:lnTo>
                  <a:pt x="730935" y="287337"/>
                </a:lnTo>
                <a:lnTo>
                  <a:pt x="730935" y="0"/>
                </a:lnTo>
                <a:lnTo>
                  <a:pt x="0" y="0"/>
                </a:lnTo>
                <a:lnTo>
                  <a:pt x="0" y="287337"/>
                </a:lnTo>
                <a:close/>
              </a:path>
            </a:pathLst>
          </a:custGeom>
          <a:solidFill>
            <a:srgbClr val="FFFFFF"/>
          </a:solidFill>
        </p:spPr>
        <p:txBody>
          <a:bodyPr wrap="square" lIns="0" tIns="0" rIns="0" bIns="0" rtlCol="0"/>
          <a:lstStyle/>
          <a:p>
            <a:endParaRPr/>
          </a:p>
        </p:txBody>
      </p:sp>
      <p:sp>
        <p:nvSpPr>
          <p:cNvPr id="73" name="object 22"/>
          <p:cNvSpPr/>
          <p:nvPr/>
        </p:nvSpPr>
        <p:spPr>
          <a:xfrm>
            <a:off x="6131437" y="1933647"/>
            <a:ext cx="731520" cy="287655"/>
          </a:xfrm>
          <a:custGeom>
            <a:avLst/>
            <a:gdLst/>
            <a:ahLst/>
            <a:cxnLst/>
            <a:rect l="l" t="t" r="r" b="b"/>
            <a:pathLst>
              <a:path w="731520" h="287655">
                <a:moveTo>
                  <a:pt x="0" y="287337"/>
                </a:moveTo>
                <a:lnTo>
                  <a:pt x="730935" y="287337"/>
                </a:lnTo>
                <a:lnTo>
                  <a:pt x="730935" y="0"/>
                </a:lnTo>
                <a:lnTo>
                  <a:pt x="0" y="0"/>
                </a:lnTo>
                <a:lnTo>
                  <a:pt x="0" y="287337"/>
                </a:lnTo>
                <a:close/>
              </a:path>
            </a:pathLst>
          </a:custGeom>
          <a:ln w="9525">
            <a:solidFill>
              <a:srgbClr val="FFFFFF"/>
            </a:solidFill>
          </a:ln>
        </p:spPr>
        <p:txBody>
          <a:bodyPr wrap="square" lIns="0" tIns="0" rIns="0" bIns="0" rtlCol="0"/>
          <a:lstStyle/>
          <a:p>
            <a:endParaRPr/>
          </a:p>
        </p:txBody>
      </p:sp>
      <p:sp>
        <p:nvSpPr>
          <p:cNvPr id="74" name="object 23"/>
          <p:cNvSpPr txBox="1"/>
          <p:nvPr/>
        </p:nvSpPr>
        <p:spPr>
          <a:xfrm>
            <a:off x="6312170" y="2281902"/>
            <a:ext cx="301625" cy="1179830"/>
          </a:xfrm>
          <a:prstGeom prst="rect">
            <a:avLst/>
          </a:prstGeom>
        </p:spPr>
        <p:txBody>
          <a:bodyPr vert="horz" wrap="square" lIns="0" tIns="0" rIns="0" bIns="0" rtlCol="0">
            <a:spAutoFit/>
          </a:bodyPr>
          <a:lstStyle/>
          <a:p>
            <a:pPr marL="12700">
              <a:lnSpc>
                <a:spcPct val="100000"/>
              </a:lnSpc>
            </a:pPr>
            <a:r>
              <a:rPr sz="2850" i="1" spc="-245" dirty="0">
                <a:latin typeface="Times New Roman"/>
                <a:cs typeface="Times New Roman"/>
              </a:rPr>
              <a:t>L</a:t>
            </a:r>
            <a:r>
              <a:rPr sz="2475" spc="7" baseline="-23569" dirty="0">
                <a:latin typeface="Times New Roman"/>
                <a:cs typeface="Times New Roman"/>
              </a:rPr>
              <a:t>1</a:t>
            </a:r>
            <a:endParaRPr sz="2475" baseline="-23569">
              <a:latin typeface="Times New Roman"/>
              <a:cs typeface="Times New Roman"/>
            </a:endParaRPr>
          </a:p>
          <a:p>
            <a:pPr marL="40640">
              <a:lnSpc>
                <a:spcPct val="100000"/>
              </a:lnSpc>
              <a:spcBef>
                <a:spcPts val="2310"/>
              </a:spcBef>
            </a:pPr>
            <a:r>
              <a:rPr sz="2850" i="1" spc="155" dirty="0">
                <a:latin typeface="Times New Roman"/>
                <a:cs typeface="Times New Roman"/>
              </a:rPr>
              <a:t>f</a:t>
            </a:r>
            <a:r>
              <a:rPr sz="2475" i="1" baseline="-23569" dirty="0">
                <a:latin typeface="Times New Roman"/>
                <a:cs typeface="Times New Roman"/>
              </a:rPr>
              <a:t>o</a:t>
            </a:r>
            <a:endParaRPr sz="2475" baseline="-23569">
              <a:latin typeface="Times New Roman"/>
              <a:cs typeface="Times New Roman"/>
            </a:endParaRPr>
          </a:p>
        </p:txBody>
      </p:sp>
      <p:sp>
        <p:nvSpPr>
          <p:cNvPr id="75" name="object 24"/>
          <p:cNvSpPr txBox="1"/>
          <p:nvPr/>
        </p:nvSpPr>
        <p:spPr>
          <a:xfrm>
            <a:off x="6370709" y="1589759"/>
            <a:ext cx="238760" cy="451484"/>
          </a:xfrm>
          <a:prstGeom prst="rect">
            <a:avLst/>
          </a:prstGeom>
        </p:spPr>
        <p:txBody>
          <a:bodyPr vert="horz" wrap="square" lIns="0" tIns="0" rIns="0" bIns="0" rtlCol="0">
            <a:spAutoFit/>
          </a:bodyPr>
          <a:lstStyle/>
          <a:p>
            <a:pPr marL="12700">
              <a:lnSpc>
                <a:spcPct val="100000"/>
              </a:lnSpc>
            </a:pPr>
            <a:r>
              <a:rPr sz="2850" i="1" spc="150" dirty="0">
                <a:latin typeface="Times New Roman"/>
                <a:cs typeface="Times New Roman"/>
              </a:rPr>
              <a:t>f</a:t>
            </a:r>
            <a:r>
              <a:rPr sz="2475" i="1" spc="-7" baseline="-23569" dirty="0">
                <a:latin typeface="Times New Roman"/>
                <a:cs typeface="Times New Roman"/>
              </a:rPr>
              <a:t>e</a:t>
            </a:r>
            <a:endParaRPr sz="2475" baseline="-23569">
              <a:latin typeface="Times New Roman"/>
              <a:cs typeface="Times New Roman"/>
            </a:endParaRPr>
          </a:p>
        </p:txBody>
      </p:sp>
      <p:sp>
        <p:nvSpPr>
          <p:cNvPr id="76" name="object 25"/>
          <p:cNvSpPr/>
          <p:nvPr/>
        </p:nvSpPr>
        <p:spPr>
          <a:xfrm>
            <a:off x="6505578" y="1331477"/>
            <a:ext cx="310896" cy="922020"/>
          </a:xfrm>
          <a:prstGeom prst="rect">
            <a:avLst/>
          </a:prstGeom>
          <a:blipFill>
            <a:blip r:embed="rId11" cstate="print"/>
            <a:stretch>
              <a:fillRect/>
            </a:stretch>
          </a:blipFill>
        </p:spPr>
        <p:txBody>
          <a:bodyPr wrap="square" lIns="0" tIns="0" rIns="0" bIns="0" rtlCol="0"/>
          <a:lstStyle/>
          <a:p>
            <a:endParaRPr/>
          </a:p>
        </p:txBody>
      </p:sp>
      <p:sp>
        <p:nvSpPr>
          <p:cNvPr id="77" name="object 26"/>
          <p:cNvSpPr/>
          <p:nvPr/>
        </p:nvSpPr>
        <p:spPr>
          <a:xfrm>
            <a:off x="6602099" y="1466985"/>
            <a:ext cx="118110" cy="610870"/>
          </a:xfrm>
          <a:custGeom>
            <a:avLst/>
            <a:gdLst/>
            <a:ahLst/>
            <a:cxnLst/>
            <a:rect l="l" t="t" r="r" b="b"/>
            <a:pathLst>
              <a:path w="118109" h="610869">
                <a:moveTo>
                  <a:pt x="14096" y="494411"/>
                </a:moveTo>
                <a:lnTo>
                  <a:pt x="8000" y="497966"/>
                </a:lnTo>
                <a:lnTo>
                  <a:pt x="2031" y="501523"/>
                </a:lnTo>
                <a:lnTo>
                  <a:pt x="0" y="509270"/>
                </a:lnTo>
                <a:lnTo>
                  <a:pt x="3428" y="515365"/>
                </a:lnTo>
                <a:lnTo>
                  <a:pt x="58927" y="610362"/>
                </a:lnTo>
                <a:lnTo>
                  <a:pt x="73585" y="585215"/>
                </a:lnTo>
                <a:lnTo>
                  <a:pt x="46227" y="585215"/>
                </a:lnTo>
                <a:lnTo>
                  <a:pt x="46100" y="538026"/>
                </a:lnTo>
                <a:lnTo>
                  <a:pt x="21843" y="496443"/>
                </a:lnTo>
                <a:lnTo>
                  <a:pt x="14096" y="494411"/>
                </a:lnTo>
                <a:close/>
              </a:path>
              <a:path w="118109" h="610869">
                <a:moveTo>
                  <a:pt x="46227" y="538244"/>
                </a:moveTo>
                <a:lnTo>
                  <a:pt x="46227" y="585215"/>
                </a:lnTo>
                <a:lnTo>
                  <a:pt x="71627" y="585215"/>
                </a:lnTo>
                <a:lnTo>
                  <a:pt x="71627" y="578738"/>
                </a:lnTo>
                <a:lnTo>
                  <a:pt x="47878" y="578738"/>
                </a:lnTo>
                <a:lnTo>
                  <a:pt x="58864" y="559906"/>
                </a:lnTo>
                <a:lnTo>
                  <a:pt x="46227" y="538244"/>
                </a:lnTo>
                <a:close/>
              </a:path>
              <a:path w="118109" h="610869">
                <a:moveTo>
                  <a:pt x="103631" y="494411"/>
                </a:moveTo>
                <a:lnTo>
                  <a:pt x="95884" y="496443"/>
                </a:lnTo>
                <a:lnTo>
                  <a:pt x="71627" y="538026"/>
                </a:lnTo>
                <a:lnTo>
                  <a:pt x="71627" y="585215"/>
                </a:lnTo>
                <a:lnTo>
                  <a:pt x="73585" y="585215"/>
                </a:lnTo>
                <a:lnTo>
                  <a:pt x="117855" y="509270"/>
                </a:lnTo>
                <a:lnTo>
                  <a:pt x="115824" y="501523"/>
                </a:lnTo>
                <a:lnTo>
                  <a:pt x="103631" y="494411"/>
                </a:lnTo>
                <a:close/>
              </a:path>
              <a:path w="118109" h="610869">
                <a:moveTo>
                  <a:pt x="58864" y="559906"/>
                </a:moveTo>
                <a:lnTo>
                  <a:pt x="47878" y="578738"/>
                </a:lnTo>
                <a:lnTo>
                  <a:pt x="69850" y="578738"/>
                </a:lnTo>
                <a:lnTo>
                  <a:pt x="58864" y="559906"/>
                </a:lnTo>
                <a:close/>
              </a:path>
              <a:path w="118109" h="610869">
                <a:moveTo>
                  <a:pt x="71627" y="538026"/>
                </a:moveTo>
                <a:lnTo>
                  <a:pt x="58864" y="559906"/>
                </a:lnTo>
                <a:lnTo>
                  <a:pt x="69850" y="578738"/>
                </a:lnTo>
                <a:lnTo>
                  <a:pt x="71627" y="578738"/>
                </a:lnTo>
                <a:lnTo>
                  <a:pt x="71627" y="538026"/>
                </a:lnTo>
                <a:close/>
              </a:path>
              <a:path w="118109" h="610869">
                <a:moveTo>
                  <a:pt x="58864" y="50455"/>
                </a:moveTo>
                <a:lnTo>
                  <a:pt x="46227" y="72117"/>
                </a:lnTo>
                <a:lnTo>
                  <a:pt x="46227" y="538244"/>
                </a:lnTo>
                <a:lnTo>
                  <a:pt x="58864" y="559906"/>
                </a:lnTo>
                <a:lnTo>
                  <a:pt x="71500" y="538244"/>
                </a:lnTo>
                <a:lnTo>
                  <a:pt x="71627" y="72335"/>
                </a:lnTo>
                <a:lnTo>
                  <a:pt x="58864" y="50455"/>
                </a:lnTo>
                <a:close/>
              </a:path>
              <a:path w="118109" h="610869">
                <a:moveTo>
                  <a:pt x="58927" y="0"/>
                </a:moveTo>
                <a:lnTo>
                  <a:pt x="3428" y="94996"/>
                </a:lnTo>
                <a:lnTo>
                  <a:pt x="0" y="101091"/>
                </a:lnTo>
                <a:lnTo>
                  <a:pt x="2031" y="108838"/>
                </a:lnTo>
                <a:lnTo>
                  <a:pt x="8000" y="112395"/>
                </a:lnTo>
                <a:lnTo>
                  <a:pt x="14096" y="115950"/>
                </a:lnTo>
                <a:lnTo>
                  <a:pt x="21843" y="113919"/>
                </a:lnTo>
                <a:lnTo>
                  <a:pt x="46227" y="72117"/>
                </a:lnTo>
                <a:lnTo>
                  <a:pt x="46227" y="25273"/>
                </a:lnTo>
                <a:lnTo>
                  <a:pt x="73659" y="25273"/>
                </a:lnTo>
                <a:lnTo>
                  <a:pt x="58927" y="0"/>
                </a:lnTo>
                <a:close/>
              </a:path>
              <a:path w="118109" h="610869">
                <a:moveTo>
                  <a:pt x="73659" y="25273"/>
                </a:moveTo>
                <a:lnTo>
                  <a:pt x="71627" y="25273"/>
                </a:lnTo>
                <a:lnTo>
                  <a:pt x="71627" y="72335"/>
                </a:lnTo>
                <a:lnTo>
                  <a:pt x="95884" y="113919"/>
                </a:lnTo>
                <a:lnTo>
                  <a:pt x="103631" y="115950"/>
                </a:lnTo>
                <a:lnTo>
                  <a:pt x="115824" y="108838"/>
                </a:lnTo>
                <a:lnTo>
                  <a:pt x="117855" y="101091"/>
                </a:lnTo>
                <a:lnTo>
                  <a:pt x="73659" y="25273"/>
                </a:lnTo>
                <a:close/>
              </a:path>
              <a:path w="118109" h="610869">
                <a:moveTo>
                  <a:pt x="71627" y="31623"/>
                </a:moveTo>
                <a:lnTo>
                  <a:pt x="69850" y="31623"/>
                </a:lnTo>
                <a:lnTo>
                  <a:pt x="58864" y="50455"/>
                </a:lnTo>
                <a:lnTo>
                  <a:pt x="71627" y="72335"/>
                </a:lnTo>
                <a:lnTo>
                  <a:pt x="71627" y="31623"/>
                </a:lnTo>
                <a:close/>
              </a:path>
              <a:path w="118109" h="610869">
                <a:moveTo>
                  <a:pt x="71627" y="25273"/>
                </a:moveTo>
                <a:lnTo>
                  <a:pt x="46227" y="25273"/>
                </a:lnTo>
                <a:lnTo>
                  <a:pt x="46227" y="72117"/>
                </a:lnTo>
                <a:lnTo>
                  <a:pt x="58864" y="50455"/>
                </a:lnTo>
                <a:lnTo>
                  <a:pt x="47878" y="31623"/>
                </a:lnTo>
                <a:lnTo>
                  <a:pt x="71627" y="31623"/>
                </a:lnTo>
                <a:lnTo>
                  <a:pt x="71627" y="25273"/>
                </a:lnTo>
                <a:close/>
              </a:path>
              <a:path w="118109" h="610869">
                <a:moveTo>
                  <a:pt x="69850" y="31623"/>
                </a:moveTo>
                <a:lnTo>
                  <a:pt x="47878" y="31623"/>
                </a:lnTo>
                <a:lnTo>
                  <a:pt x="58864" y="50455"/>
                </a:lnTo>
                <a:lnTo>
                  <a:pt x="69850" y="31623"/>
                </a:lnTo>
                <a:close/>
              </a:path>
            </a:pathLst>
          </a:custGeom>
          <a:solidFill>
            <a:srgbClr val="008000"/>
          </a:solidFill>
        </p:spPr>
        <p:txBody>
          <a:bodyPr wrap="square" lIns="0" tIns="0" rIns="0" bIns="0" rtlCol="0"/>
          <a:lstStyle/>
          <a:p>
            <a:endParaRPr/>
          </a:p>
        </p:txBody>
      </p:sp>
      <p:sp>
        <p:nvSpPr>
          <p:cNvPr id="78" name="object 27"/>
          <p:cNvSpPr/>
          <p:nvPr/>
        </p:nvSpPr>
        <p:spPr>
          <a:xfrm>
            <a:off x="6505578" y="1941077"/>
            <a:ext cx="310896" cy="1146048"/>
          </a:xfrm>
          <a:prstGeom prst="rect">
            <a:avLst/>
          </a:prstGeom>
          <a:blipFill>
            <a:blip r:embed="rId12" cstate="print"/>
            <a:stretch>
              <a:fillRect/>
            </a:stretch>
          </a:blipFill>
        </p:spPr>
        <p:txBody>
          <a:bodyPr wrap="square" lIns="0" tIns="0" rIns="0" bIns="0" rtlCol="0"/>
          <a:lstStyle/>
          <a:p>
            <a:endParaRPr/>
          </a:p>
        </p:txBody>
      </p:sp>
      <p:sp>
        <p:nvSpPr>
          <p:cNvPr id="79" name="object 28"/>
          <p:cNvSpPr/>
          <p:nvPr/>
        </p:nvSpPr>
        <p:spPr>
          <a:xfrm>
            <a:off x="6602099" y="2077220"/>
            <a:ext cx="118110" cy="833755"/>
          </a:xfrm>
          <a:custGeom>
            <a:avLst/>
            <a:gdLst/>
            <a:ahLst/>
            <a:cxnLst/>
            <a:rect l="l" t="t" r="r" b="b"/>
            <a:pathLst>
              <a:path w="118109" h="833755">
                <a:moveTo>
                  <a:pt x="14096" y="717676"/>
                </a:moveTo>
                <a:lnTo>
                  <a:pt x="2031" y="724662"/>
                </a:lnTo>
                <a:lnTo>
                  <a:pt x="0" y="732536"/>
                </a:lnTo>
                <a:lnTo>
                  <a:pt x="3428" y="738504"/>
                </a:lnTo>
                <a:lnTo>
                  <a:pt x="58927" y="833501"/>
                </a:lnTo>
                <a:lnTo>
                  <a:pt x="73585" y="808354"/>
                </a:lnTo>
                <a:lnTo>
                  <a:pt x="46227" y="808354"/>
                </a:lnTo>
                <a:lnTo>
                  <a:pt x="46100" y="761292"/>
                </a:lnTo>
                <a:lnTo>
                  <a:pt x="21843" y="719709"/>
                </a:lnTo>
                <a:lnTo>
                  <a:pt x="14096" y="717676"/>
                </a:lnTo>
                <a:close/>
              </a:path>
              <a:path w="118109" h="833755">
                <a:moveTo>
                  <a:pt x="46227" y="761510"/>
                </a:moveTo>
                <a:lnTo>
                  <a:pt x="46227" y="808354"/>
                </a:lnTo>
                <a:lnTo>
                  <a:pt x="71627" y="808354"/>
                </a:lnTo>
                <a:lnTo>
                  <a:pt x="71627" y="802004"/>
                </a:lnTo>
                <a:lnTo>
                  <a:pt x="47878" y="802004"/>
                </a:lnTo>
                <a:lnTo>
                  <a:pt x="58864" y="783172"/>
                </a:lnTo>
                <a:lnTo>
                  <a:pt x="46227" y="761510"/>
                </a:lnTo>
                <a:close/>
              </a:path>
              <a:path w="118109" h="833755">
                <a:moveTo>
                  <a:pt x="103631" y="717676"/>
                </a:moveTo>
                <a:lnTo>
                  <a:pt x="95884" y="719709"/>
                </a:lnTo>
                <a:lnTo>
                  <a:pt x="71627" y="761292"/>
                </a:lnTo>
                <a:lnTo>
                  <a:pt x="71627" y="808354"/>
                </a:lnTo>
                <a:lnTo>
                  <a:pt x="73585" y="808354"/>
                </a:lnTo>
                <a:lnTo>
                  <a:pt x="114300" y="738504"/>
                </a:lnTo>
                <a:lnTo>
                  <a:pt x="117855" y="732536"/>
                </a:lnTo>
                <a:lnTo>
                  <a:pt x="115824" y="724662"/>
                </a:lnTo>
                <a:lnTo>
                  <a:pt x="109727" y="721233"/>
                </a:lnTo>
                <a:lnTo>
                  <a:pt x="103631" y="717676"/>
                </a:lnTo>
                <a:close/>
              </a:path>
              <a:path w="118109" h="833755">
                <a:moveTo>
                  <a:pt x="58864" y="783172"/>
                </a:moveTo>
                <a:lnTo>
                  <a:pt x="47878" y="802004"/>
                </a:lnTo>
                <a:lnTo>
                  <a:pt x="69850" y="802004"/>
                </a:lnTo>
                <a:lnTo>
                  <a:pt x="58864" y="783172"/>
                </a:lnTo>
                <a:close/>
              </a:path>
              <a:path w="118109" h="833755">
                <a:moveTo>
                  <a:pt x="71627" y="761292"/>
                </a:moveTo>
                <a:lnTo>
                  <a:pt x="58864" y="783172"/>
                </a:lnTo>
                <a:lnTo>
                  <a:pt x="69850" y="802004"/>
                </a:lnTo>
                <a:lnTo>
                  <a:pt x="71627" y="802004"/>
                </a:lnTo>
                <a:lnTo>
                  <a:pt x="71627" y="761292"/>
                </a:lnTo>
                <a:close/>
              </a:path>
              <a:path w="118109" h="833755">
                <a:moveTo>
                  <a:pt x="58864" y="50455"/>
                </a:moveTo>
                <a:lnTo>
                  <a:pt x="46227" y="72117"/>
                </a:lnTo>
                <a:lnTo>
                  <a:pt x="46227" y="761510"/>
                </a:lnTo>
                <a:lnTo>
                  <a:pt x="58864" y="783172"/>
                </a:lnTo>
                <a:lnTo>
                  <a:pt x="71500" y="761510"/>
                </a:lnTo>
                <a:lnTo>
                  <a:pt x="71500" y="72117"/>
                </a:lnTo>
                <a:lnTo>
                  <a:pt x="58864" y="50455"/>
                </a:lnTo>
                <a:close/>
              </a:path>
              <a:path w="118109" h="833755">
                <a:moveTo>
                  <a:pt x="58927" y="0"/>
                </a:moveTo>
                <a:lnTo>
                  <a:pt x="3428" y="94996"/>
                </a:lnTo>
                <a:lnTo>
                  <a:pt x="0" y="101091"/>
                </a:lnTo>
                <a:lnTo>
                  <a:pt x="2031" y="108838"/>
                </a:lnTo>
                <a:lnTo>
                  <a:pt x="8000" y="112395"/>
                </a:lnTo>
                <a:lnTo>
                  <a:pt x="14096" y="115950"/>
                </a:lnTo>
                <a:lnTo>
                  <a:pt x="21843" y="113918"/>
                </a:lnTo>
                <a:lnTo>
                  <a:pt x="46100" y="72335"/>
                </a:lnTo>
                <a:lnTo>
                  <a:pt x="46227" y="25146"/>
                </a:lnTo>
                <a:lnTo>
                  <a:pt x="73585" y="25146"/>
                </a:lnTo>
                <a:lnTo>
                  <a:pt x="58927" y="0"/>
                </a:lnTo>
                <a:close/>
              </a:path>
              <a:path w="118109" h="833755">
                <a:moveTo>
                  <a:pt x="73585" y="25146"/>
                </a:moveTo>
                <a:lnTo>
                  <a:pt x="71627" y="25146"/>
                </a:lnTo>
                <a:lnTo>
                  <a:pt x="71627" y="72335"/>
                </a:lnTo>
                <a:lnTo>
                  <a:pt x="95884" y="113918"/>
                </a:lnTo>
                <a:lnTo>
                  <a:pt x="103631" y="115950"/>
                </a:lnTo>
                <a:lnTo>
                  <a:pt x="115824" y="108838"/>
                </a:lnTo>
                <a:lnTo>
                  <a:pt x="117855" y="101091"/>
                </a:lnTo>
                <a:lnTo>
                  <a:pt x="73585" y="25146"/>
                </a:lnTo>
                <a:close/>
              </a:path>
              <a:path w="118109" h="833755">
                <a:moveTo>
                  <a:pt x="71627" y="31623"/>
                </a:moveTo>
                <a:lnTo>
                  <a:pt x="69850" y="31623"/>
                </a:lnTo>
                <a:lnTo>
                  <a:pt x="58864" y="50455"/>
                </a:lnTo>
                <a:lnTo>
                  <a:pt x="71627" y="72335"/>
                </a:lnTo>
                <a:lnTo>
                  <a:pt x="71627" y="31623"/>
                </a:lnTo>
                <a:close/>
              </a:path>
              <a:path w="118109" h="833755">
                <a:moveTo>
                  <a:pt x="71627" y="25146"/>
                </a:moveTo>
                <a:lnTo>
                  <a:pt x="46227" y="25146"/>
                </a:lnTo>
                <a:lnTo>
                  <a:pt x="46227" y="72117"/>
                </a:lnTo>
                <a:lnTo>
                  <a:pt x="58864" y="50455"/>
                </a:lnTo>
                <a:lnTo>
                  <a:pt x="47878" y="31623"/>
                </a:lnTo>
                <a:lnTo>
                  <a:pt x="71627" y="31623"/>
                </a:lnTo>
                <a:lnTo>
                  <a:pt x="71627" y="25146"/>
                </a:lnTo>
                <a:close/>
              </a:path>
              <a:path w="118109" h="833755">
                <a:moveTo>
                  <a:pt x="69850" y="31623"/>
                </a:moveTo>
                <a:lnTo>
                  <a:pt x="47878" y="31623"/>
                </a:lnTo>
                <a:lnTo>
                  <a:pt x="58864" y="50455"/>
                </a:lnTo>
                <a:lnTo>
                  <a:pt x="69850" y="31623"/>
                </a:lnTo>
                <a:close/>
              </a:path>
            </a:pathLst>
          </a:custGeom>
          <a:solidFill>
            <a:srgbClr val="008000"/>
          </a:solidFill>
        </p:spPr>
        <p:txBody>
          <a:bodyPr wrap="square" lIns="0" tIns="0" rIns="0" bIns="0" rtlCol="0"/>
          <a:lstStyle/>
          <a:p>
            <a:endParaRPr/>
          </a:p>
        </p:txBody>
      </p:sp>
      <p:sp>
        <p:nvSpPr>
          <p:cNvPr id="80" name="object 29"/>
          <p:cNvSpPr/>
          <p:nvPr/>
        </p:nvSpPr>
        <p:spPr>
          <a:xfrm>
            <a:off x="6505578" y="2774704"/>
            <a:ext cx="310896" cy="972312"/>
          </a:xfrm>
          <a:prstGeom prst="rect">
            <a:avLst/>
          </a:prstGeom>
          <a:blipFill>
            <a:blip r:embed="rId13" cstate="print"/>
            <a:stretch>
              <a:fillRect/>
            </a:stretch>
          </a:blipFill>
        </p:spPr>
        <p:txBody>
          <a:bodyPr wrap="square" lIns="0" tIns="0" rIns="0" bIns="0" rtlCol="0"/>
          <a:lstStyle/>
          <a:p>
            <a:endParaRPr/>
          </a:p>
        </p:txBody>
      </p:sp>
      <p:sp>
        <p:nvSpPr>
          <p:cNvPr id="81" name="object 30"/>
          <p:cNvSpPr/>
          <p:nvPr/>
        </p:nvSpPr>
        <p:spPr>
          <a:xfrm>
            <a:off x="6602099" y="2910722"/>
            <a:ext cx="118110" cy="660400"/>
          </a:xfrm>
          <a:custGeom>
            <a:avLst/>
            <a:gdLst/>
            <a:ahLst/>
            <a:cxnLst/>
            <a:rect l="l" t="t" r="r" b="b"/>
            <a:pathLst>
              <a:path w="118109" h="660400">
                <a:moveTo>
                  <a:pt x="14096" y="544576"/>
                </a:moveTo>
                <a:lnTo>
                  <a:pt x="2031" y="551561"/>
                </a:lnTo>
                <a:lnTo>
                  <a:pt x="0" y="559435"/>
                </a:lnTo>
                <a:lnTo>
                  <a:pt x="3428" y="565403"/>
                </a:lnTo>
                <a:lnTo>
                  <a:pt x="58927" y="660400"/>
                </a:lnTo>
                <a:lnTo>
                  <a:pt x="73585" y="635253"/>
                </a:lnTo>
                <a:lnTo>
                  <a:pt x="46227" y="635253"/>
                </a:lnTo>
                <a:lnTo>
                  <a:pt x="46100" y="588191"/>
                </a:lnTo>
                <a:lnTo>
                  <a:pt x="21843" y="546608"/>
                </a:lnTo>
                <a:lnTo>
                  <a:pt x="14096" y="544576"/>
                </a:lnTo>
                <a:close/>
              </a:path>
              <a:path w="118109" h="660400">
                <a:moveTo>
                  <a:pt x="46227" y="588409"/>
                </a:moveTo>
                <a:lnTo>
                  <a:pt x="46227" y="635253"/>
                </a:lnTo>
                <a:lnTo>
                  <a:pt x="71627" y="635253"/>
                </a:lnTo>
                <a:lnTo>
                  <a:pt x="71627" y="628903"/>
                </a:lnTo>
                <a:lnTo>
                  <a:pt x="47878" y="628903"/>
                </a:lnTo>
                <a:lnTo>
                  <a:pt x="58864" y="610071"/>
                </a:lnTo>
                <a:lnTo>
                  <a:pt x="46227" y="588409"/>
                </a:lnTo>
                <a:close/>
              </a:path>
              <a:path w="118109" h="660400">
                <a:moveTo>
                  <a:pt x="103631" y="544576"/>
                </a:moveTo>
                <a:lnTo>
                  <a:pt x="95884" y="546608"/>
                </a:lnTo>
                <a:lnTo>
                  <a:pt x="71627" y="588191"/>
                </a:lnTo>
                <a:lnTo>
                  <a:pt x="71627" y="635253"/>
                </a:lnTo>
                <a:lnTo>
                  <a:pt x="73585" y="635253"/>
                </a:lnTo>
                <a:lnTo>
                  <a:pt x="114300" y="565403"/>
                </a:lnTo>
                <a:lnTo>
                  <a:pt x="117855" y="559435"/>
                </a:lnTo>
                <a:lnTo>
                  <a:pt x="115824" y="551561"/>
                </a:lnTo>
                <a:lnTo>
                  <a:pt x="109727" y="548132"/>
                </a:lnTo>
                <a:lnTo>
                  <a:pt x="103631" y="544576"/>
                </a:lnTo>
                <a:close/>
              </a:path>
              <a:path w="118109" h="660400">
                <a:moveTo>
                  <a:pt x="58864" y="610071"/>
                </a:moveTo>
                <a:lnTo>
                  <a:pt x="47878" y="628903"/>
                </a:lnTo>
                <a:lnTo>
                  <a:pt x="69850" y="628903"/>
                </a:lnTo>
                <a:lnTo>
                  <a:pt x="58864" y="610071"/>
                </a:lnTo>
                <a:close/>
              </a:path>
              <a:path w="118109" h="660400">
                <a:moveTo>
                  <a:pt x="71627" y="588191"/>
                </a:moveTo>
                <a:lnTo>
                  <a:pt x="58864" y="610071"/>
                </a:lnTo>
                <a:lnTo>
                  <a:pt x="69850" y="628903"/>
                </a:lnTo>
                <a:lnTo>
                  <a:pt x="71627" y="628903"/>
                </a:lnTo>
                <a:lnTo>
                  <a:pt x="71627" y="588191"/>
                </a:lnTo>
                <a:close/>
              </a:path>
              <a:path w="118109" h="660400">
                <a:moveTo>
                  <a:pt x="58864" y="50328"/>
                </a:moveTo>
                <a:lnTo>
                  <a:pt x="46227" y="71990"/>
                </a:lnTo>
                <a:lnTo>
                  <a:pt x="46227" y="588409"/>
                </a:lnTo>
                <a:lnTo>
                  <a:pt x="58864" y="610071"/>
                </a:lnTo>
                <a:lnTo>
                  <a:pt x="71500" y="588409"/>
                </a:lnTo>
                <a:lnTo>
                  <a:pt x="71500" y="71990"/>
                </a:lnTo>
                <a:lnTo>
                  <a:pt x="58864" y="50328"/>
                </a:lnTo>
                <a:close/>
              </a:path>
              <a:path w="118109" h="660400">
                <a:moveTo>
                  <a:pt x="58927" y="0"/>
                </a:moveTo>
                <a:lnTo>
                  <a:pt x="3428" y="94996"/>
                </a:lnTo>
                <a:lnTo>
                  <a:pt x="0" y="100964"/>
                </a:lnTo>
                <a:lnTo>
                  <a:pt x="2031" y="108838"/>
                </a:lnTo>
                <a:lnTo>
                  <a:pt x="14096" y="115824"/>
                </a:lnTo>
                <a:lnTo>
                  <a:pt x="21843" y="113791"/>
                </a:lnTo>
                <a:lnTo>
                  <a:pt x="46100" y="72208"/>
                </a:lnTo>
                <a:lnTo>
                  <a:pt x="46227" y="25146"/>
                </a:lnTo>
                <a:lnTo>
                  <a:pt x="73585" y="25146"/>
                </a:lnTo>
                <a:lnTo>
                  <a:pt x="58927" y="0"/>
                </a:lnTo>
                <a:close/>
              </a:path>
              <a:path w="118109" h="660400">
                <a:moveTo>
                  <a:pt x="73585" y="25146"/>
                </a:moveTo>
                <a:lnTo>
                  <a:pt x="71627" y="25146"/>
                </a:lnTo>
                <a:lnTo>
                  <a:pt x="71627" y="72208"/>
                </a:lnTo>
                <a:lnTo>
                  <a:pt x="95884" y="113791"/>
                </a:lnTo>
                <a:lnTo>
                  <a:pt x="103631" y="115824"/>
                </a:lnTo>
                <a:lnTo>
                  <a:pt x="109727" y="112267"/>
                </a:lnTo>
                <a:lnTo>
                  <a:pt x="115824" y="108838"/>
                </a:lnTo>
                <a:lnTo>
                  <a:pt x="117855" y="100964"/>
                </a:lnTo>
                <a:lnTo>
                  <a:pt x="114300" y="94996"/>
                </a:lnTo>
                <a:lnTo>
                  <a:pt x="73585" y="25146"/>
                </a:lnTo>
                <a:close/>
              </a:path>
              <a:path w="118109" h="660400">
                <a:moveTo>
                  <a:pt x="71627" y="31496"/>
                </a:moveTo>
                <a:lnTo>
                  <a:pt x="69850" y="31496"/>
                </a:lnTo>
                <a:lnTo>
                  <a:pt x="58864" y="50328"/>
                </a:lnTo>
                <a:lnTo>
                  <a:pt x="71627" y="72208"/>
                </a:lnTo>
                <a:lnTo>
                  <a:pt x="71627" y="31496"/>
                </a:lnTo>
                <a:close/>
              </a:path>
              <a:path w="118109" h="660400">
                <a:moveTo>
                  <a:pt x="71627" y="25146"/>
                </a:moveTo>
                <a:lnTo>
                  <a:pt x="46227" y="25146"/>
                </a:lnTo>
                <a:lnTo>
                  <a:pt x="46227" y="71990"/>
                </a:lnTo>
                <a:lnTo>
                  <a:pt x="58864" y="50328"/>
                </a:lnTo>
                <a:lnTo>
                  <a:pt x="47878" y="31496"/>
                </a:lnTo>
                <a:lnTo>
                  <a:pt x="71627" y="31496"/>
                </a:lnTo>
                <a:lnTo>
                  <a:pt x="71627" y="25146"/>
                </a:lnTo>
                <a:close/>
              </a:path>
              <a:path w="118109" h="660400">
                <a:moveTo>
                  <a:pt x="69850" y="31496"/>
                </a:moveTo>
                <a:lnTo>
                  <a:pt x="47878" y="31496"/>
                </a:lnTo>
                <a:lnTo>
                  <a:pt x="58864" y="50328"/>
                </a:lnTo>
                <a:lnTo>
                  <a:pt x="69850" y="31496"/>
                </a:lnTo>
                <a:close/>
              </a:path>
            </a:pathLst>
          </a:custGeom>
          <a:solidFill>
            <a:srgbClr val="008000"/>
          </a:solidFill>
        </p:spPr>
        <p:txBody>
          <a:bodyPr wrap="square" lIns="0" tIns="0" rIns="0" bIns="0" rtlCol="0"/>
          <a:lstStyle/>
          <a:p>
            <a:endParaRPr/>
          </a:p>
        </p:txBody>
      </p:sp>
      <p:grpSp>
        <p:nvGrpSpPr>
          <p:cNvPr id="2" name="组合 1"/>
          <p:cNvGrpSpPr/>
          <p:nvPr/>
        </p:nvGrpSpPr>
        <p:grpSpPr>
          <a:xfrm>
            <a:off x="6683505" y="2077348"/>
            <a:ext cx="441959" cy="2796540"/>
            <a:chOff x="6683505" y="2077348"/>
            <a:chExt cx="441959" cy="2796540"/>
          </a:xfrm>
        </p:grpSpPr>
        <p:sp>
          <p:nvSpPr>
            <p:cNvPr id="82" name="object 31"/>
            <p:cNvSpPr/>
            <p:nvPr/>
          </p:nvSpPr>
          <p:spPr>
            <a:xfrm>
              <a:off x="6683505" y="3693423"/>
              <a:ext cx="0" cy="1180465"/>
            </a:xfrm>
            <a:custGeom>
              <a:avLst/>
              <a:gdLst/>
              <a:ahLst/>
              <a:cxnLst/>
              <a:rect l="l" t="t" r="r" b="b"/>
              <a:pathLst>
                <a:path h="1180464">
                  <a:moveTo>
                    <a:pt x="0" y="0"/>
                  </a:moveTo>
                  <a:lnTo>
                    <a:pt x="0" y="1180084"/>
                  </a:lnTo>
                </a:path>
              </a:pathLst>
            </a:custGeom>
            <a:ln w="19050">
              <a:solidFill>
                <a:srgbClr val="C00000"/>
              </a:solidFill>
            </a:ln>
          </p:spPr>
          <p:txBody>
            <a:bodyPr wrap="square" lIns="0" tIns="0" rIns="0" bIns="0" rtlCol="0"/>
            <a:lstStyle/>
            <a:p>
              <a:endParaRPr/>
            </a:p>
          </p:txBody>
        </p:sp>
        <p:sp>
          <p:nvSpPr>
            <p:cNvPr id="83" name="object 32"/>
            <p:cNvSpPr/>
            <p:nvPr/>
          </p:nvSpPr>
          <p:spPr>
            <a:xfrm>
              <a:off x="6683505" y="2077348"/>
              <a:ext cx="441959" cy="1616075"/>
            </a:xfrm>
            <a:custGeom>
              <a:avLst/>
              <a:gdLst/>
              <a:ahLst/>
              <a:cxnLst/>
              <a:rect l="l" t="t" r="r" b="b"/>
              <a:pathLst>
                <a:path w="441959" h="1616075">
                  <a:moveTo>
                    <a:pt x="441705" y="0"/>
                  </a:moveTo>
                  <a:lnTo>
                    <a:pt x="0" y="1616075"/>
                  </a:lnTo>
                </a:path>
              </a:pathLst>
            </a:custGeom>
            <a:ln w="19050">
              <a:solidFill>
                <a:srgbClr val="C00000"/>
              </a:solidFill>
            </a:ln>
          </p:spPr>
          <p:txBody>
            <a:bodyPr wrap="square" lIns="0" tIns="0" rIns="0" bIns="0" rtlCol="0"/>
            <a:lstStyle/>
            <a:p>
              <a:endParaRPr/>
            </a:p>
          </p:txBody>
        </p:sp>
      </p:grpSp>
      <p:sp>
        <p:nvSpPr>
          <p:cNvPr id="84" name="object 36"/>
          <p:cNvSpPr txBox="1"/>
          <p:nvPr/>
        </p:nvSpPr>
        <p:spPr>
          <a:xfrm>
            <a:off x="6902580" y="5358468"/>
            <a:ext cx="939800" cy="276999"/>
          </a:xfrm>
          <a:prstGeom prst="rect">
            <a:avLst/>
          </a:prstGeom>
        </p:spPr>
        <p:txBody>
          <a:bodyPr vert="horz" wrap="square" lIns="0" tIns="0" rIns="0" bIns="0" rtlCol="0">
            <a:spAutoFit/>
          </a:bodyPr>
          <a:lstStyle/>
          <a:p>
            <a:pPr marL="12700">
              <a:lnSpc>
                <a:spcPct val="100000"/>
              </a:lnSpc>
            </a:pPr>
            <a:r>
              <a:rPr sz="1800" smtClean="0">
                <a:latin typeface="黑体" panose="02010609060101010101" pitchFamily="49" charset="-122"/>
                <a:ea typeface="黑体" panose="02010609060101010101" pitchFamily="49" charset="-122"/>
                <a:cs typeface="華康行"/>
              </a:rPr>
              <a:t>虚像像距</a:t>
            </a:r>
            <a:endParaRPr sz="1800">
              <a:latin typeface="黑体" panose="02010609060101010101" pitchFamily="49" charset="-122"/>
              <a:ea typeface="黑体" panose="02010609060101010101" pitchFamily="49" charset="-122"/>
              <a:cs typeface="華康行"/>
            </a:endParaRPr>
          </a:p>
        </p:txBody>
      </p:sp>
      <p:sp>
        <p:nvSpPr>
          <p:cNvPr id="85" name="object 37"/>
          <p:cNvSpPr/>
          <p:nvPr/>
        </p:nvSpPr>
        <p:spPr>
          <a:xfrm>
            <a:off x="5955414" y="3088648"/>
            <a:ext cx="2820924" cy="1101852"/>
          </a:xfrm>
          <a:prstGeom prst="rect">
            <a:avLst/>
          </a:prstGeom>
          <a:blipFill>
            <a:blip r:embed="rId14" cstate="print"/>
            <a:stretch>
              <a:fillRect/>
            </a:stretch>
          </a:blipFill>
        </p:spPr>
        <p:txBody>
          <a:bodyPr wrap="square" lIns="0" tIns="0" rIns="0" bIns="0" rtlCol="0"/>
          <a:lstStyle/>
          <a:p>
            <a:endParaRPr/>
          </a:p>
        </p:txBody>
      </p:sp>
      <p:sp>
        <p:nvSpPr>
          <p:cNvPr id="86" name="object 38"/>
          <p:cNvSpPr/>
          <p:nvPr/>
        </p:nvSpPr>
        <p:spPr>
          <a:xfrm>
            <a:off x="6003293" y="3112779"/>
            <a:ext cx="2726055" cy="1007110"/>
          </a:xfrm>
          <a:custGeom>
            <a:avLst/>
            <a:gdLst/>
            <a:ahLst/>
            <a:cxnLst/>
            <a:rect l="l" t="t" r="r" b="b"/>
            <a:pathLst>
              <a:path w="2726054" h="1007110">
                <a:moveTo>
                  <a:pt x="0" y="503427"/>
                </a:moveTo>
                <a:lnTo>
                  <a:pt x="4517" y="462143"/>
                </a:lnTo>
                <a:lnTo>
                  <a:pt x="17835" y="421777"/>
                </a:lnTo>
                <a:lnTo>
                  <a:pt x="39604" y="382459"/>
                </a:lnTo>
                <a:lnTo>
                  <a:pt x="69474" y="344318"/>
                </a:lnTo>
                <a:lnTo>
                  <a:pt x="107092" y="307484"/>
                </a:lnTo>
                <a:lnTo>
                  <a:pt x="152110" y="272088"/>
                </a:lnTo>
                <a:lnTo>
                  <a:pt x="204176" y="238258"/>
                </a:lnTo>
                <a:lnTo>
                  <a:pt x="262940" y="206124"/>
                </a:lnTo>
                <a:lnTo>
                  <a:pt x="328052" y="175815"/>
                </a:lnTo>
                <a:lnTo>
                  <a:pt x="399161" y="147462"/>
                </a:lnTo>
                <a:lnTo>
                  <a:pt x="475915" y="121195"/>
                </a:lnTo>
                <a:lnTo>
                  <a:pt x="557966" y="97141"/>
                </a:lnTo>
                <a:lnTo>
                  <a:pt x="644963" y="75432"/>
                </a:lnTo>
                <a:lnTo>
                  <a:pt x="736554" y="56197"/>
                </a:lnTo>
                <a:lnTo>
                  <a:pt x="832389" y="39566"/>
                </a:lnTo>
                <a:lnTo>
                  <a:pt x="932119" y="25668"/>
                </a:lnTo>
                <a:lnTo>
                  <a:pt x="1035391" y="14632"/>
                </a:lnTo>
                <a:lnTo>
                  <a:pt x="1141857" y="6589"/>
                </a:lnTo>
                <a:lnTo>
                  <a:pt x="1251164" y="1669"/>
                </a:lnTo>
                <a:lnTo>
                  <a:pt x="1362964" y="0"/>
                </a:lnTo>
                <a:lnTo>
                  <a:pt x="1474746" y="1669"/>
                </a:lnTo>
                <a:lnTo>
                  <a:pt x="1584040" y="6589"/>
                </a:lnTo>
                <a:lnTo>
                  <a:pt x="1690495" y="14632"/>
                </a:lnTo>
                <a:lnTo>
                  <a:pt x="1793760" y="25668"/>
                </a:lnTo>
                <a:lnTo>
                  <a:pt x="1893484" y="39566"/>
                </a:lnTo>
                <a:lnTo>
                  <a:pt x="1989317" y="56197"/>
                </a:lnTo>
                <a:lnTo>
                  <a:pt x="2080908" y="75432"/>
                </a:lnTo>
                <a:lnTo>
                  <a:pt x="2167906" y="97141"/>
                </a:lnTo>
                <a:lnTo>
                  <a:pt x="2249960" y="121195"/>
                </a:lnTo>
                <a:lnTo>
                  <a:pt x="2326719" y="147462"/>
                </a:lnTo>
                <a:lnTo>
                  <a:pt x="2397833" y="175815"/>
                </a:lnTo>
                <a:lnTo>
                  <a:pt x="2462950" y="206124"/>
                </a:lnTo>
                <a:lnTo>
                  <a:pt x="2521721" y="238258"/>
                </a:lnTo>
                <a:lnTo>
                  <a:pt x="2573793" y="272088"/>
                </a:lnTo>
                <a:lnTo>
                  <a:pt x="2618817" y="307484"/>
                </a:lnTo>
                <a:lnTo>
                  <a:pt x="2656441" y="344318"/>
                </a:lnTo>
                <a:lnTo>
                  <a:pt x="2686315" y="382459"/>
                </a:lnTo>
                <a:lnTo>
                  <a:pt x="2708088" y="421777"/>
                </a:lnTo>
                <a:lnTo>
                  <a:pt x="2721409" y="462143"/>
                </a:lnTo>
                <a:lnTo>
                  <a:pt x="2725928" y="503427"/>
                </a:lnTo>
                <a:lnTo>
                  <a:pt x="2721409" y="544712"/>
                </a:lnTo>
                <a:lnTo>
                  <a:pt x="2708088" y="585078"/>
                </a:lnTo>
                <a:lnTo>
                  <a:pt x="2686315" y="624396"/>
                </a:lnTo>
                <a:lnTo>
                  <a:pt x="2656441" y="662537"/>
                </a:lnTo>
                <a:lnTo>
                  <a:pt x="2618817" y="699371"/>
                </a:lnTo>
                <a:lnTo>
                  <a:pt x="2573793" y="734767"/>
                </a:lnTo>
                <a:lnTo>
                  <a:pt x="2521721" y="768597"/>
                </a:lnTo>
                <a:lnTo>
                  <a:pt x="2462950" y="800731"/>
                </a:lnTo>
                <a:lnTo>
                  <a:pt x="2397833" y="831040"/>
                </a:lnTo>
                <a:lnTo>
                  <a:pt x="2326719" y="859393"/>
                </a:lnTo>
                <a:lnTo>
                  <a:pt x="2249960" y="885660"/>
                </a:lnTo>
                <a:lnTo>
                  <a:pt x="2167906" y="909714"/>
                </a:lnTo>
                <a:lnTo>
                  <a:pt x="2080908" y="931423"/>
                </a:lnTo>
                <a:lnTo>
                  <a:pt x="1989317" y="950658"/>
                </a:lnTo>
                <a:lnTo>
                  <a:pt x="1893484" y="967289"/>
                </a:lnTo>
                <a:lnTo>
                  <a:pt x="1793760" y="981187"/>
                </a:lnTo>
                <a:lnTo>
                  <a:pt x="1690495" y="992223"/>
                </a:lnTo>
                <a:lnTo>
                  <a:pt x="1584040" y="1000266"/>
                </a:lnTo>
                <a:lnTo>
                  <a:pt x="1474746" y="1005186"/>
                </a:lnTo>
                <a:lnTo>
                  <a:pt x="1362964" y="1006855"/>
                </a:lnTo>
                <a:lnTo>
                  <a:pt x="1251164" y="1005186"/>
                </a:lnTo>
                <a:lnTo>
                  <a:pt x="1141857" y="1000266"/>
                </a:lnTo>
                <a:lnTo>
                  <a:pt x="1035391" y="992223"/>
                </a:lnTo>
                <a:lnTo>
                  <a:pt x="932119" y="981187"/>
                </a:lnTo>
                <a:lnTo>
                  <a:pt x="832389" y="967289"/>
                </a:lnTo>
                <a:lnTo>
                  <a:pt x="736554" y="950658"/>
                </a:lnTo>
                <a:lnTo>
                  <a:pt x="644963" y="931423"/>
                </a:lnTo>
                <a:lnTo>
                  <a:pt x="557966" y="909714"/>
                </a:lnTo>
                <a:lnTo>
                  <a:pt x="475915" y="885660"/>
                </a:lnTo>
                <a:lnTo>
                  <a:pt x="399161" y="859393"/>
                </a:lnTo>
                <a:lnTo>
                  <a:pt x="328052" y="831040"/>
                </a:lnTo>
                <a:lnTo>
                  <a:pt x="262940" y="800731"/>
                </a:lnTo>
                <a:lnTo>
                  <a:pt x="204176" y="768597"/>
                </a:lnTo>
                <a:lnTo>
                  <a:pt x="152110" y="734767"/>
                </a:lnTo>
                <a:lnTo>
                  <a:pt x="107092" y="699371"/>
                </a:lnTo>
                <a:lnTo>
                  <a:pt x="69474" y="662537"/>
                </a:lnTo>
                <a:lnTo>
                  <a:pt x="39604" y="624396"/>
                </a:lnTo>
                <a:lnTo>
                  <a:pt x="17835" y="585078"/>
                </a:lnTo>
                <a:lnTo>
                  <a:pt x="4517" y="544712"/>
                </a:lnTo>
                <a:lnTo>
                  <a:pt x="0" y="503427"/>
                </a:lnTo>
                <a:close/>
              </a:path>
            </a:pathLst>
          </a:custGeom>
          <a:ln w="9525">
            <a:solidFill>
              <a:srgbClr val="FF0000"/>
            </a:solidFill>
          </a:ln>
        </p:spPr>
        <p:txBody>
          <a:bodyPr wrap="square" lIns="0" tIns="0" rIns="0" bIns="0" rtlCol="0"/>
          <a:lstStyle/>
          <a:p>
            <a:endParaRPr/>
          </a:p>
        </p:txBody>
      </p:sp>
      <p:sp>
        <p:nvSpPr>
          <p:cNvPr id="87" name="object 39"/>
          <p:cNvSpPr/>
          <p:nvPr/>
        </p:nvSpPr>
        <p:spPr>
          <a:xfrm>
            <a:off x="5955414" y="955048"/>
            <a:ext cx="2820924" cy="1101852"/>
          </a:xfrm>
          <a:prstGeom prst="rect">
            <a:avLst/>
          </a:prstGeom>
          <a:blipFill>
            <a:blip r:embed="rId15" cstate="print"/>
            <a:stretch>
              <a:fillRect/>
            </a:stretch>
          </a:blipFill>
        </p:spPr>
        <p:txBody>
          <a:bodyPr wrap="square" lIns="0" tIns="0" rIns="0" bIns="0" rtlCol="0"/>
          <a:lstStyle/>
          <a:p>
            <a:endParaRPr/>
          </a:p>
        </p:txBody>
      </p:sp>
      <p:sp>
        <p:nvSpPr>
          <p:cNvPr id="88" name="object 40"/>
          <p:cNvSpPr/>
          <p:nvPr/>
        </p:nvSpPr>
        <p:spPr>
          <a:xfrm>
            <a:off x="6003293" y="979941"/>
            <a:ext cx="2726055" cy="1007110"/>
          </a:xfrm>
          <a:custGeom>
            <a:avLst/>
            <a:gdLst/>
            <a:ahLst/>
            <a:cxnLst/>
            <a:rect l="l" t="t" r="r" b="b"/>
            <a:pathLst>
              <a:path w="2726054" h="1007110">
                <a:moveTo>
                  <a:pt x="0" y="503427"/>
                </a:moveTo>
                <a:lnTo>
                  <a:pt x="4517" y="462143"/>
                </a:lnTo>
                <a:lnTo>
                  <a:pt x="17835" y="421777"/>
                </a:lnTo>
                <a:lnTo>
                  <a:pt x="39604" y="382459"/>
                </a:lnTo>
                <a:lnTo>
                  <a:pt x="69474" y="344318"/>
                </a:lnTo>
                <a:lnTo>
                  <a:pt x="107092" y="307484"/>
                </a:lnTo>
                <a:lnTo>
                  <a:pt x="152110" y="272088"/>
                </a:lnTo>
                <a:lnTo>
                  <a:pt x="204176" y="238258"/>
                </a:lnTo>
                <a:lnTo>
                  <a:pt x="262940" y="206124"/>
                </a:lnTo>
                <a:lnTo>
                  <a:pt x="328052" y="175815"/>
                </a:lnTo>
                <a:lnTo>
                  <a:pt x="399161" y="147462"/>
                </a:lnTo>
                <a:lnTo>
                  <a:pt x="475915" y="121195"/>
                </a:lnTo>
                <a:lnTo>
                  <a:pt x="557966" y="97141"/>
                </a:lnTo>
                <a:lnTo>
                  <a:pt x="644963" y="75432"/>
                </a:lnTo>
                <a:lnTo>
                  <a:pt x="736554" y="56197"/>
                </a:lnTo>
                <a:lnTo>
                  <a:pt x="832389" y="39566"/>
                </a:lnTo>
                <a:lnTo>
                  <a:pt x="932119" y="25668"/>
                </a:lnTo>
                <a:lnTo>
                  <a:pt x="1035391" y="14632"/>
                </a:lnTo>
                <a:lnTo>
                  <a:pt x="1141857" y="6589"/>
                </a:lnTo>
                <a:lnTo>
                  <a:pt x="1251164" y="1669"/>
                </a:lnTo>
                <a:lnTo>
                  <a:pt x="1362964" y="0"/>
                </a:lnTo>
                <a:lnTo>
                  <a:pt x="1474746" y="1669"/>
                </a:lnTo>
                <a:lnTo>
                  <a:pt x="1584040" y="6589"/>
                </a:lnTo>
                <a:lnTo>
                  <a:pt x="1690495" y="14632"/>
                </a:lnTo>
                <a:lnTo>
                  <a:pt x="1793760" y="25668"/>
                </a:lnTo>
                <a:lnTo>
                  <a:pt x="1893484" y="39566"/>
                </a:lnTo>
                <a:lnTo>
                  <a:pt x="1989317" y="56197"/>
                </a:lnTo>
                <a:lnTo>
                  <a:pt x="2080908" y="75432"/>
                </a:lnTo>
                <a:lnTo>
                  <a:pt x="2167906" y="97141"/>
                </a:lnTo>
                <a:lnTo>
                  <a:pt x="2249960" y="121195"/>
                </a:lnTo>
                <a:lnTo>
                  <a:pt x="2326719" y="147462"/>
                </a:lnTo>
                <a:lnTo>
                  <a:pt x="2397833" y="175815"/>
                </a:lnTo>
                <a:lnTo>
                  <a:pt x="2462950" y="206124"/>
                </a:lnTo>
                <a:lnTo>
                  <a:pt x="2521721" y="238258"/>
                </a:lnTo>
                <a:lnTo>
                  <a:pt x="2573793" y="272088"/>
                </a:lnTo>
                <a:lnTo>
                  <a:pt x="2618817" y="307484"/>
                </a:lnTo>
                <a:lnTo>
                  <a:pt x="2656441" y="344318"/>
                </a:lnTo>
                <a:lnTo>
                  <a:pt x="2686315" y="382459"/>
                </a:lnTo>
                <a:lnTo>
                  <a:pt x="2708088" y="421777"/>
                </a:lnTo>
                <a:lnTo>
                  <a:pt x="2721409" y="462143"/>
                </a:lnTo>
                <a:lnTo>
                  <a:pt x="2725928" y="503427"/>
                </a:lnTo>
                <a:lnTo>
                  <a:pt x="2721409" y="544712"/>
                </a:lnTo>
                <a:lnTo>
                  <a:pt x="2708088" y="585078"/>
                </a:lnTo>
                <a:lnTo>
                  <a:pt x="2686315" y="624396"/>
                </a:lnTo>
                <a:lnTo>
                  <a:pt x="2656441" y="662537"/>
                </a:lnTo>
                <a:lnTo>
                  <a:pt x="2618817" y="699371"/>
                </a:lnTo>
                <a:lnTo>
                  <a:pt x="2573793" y="734767"/>
                </a:lnTo>
                <a:lnTo>
                  <a:pt x="2521721" y="768597"/>
                </a:lnTo>
                <a:lnTo>
                  <a:pt x="2462950" y="800731"/>
                </a:lnTo>
                <a:lnTo>
                  <a:pt x="2397833" y="831040"/>
                </a:lnTo>
                <a:lnTo>
                  <a:pt x="2326719" y="859393"/>
                </a:lnTo>
                <a:lnTo>
                  <a:pt x="2249960" y="885660"/>
                </a:lnTo>
                <a:lnTo>
                  <a:pt x="2167906" y="909714"/>
                </a:lnTo>
                <a:lnTo>
                  <a:pt x="2080908" y="931423"/>
                </a:lnTo>
                <a:lnTo>
                  <a:pt x="1989317" y="950658"/>
                </a:lnTo>
                <a:lnTo>
                  <a:pt x="1893484" y="967289"/>
                </a:lnTo>
                <a:lnTo>
                  <a:pt x="1793760" y="981187"/>
                </a:lnTo>
                <a:lnTo>
                  <a:pt x="1690495" y="992223"/>
                </a:lnTo>
                <a:lnTo>
                  <a:pt x="1584040" y="1000266"/>
                </a:lnTo>
                <a:lnTo>
                  <a:pt x="1474746" y="1005186"/>
                </a:lnTo>
                <a:lnTo>
                  <a:pt x="1362964" y="1006855"/>
                </a:lnTo>
                <a:lnTo>
                  <a:pt x="1251164" y="1005186"/>
                </a:lnTo>
                <a:lnTo>
                  <a:pt x="1141857" y="1000266"/>
                </a:lnTo>
                <a:lnTo>
                  <a:pt x="1035391" y="992223"/>
                </a:lnTo>
                <a:lnTo>
                  <a:pt x="932119" y="981187"/>
                </a:lnTo>
                <a:lnTo>
                  <a:pt x="832389" y="967289"/>
                </a:lnTo>
                <a:lnTo>
                  <a:pt x="736554" y="950658"/>
                </a:lnTo>
                <a:lnTo>
                  <a:pt x="644963" y="931423"/>
                </a:lnTo>
                <a:lnTo>
                  <a:pt x="557966" y="909714"/>
                </a:lnTo>
                <a:lnTo>
                  <a:pt x="475915" y="885660"/>
                </a:lnTo>
                <a:lnTo>
                  <a:pt x="399161" y="859393"/>
                </a:lnTo>
                <a:lnTo>
                  <a:pt x="328052" y="831040"/>
                </a:lnTo>
                <a:lnTo>
                  <a:pt x="262940" y="800731"/>
                </a:lnTo>
                <a:lnTo>
                  <a:pt x="204176" y="768597"/>
                </a:lnTo>
                <a:lnTo>
                  <a:pt x="152110" y="734767"/>
                </a:lnTo>
                <a:lnTo>
                  <a:pt x="107092" y="699371"/>
                </a:lnTo>
                <a:lnTo>
                  <a:pt x="69474" y="662537"/>
                </a:lnTo>
                <a:lnTo>
                  <a:pt x="39604" y="624396"/>
                </a:lnTo>
                <a:lnTo>
                  <a:pt x="17835" y="585078"/>
                </a:lnTo>
                <a:lnTo>
                  <a:pt x="4517" y="544712"/>
                </a:lnTo>
                <a:lnTo>
                  <a:pt x="0" y="503427"/>
                </a:lnTo>
                <a:close/>
              </a:path>
            </a:pathLst>
          </a:custGeom>
          <a:ln w="9525">
            <a:solidFill>
              <a:srgbClr val="FF0000"/>
            </a:solidFill>
          </a:ln>
        </p:spPr>
        <p:txBody>
          <a:bodyPr wrap="square" lIns="0" tIns="0" rIns="0" bIns="0" rtlCol="0"/>
          <a:lstStyle/>
          <a:p>
            <a:endParaRPr/>
          </a:p>
        </p:txBody>
      </p:sp>
      <p:sp>
        <p:nvSpPr>
          <p:cNvPr id="90" name="object 42"/>
          <p:cNvSpPr txBox="1"/>
          <p:nvPr/>
        </p:nvSpPr>
        <p:spPr>
          <a:xfrm>
            <a:off x="115587" y="6434103"/>
            <a:ext cx="6883400" cy="369332"/>
          </a:xfrm>
          <a:prstGeom prst="rect">
            <a:avLst/>
          </a:prstGeom>
        </p:spPr>
        <p:txBody>
          <a:bodyPr vert="horz" wrap="square" lIns="0" tIns="0" rIns="0" bIns="0" rtlCol="0">
            <a:spAutoFit/>
          </a:bodyPr>
          <a:lstStyle/>
          <a:p>
            <a:pPr marL="12700" marR="5080">
              <a:lnSpc>
                <a:spcPct val="100000"/>
              </a:lnSpc>
            </a:pP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F</a:t>
            </a:r>
            <a:r>
              <a:rPr sz="1200" spc="-15" dirty="0">
                <a:solidFill>
                  <a:srgbClr val="0033CC"/>
                </a:solidFill>
                <a:latin typeface="Arial" panose="020B0604020202020204" pitchFamily="34" charset="0"/>
                <a:ea typeface="黑体" panose="02010609060101010101" pitchFamily="49" charset="-122"/>
                <a:cs typeface="Arial" panose="020B0604020202020204" pitchFamily="34" charset="0"/>
              </a:rPr>
              <a:t>r</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om:</a:t>
            </a:r>
            <a:r>
              <a:rPr sz="1200" spc="20" dirty="0">
                <a:solidFill>
                  <a:srgbClr val="0033CC"/>
                </a:solidFill>
                <a:latin typeface="Arial" panose="020B0604020202020204" pitchFamily="34" charset="0"/>
                <a:ea typeface="黑体" panose="02010609060101010101" pitchFamily="49" charset="-122"/>
                <a:cs typeface="Arial" panose="020B0604020202020204" pitchFamily="34" charset="0"/>
              </a:rPr>
              <a:t> </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Fountains</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 </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of</a:t>
            </a:r>
            <a:r>
              <a:rPr sz="1200" spc="10" dirty="0">
                <a:solidFill>
                  <a:srgbClr val="0033CC"/>
                </a:solidFill>
                <a:latin typeface="Arial" panose="020B0604020202020204" pitchFamily="34" charset="0"/>
                <a:ea typeface="黑体" panose="02010609060101010101" pitchFamily="49" charset="-122"/>
                <a:cs typeface="Arial" panose="020B0604020202020204" pitchFamily="34" charset="0"/>
              </a:rPr>
              <a:t> </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Br</a:t>
            </a:r>
            <a:r>
              <a:rPr sz="1200" spc="-25" dirty="0">
                <a:solidFill>
                  <a:srgbClr val="0033CC"/>
                </a:solidFill>
                <a:latin typeface="Arial" panose="020B0604020202020204" pitchFamily="34" charset="0"/>
                <a:ea typeface="黑体" panose="02010609060101010101" pitchFamily="49" charset="-122"/>
                <a:cs typeface="Arial" panose="020B0604020202020204" pitchFamily="34" charset="0"/>
              </a:rPr>
              <a:t>y</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n</a:t>
            </a:r>
            <a:r>
              <a:rPr sz="1200" spc="45" dirty="0">
                <a:solidFill>
                  <a:srgbClr val="0033CC"/>
                </a:solidFill>
                <a:latin typeface="Arial" panose="020B0604020202020204" pitchFamily="34" charset="0"/>
                <a:ea typeface="黑体" panose="02010609060101010101" pitchFamily="49" charset="-122"/>
                <a:cs typeface="Arial" panose="020B0604020202020204" pitchFamily="34" charset="0"/>
              </a:rPr>
              <a:t> </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Ma</a:t>
            </a:r>
            <a:r>
              <a:rPr sz="1200" spc="-15" dirty="0">
                <a:solidFill>
                  <a:srgbClr val="0033CC"/>
                </a:solidFill>
                <a:latin typeface="Arial" panose="020B0604020202020204" pitchFamily="34" charset="0"/>
                <a:ea typeface="黑体" panose="02010609060101010101" pitchFamily="49" charset="-122"/>
                <a:cs typeface="Arial" panose="020B0604020202020204" pitchFamily="34" charset="0"/>
              </a:rPr>
              <a:t>w</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r http://co</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m</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mon</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s</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a:t>
            </a:r>
            <a:r>
              <a:rPr sz="1200" spc="-20" dirty="0">
                <a:solidFill>
                  <a:srgbClr val="0033CC"/>
                </a:solidFill>
                <a:latin typeface="Arial" panose="020B0604020202020204" pitchFamily="34" charset="0"/>
                <a:ea typeface="黑体" panose="02010609060101010101" pitchFamily="49" charset="-122"/>
                <a:cs typeface="Arial" panose="020B0604020202020204" pitchFamily="34" charset="0"/>
              </a:rPr>
              <a:t>w</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ikimed</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i</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a.org/</a:t>
            </a:r>
            <a:r>
              <a:rPr sz="1200" spc="-25" dirty="0">
                <a:solidFill>
                  <a:srgbClr val="0033CC"/>
                </a:solidFill>
                <a:latin typeface="Arial" panose="020B0604020202020204" pitchFamily="34" charset="0"/>
                <a:ea typeface="黑体" panose="02010609060101010101" pitchFamily="49" charset="-122"/>
                <a:cs typeface="Arial" panose="020B0604020202020204" pitchFamily="34" charset="0"/>
              </a:rPr>
              <a:t>w</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iki/Fi</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l</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e:M</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i</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cros</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c</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ope_compound_d</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i</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agram.png</a:t>
            </a:r>
            <a:endParaRPr sz="1200">
              <a:solidFill>
                <a:srgbClr val="0033CC"/>
              </a:solidFill>
              <a:latin typeface="Arial" panose="020B0604020202020204" pitchFamily="34" charset="0"/>
              <a:ea typeface="黑体" panose="02010609060101010101" pitchFamily="49" charset="-122"/>
              <a:cs typeface="Arial" panose="020B0604020202020204" pitchFamily="34" charset="0"/>
            </a:endParaRPr>
          </a:p>
        </p:txBody>
      </p:sp>
      <p:grpSp>
        <p:nvGrpSpPr>
          <p:cNvPr id="9" name="组合 8"/>
          <p:cNvGrpSpPr/>
          <p:nvPr/>
        </p:nvGrpSpPr>
        <p:grpSpPr>
          <a:xfrm>
            <a:off x="6695200" y="2077220"/>
            <a:ext cx="431854" cy="1542340"/>
            <a:chOff x="6695200" y="2077220"/>
            <a:chExt cx="431854" cy="1542340"/>
          </a:xfrm>
        </p:grpSpPr>
        <p:sp>
          <p:nvSpPr>
            <p:cNvPr id="3" name="直角三角形 2"/>
            <p:cNvSpPr/>
            <p:nvPr/>
          </p:nvSpPr>
          <p:spPr>
            <a:xfrm flipV="1">
              <a:off x="6883910" y="2077220"/>
              <a:ext cx="243144" cy="916154"/>
            </a:xfrm>
            <a:prstGeom prst="rtTriangle">
              <a:avLst/>
            </a:prstGeom>
            <a:solidFill>
              <a:srgbClr val="FF0000">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直角三角形 39"/>
            <p:cNvSpPr/>
            <p:nvPr/>
          </p:nvSpPr>
          <p:spPr>
            <a:xfrm flipH="1">
              <a:off x="6695200" y="3006249"/>
              <a:ext cx="188709" cy="613311"/>
            </a:xfrm>
            <a:prstGeom prst="rtTriangle">
              <a:avLst/>
            </a:prstGeom>
            <a:solidFill>
              <a:srgbClr val="FF0000">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9725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0"/>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5" name="矩形 4"/>
          <p:cNvSpPr/>
          <p:nvPr/>
        </p:nvSpPr>
        <p:spPr>
          <a:xfrm>
            <a:off x="181574" y="1009215"/>
            <a:ext cx="8372764" cy="584775"/>
          </a:xfrm>
          <a:prstGeom prst="rect">
            <a:avLst/>
          </a:prstGeom>
        </p:spPr>
        <p:txBody>
          <a:bodyPr wrap="square">
            <a:spAutoFit/>
          </a:bodyPr>
          <a:lstStyle/>
          <a:p>
            <a:pPr marL="255270">
              <a:lnSpc>
                <a:spcPct val="100000"/>
              </a:lnSpc>
            </a:pPr>
            <a:r>
              <a:rPr lang="en-US" altLang="zh-CN" sz="3200" spc="5">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3200" spc="5">
                <a:solidFill>
                  <a:srgbClr val="C00000"/>
                </a:solidFill>
                <a:latin typeface="Arial" panose="020B0604020202020204" pitchFamily="34" charset="0"/>
                <a:ea typeface="黑体" panose="02010609060101010101" pitchFamily="49" charset="-122"/>
                <a:cs typeface="Arial" panose="020B0604020202020204" pitchFamily="34" charset="0"/>
              </a:rPr>
              <a:t>古典</a:t>
            </a:r>
            <a:r>
              <a:rPr lang="en-US" altLang="zh-CN" sz="3200" spc="5">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3200" spc="-10" smtClean="0">
                <a:solidFill>
                  <a:srgbClr val="C00000"/>
                </a:solidFill>
                <a:latin typeface="Arial" panose="020B0604020202020204" pitchFamily="34" charset="0"/>
                <a:ea typeface="黑体" panose="02010609060101010101" pitchFamily="49" charset="-122"/>
                <a:cs typeface="Arial" panose="020B0604020202020204" pitchFamily="34" charset="0"/>
              </a:rPr>
              <a:t>光学显微镜</a:t>
            </a:r>
            <a:r>
              <a:rPr lang="zh-CN" altLang="en-US" sz="3200" spc="-10">
                <a:solidFill>
                  <a:srgbClr val="C00000"/>
                </a:solidFill>
                <a:latin typeface="Arial" panose="020B0604020202020204" pitchFamily="34" charset="0"/>
                <a:ea typeface="黑体" panose="02010609060101010101" pitchFamily="49" charset="-122"/>
                <a:cs typeface="Arial" panose="020B0604020202020204" pitchFamily="34" charset="0"/>
              </a:rPr>
              <a:t>的</a:t>
            </a:r>
            <a:r>
              <a:rPr lang="zh-CN" altLang="en-US" sz="3200" spc="-10" smtClean="0">
                <a:solidFill>
                  <a:srgbClr val="C00000"/>
                </a:solidFill>
                <a:latin typeface="Arial" panose="020B0604020202020204" pitchFamily="34" charset="0"/>
                <a:ea typeface="黑体" panose="02010609060101010101" pitchFamily="49" charset="-122"/>
                <a:cs typeface="Arial" panose="020B0604020202020204" pitchFamily="34" charset="0"/>
              </a:rPr>
              <a:t>放大率与焦距</a:t>
            </a:r>
            <a:endParaRPr lang="zh-TW" altLang="en-US" sz="2400">
              <a:solidFill>
                <a:srgbClr val="C00000"/>
              </a:solidFill>
              <a:latin typeface="黑体" panose="02010609060101010101" pitchFamily="49" charset="-122"/>
              <a:ea typeface="黑体" panose="02010609060101010101" pitchFamily="49" charset="-122"/>
            </a:endParaRPr>
          </a:p>
        </p:txBody>
      </p:sp>
      <p:sp>
        <p:nvSpPr>
          <p:cNvPr id="22" name="object 42"/>
          <p:cNvSpPr txBox="1"/>
          <p:nvPr/>
        </p:nvSpPr>
        <p:spPr>
          <a:xfrm>
            <a:off x="72223" y="6422313"/>
            <a:ext cx="6883400" cy="369332"/>
          </a:xfrm>
          <a:prstGeom prst="rect">
            <a:avLst/>
          </a:prstGeom>
        </p:spPr>
        <p:txBody>
          <a:bodyPr vert="horz" wrap="square" lIns="0" tIns="0" rIns="0" bIns="0" rtlCol="0">
            <a:spAutoFit/>
          </a:bodyPr>
          <a:lstStyle/>
          <a:p>
            <a:pPr marL="12700" marR="5080">
              <a:lnSpc>
                <a:spcPct val="100000"/>
              </a:lnSpc>
            </a:pP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F</a:t>
            </a:r>
            <a:r>
              <a:rPr sz="1200" spc="-15" dirty="0">
                <a:solidFill>
                  <a:srgbClr val="0033CC"/>
                </a:solidFill>
                <a:latin typeface="Arial" panose="020B0604020202020204" pitchFamily="34" charset="0"/>
                <a:ea typeface="黑体" panose="02010609060101010101" pitchFamily="49" charset="-122"/>
                <a:cs typeface="Arial" panose="020B0604020202020204" pitchFamily="34" charset="0"/>
              </a:rPr>
              <a:t>r</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om:</a:t>
            </a:r>
            <a:r>
              <a:rPr sz="1200" spc="20" dirty="0">
                <a:solidFill>
                  <a:srgbClr val="0033CC"/>
                </a:solidFill>
                <a:latin typeface="Arial" panose="020B0604020202020204" pitchFamily="34" charset="0"/>
                <a:ea typeface="黑体" panose="02010609060101010101" pitchFamily="49" charset="-122"/>
                <a:cs typeface="Arial" panose="020B0604020202020204" pitchFamily="34" charset="0"/>
              </a:rPr>
              <a:t> </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Fountains</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 </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of</a:t>
            </a:r>
            <a:r>
              <a:rPr sz="1200" spc="10" dirty="0">
                <a:solidFill>
                  <a:srgbClr val="0033CC"/>
                </a:solidFill>
                <a:latin typeface="Arial" panose="020B0604020202020204" pitchFamily="34" charset="0"/>
                <a:ea typeface="黑体" panose="02010609060101010101" pitchFamily="49" charset="-122"/>
                <a:cs typeface="Arial" panose="020B0604020202020204" pitchFamily="34" charset="0"/>
              </a:rPr>
              <a:t> </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Br</a:t>
            </a:r>
            <a:r>
              <a:rPr sz="1200" spc="-25" dirty="0">
                <a:solidFill>
                  <a:srgbClr val="0033CC"/>
                </a:solidFill>
                <a:latin typeface="Arial" panose="020B0604020202020204" pitchFamily="34" charset="0"/>
                <a:ea typeface="黑体" panose="02010609060101010101" pitchFamily="49" charset="-122"/>
                <a:cs typeface="Arial" panose="020B0604020202020204" pitchFamily="34" charset="0"/>
              </a:rPr>
              <a:t>y</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n</a:t>
            </a:r>
            <a:r>
              <a:rPr sz="1200" spc="45" dirty="0">
                <a:solidFill>
                  <a:srgbClr val="0033CC"/>
                </a:solidFill>
                <a:latin typeface="Arial" panose="020B0604020202020204" pitchFamily="34" charset="0"/>
                <a:ea typeface="黑体" panose="02010609060101010101" pitchFamily="49" charset="-122"/>
                <a:cs typeface="Arial" panose="020B0604020202020204" pitchFamily="34" charset="0"/>
              </a:rPr>
              <a:t> </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Ma</a:t>
            </a:r>
            <a:r>
              <a:rPr sz="1200" spc="-15" dirty="0">
                <a:solidFill>
                  <a:srgbClr val="0033CC"/>
                </a:solidFill>
                <a:latin typeface="Arial" panose="020B0604020202020204" pitchFamily="34" charset="0"/>
                <a:ea typeface="黑体" panose="02010609060101010101" pitchFamily="49" charset="-122"/>
                <a:cs typeface="Arial" panose="020B0604020202020204" pitchFamily="34" charset="0"/>
              </a:rPr>
              <a:t>w</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r http://co</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m</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mon</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s</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a:t>
            </a:r>
            <a:r>
              <a:rPr sz="1200" spc="-20" dirty="0">
                <a:solidFill>
                  <a:srgbClr val="0033CC"/>
                </a:solidFill>
                <a:latin typeface="Arial" panose="020B0604020202020204" pitchFamily="34" charset="0"/>
                <a:ea typeface="黑体" panose="02010609060101010101" pitchFamily="49" charset="-122"/>
                <a:cs typeface="Arial" panose="020B0604020202020204" pitchFamily="34" charset="0"/>
              </a:rPr>
              <a:t>w</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ikimed</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i</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a.org/</a:t>
            </a:r>
            <a:r>
              <a:rPr sz="1200" spc="-25" dirty="0">
                <a:solidFill>
                  <a:srgbClr val="0033CC"/>
                </a:solidFill>
                <a:latin typeface="Arial" panose="020B0604020202020204" pitchFamily="34" charset="0"/>
                <a:ea typeface="黑体" panose="02010609060101010101" pitchFamily="49" charset="-122"/>
                <a:cs typeface="Arial" panose="020B0604020202020204" pitchFamily="34" charset="0"/>
              </a:rPr>
              <a:t>w</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iki/Fi</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l</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e:M</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i</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cros</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c</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ope_compound_d</a:t>
            </a:r>
            <a:r>
              <a:rPr sz="1200" dirty="0">
                <a:solidFill>
                  <a:srgbClr val="0033CC"/>
                </a:solidFill>
                <a:latin typeface="Arial" panose="020B0604020202020204" pitchFamily="34" charset="0"/>
                <a:ea typeface="黑体" panose="02010609060101010101" pitchFamily="49" charset="-122"/>
                <a:cs typeface="Arial" panose="020B0604020202020204" pitchFamily="34" charset="0"/>
              </a:rPr>
              <a:t>i</a:t>
            </a:r>
            <a:r>
              <a:rPr sz="1200" spc="-5" dirty="0">
                <a:solidFill>
                  <a:srgbClr val="0033CC"/>
                </a:solidFill>
                <a:latin typeface="Arial" panose="020B0604020202020204" pitchFamily="34" charset="0"/>
                <a:ea typeface="黑体" panose="02010609060101010101" pitchFamily="49" charset="-122"/>
                <a:cs typeface="Arial" panose="020B0604020202020204" pitchFamily="34" charset="0"/>
              </a:rPr>
              <a:t>agram.png</a:t>
            </a:r>
            <a:endParaRPr sz="1200">
              <a:solidFill>
                <a:srgbClr val="0033CC"/>
              </a:solidFill>
              <a:latin typeface="Arial" panose="020B0604020202020204" pitchFamily="34" charset="0"/>
              <a:ea typeface="黑体" panose="02010609060101010101" pitchFamily="49" charset="-122"/>
              <a:cs typeface="Arial" panose="020B0604020202020204" pitchFamily="34" charset="0"/>
            </a:endParaRPr>
          </a:p>
        </p:txBody>
      </p:sp>
      <p:sp>
        <p:nvSpPr>
          <p:cNvPr id="4" name="矩形 3"/>
          <p:cNvSpPr/>
          <p:nvPr/>
        </p:nvSpPr>
        <p:spPr>
          <a:xfrm>
            <a:off x="2393956" y="2015910"/>
            <a:ext cx="1815177" cy="523220"/>
          </a:xfrm>
          <a:prstGeom prst="rect">
            <a:avLst/>
          </a:prstGeom>
        </p:spPr>
        <p:txBody>
          <a:bodyPr wrap="none">
            <a:spAutoFit/>
          </a:bodyPr>
          <a:lstStyle/>
          <a:p>
            <a:pPr marL="12700">
              <a:lnSpc>
                <a:spcPct val="100000"/>
              </a:lnSpc>
            </a:pPr>
            <a:r>
              <a:rPr lang="en-US" altLang="zh-CN" sz="2800" i="1" spc="65">
                <a:latin typeface="Times New Roman"/>
                <a:cs typeface="Times New Roman"/>
              </a:rPr>
              <a:t>M</a:t>
            </a:r>
            <a:r>
              <a:rPr lang="en-US" altLang="zh-CN" sz="2800" i="1" spc="340">
                <a:latin typeface="Times New Roman"/>
                <a:cs typeface="Times New Roman"/>
              </a:rPr>
              <a:t> </a:t>
            </a:r>
            <a:r>
              <a:rPr lang="en-US" altLang="zh-CN" sz="2800" spc="40">
                <a:latin typeface="Symbol"/>
                <a:cs typeface="Symbol"/>
              </a:rPr>
              <a:t></a:t>
            </a:r>
            <a:r>
              <a:rPr lang="en-US" altLang="zh-CN" sz="2800" spc="-35">
                <a:latin typeface="Times New Roman"/>
                <a:cs typeface="Times New Roman"/>
              </a:rPr>
              <a:t> </a:t>
            </a:r>
            <a:r>
              <a:rPr lang="en-US" altLang="zh-CN" sz="2800" i="1" spc="325">
                <a:latin typeface="Times New Roman"/>
                <a:cs typeface="Times New Roman"/>
              </a:rPr>
              <a:t>M</a:t>
            </a:r>
            <a:r>
              <a:rPr lang="en-US" altLang="zh-CN" sz="2400" i="1" spc="37" baseline="-23569">
                <a:latin typeface="Times New Roman"/>
                <a:cs typeface="Times New Roman"/>
              </a:rPr>
              <a:t>e</a:t>
            </a:r>
            <a:r>
              <a:rPr lang="en-US" altLang="zh-CN" sz="2400" i="1" spc="-337" baseline="-23569">
                <a:latin typeface="Times New Roman"/>
                <a:cs typeface="Times New Roman"/>
              </a:rPr>
              <a:t> </a:t>
            </a:r>
            <a:r>
              <a:rPr lang="en-US" altLang="zh-CN" sz="2800" i="1" spc="325">
                <a:latin typeface="Times New Roman"/>
                <a:cs typeface="Times New Roman"/>
              </a:rPr>
              <a:t>M</a:t>
            </a:r>
            <a:r>
              <a:rPr lang="en-US" altLang="zh-CN" sz="2400" i="1" spc="44" baseline="-23569">
                <a:latin typeface="Times New Roman"/>
                <a:cs typeface="Times New Roman"/>
              </a:rPr>
              <a:t>o</a:t>
            </a:r>
            <a:endParaRPr lang="en-US" altLang="zh-CN" sz="2400" baseline="-23569">
              <a:latin typeface="Times New Roman"/>
              <a:cs typeface="Times New Roman"/>
            </a:endParaRPr>
          </a:p>
        </p:txBody>
      </p:sp>
      <p:graphicFrame>
        <p:nvGraphicFramePr>
          <p:cNvPr id="26" name="对象 25"/>
          <p:cNvGraphicFramePr>
            <a:graphicFrameLocks noChangeAspect="1"/>
          </p:cNvGraphicFramePr>
          <p:nvPr/>
        </p:nvGraphicFramePr>
        <p:xfrm>
          <a:off x="4209133" y="1797247"/>
          <a:ext cx="1636712" cy="1135062"/>
        </p:xfrm>
        <a:graphic>
          <a:graphicData uri="http://schemas.openxmlformats.org/presentationml/2006/ole">
            <mc:AlternateContent xmlns:mc="http://schemas.openxmlformats.org/markup-compatibility/2006">
              <mc:Choice xmlns:v="urn:schemas-microsoft-com:vml" Requires="v">
                <p:oleObj spid="_x0000_s10412" name="Equation" r:id="rId4" imgW="622080" imgH="431640" progId="Equation.DSMT4">
                  <p:embed/>
                </p:oleObj>
              </mc:Choice>
              <mc:Fallback>
                <p:oleObj name="Equation" r:id="rId4" imgW="622080" imgH="431640" progId="Equation.DSMT4">
                  <p:embed/>
                  <p:pic>
                    <p:nvPicPr>
                      <p:cNvPr id="26" name="对象 25"/>
                      <p:cNvPicPr/>
                      <p:nvPr/>
                    </p:nvPicPr>
                    <p:blipFill>
                      <a:blip r:embed="rId5"/>
                      <a:stretch>
                        <a:fillRect/>
                      </a:stretch>
                    </p:blipFill>
                    <p:spPr>
                      <a:xfrm>
                        <a:off x="4209133" y="1797247"/>
                        <a:ext cx="1636712" cy="1135062"/>
                      </a:xfrm>
                      <a:prstGeom prst="rect">
                        <a:avLst/>
                      </a:prstGeom>
                    </p:spPr>
                  </p:pic>
                </p:oleObj>
              </mc:Fallback>
            </mc:AlternateContent>
          </a:graphicData>
        </a:graphic>
      </p:graphicFrame>
      <p:sp>
        <p:nvSpPr>
          <p:cNvPr id="35" name="object 3"/>
          <p:cNvSpPr txBox="1"/>
          <p:nvPr/>
        </p:nvSpPr>
        <p:spPr>
          <a:xfrm>
            <a:off x="535939" y="2734728"/>
            <a:ext cx="7637099" cy="3049553"/>
          </a:xfrm>
          <a:prstGeom prst="rect">
            <a:avLst/>
          </a:prstGeom>
        </p:spPr>
        <p:txBody>
          <a:bodyPr vert="horz" wrap="square" lIns="0" tIns="0" rIns="0" bIns="0" rtlCol="0">
            <a:spAutoFit/>
          </a:bodyPr>
          <a:lstStyle/>
          <a:p>
            <a:pPr marL="12700">
              <a:lnSpc>
                <a:spcPct val="100000"/>
              </a:lnSpc>
            </a:pPr>
            <a:r>
              <a:rPr sz="3200" smtClean="0">
                <a:latin typeface="Arial" panose="020B0604020202020204" pitchFamily="34" charset="0"/>
                <a:ea typeface="黑体" panose="02010609060101010101" pitchFamily="49" charset="-122"/>
                <a:cs typeface="Arial" panose="020B0604020202020204" pitchFamily="34" charset="0"/>
              </a:rPr>
              <a:t>•</a:t>
            </a:r>
            <a:r>
              <a:rPr lang="en-US" sz="3200" smtClean="0">
                <a:latin typeface="Arial" panose="020B0604020202020204" pitchFamily="34" charset="0"/>
                <a:ea typeface="黑体" panose="02010609060101010101" pitchFamily="49" charset="-122"/>
                <a:cs typeface="Arial" panose="020B0604020202020204" pitchFamily="34" charset="0"/>
              </a:rPr>
              <a:t> </a:t>
            </a:r>
            <a:r>
              <a:rPr sz="3200" smtClean="0">
                <a:latin typeface="Arial" panose="020B0604020202020204" pitchFamily="34" charset="0"/>
                <a:ea typeface="黑体" panose="02010609060101010101" pitchFamily="49" charset="-122"/>
                <a:cs typeface="Arial" panose="020B0604020202020204" pitchFamily="34" charset="0"/>
              </a:rPr>
              <a:t>常见数值</a:t>
            </a:r>
            <a:endParaRPr sz="3200">
              <a:latin typeface="Arial" panose="020B0604020202020204" pitchFamily="34" charset="0"/>
              <a:ea typeface="黑体" panose="02010609060101010101" pitchFamily="49" charset="-122"/>
              <a:cs typeface="Arial" panose="020B0604020202020204" pitchFamily="34" charset="0"/>
            </a:endParaRPr>
          </a:p>
          <a:p>
            <a:pPr marL="469900">
              <a:lnSpc>
                <a:spcPct val="100000"/>
              </a:lnSpc>
              <a:spcBef>
                <a:spcPts val="535"/>
              </a:spcBef>
            </a:pPr>
            <a:r>
              <a:rPr sz="2800" spc="-10" smtClean="0">
                <a:latin typeface="Arial" panose="020B0604020202020204" pitchFamily="34" charset="0"/>
                <a:ea typeface="黑体" panose="02010609060101010101" pitchFamily="49" charset="-122"/>
                <a:cs typeface="Arial" panose="020B0604020202020204" pitchFamily="34" charset="0"/>
              </a:rPr>
              <a:t>–</a:t>
            </a:r>
            <a:r>
              <a:rPr lang="en-US" sz="2800" spc="-10" smtClean="0">
                <a:latin typeface="Arial" panose="020B0604020202020204" pitchFamily="34" charset="0"/>
                <a:ea typeface="黑体" panose="02010609060101010101" pitchFamily="49" charset="-122"/>
                <a:cs typeface="Arial" panose="020B0604020202020204" pitchFamily="34" charset="0"/>
              </a:rPr>
              <a:t> </a:t>
            </a:r>
            <a:r>
              <a:rPr sz="2800" spc="-5" smtClean="0">
                <a:latin typeface="Arial" panose="020B0604020202020204" pitchFamily="34" charset="0"/>
                <a:ea typeface="黑体" panose="02010609060101010101" pitchFamily="49" charset="-122"/>
                <a:cs typeface="Arial" panose="020B0604020202020204" pitchFamily="34" charset="0"/>
              </a:rPr>
              <a:t>近点</a:t>
            </a:r>
            <a:r>
              <a:rPr lang="zh-CN" altLang="en-US" sz="2800" spc="-5" smtClean="0">
                <a:latin typeface="Arial" panose="020B0604020202020204" pitchFamily="34" charset="0"/>
                <a:ea typeface="黑体" panose="02010609060101010101" pitchFamily="49" charset="-122"/>
                <a:cs typeface="Arial" panose="020B0604020202020204" pitchFamily="34" charset="0"/>
              </a:rPr>
              <a:t>（明视）</a:t>
            </a:r>
            <a:r>
              <a:rPr sz="2800" spc="-5" smtClean="0">
                <a:latin typeface="Arial" panose="020B0604020202020204" pitchFamily="34" charset="0"/>
                <a:ea typeface="黑体" panose="02010609060101010101" pitchFamily="49" charset="-122"/>
                <a:cs typeface="Arial" panose="020B0604020202020204" pitchFamily="34" charset="0"/>
              </a:rPr>
              <a:t>距离</a:t>
            </a:r>
            <a:r>
              <a:rPr sz="2800" spc="-15" smtClean="0">
                <a:latin typeface="Arial" panose="020B0604020202020204" pitchFamily="34" charset="0"/>
                <a:ea typeface="黑体" panose="02010609060101010101" pitchFamily="49" charset="-122"/>
                <a:cs typeface="Arial" panose="020B0604020202020204" pitchFamily="34" charset="0"/>
              </a:rPr>
              <a:t>：</a:t>
            </a:r>
            <a:r>
              <a:rPr lang="en-US" sz="2800" spc="-15" smtClean="0">
                <a:latin typeface="Arial" panose="020B0604020202020204" pitchFamily="34" charset="0"/>
                <a:ea typeface="黑体" panose="02010609060101010101" pitchFamily="49" charset="-122"/>
                <a:cs typeface="Arial" panose="020B0604020202020204" pitchFamily="34" charset="0"/>
              </a:rPr>
              <a:t>    </a:t>
            </a:r>
            <a:r>
              <a:rPr sz="2800" spc="-5" smtClean="0">
                <a:latin typeface="Arial" panose="020B0604020202020204" pitchFamily="34" charset="0"/>
                <a:ea typeface="黑体" panose="02010609060101010101" pitchFamily="49" charset="-122"/>
                <a:cs typeface="Arial" panose="020B0604020202020204" pitchFamily="34" charset="0"/>
              </a:rPr>
              <a:t>= 2</a:t>
            </a:r>
            <a:r>
              <a:rPr sz="2800" spc="-20" smtClean="0">
                <a:latin typeface="Arial" panose="020B0604020202020204" pitchFamily="34" charset="0"/>
                <a:ea typeface="黑体" panose="02010609060101010101" pitchFamily="49" charset="-122"/>
                <a:cs typeface="Arial" panose="020B0604020202020204" pitchFamily="34" charset="0"/>
              </a:rPr>
              <a:t>5</a:t>
            </a:r>
            <a:r>
              <a:rPr sz="2800" spc="-5" smtClean="0">
                <a:latin typeface="Arial" panose="020B0604020202020204" pitchFamily="34" charset="0"/>
                <a:ea typeface="黑体" panose="02010609060101010101" pitchFamily="49" charset="-122"/>
                <a:cs typeface="Arial" panose="020B0604020202020204" pitchFamily="34" charset="0"/>
              </a:rPr>
              <a:t>4</a:t>
            </a:r>
            <a:r>
              <a:rPr sz="2800" spc="5" smtClean="0">
                <a:latin typeface="Arial" panose="020B0604020202020204" pitchFamily="34" charset="0"/>
                <a:ea typeface="黑体" panose="02010609060101010101" pitchFamily="49" charset="-122"/>
                <a:cs typeface="Arial" panose="020B0604020202020204" pitchFamily="34" charset="0"/>
              </a:rPr>
              <a:t> </a:t>
            </a:r>
            <a:r>
              <a:rPr sz="2800" spc="-10" smtClean="0">
                <a:latin typeface="Arial" panose="020B0604020202020204" pitchFamily="34" charset="0"/>
                <a:ea typeface="黑体" panose="02010609060101010101" pitchFamily="49" charset="-122"/>
                <a:cs typeface="Arial" panose="020B0604020202020204" pitchFamily="34" charset="0"/>
              </a:rPr>
              <a:t>mm</a:t>
            </a:r>
            <a:endParaRPr sz="2800">
              <a:latin typeface="Arial" panose="020B0604020202020204" pitchFamily="34" charset="0"/>
              <a:ea typeface="黑体" panose="02010609060101010101" pitchFamily="49" charset="-122"/>
              <a:cs typeface="Arial" panose="020B0604020202020204" pitchFamily="34" charset="0"/>
            </a:endParaRPr>
          </a:p>
          <a:p>
            <a:pPr marL="469900">
              <a:lnSpc>
                <a:spcPct val="100000"/>
              </a:lnSpc>
              <a:spcBef>
                <a:spcPts val="495"/>
              </a:spcBef>
            </a:pPr>
            <a:r>
              <a:rPr sz="2800" spc="-10" smtClean="0">
                <a:latin typeface="Arial" panose="020B0604020202020204" pitchFamily="34" charset="0"/>
                <a:ea typeface="黑体" panose="02010609060101010101" pitchFamily="49" charset="-122"/>
                <a:cs typeface="Arial" panose="020B0604020202020204" pitchFamily="34" charset="0"/>
              </a:rPr>
              <a:t>–</a:t>
            </a:r>
            <a:r>
              <a:rPr lang="en-US" sz="2800" spc="-10" smtClean="0">
                <a:latin typeface="Arial" panose="020B0604020202020204" pitchFamily="34" charset="0"/>
                <a:ea typeface="黑体" panose="02010609060101010101" pitchFamily="49" charset="-122"/>
                <a:cs typeface="Arial" panose="020B0604020202020204" pitchFamily="34" charset="0"/>
              </a:rPr>
              <a:t> </a:t>
            </a:r>
            <a:r>
              <a:rPr sz="2800" spc="-5" smtClean="0">
                <a:latin typeface="Arial" panose="020B0604020202020204" pitchFamily="34" charset="0"/>
                <a:ea typeface="黑体" panose="02010609060101010101" pitchFamily="49" charset="-122"/>
                <a:cs typeface="Arial" panose="020B0604020202020204" pitchFamily="34" charset="0"/>
              </a:rPr>
              <a:t>管长</a:t>
            </a:r>
            <a:r>
              <a:rPr sz="2800" spc="-15" smtClean="0">
                <a:latin typeface="Arial" panose="020B0604020202020204" pitchFamily="34" charset="0"/>
                <a:ea typeface="黑体" panose="02010609060101010101" pitchFamily="49" charset="-122"/>
                <a:cs typeface="Arial" panose="020B0604020202020204" pitchFamily="34" charset="0"/>
              </a:rPr>
              <a:t>：</a:t>
            </a:r>
            <a:r>
              <a:rPr lang="en-US" sz="2950" i="1" spc="-5" smtClean="0">
                <a:latin typeface="Arial" panose="020B0604020202020204" pitchFamily="34" charset="0"/>
                <a:ea typeface="黑体" panose="02010609060101010101" pitchFamily="49" charset="-122"/>
                <a:cs typeface="Arial" panose="020B0604020202020204" pitchFamily="34" charset="0"/>
              </a:rPr>
              <a:t>   </a:t>
            </a:r>
            <a:r>
              <a:rPr lang="en-US" sz="2925" i="1" spc="179" baseline="-19943" smtClean="0">
                <a:latin typeface="Arial" panose="020B0604020202020204" pitchFamily="34" charset="0"/>
                <a:ea typeface="黑体" panose="02010609060101010101" pitchFamily="49" charset="-122"/>
                <a:cs typeface="Arial" panose="020B0604020202020204" pitchFamily="34" charset="0"/>
              </a:rPr>
              <a:t> </a:t>
            </a:r>
            <a:r>
              <a:rPr sz="2800" smtClean="0">
                <a:latin typeface="Arial" panose="020B0604020202020204" pitchFamily="34" charset="0"/>
                <a:ea typeface="黑体" panose="02010609060101010101" pitchFamily="49" charset="-122"/>
                <a:cs typeface="Arial" panose="020B0604020202020204" pitchFamily="34" charset="0"/>
              </a:rPr>
              <a:t>=</a:t>
            </a:r>
            <a:r>
              <a:rPr sz="2800" spc="-5" smtClean="0">
                <a:latin typeface="Arial" panose="020B0604020202020204" pitchFamily="34" charset="0"/>
                <a:ea typeface="黑体" panose="02010609060101010101" pitchFamily="49" charset="-122"/>
                <a:cs typeface="Arial" panose="020B0604020202020204" pitchFamily="34" charset="0"/>
              </a:rPr>
              <a:t> </a:t>
            </a:r>
            <a:r>
              <a:rPr sz="2800" spc="-20" dirty="0">
                <a:latin typeface="Arial" panose="020B0604020202020204" pitchFamily="34" charset="0"/>
                <a:ea typeface="黑体" panose="02010609060101010101" pitchFamily="49" charset="-122"/>
                <a:cs typeface="Arial" panose="020B0604020202020204" pitchFamily="34" charset="0"/>
              </a:rPr>
              <a:t>1</a:t>
            </a:r>
            <a:r>
              <a:rPr sz="2800" spc="-5" dirty="0">
                <a:latin typeface="Arial" panose="020B0604020202020204" pitchFamily="34" charset="0"/>
                <a:ea typeface="黑体" panose="02010609060101010101" pitchFamily="49" charset="-122"/>
                <a:cs typeface="Arial" panose="020B0604020202020204" pitchFamily="34" charset="0"/>
              </a:rPr>
              <a:t>60</a:t>
            </a:r>
            <a:r>
              <a:rPr sz="2800" dirty="0">
                <a:latin typeface="Arial" panose="020B0604020202020204" pitchFamily="34" charset="0"/>
                <a:ea typeface="黑体" panose="02010609060101010101" pitchFamily="49" charset="-122"/>
                <a:cs typeface="Arial" panose="020B0604020202020204" pitchFamily="34" charset="0"/>
              </a:rPr>
              <a:t> </a:t>
            </a:r>
            <a:r>
              <a:rPr sz="2800" spc="-5" dirty="0">
                <a:latin typeface="Arial" panose="020B0604020202020204" pitchFamily="34" charset="0"/>
                <a:ea typeface="黑体" panose="02010609060101010101" pitchFamily="49" charset="-122"/>
                <a:cs typeface="Arial" panose="020B0604020202020204" pitchFamily="34" charset="0"/>
              </a:rPr>
              <a:t>mm</a:t>
            </a:r>
            <a:endParaRPr sz="2800">
              <a:latin typeface="Arial" panose="020B0604020202020204" pitchFamily="34" charset="0"/>
              <a:ea typeface="黑体" panose="02010609060101010101" pitchFamily="49" charset="-122"/>
              <a:cs typeface="Arial" panose="020B0604020202020204" pitchFamily="34" charset="0"/>
            </a:endParaRPr>
          </a:p>
          <a:p>
            <a:pPr marL="469900">
              <a:lnSpc>
                <a:spcPct val="100000"/>
              </a:lnSpc>
              <a:spcBef>
                <a:spcPts val="505"/>
              </a:spcBef>
            </a:pPr>
            <a:r>
              <a:rPr lang="zh-CN" altLang="en-US" sz="2800" spc="-5" smtClean="0">
                <a:latin typeface="Wingdings"/>
                <a:cs typeface="Wingdings"/>
              </a:rPr>
              <a:t> </a:t>
            </a:r>
            <a:r>
              <a:rPr lang="zh-CN" altLang="en-US" sz="2800" spc="-5" smtClean="0">
                <a:latin typeface="Arial" panose="020B0604020202020204" pitchFamily="34" charset="0"/>
                <a:ea typeface="黑体" panose="02010609060101010101" pitchFamily="49" charset="-122"/>
                <a:cs typeface="Arial" panose="020B0604020202020204" pitchFamily="34" charset="0"/>
              </a:rPr>
              <a:t>对于</a:t>
            </a:r>
            <a:r>
              <a:rPr lang="zh-CN" altLang="en-US" sz="2800" spc="-5">
                <a:latin typeface="Arial" panose="020B0604020202020204" pitchFamily="34" charset="0"/>
                <a:ea typeface="黑体" panose="02010609060101010101" pitchFamily="49" charset="-122"/>
                <a:cs typeface="Arial" panose="020B0604020202020204" pitchFamily="34" charset="0"/>
              </a:rPr>
              <a:t>一个</a:t>
            </a:r>
            <a:r>
              <a:rPr lang="zh-CN" altLang="en-US" sz="2800" spc="25">
                <a:latin typeface="Arial" panose="020B0604020202020204" pitchFamily="34" charset="0"/>
                <a:ea typeface="黑体" panose="02010609060101010101" pitchFamily="49" charset="-122"/>
                <a:cs typeface="Arial" panose="020B0604020202020204" pitchFamily="34" charset="0"/>
              </a:rPr>
              <a:t> </a:t>
            </a:r>
            <a:r>
              <a:rPr lang="en-US" altLang="zh-CN" sz="2800" spc="-10">
                <a:latin typeface="Arial" panose="020B0604020202020204" pitchFamily="34" charset="0"/>
                <a:ea typeface="黑体" panose="02010609060101010101" pitchFamily="49" charset="-122"/>
                <a:cs typeface="Arial" panose="020B0604020202020204" pitchFamily="34" charset="0"/>
              </a:rPr>
              <a:t>5</a:t>
            </a:r>
            <a:r>
              <a:rPr lang="en-US" altLang="zh-CN" sz="2800" spc="-5">
                <a:latin typeface="Arial" panose="020B0604020202020204" pitchFamily="34" charset="0"/>
                <a:ea typeface="黑体" panose="02010609060101010101" pitchFamily="49" charset="-122"/>
                <a:cs typeface="Arial" panose="020B0604020202020204" pitchFamily="34" charset="0"/>
              </a:rPr>
              <a:t>x </a:t>
            </a:r>
            <a:r>
              <a:rPr lang="zh-CN" altLang="en-US" sz="2800" spc="-5">
                <a:latin typeface="Arial" panose="020B0604020202020204" pitchFamily="34" charset="0"/>
                <a:ea typeface="黑体" panose="02010609060101010101" pitchFamily="49" charset="-122"/>
                <a:cs typeface="Arial" panose="020B0604020202020204" pitchFamily="34" charset="0"/>
              </a:rPr>
              <a:t>物镜而言</a:t>
            </a:r>
            <a:r>
              <a:rPr lang="zh-CN" altLang="en-US" sz="2800" spc="-15" smtClean="0">
                <a:latin typeface="Arial" panose="020B0604020202020204" pitchFamily="34" charset="0"/>
                <a:ea typeface="黑体" panose="02010609060101010101" pitchFamily="49" charset="-122"/>
                <a:cs typeface="Arial" panose="020B0604020202020204" pitchFamily="34" charset="0"/>
              </a:rPr>
              <a:t>：</a:t>
            </a:r>
            <a:r>
              <a:rPr lang="en-US" altLang="zh-CN" sz="2950" i="1" spc="-260" smtClean="0">
                <a:latin typeface="Arial" panose="020B0604020202020204" pitchFamily="34" charset="0"/>
                <a:ea typeface="黑体" panose="02010609060101010101" pitchFamily="49" charset="-122"/>
                <a:cs typeface="Arial" panose="020B0604020202020204" pitchFamily="34" charset="0"/>
              </a:rPr>
              <a:t>   </a:t>
            </a:r>
            <a:r>
              <a:rPr lang="zh-CN" altLang="en-US" sz="2925" i="1" spc="179" baseline="-19943" smtClean="0">
                <a:latin typeface="Arial" panose="020B0604020202020204" pitchFamily="34" charset="0"/>
                <a:ea typeface="黑体" panose="02010609060101010101" pitchFamily="49" charset="-122"/>
                <a:cs typeface="Arial" panose="020B0604020202020204" pitchFamily="34" charset="0"/>
              </a:rPr>
              <a:t> </a:t>
            </a:r>
            <a:r>
              <a:rPr lang="en-US" altLang="zh-CN" sz="2800" spc="-5">
                <a:latin typeface="Arial" panose="020B0604020202020204" pitchFamily="34" charset="0"/>
                <a:ea typeface="黑体" panose="02010609060101010101" pitchFamily="49" charset="-122"/>
                <a:cs typeface="Arial" panose="020B0604020202020204" pitchFamily="34" charset="0"/>
              </a:rPr>
              <a:t>=</a:t>
            </a:r>
            <a:r>
              <a:rPr lang="zh-CN" altLang="en-US" sz="2800" spc="5">
                <a:latin typeface="Arial" panose="020B0604020202020204" pitchFamily="34" charset="0"/>
                <a:ea typeface="黑体" panose="02010609060101010101" pitchFamily="49" charset="-122"/>
                <a:cs typeface="Arial" panose="020B0604020202020204" pitchFamily="34" charset="0"/>
              </a:rPr>
              <a:t> </a:t>
            </a:r>
            <a:r>
              <a:rPr lang="en-US" altLang="zh-CN" sz="2800" spc="-5">
                <a:latin typeface="Arial" panose="020B0604020202020204" pitchFamily="34" charset="0"/>
                <a:ea typeface="黑体" panose="02010609060101010101" pitchFamily="49" charset="-122"/>
                <a:cs typeface="Arial" panose="020B0604020202020204" pitchFamily="34" charset="0"/>
              </a:rPr>
              <a:t>32</a:t>
            </a:r>
            <a:r>
              <a:rPr lang="zh-CN" altLang="en-US" sz="2800" spc="-15">
                <a:latin typeface="Arial" panose="020B0604020202020204" pitchFamily="34" charset="0"/>
                <a:ea typeface="黑体" panose="02010609060101010101" pitchFamily="49" charset="-122"/>
                <a:cs typeface="Arial" panose="020B0604020202020204" pitchFamily="34" charset="0"/>
              </a:rPr>
              <a:t> </a:t>
            </a:r>
            <a:r>
              <a:rPr lang="en-US" altLang="zh-CN" sz="2800" spc="-10">
                <a:latin typeface="Arial" panose="020B0604020202020204" pitchFamily="34" charset="0"/>
                <a:ea typeface="黑体" panose="02010609060101010101" pitchFamily="49" charset="-122"/>
                <a:cs typeface="Arial" panose="020B0604020202020204" pitchFamily="34" charset="0"/>
              </a:rPr>
              <a:t>mm</a:t>
            </a:r>
            <a:endParaRPr lang="zh-CN" altLang="en-US" sz="2800">
              <a:latin typeface="Arial" panose="020B0604020202020204" pitchFamily="34" charset="0"/>
              <a:ea typeface="黑体" panose="02010609060101010101" pitchFamily="49" charset="-122"/>
              <a:cs typeface="Arial" panose="020B0604020202020204" pitchFamily="34" charset="0"/>
            </a:endParaRPr>
          </a:p>
          <a:p>
            <a:pPr marL="469900">
              <a:lnSpc>
                <a:spcPct val="100000"/>
              </a:lnSpc>
              <a:spcBef>
                <a:spcPts val="490"/>
              </a:spcBef>
            </a:pPr>
            <a:r>
              <a:rPr lang="zh-CN" altLang="en-US" sz="2800" spc="-5">
                <a:latin typeface="Wingdings"/>
                <a:cs typeface="Wingdings"/>
              </a:rPr>
              <a:t> </a:t>
            </a:r>
            <a:r>
              <a:rPr lang="zh-CN" altLang="en-US" sz="2800" spc="-5" smtClean="0">
                <a:latin typeface="Wingdings"/>
                <a:cs typeface="Wingdings"/>
              </a:rPr>
              <a:t></a:t>
            </a:r>
            <a:r>
              <a:rPr lang="zh-CN" altLang="en-US" sz="2800" spc="-5" smtClean="0">
                <a:latin typeface="Arial" panose="020B0604020202020204" pitchFamily="34" charset="0"/>
                <a:ea typeface="黑体" panose="02010609060101010101" pitchFamily="49" charset="-122"/>
                <a:cs typeface="Arial" panose="020B0604020202020204" pitchFamily="34" charset="0"/>
              </a:rPr>
              <a:t>对于</a:t>
            </a:r>
            <a:r>
              <a:rPr lang="zh-CN" altLang="en-US" sz="2800" spc="-5">
                <a:latin typeface="Arial" panose="020B0604020202020204" pitchFamily="34" charset="0"/>
                <a:ea typeface="黑体" panose="02010609060101010101" pitchFamily="49" charset="-122"/>
                <a:cs typeface="Arial" panose="020B0604020202020204" pitchFamily="34" charset="0"/>
              </a:rPr>
              <a:t>一个</a:t>
            </a:r>
            <a:r>
              <a:rPr lang="zh-CN" altLang="en-US" sz="2800" spc="25">
                <a:latin typeface="Arial" panose="020B0604020202020204" pitchFamily="34" charset="0"/>
                <a:ea typeface="黑体" panose="02010609060101010101" pitchFamily="49" charset="-122"/>
                <a:cs typeface="Arial" panose="020B0604020202020204" pitchFamily="34" charset="0"/>
              </a:rPr>
              <a:t> </a:t>
            </a:r>
            <a:r>
              <a:rPr lang="en-US" altLang="zh-CN" sz="2800" spc="-10">
                <a:latin typeface="Arial" panose="020B0604020202020204" pitchFamily="34" charset="0"/>
                <a:ea typeface="黑体" panose="02010609060101010101" pitchFamily="49" charset="-122"/>
                <a:cs typeface="Arial" panose="020B0604020202020204" pitchFamily="34" charset="0"/>
              </a:rPr>
              <a:t>10</a:t>
            </a:r>
            <a:r>
              <a:rPr lang="en-US" altLang="zh-CN" sz="2800" spc="-5">
                <a:latin typeface="Arial" panose="020B0604020202020204" pitchFamily="34" charset="0"/>
                <a:ea typeface="黑体" panose="02010609060101010101" pitchFamily="49" charset="-122"/>
                <a:cs typeface="Arial" panose="020B0604020202020204" pitchFamily="34" charset="0"/>
              </a:rPr>
              <a:t>x</a:t>
            </a:r>
            <a:r>
              <a:rPr lang="zh-CN" altLang="en-US" sz="2800" spc="5">
                <a:latin typeface="Arial" panose="020B0604020202020204" pitchFamily="34" charset="0"/>
                <a:ea typeface="黑体" panose="02010609060101010101" pitchFamily="49" charset="-122"/>
                <a:cs typeface="Arial" panose="020B0604020202020204" pitchFamily="34" charset="0"/>
              </a:rPr>
              <a:t> </a:t>
            </a:r>
            <a:r>
              <a:rPr lang="zh-CN" altLang="en-US" sz="2800" spc="-5">
                <a:latin typeface="Arial" panose="020B0604020202020204" pitchFamily="34" charset="0"/>
                <a:ea typeface="黑体" panose="02010609060101010101" pitchFamily="49" charset="-122"/>
                <a:cs typeface="Arial" panose="020B0604020202020204" pitchFamily="34" charset="0"/>
              </a:rPr>
              <a:t>目镜而言</a:t>
            </a:r>
            <a:r>
              <a:rPr lang="zh-CN" altLang="en-US" sz="2800" spc="-15" smtClean="0">
                <a:latin typeface="Arial" panose="020B0604020202020204" pitchFamily="34" charset="0"/>
                <a:ea typeface="黑体" panose="02010609060101010101" pitchFamily="49" charset="-122"/>
                <a:cs typeface="Arial" panose="020B0604020202020204" pitchFamily="34" charset="0"/>
              </a:rPr>
              <a:t>：</a:t>
            </a:r>
            <a:r>
              <a:rPr lang="en-US" altLang="zh-CN" sz="2950" i="1" spc="-260" smtClean="0">
                <a:latin typeface="Arial" panose="020B0604020202020204" pitchFamily="34" charset="0"/>
                <a:ea typeface="黑体" panose="02010609060101010101" pitchFamily="49" charset="-122"/>
                <a:cs typeface="Arial" panose="020B0604020202020204" pitchFamily="34" charset="0"/>
              </a:rPr>
              <a:t>    </a:t>
            </a:r>
            <a:r>
              <a:rPr lang="en-US" altLang="zh-CN" sz="2800" spc="-5" smtClean="0">
                <a:latin typeface="Arial" panose="020B0604020202020204" pitchFamily="34" charset="0"/>
                <a:ea typeface="黑体" panose="02010609060101010101" pitchFamily="49" charset="-122"/>
                <a:cs typeface="Arial" panose="020B0604020202020204" pitchFamily="34" charset="0"/>
              </a:rPr>
              <a:t>=</a:t>
            </a:r>
            <a:r>
              <a:rPr lang="zh-CN" altLang="en-US" sz="2800" spc="5" smtClean="0">
                <a:latin typeface="Arial" panose="020B0604020202020204" pitchFamily="34" charset="0"/>
                <a:ea typeface="黑体" panose="02010609060101010101" pitchFamily="49" charset="-122"/>
                <a:cs typeface="Arial" panose="020B0604020202020204" pitchFamily="34" charset="0"/>
              </a:rPr>
              <a:t> </a:t>
            </a:r>
            <a:r>
              <a:rPr lang="en-US" altLang="zh-CN" sz="2800" spc="-5">
                <a:latin typeface="Arial" panose="020B0604020202020204" pitchFamily="34" charset="0"/>
                <a:ea typeface="黑体" panose="02010609060101010101" pitchFamily="49" charset="-122"/>
                <a:cs typeface="Arial" panose="020B0604020202020204" pitchFamily="34" charset="0"/>
              </a:rPr>
              <a:t>2</a:t>
            </a:r>
            <a:r>
              <a:rPr lang="en-US" altLang="zh-CN" sz="2800" spc="-20">
                <a:latin typeface="Arial" panose="020B0604020202020204" pitchFamily="34" charset="0"/>
                <a:ea typeface="黑体" panose="02010609060101010101" pitchFamily="49" charset="-122"/>
                <a:cs typeface="Arial" panose="020B0604020202020204" pitchFamily="34" charset="0"/>
              </a:rPr>
              <a:t>5</a:t>
            </a:r>
            <a:r>
              <a:rPr lang="en-US" altLang="zh-CN" sz="2800" spc="-10">
                <a:latin typeface="Arial" panose="020B0604020202020204" pitchFamily="34" charset="0"/>
                <a:ea typeface="黑体" panose="02010609060101010101" pitchFamily="49" charset="-122"/>
                <a:cs typeface="Arial" panose="020B0604020202020204" pitchFamily="34" charset="0"/>
              </a:rPr>
              <a:t>.</a:t>
            </a:r>
            <a:r>
              <a:rPr lang="en-US" altLang="zh-CN" sz="2800" spc="-5">
                <a:latin typeface="Arial" panose="020B0604020202020204" pitchFamily="34" charset="0"/>
                <a:ea typeface="黑体" panose="02010609060101010101" pitchFamily="49" charset="-122"/>
                <a:cs typeface="Arial" panose="020B0604020202020204" pitchFamily="34" charset="0"/>
              </a:rPr>
              <a:t>4</a:t>
            </a:r>
            <a:r>
              <a:rPr lang="zh-CN" altLang="en-US" sz="2800" spc="10">
                <a:latin typeface="Arial" panose="020B0604020202020204" pitchFamily="34" charset="0"/>
                <a:ea typeface="黑体" panose="02010609060101010101" pitchFamily="49" charset="-122"/>
                <a:cs typeface="Arial" panose="020B0604020202020204" pitchFamily="34" charset="0"/>
              </a:rPr>
              <a:t> </a:t>
            </a:r>
            <a:r>
              <a:rPr lang="en-US" altLang="zh-CN" sz="2800" spc="-10">
                <a:latin typeface="Arial" panose="020B0604020202020204" pitchFamily="34" charset="0"/>
                <a:ea typeface="黑体" panose="02010609060101010101" pitchFamily="49" charset="-122"/>
                <a:cs typeface="Arial" panose="020B0604020202020204" pitchFamily="34" charset="0"/>
              </a:rPr>
              <a:t>mm</a:t>
            </a:r>
            <a:endParaRPr lang="zh-CN" altLang="en-US" sz="2800">
              <a:latin typeface="Arial" panose="020B0604020202020204" pitchFamily="34" charset="0"/>
              <a:ea typeface="黑体" panose="02010609060101010101" pitchFamily="49" charset="-122"/>
              <a:cs typeface="Arial" panose="020B0604020202020204" pitchFamily="34" charset="0"/>
            </a:endParaRPr>
          </a:p>
          <a:p>
            <a:pPr marL="469900">
              <a:lnSpc>
                <a:spcPct val="100000"/>
              </a:lnSpc>
              <a:spcBef>
                <a:spcPts val="640"/>
              </a:spcBef>
            </a:pPr>
            <a:r>
              <a:rPr lang="zh-CN" altLang="en-US" sz="2800" spc="-5">
                <a:latin typeface="Wingdings"/>
                <a:cs typeface="Wingdings"/>
              </a:rPr>
              <a:t> </a:t>
            </a:r>
            <a:r>
              <a:rPr lang="zh-CN" altLang="en-US" sz="2800" spc="-5" smtClean="0">
                <a:latin typeface="Wingdings"/>
                <a:cs typeface="Wingdings"/>
              </a:rPr>
              <a:t></a:t>
            </a:r>
            <a:r>
              <a:rPr lang="zh-CN" altLang="en-US" sz="2800" spc="-5" smtClean="0">
                <a:latin typeface="Arial" panose="020B0604020202020204" pitchFamily="34" charset="0"/>
                <a:ea typeface="黑体" panose="02010609060101010101" pitchFamily="49" charset="-122"/>
                <a:cs typeface="Arial" panose="020B0604020202020204" pitchFamily="34" charset="0"/>
              </a:rPr>
              <a:t>总</a:t>
            </a:r>
            <a:r>
              <a:rPr lang="zh-CN" altLang="en-US" sz="2800" spc="-5">
                <a:latin typeface="Arial" panose="020B0604020202020204" pitchFamily="34" charset="0"/>
                <a:ea typeface="黑体" panose="02010609060101010101" pitchFamily="49" charset="-122"/>
                <a:cs typeface="Arial" panose="020B0604020202020204" pitchFamily="34" charset="0"/>
              </a:rPr>
              <a:t>放大率</a:t>
            </a:r>
            <a:r>
              <a:rPr lang="zh-CN" altLang="en-US" sz="2800" spc="-15">
                <a:latin typeface="Arial" panose="020B0604020202020204" pitchFamily="34" charset="0"/>
                <a:ea typeface="黑体" panose="02010609060101010101" pitchFamily="49" charset="-122"/>
                <a:cs typeface="Arial" panose="020B0604020202020204" pitchFamily="34" charset="0"/>
              </a:rPr>
              <a:t>：</a:t>
            </a:r>
            <a:r>
              <a:rPr lang="en-US" altLang="zh-CN" sz="2800" spc="-15">
                <a:latin typeface="Arial" panose="020B0604020202020204" pitchFamily="34" charset="0"/>
                <a:ea typeface="黑体" panose="02010609060101010101" pitchFamily="49" charset="-122"/>
                <a:cs typeface="Arial" panose="020B0604020202020204" pitchFamily="34" charset="0"/>
              </a:rPr>
              <a:t>50x</a:t>
            </a: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graphicFrame>
        <p:nvGraphicFramePr>
          <p:cNvPr id="37" name="对象 36"/>
          <p:cNvGraphicFramePr>
            <a:graphicFrameLocks noChangeAspect="1"/>
          </p:cNvGraphicFramePr>
          <p:nvPr>
            <p:extLst>
              <p:ext uri="{D42A27DB-BD31-4B8C-83A1-F6EECF244321}">
                <p14:modId xmlns:p14="http://schemas.microsoft.com/office/powerpoint/2010/main" val="3065775378"/>
              </p:ext>
            </p:extLst>
          </p:nvPr>
        </p:nvGraphicFramePr>
        <p:xfrm>
          <a:off x="4367956" y="3219024"/>
          <a:ext cx="468313" cy="600075"/>
        </p:xfrm>
        <a:graphic>
          <a:graphicData uri="http://schemas.openxmlformats.org/presentationml/2006/ole">
            <mc:AlternateContent xmlns:mc="http://schemas.openxmlformats.org/markup-compatibility/2006">
              <mc:Choice xmlns:v="urn:schemas-microsoft-com:vml" Requires="v">
                <p:oleObj spid="_x0000_s10413" name="Equation" r:id="rId6" imgW="177480" imgH="228600" progId="Equation.DSMT4">
                  <p:embed/>
                </p:oleObj>
              </mc:Choice>
              <mc:Fallback>
                <p:oleObj name="Equation" r:id="rId6" imgW="177480" imgH="228600" progId="Equation.DSMT4">
                  <p:embed/>
                  <p:pic>
                    <p:nvPicPr>
                      <p:cNvPr id="37" name="对象 36"/>
                      <p:cNvPicPr/>
                      <p:nvPr/>
                    </p:nvPicPr>
                    <p:blipFill>
                      <a:blip r:embed="rId7"/>
                      <a:stretch>
                        <a:fillRect/>
                      </a:stretch>
                    </p:blipFill>
                    <p:spPr>
                      <a:xfrm>
                        <a:off x="4367956" y="3219024"/>
                        <a:ext cx="468313" cy="600075"/>
                      </a:xfrm>
                      <a:prstGeom prst="rect">
                        <a:avLst/>
                      </a:prstGeom>
                    </p:spPr>
                  </p:pic>
                </p:oleObj>
              </mc:Fallback>
            </mc:AlternateContent>
          </a:graphicData>
        </a:graphic>
      </p:graphicFrame>
      <p:graphicFrame>
        <p:nvGraphicFramePr>
          <p:cNvPr id="38" name="对象 37"/>
          <p:cNvGraphicFramePr>
            <a:graphicFrameLocks noChangeAspect="1"/>
          </p:cNvGraphicFramePr>
          <p:nvPr/>
        </p:nvGraphicFramePr>
        <p:xfrm>
          <a:off x="2177262" y="3735601"/>
          <a:ext cx="433388" cy="601662"/>
        </p:xfrm>
        <a:graphic>
          <a:graphicData uri="http://schemas.openxmlformats.org/presentationml/2006/ole">
            <mc:AlternateContent xmlns:mc="http://schemas.openxmlformats.org/markup-compatibility/2006">
              <mc:Choice xmlns:v="urn:schemas-microsoft-com:vml" Requires="v">
                <p:oleObj spid="_x0000_s10414" name="Equation" r:id="rId8" imgW="164880" imgH="228600" progId="Equation.DSMT4">
                  <p:embed/>
                </p:oleObj>
              </mc:Choice>
              <mc:Fallback>
                <p:oleObj name="Equation" r:id="rId8" imgW="164880" imgH="228600" progId="Equation.DSMT4">
                  <p:embed/>
                  <p:pic>
                    <p:nvPicPr>
                      <p:cNvPr id="38" name="对象 37"/>
                      <p:cNvPicPr/>
                      <p:nvPr/>
                    </p:nvPicPr>
                    <p:blipFill>
                      <a:blip r:embed="rId9"/>
                      <a:stretch>
                        <a:fillRect/>
                      </a:stretch>
                    </p:blipFill>
                    <p:spPr>
                      <a:xfrm>
                        <a:off x="2177262" y="3735601"/>
                        <a:ext cx="433388" cy="601662"/>
                      </a:xfrm>
                      <a:prstGeom prst="rect">
                        <a:avLst/>
                      </a:prstGeom>
                    </p:spPr>
                  </p:pic>
                </p:oleObj>
              </mc:Fallback>
            </mc:AlternateContent>
          </a:graphicData>
        </a:graphic>
      </p:graphicFrame>
      <p:graphicFrame>
        <p:nvGraphicFramePr>
          <p:cNvPr id="39" name="对象 38"/>
          <p:cNvGraphicFramePr>
            <a:graphicFrameLocks noChangeAspect="1"/>
          </p:cNvGraphicFramePr>
          <p:nvPr/>
        </p:nvGraphicFramePr>
        <p:xfrm>
          <a:off x="5379120" y="4195763"/>
          <a:ext cx="466725" cy="601662"/>
        </p:xfrm>
        <a:graphic>
          <a:graphicData uri="http://schemas.openxmlformats.org/presentationml/2006/ole">
            <mc:AlternateContent xmlns:mc="http://schemas.openxmlformats.org/markup-compatibility/2006">
              <mc:Choice xmlns:v="urn:schemas-microsoft-com:vml" Requires="v">
                <p:oleObj spid="_x0000_s10415" name="Equation" r:id="rId10" imgW="177480" imgH="228600" progId="Equation.DSMT4">
                  <p:embed/>
                </p:oleObj>
              </mc:Choice>
              <mc:Fallback>
                <p:oleObj name="Equation" r:id="rId10" imgW="177480" imgH="228600" progId="Equation.DSMT4">
                  <p:embed/>
                  <p:pic>
                    <p:nvPicPr>
                      <p:cNvPr id="39" name="对象 38"/>
                      <p:cNvPicPr/>
                      <p:nvPr/>
                    </p:nvPicPr>
                    <p:blipFill>
                      <a:blip r:embed="rId11"/>
                      <a:stretch>
                        <a:fillRect/>
                      </a:stretch>
                    </p:blipFill>
                    <p:spPr>
                      <a:xfrm>
                        <a:off x="5379120" y="4195763"/>
                        <a:ext cx="466725" cy="601662"/>
                      </a:xfrm>
                      <a:prstGeom prst="rect">
                        <a:avLst/>
                      </a:prstGeom>
                    </p:spPr>
                  </p:pic>
                </p:oleObj>
              </mc:Fallback>
            </mc:AlternateContent>
          </a:graphicData>
        </a:graphic>
      </p:graphicFrame>
      <p:graphicFrame>
        <p:nvGraphicFramePr>
          <p:cNvPr id="40" name="对象 39"/>
          <p:cNvGraphicFramePr>
            <a:graphicFrameLocks noChangeAspect="1"/>
          </p:cNvGraphicFramePr>
          <p:nvPr/>
        </p:nvGraphicFramePr>
        <p:xfrm>
          <a:off x="5500688" y="4741863"/>
          <a:ext cx="433387" cy="601662"/>
        </p:xfrm>
        <a:graphic>
          <a:graphicData uri="http://schemas.openxmlformats.org/presentationml/2006/ole">
            <mc:AlternateContent xmlns:mc="http://schemas.openxmlformats.org/markup-compatibility/2006">
              <mc:Choice xmlns:v="urn:schemas-microsoft-com:vml" Requires="v">
                <p:oleObj spid="_x0000_s10416" name="Equation" r:id="rId12" imgW="164880" imgH="228600" progId="Equation.DSMT4">
                  <p:embed/>
                </p:oleObj>
              </mc:Choice>
              <mc:Fallback>
                <p:oleObj name="Equation" r:id="rId12" imgW="164880" imgH="228600" progId="Equation.DSMT4">
                  <p:embed/>
                  <p:pic>
                    <p:nvPicPr>
                      <p:cNvPr id="40" name="对象 39"/>
                      <p:cNvPicPr/>
                      <p:nvPr/>
                    </p:nvPicPr>
                    <p:blipFill>
                      <a:blip r:embed="rId13"/>
                      <a:stretch>
                        <a:fillRect/>
                      </a:stretch>
                    </p:blipFill>
                    <p:spPr>
                      <a:xfrm>
                        <a:off x="5500688" y="4741863"/>
                        <a:ext cx="433387" cy="601662"/>
                      </a:xfrm>
                      <a:prstGeom prst="rect">
                        <a:avLst/>
                      </a:prstGeom>
                    </p:spPr>
                  </p:pic>
                </p:oleObj>
              </mc:Fallback>
            </mc:AlternateContent>
          </a:graphicData>
        </a:graphic>
      </p:graphicFrame>
    </p:spTree>
    <p:extLst>
      <p:ext uri="{BB962C8B-B14F-4D97-AF65-F5344CB8AC3E}">
        <p14:creationId xmlns:p14="http://schemas.microsoft.com/office/powerpoint/2010/main" val="30249386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6" name="object 2"/>
          <p:cNvSpPr/>
          <p:nvPr/>
        </p:nvSpPr>
        <p:spPr>
          <a:xfrm>
            <a:off x="4188929" y="1396390"/>
            <a:ext cx="4380120" cy="5078955"/>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8" name="object 4"/>
          <p:cNvSpPr txBox="1"/>
          <p:nvPr/>
        </p:nvSpPr>
        <p:spPr>
          <a:xfrm>
            <a:off x="456636" y="1990540"/>
            <a:ext cx="4016432" cy="3126497"/>
          </a:xfrm>
          <a:prstGeom prst="rect">
            <a:avLst/>
          </a:prstGeom>
        </p:spPr>
        <p:txBody>
          <a:bodyPr vert="horz" wrap="square" lIns="0" tIns="0" rIns="0" bIns="0" rtlCol="0">
            <a:spAutoFit/>
          </a:bodyPr>
          <a:lstStyle/>
          <a:p>
            <a:pPr marL="12700">
              <a:lnSpc>
                <a:spcPct val="100000"/>
              </a:lnSpc>
            </a:pPr>
            <a:r>
              <a:rPr sz="2400" smtClean="0">
                <a:latin typeface="Arial" panose="020B0604020202020204" pitchFamily="34" charset="0"/>
                <a:ea typeface="黑体" panose="02010609060101010101" pitchFamily="49" charset="-122"/>
                <a:cs typeface="Arial" panose="020B0604020202020204" pitchFamily="34" charset="0"/>
              </a:rPr>
              <a:t>•</a:t>
            </a:r>
            <a:r>
              <a:rPr lang="en-US" sz="2400" smtClean="0">
                <a:latin typeface="Arial" panose="020B0604020202020204" pitchFamily="34" charset="0"/>
                <a:ea typeface="黑体" panose="02010609060101010101" pitchFamily="49" charset="-122"/>
                <a:cs typeface="Arial" panose="020B0604020202020204" pitchFamily="34" charset="0"/>
              </a:rPr>
              <a:t> </a:t>
            </a:r>
            <a:r>
              <a:rPr sz="2400" smtClean="0">
                <a:latin typeface="Arial" panose="020B0604020202020204" pitchFamily="34" charset="0"/>
                <a:ea typeface="黑体" panose="02010609060101010101" pitchFamily="49" charset="-122"/>
                <a:cs typeface="Arial" panose="020B0604020202020204" pitchFamily="34" charset="0"/>
              </a:rPr>
              <a:t>无限远光学系统</a:t>
            </a:r>
            <a:endParaRPr sz="2400">
              <a:latin typeface="Arial" panose="020B0604020202020204" pitchFamily="34" charset="0"/>
              <a:ea typeface="黑体" panose="02010609060101010101" pitchFamily="49" charset="-122"/>
              <a:cs typeface="Arial" panose="020B0604020202020204" pitchFamily="34" charset="0"/>
            </a:endParaRPr>
          </a:p>
          <a:p>
            <a:pPr marL="455930" marR="5080" indent="-287020" algn="just">
              <a:lnSpc>
                <a:spcPts val="2810"/>
              </a:lnSpc>
              <a:spcBef>
                <a:spcPts val="680"/>
              </a:spcBef>
            </a:pPr>
            <a:r>
              <a:rPr sz="2000" smtClean="0">
                <a:latin typeface="Arial" panose="020B0604020202020204" pitchFamily="34" charset="0"/>
                <a:ea typeface="黑体" panose="02010609060101010101" pitchFamily="49" charset="-122"/>
                <a:cs typeface="Arial" panose="020B0604020202020204" pitchFamily="34" charset="0"/>
              </a:rPr>
              <a:t>–</a:t>
            </a:r>
            <a:r>
              <a:rPr lang="en-US" sz="2000" smtClean="0">
                <a:latin typeface="Arial" panose="020B0604020202020204" pitchFamily="34" charset="0"/>
                <a:ea typeface="黑体" panose="02010609060101010101" pitchFamily="49" charset="-122"/>
                <a:cs typeface="Arial" panose="020B0604020202020204" pitchFamily="34" charset="0"/>
              </a:rPr>
              <a:t> </a:t>
            </a:r>
            <a:r>
              <a:rPr sz="2000" smtClean="0">
                <a:latin typeface="Arial" panose="020B0604020202020204" pitchFamily="34" charset="0"/>
                <a:ea typeface="黑体" panose="02010609060101010101" pitchFamily="49" charset="-122"/>
                <a:cs typeface="Arial" panose="020B0604020202020204" pitchFamily="34" charset="0"/>
              </a:rPr>
              <a:t>待测物直接放在物镜焦点（点光源变成平行光</a:t>
            </a:r>
            <a:r>
              <a:rPr sz="2000" spc="5" smtClean="0">
                <a:latin typeface="Arial" panose="020B0604020202020204" pitchFamily="34" charset="0"/>
                <a:ea typeface="黑体" panose="02010609060101010101" pitchFamily="49" charset="-122"/>
                <a:cs typeface="Arial" panose="020B0604020202020204" pitchFamily="34" charset="0"/>
              </a:rPr>
              <a:t>）</a:t>
            </a:r>
            <a:endParaRPr sz="2000">
              <a:latin typeface="Arial" panose="020B0604020202020204" pitchFamily="34" charset="0"/>
              <a:ea typeface="黑体" panose="02010609060101010101" pitchFamily="49" charset="-122"/>
              <a:cs typeface="Arial" panose="020B0604020202020204" pitchFamily="34" charset="0"/>
            </a:endParaRPr>
          </a:p>
          <a:p>
            <a:pPr marL="169545">
              <a:lnSpc>
                <a:spcPct val="100000"/>
              </a:lnSpc>
              <a:spcBef>
                <a:spcPts val="310"/>
              </a:spcBef>
            </a:pPr>
            <a:r>
              <a:rPr sz="2000" smtClean="0">
                <a:latin typeface="Arial" panose="020B0604020202020204" pitchFamily="34" charset="0"/>
                <a:ea typeface="黑体" panose="02010609060101010101" pitchFamily="49" charset="-122"/>
                <a:cs typeface="Arial" panose="020B0604020202020204" pitchFamily="34" charset="0"/>
              </a:rPr>
              <a:t>–</a:t>
            </a:r>
            <a:r>
              <a:rPr lang="en-US" sz="2000" smtClean="0">
                <a:latin typeface="Arial" panose="020B0604020202020204" pitchFamily="34" charset="0"/>
                <a:ea typeface="黑体" panose="02010609060101010101" pitchFamily="49" charset="-122"/>
                <a:cs typeface="Arial" panose="020B0604020202020204" pitchFamily="34" charset="0"/>
              </a:rPr>
              <a:t> </a:t>
            </a:r>
            <a:r>
              <a:rPr sz="2000" smtClean="0">
                <a:latin typeface="Arial" panose="020B0604020202020204" pitchFamily="34" charset="0"/>
                <a:ea typeface="黑体" panose="02010609060101010101" pitchFamily="49" charset="-122"/>
                <a:cs typeface="Arial" panose="020B0604020202020204" pitchFamily="34" charset="0"/>
              </a:rPr>
              <a:t>由管透镜来成放大实像</a:t>
            </a:r>
            <a:endParaRPr sz="2000">
              <a:latin typeface="Arial" panose="020B0604020202020204" pitchFamily="34" charset="0"/>
              <a:ea typeface="黑体" panose="02010609060101010101" pitchFamily="49" charset="-122"/>
              <a:cs typeface="Arial" panose="020B0604020202020204" pitchFamily="34" charset="0"/>
            </a:endParaRPr>
          </a:p>
          <a:p>
            <a:pPr marL="455930" marR="5080" indent="-287020" algn="just">
              <a:lnSpc>
                <a:spcPts val="2810"/>
              </a:lnSpc>
              <a:spcBef>
                <a:spcPts val="665"/>
              </a:spcBef>
            </a:pPr>
            <a:r>
              <a:rPr sz="2000" smtClean="0">
                <a:latin typeface="Arial" panose="020B0604020202020204" pitchFamily="34" charset="0"/>
                <a:ea typeface="黑体" panose="02010609060101010101" pitchFamily="49" charset="-122"/>
                <a:cs typeface="Arial" panose="020B0604020202020204" pitchFamily="34" charset="0"/>
              </a:rPr>
              <a:t>–</a:t>
            </a:r>
            <a:r>
              <a:rPr lang="en-US" sz="2000" smtClean="0">
                <a:latin typeface="Arial" panose="020B0604020202020204" pitchFamily="34" charset="0"/>
                <a:ea typeface="黑体" panose="02010609060101010101" pitchFamily="49" charset="-122"/>
                <a:cs typeface="Arial" panose="020B0604020202020204" pitchFamily="34" charset="0"/>
              </a:rPr>
              <a:t> </a:t>
            </a:r>
            <a:r>
              <a:rPr sz="2000" smtClean="0">
                <a:latin typeface="Arial" panose="020B0604020202020204" pitchFamily="34" charset="0"/>
                <a:ea typeface="黑体" panose="02010609060101010101" pitchFamily="49" charset="-122"/>
                <a:cs typeface="Arial" panose="020B0604020202020204" pitchFamily="34" charset="0"/>
              </a:rPr>
              <a:t>目镜再接着形成放大虚像</a:t>
            </a:r>
          </a:p>
          <a:p>
            <a:pPr marL="455930" marR="5080" indent="-287020" algn="just">
              <a:lnSpc>
                <a:spcPts val="2810"/>
              </a:lnSpc>
              <a:spcBef>
                <a:spcPts val="625"/>
              </a:spcBef>
            </a:pPr>
            <a:r>
              <a:rPr sz="2000" smtClean="0">
                <a:latin typeface="Arial" panose="020B0604020202020204" pitchFamily="34" charset="0"/>
                <a:ea typeface="黑体" panose="02010609060101010101" pitchFamily="49" charset="-122"/>
                <a:cs typeface="Arial" panose="020B0604020202020204" pitchFamily="34" charset="0"/>
              </a:rPr>
              <a:t>–</a:t>
            </a:r>
            <a:r>
              <a:rPr lang="en-US" sz="2000" smtClean="0">
                <a:latin typeface="Arial" panose="020B0604020202020204" pitchFamily="34" charset="0"/>
                <a:ea typeface="黑体" panose="02010609060101010101" pitchFamily="49" charset="-122"/>
                <a:cs typeface="Arial" panose="020B0604020202020204" pitchFamily="34" charset="0"/>
              </a:rPr>
              <a:t> </a:t>
            </a:r>
            <a:r>
              <a:rPr sz="2000" smtClean="0">
                <a:latin typeface="Arial" panose="020B0604020202020204" pitchFamily="34" charset="0"/>
                <a:ea typeface="黑体" panose="02010609060101010101" pitchFamily="49" charset="-122"/>
                <a:cs typeface="Arial" panose="020B0604020202020204" pitchFamily="34" charset="0"/>
              </a:rPr>
              <a:t>优点是可以在物镜以及管透镜中间加入其他光学组件（如滤镜）而不会影响光路</a:t>
            </a:r>
            <a:endParaRPr sz="2000">
              <a:latin typeface="Arial" panose="020B0604020202020204" pitchFamily="34" charset="0"/>
              <a:ea typeface="黑体" panose="02010609060101010101" pitchFamily="49" charset="-122"/>
              <a:cs typeface="Arial" panose="020B0604020202020204" pitchFamily="34" charset="0"/>
            </a:endParaRPr>
          </a:p>
        </p:txBody>
      </p:sp>
      <p:sp>
        <p:nvSpPr>
          <p:cNvPr id="9" name="object 5"/>
          <p:cNvSpPr txBox="1"/>
          <p:nvPr/>
        </p:nvSpPr>
        <p:spPr>
          <a:xfrm>
            <a:off x="116275" y="6590826"/>
            <a:ext cx="5227320" cy="215444"/>
          </a:xfrm>
          <a:prstGeom prst="rect">
            <a:avLst/>
          </a:prstGeom>
        </p:spPr>
        <p:txBody>
          <a:bodyPr vert="horz" wrap="square" lIns="0" tIns="0" rIns="0" bIns="0" rtlCol="0">
            <a:spAutoFit/>
          </a:bodyPr>
          <a:lstStyle/>
          <a:p>
            <a:pPr marL="12700">
              <a:lnSpc>
                <a:spcPct val="100000"/>
              </a:lnSpc>
            </a:pPr>
            <a:r>
              <a:rPr sz="1400" spc="15" smtClean="0">
                <a:latin typeface="Arial" panose="020B0604020202020204" pitchFamily="34" charset="0"/>
                <a:ea typeface="黑体" panose="02010609060101010101" pitchFamily="49" charset="-122"/>
                <a:cs typeface="Arial" panose="020B0604020202020204" pitchFamily="34" charset="0"/>
              </a:rPr>
              <a:t>W</a:t>
            </a:r>
            <a:r>
              <a:rPr sz="1400" smtClean="0">
                <a:latin typeface="Arial" panose="020B0604020202020204" pitchFamily="34" charset="0"/>
                <a:ea typeface="黑体" panose="02010609060101010101" pitchFamily="49" charset="-122"/>
                <a:cs typeface="Arial" panose="020B0604020202020204" pitchFamily="34" charset="0"/>
              </a:rPr>
              <a:t>iki</a:t>
            </a:r>
            <a:r>
              <a:rPr lang="en-US" altLang="zh-CN" sz="1400" spc="-10" smtClean="0">
                <a:latin typeface="Arial" panose="020B0604020202020204" pitchFamily="34" charset="0"/>
                <a:ea typeface="黑体" panose="02010609060101010101" pitchFamily="49" charset="-122"/>
                <a:cs typeface="Arial" panose="020B0604020202020204" pitchFamily="34" charset="0"/>
              </a:rPr>
              <a:t>p</a:t>
            </a:r>
            <a:r>
              <a:rPr sz="1400" smtClean="0">
                <a:latin typeface="Arial" panose="020B0604020202020204" pitchFamily="34" charset="0"/>
                <a:ea typeface="黑体" panose="02010609060101010101" pitchFamily="49" charset="-122"/>
                <a:cs typeface="Arial" panose="020B0604020202020204" pitchFamily="34" charset="0"/>
              </a:rPr>
              <a:t>edia</a:t>
            </a:r>
            <a:r>
              <a:rPr sz="1400" spc="-45" smtClean="0">
                <a:latin typeface="Arial" panose="020B0604020202020204" pitchFamily="34" charset="0"/>
                <a:ea typeface="黑体" panose="02010609060101010101" pitchFamily="49" charset="-122"/>
                <a:cs typeface="Arial" panose="020B0604020202020204" pitchFamily="34" charset="0"/>
              </a:rPr>
              <a:t> </a:t>
            </a:r>
            <a:r>
              <a:rPr sz="1400" dirty="0">
                <a:latin typeface="Arial" panose="020B0604020202020204" pitchFamily="34" charset="0"/>
                <a:ea typeface="黑体" panose="02010609060101010101" pitchFamily="49" charset="-122"/>
                <a:cs typeface="Arial" panose="020B0604020202020204" pitchFamily="34" charset="0"/>
              </a:rPr>
              <a:t>&amp;</a:t>
            </a:r>
            <a:r>
              <a:rPr sz="1400" spc="-5" dirty="0">
                <a:latin typeface="Arial" panose="020B0604020202020204" pitchFamily="34" charset="0"/>
                <a:ea typeface="黑体" panose="02010609060101010101" pitchFamily="49" charset="-122"/>
                <a:cs typeface="Arial" panose="020B0604020202020204" pitchFamily="34" charset="0"/>
              </a:rPr>
              <a:t> </a:t>
            </a:r>
            <a:r>
              <a:rPr sz="1400" dirty="0">
                <a:latin typeface="Arial" panose="020B0604020202020204" pitchFamily="34" charset="0"/>
                <a:ea typeface="黑体" panose="02010609060101010101" pitchFamily="49" charset="-122"/>
                <a:cs typeface="Arial" panose="020B0604020202020204" pitchFamily="34" charset="0"/>
                <a:hlinkClick r:id="rId4"/>
              </a:rPr>
              <a:t>http:/</a:t>
            </a:r>
            <a:r>
              <a:rPr sz="1400" spc="-10" dirty="0">
                <a:latin typeface="Arial" panose="020B0604020202020204" pitchFamily="34" charset="0"/>
                <a:ea typeface="黑体" panose="02010609060101010101" pitchFamily="49" charset="-122"/>
                <a:cs typeface="Arial" panose="020B0604020202020204" pitchFamily="34" charset="0"/>
                <a:hlinkClick r:id="rId4"/>
              </a:rPr>
              <a:t>/</a:t>
            </a:r>
            <a:r>
              <a:rPr sz="1400" spc="-20" dirty="0">
                <a:latin typeface="Arial" panose="020B0604020202020204" pitchFamily="34" charset="0"/>
                <a:ea typeface="黑体" panose="02010609060101010101" pitchFamily="49" charset="-122"/>
                <a:cs typeface="Arial" panose="020B0604020202020204" pitchFamily="34" charset="0"/>
                <a:hlinkClick r:id="rId4"/>
              </a:rPr>
              <a:t>ww</a:t>
            </a:r>
            <a:r>
              <a:rPr sz="1400" spc="-90" dirty="0">
                <a:latin typeface="Arial" panose="020B0604020202020204" pitchFamily="34" charset="0"/>
                <a:ea typeface="黑体" panose="02010609060101010101" pitchFamily="49" charset="-122"/>
                <a:cs typeface="Arial" panose="020B0604020202020204" pitchFamily="34" charset="0"/>
                <a:hlinkClick r:id="rId4"/>
              </a:rPr>
              <a:t>w</a:t>
            </a:r>
            <a:r>
              <a:rPr sz="1400" dirty="0">
                <a:latin typeface="Arial" panose="020B0604020202020204" pitchFamily="34" charset="0"/>
                <a:ea typeface="黑体" panose="02010609060101010101" pitchFamily="49" charset="-122"/>
                <a:cs typeface="Arial" panose="020B0604020202020204" pitchFamily="34" charset="0"/>
                <a:hlinkClick r:id="rId4"/>
              </a:rPr>
              <a:t>.fli</a:t>
            </a:r>
            <a:r>
              <a:rPr sz="1400" spc="5" dirty="0">
                <a:latin typeface="Arial" panose="020B0604020202020204" pitchFamily="34" charset="0"/>
                <a:ea typeface="黑体" panose="02010609060101010101" pitchFamily="49" charset="-122"/>
                <a:cs typeface="Arial" panose="020B0604020202020204" pitchFamily="34" charset="0"/>
                <a:hlinkClick r:id="rId4"/>
              </a:rPr>
              <a:t>c</a:t>
            </a:r>
            <a:r>
              <a:rPr sz="1400" dirty="0">
                <a:latin typeface="Arial" panose="020B0604020202020204" pitchFamily="34" charset="0"/>
                <a:ea typeface="黑体" panose="02010609060101010101" pitchFamily="49" charset="-122"/>
                <a:cs typeface="Arial" panose="020B0604020202020204" pitchFamily="34" charset="0"/>
                <a:hlinkClick r:id="rId4"/>
              </a:rPr>
              <a:t>k</a:t>
            </a:r>
            <a:r>
              <a:rPr sz="1400" spc="-75" dirty="0">
                <a:latin typeface="Arial" panose="020B0604020202020204" pitchFamily="34" charset="0"/>
                <a:ea typeface="黑体" panose="02010609060101010101" pitchFamily="49" charset="-122"/>
                <a:cs typeface="Arial" panose="020B0604020202020204" pitchFamily="34" charset="0"/>
                <a:hlinkClick r:id="rId4"/>
              </a:rPr>
              <a:t>r</a:t>
            </a:r>
            <a:r>
              <a:rPr sz="1400" spc="-10" dirty="0">
                <a:latin typeface="Arial" panose="020B0604020202020204" pitchFamily="34" charset="0"/>
                <a:ea typeface="黑体" panose="02010609060101010101" pitchFamily="49" charset="-122"/>
                <a:cs typeface="Arial" panose="020B0604020202020204" pitchFamily="34" charset="0"/>
                <a:hlinkClick r:id="rId4"/>
              </a:rPr>
              <a:t>.</a:t>
            </a:r>
            <a:r>
              <a:rPr sz="1400" dirty="0">
                <a:latin typeface="Arial" panose="020B0604020202020204" pitchFamily="34" charset="0"/>
                <a:ea typeface="黑体" panose="02010609060101010101" pitchFamily="49" charset="-122"/>
                <a:cs typeface="Arial" panose="020B0604020202020204" pitchFamily="34" charset="0"/>
                <a:hlinkClick r:id="rId4"/>
              </a:rPr>
              <a:t>c</a:t>
            </a:r>
            <a:r>
              <a:rPr sz="1400" spc="-15" dirty="0">
                <a:latin typeface="Arial" panose="020B0604020202020204" pitchFamily="34" charset="0"/>
                <a:ea typeface="黑体" panose="02010609060101010101" pitchFamily="49" charset="-122"/>
                <a:cs typeface="Arial" panose="020B0604020202020204" pitchFamily="34" charset="0"/>
                <a:hlinkClick r:id="rId4"/>
              </a:rPr>
              <a:t>o</a:t>
            </a:r>
            <a:r>
              <a:rPr sz="1400" spc="-10" dirty="0">
                <a:latin typeface="Arial" panose="020B0604020202020204" pitchFamily="34" charset="0"/>
                <a:ea typeface="黑体" panose="02010609060101010101" pitchFamily="49" charset="-122"/>
                <a:cs typeface="Arial" panose="020B0604020202020204" pitchFamily="34" charset="0"/>
                <a:hlinkClick r:id="rId4"/>
              </a:rPr>
              <a:t>m/</a:t>
            </a:r>
            <a:r>
              <a:rPr sz="1400" dirty="0">
                <a:latin typeface="Arial" panose="020B0604020202020204" pitchFamily="34" charset="0"/>
                <a:ea typeface="黑体" panose="02010609060101010101" pitchFamily="49" charset="-122"/>
                <a:cs typeface="Arial" panose="020B0604020202020204" pitchFamily="34" charset="0"/>
                <a:hlinkClick r:id="rId4"/>
              </a:rPr>
              <a:t>ph</a:t>
            </a:r>
            <a:r>
              <a:rPr sz="1400" spc="-15" dirty="0">
                <a:latin typeface="Arial" panose="020B0604020202020204" pitchFamily="34" charset="0"/>
                <a:ea typeface="黑体" panose="02010609060101010101" pitchFamily="49" charset="-122"/>
                <a:cs typeface="Arial" panose="020B0604020202020204" pitchFamily="34" charset="0"/>
                <a:hlinkClick r:id="rId4"/>
              </a:rPr>
              <a:t>o</a:t>
            </a:r>
            <a:r>
              <a:rPr sz="1400" spc="-10" dirty="0">
                <a:latin typeface="Arial" panose="020B0604020202020204" pitchFamily="34" charset="0"/>
                <a:ea typeface="黑体" panose="02010609060101010101" pitchFamily="49" charset="-122"/>
                <a:cs typeface="Arial" panose="020B0604020202020204" pitchFamily="34" charset="0"/>
                <a:hlinkClick r:id="rId4"/>
              </a:rPr>
              <a:t>t</a:t>
            </a:r>
            <a:r>
              <a:rPr sz="1400" dirty="0">
                <a:latin typeface="Arial" panose="020B0604020202020204" pitchFamily="34" charset="0"/>
                <a:ea typeface="黑体" panose="02010609060101010101" pitchFamily="49" charset="-122"/>
                <a:cs typeface="Arial" panose="020B0604020202020204" pitchFamily="34" charset="0"/>
                <a:hlinkClick r:id="rId4"/>
              </a:rPr>
              <a:t>o</a:t>
            </a:r>
            <a:r>
              <a:rPr sz="1400" spc="-10" dirty="0">
                <a:latin typeface="Arial" panose="020B0604020202020204" pitchFamily="34" charset="0"/>
                <a:ea typeface="黑体" panose="02010609060101010101" pitchFamily="49" charset="-122"/>
                <a:cs typeface="Arial" panose="020B0604020202020204" pitchFamily="34" charset="0"/>
                <a:hlinkClick r:id="rId4"/>
              </a:rPr>
              <a:t>s</a:t>
            </a:r>
            <a:r>
              <a:rPr sz="1400" dirty="0">
                <a:latin typeface="Arial" panose="020B0604020202020204" pitchFamily="34" charset="0"/>
                <a:ea typeface="黑体" panose="02010609060101010101" pitchFamily="49" charset="-122"/>
                <a:cs typeface="Arial" panose="020B0604020202020204" pitchFamily="34" charset="0"/>
                <a:hlinkClick r:id="rId4"/>
              </a:rPr>
              <a:t>/</a:t>
            </a:r>
            <a:r>
              <a:rPr sz="1400" spc="-10" dirty="0">
                <a:latin typeface="Arial" panose="020B0604020202020204" pitchFamily="34" charset="0"/>
                <a:ea typeface="黑体" panose="02010609060101010101" pitchFamily="49" charset="-122"/>
                <a:cs typeface="Arial" panose="020B0604020202020204" pitchFamily="34" charset="0"/>
                <a:hlinkClick r:id="rId4"/>
              </a:rPr>
              <a:t>z</a:t>
            </a:r>
            <a:r>
              <a:rPr sz="1400" dirty="0">
                <a:latin typeface="Arial" panose="020B0604020202020204" pitchFamily="34" charset="0"/>
                <a:ea typeface="黑体" panose="02010609060101010101" pitchFamily="49" charset="-122"/>
                <a:cs typeface="Arial" panose="020B0604020202020204" pitchFamily="34" charset="0"/>
                <a:hlinkClick r:id="rId4"/>
              </a:rPr>
              <a:t>ei</a:t>
            </a:r>
            <a:r>
              <a:rPr sz="1400" spc="-10" dirty="0">
                <a:latin typeface="Arial" panose="020B0604020202020204" pitchFamily="34" charset="0"/>
                <a:ea typeface="黑体" panose="02010609060101010101" pitchFamily="49" charset="-122"/>
                <a:cs typeface="Arial" panose="020B0604020202020204" pitchFamily="34" charset="0"/>
                <a:hlinkClick r:id="rId4"/>
              </a:rPr>
              <a:t>ssm</a:t>
            </a:r>
            <a:r>
              <a:rPr sz="1400" dirty="0">
                <a:latin typeface="Arial" panose="020B0604020202020204" pitchFamily="34" charset="0"/>
                <a:ea typeface="黑体" panose="02010609060101010101" pitchFamily="49" charset="-122"/>
                <a:cs typeface="Arial" panose="020B0604020202020204" pitchFamily="34" charset="0"/>
                <a:hlinkClick r:id="rId4"/>
              </a:rPr>
              <a:t>ic</a:t>
            </a:r>
            <a:r>
              <a:rPr sz="1400" spc="-15" dirty="0">
                <a:latin typeface="Arial" panose="020B0604020202020204" pitchFamily="34" charset="0"/>
                <a:ea typeface="黑体" panose="02010609060101010101" pitchFamily="49" charset="-122"/>
                <a:cs typeface="Arial" panose="020B0604020202020204" pitchFamily="34" charset="0"/>
                <a:hlinkClick r:id="rId4"/>
              </a:rPr>
              <a:t>r</a:t>
            </a:r>
            <a:r>
              <a:rPr sz="1400" dirty="0">
                <a:latin typeface="Arial" panose="020B0604020202020204" pitchFamily="34" charset="0"/>
                <a:ea typeface="黑体" panose="02010609060101010101" pitchFamily="49" charset="-122"/>
                <a:cs typeface="Arial" panose="020B0604020202020204" pitchFamily="34" charset="0"/>
                <a:hlinkClick r:id="rId4"/>
              </a:rPr>
              <a:t>o</a:t>
            </a:r>
            <a:r>
              <a:rPr sz="1400" spc="-10" dirty="0">
                <a:latin typeface="Arial" panose="020B0604020202020204" pitchFamily="34" charset="0"/>
                <a:ea typeface="黑体" panose="02010609060101010101" pitchFamily="49" charset="-122"/>
                <a:cs typeface="Arial" panose="020B0604020202020204" pitchFamily="34" charset="0"/>
                <a:hlinkClick r:id="rId4"/>
              </a:rPr>
              <a:t>/</a:t>
            </a:r>
            <a:r>
              <a:rPr sz="1400" dirty="0">
                <a:latin typeface="Arial" panose="020B0604020202020204" pitchFamily="34" charset="0"/>
                <a:ea typeface="黑体" panose="02010609060101010101" pitchFamily="49" charset="-122"/>
                <a:cs typeface="Arial" panose="020B0604020202020204" pitchFamily="34" charset="0"/>
                <a:hlinkClick r:id="rId4"/>
              </a:rPr>
              <a:t>9</a:t>
            </a:r>
            <a:r>
              <a:rPr sz="1400" spc="-15" dirty="0">
                <a:latin typeface="Arial" panose="020B0604020202020204" pitchFamily="34" charset="0"/>
                <a:ea typeface="黑体" panose="02010609060101010101" pitchFamily="49" charset="-122"/>
                <a:cs typeface="Arial" panose="020B0604020202020204" pitchFamily="34" charset="0"/>
                <a:hlinkClick r:id="rId4"/>
              </a:rPr>
              <a:t>2</a:t>
            </a:r>
            <a:r>
              <a:rPr sz="1400" dirty="0">
                <a:latin typeface="Arial" panose="020B0604020202020204" pitchFamily="34" charset="0"/>
                <a:ea typeface="黑体" panose="02010609060101010101" pitchFamily="49" charset="-122"/>
                <a:cs typeface="Arial" panose="020B0604020202020204" pitchFamily="34" charset="0"/>
                <a:hlinkClick r:id="rId4"/>
              </a:rPr>
              <a:t>9</a:t>
            </a:r>
            <a:r>
              <a:rPr sz="1400" spc="-15" dirty="0">
                <a:latin typeface="Arial" panose="020B0604020202020204" pitchFamily="34" charset="0"/>
                <a:ea typeface="黑体" panose="02010609060101010101" pitchFamily="49" charset="-122"/>
                <a:cs typeface="Arial" panose="020B0604020202020204" pitchFamily="34" charset="0"/>
                <a:hlinkClick r:id="rId4"/>
              </a:rPr>
              <a:t>9</a:t>
            </a:r>
            <a:r>
              <a:rPr sz="1400" dirty="0">
                <a:latin typeface="Arial" panose="020B0604020202020204" pitchFamily="34" charset="0"/>
                <a:ea typeface="黑体" panose="02010609060101010101" pitchFamily="49" charset="-122"/>
                <a:cs typeface="Arial" panose="020B0604020202020204" pitchFamily="34" charset="0"/>
                <a:hlinkClick r:id="rId4"/>
              </a:rPr>
              <a:t>6</a:t>
            </a:r>
            <a:r>
              <a:rPr sz="1400" spc="-15" dirty="0">
                <a:latin typeface="Arial" panose="020B0604020202020204" pitchFamily="34" charset="0"/>
                <a:ea typeface="黑体" panose="02010609060101010101" pitchFamily="49" charset="-122"/>
                <a:cs typeface="Arial" panose="020B0604020202020204" pitchFamily="34" charset="0"/>
                <a:hlinkClick r:id="rId4"/>
              </a:rPr>
              <a:t>4</a:t>
            </a:r>
            <a:r>
              <a:rPr sz="1400" dirty="0">
                <a:latin typeface="Arial" panose="020B0604020202020204" pitchFamily="34" charset="0"/>
                <a:ea typeface="黑体" panose="02010609060101010101" pitchFamily="49" charset="-122"/>
                <a:cs typeface="Arial" panose="020B0604020202020204" pitchFamily="34" charset="0"/>
                <a:hlinkClick r:id="rId4"/>
              </a:rPr>
              <a:t>73</a:t>
            </a:r>
            <a:r>
              <a:rPr sz="1400" spc="-15" dirty="0">
                <a:latin typeface="Arial" panose="020B0604020202020204" pitchFamily="34" charset="0"/>
                <a:ea typeface="黑体" panose="02010609060101010101" pitchFamily="49" charset="-122"/>
                <a:cs typeface="Arial" panose="020B0604020202020204" pitchFamily="34" charset="0"/>
                <a:hlinkClick r:id="rId4"/>
              </a:rPr>
              <a:t>1</a:t>
            </a:r>
            <a:r>
              <a:rPr sz="1400" spc="15" dirty="0">
                <a:latin typeface="Arial" panose="020B0604020202020204" pitchFamily="34" charset="0"/>
                <a:ea typeface="黑体" panose="02010609060101010101" pitchFamily="49" charset="-122"/>
                <a:cs typeface="Arial" panose="020B0604020202020204" pitchFamily="34" charset="0"/>
                <a:hlinkClick r:id="rId4"/>
              </a:rPr>
              <a:t>8</a:t>
            </a:r>
            <a:r>
              <a:rPr sz="1400" dirty="0">
                <a:latin typeface="Arial" panose="020B0604020202020204" pitchFamily="34" charset="0"/>
                <a:ea typeface="黑体" panose="02010609060101010101" pitchFamily="49" charset="-122"/>
                <a:cs typeface="Arial" panose="020B0604020202020204" pitchFamily="34" charset="0"/>
                <a:hlinkClick r:id="rId4"/>
              </a:rPr>
              <a:t>/</a:t>
            </a:r>
            <a:endParaRPr sz="1400">
              <a:latin typeface="Arial" panose="020B0604020202020204" pitchFamily="34" charset="0"/>
              <a:ea typeface="黑体" panose="02010609060101010101" pitchFamily="49" charset="-122"/>
              <a:cs typeface="Arial" panose="020B0604020202020204" pitchFamily="34" charset="0"/>
            </a:endParaRPr>
          </a:p>
        </p:txBody>
      </p:sp>
      <p:grpSp>
        <p:nvGrpSpPr>
          <p:cNvPr id="2" name="组合 1"/>
          <p:cNvGrpSpPr/>
          <p:nvPr/>
        </p:nvGrpSpPr>
        <p:grpSpPr>
          <a:xfrm>
            <a:off x="6519795" y="167147"/>
            <a:ext cx="2577210" cy="4599305"/>
            <a:chOff x="9732239" y="581926"/>
            <a:chExt cx="2577210" cy="4599305"/>
          </a:xfrm>
        </p:grpSpPr>
        <p:sp>
          <p:nvSpPr>
            <p:cNvPr id="10" name="object 6"/>
            <p:cNvSpPr/>
            <p:nvPr/>
          </p:nvSpPr>
          <p:spPr>
            <a:xfrm>
              <a:off x="9732239" y="581926"/>
              <a:ext cx="1915795" cy="4599305"/>
            </a:xfrm>
            <a:custGeom>
              <a:avLst/>
              <a:gdLst/>
              <a:ahLst/>
              <a:cxnLst/>
              <a:rect l="l" t="t" r="r" b="b"/>
              <a:pathLst>
                <a:path w="1915795" h="4599305">
                  <a:moveTo>
                    <a:pt x="0" y="4599178"/>
                  </a:moveTo>
                  <a:lnTo>
                    <a:pt x="1915540" y="4599178"/>
                  </a:lnTo>
                  <a:lnTo>
                    <a:pt x="1915540" y="0"/>
                  </a:lnTo>
                  <a:lnTo>
                    <a:pt x="0" y="0"/>
                  </a:lnTo>
                  <a:lnTo>
                    <a:pt x="0" y="4599178"/>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1" name="object 7"/>
            <p:cNvSpPr/>
            <p:nvPr/>
          </p:nvSpPr>
          <p:spPr>
            <a:xfrm>
              <a:off x="9732365" y="581926"/>
              <a:ext cx="1915541" cy="4599178"/>
            </a:xfrm>
            <a:prstGeom prst="rect">
              <a:avLst/>
            </a:prstGeom>
            <a:blipFill>
              <a:blip r:embed="rId5"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3" name="object 8"/>
            <p:cNvSpPr/>
            <p:nvPr/>
          </p:nvSpPr>
          <p:spPr>
            <a:xfrm>
              <a:off x="11324692" y="3735526"/>
              <a:ext cx="710565" cy="400685"/>
            </a:xfrm>
            <a:custGeom>
              <a:avLst/>
              <a:gdLst/>
              <a:ahLst/>
              <a:cxnLst/>
              <a:rect l="l" t="t" r="r" b="b"/>
              <a:pathLst>
                <a:path w="710565" h="400685">
                  <a:moveTo>
                    <a:pt x="0" y="400113"/>
                  </a:moveTo>
                  <a:lnTo>
                    <a:pt x="710450" y="400113"/>
                  </a:lnTo>
                  <a:lnTo>
                    <a:pt x="710450" y="0"/>
                  </a:lnTo>
                  <a:lnTo>
                    <a:pt x="0" y="0"/>
                  </a:lnTo>
                  <a:lnTo>
                    <a:pt x="0" y="400113"/>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4" name="object 9"/>
            <p:cNvSpPr txBox="1"/>
            <p:nvPr/>
          </p:nvSpPr>
          <p:spPr>
            <a:xfrm>
              <a:off x="11404702" y="3810930"/>
              <a:ext cx="538480" cy="307777"/>
            </a:xfrm>
            <a:prstGeom prst="rect">
              <a:avLst/>
            </a:prstGeom>
          </p:spPr>
          <p:txBody>
            <a:bodyPr vert="horz" wrap="square" lIns="0" tIns="0" rIns="0" bIns="0" rtlCol="0">
              <a:spAutoFit/>
            </a:bodyPr>
            <a:lstStyle/>
            <a:p>
              <a:pPr marL="12700">
                <a:lnSpc>
                  <a:spcPct val="100000"/>
                </a:lnSpc>
              </a:pPr>
              <a:r>
                <a:rPr sz="2000" b="1" spc="10" smtClean="0">
                  <a:solidFill>
                    <a:srgbClr val="0000FF"/>
                  </a:solidFill>
                  <a:latin typeface="Arial" panose="020B0604020202020204" pitchFamily="34" charset="0"/>
                  <a:ea typeface="黑体" panose="02010609060101010101" pitchFamily="49" charset="-122"/>
                  <a:cs typeface="Arial" panose="020B0604020202020204" pitchFamily="34" charset="0"/>
                </a:rPr>
                <a:t>物镜</a:t>
              </a:r>
              <a:endParaRPr sz="2000">
                <a:latin typeface="Arial" panose="020B0604020202020204" pitchFamily="34" charset="0"/>
                <a:ea typeface="黑体" panose="02010609060101010101" pitchFamily="49" charset="-122"/>
                <a:cs typeface="Arial" panose="020B0604020202020204" pitchFamily="34" charset="0"/>
              </a:endParaRPr>
            </a:p>
          </p:txBody>
        </p:sp>
        <p:sp>
          <p:nvSpPr>
            <p:cNvPr id="15" name="object 10"/>
            <p:cNvSpPr/>
            <p:nvPr/>
          </p:nvSpPr>
          <p:spPr>
            <a:xfrm>
              <a:off x="11324692" y="4288103"/>
              <a:ext cx="967105" cy="400685"/>
            </a:xfrm>
            <a:custGeom>
              <a:avLst/>
              <a:gdLst/>
              <a:ahLst/>
              <a:cxnLst/>
              <a:rect l="l" t="t" r="r" b="b"/>
              <a:pathLst>
                <a:path w="967104" h="400685">
                  <a:moveTo>
                    <a:pt x="0" y="400113"/>
                  </a:moveTo>
                  <a:lnTo>
                    <a:pt x="966927" y="400113"/>
                  </a:lnTo>
                  <a:lnTo>
                    <a:pt x="966927" y="0"/>
                  </a:lnTo>
                  <a:lnTo>
                    <a:pt x="0" y="0"/>
                  </a:lnTo>
                  <a:lnTo>
                    <a:pt x="0" y="400113"/>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6" name="object 11"/>
            <p:cNvSpPr txBox="1"/>
            <p:nvPr/>
          </p:nvSpPr>
          <p:spPr>
            <a:xfrm>
              <a:off x="11404702" y="4363507"/>
              <a:ext cx="795020" cy="307777"/>
            </a:xfrm>
            <a:prstGeom prst="rect">
              <a:avLst/>
            </a:prstGeom>
          </p:spPr>
          <p:txBody>
            <a:bodyPr vert="horz" wrap="square" lIns="0" tIns="0" rIns="0" bIns="0" rtlCol="0">
              <a:spAutoFit/>
            </a:bodyPr>
            <a:lstStyle/>
            <a:p>
              <a:pPr marL="12700">
                <a:lnSpc>
                  <a:spcPct val="100000"/>
                </a:lnSpc>
              </a:pPr>
              <a:r>
                <a:rPr sz="2000" b="1" spc="10" smtClean="0">
                  <a:solidFill>
                    <a:srgbClr val="0000FF"/>
                  </a:solidFill>
                  <a:latin typeface="Arial" panose="020B0604020202020204" pitchFamily="34" charset="0"/>
                  <a:ea typeface="黑体" panose="02010609060101010101" pitchFamily="49" charset="-122"/>
                  <a:cs typeface="Arial" panose="020B0604020202020204" pitchFamily="34" charset="0"/>
                </a:rPr>
                <a:t>待测物</a:t>
              </a:r>
              <a:endParaRPr sz="2000">
                <a:latin typeface="Arial" panose="020B0604020202020204" pitchFamily="34" charset="0"/>
                <a:ea typeface="黑体" panose="02010609060101010101" pitchFamily="49" charset="-122"/>
                <a:cs typeface="Arial" panose="020B0604020202020204" pitchFamily="34" charset="0"/>
              </a:endParaRPr>
            </a:p>
          </p:txBody>
        </p:sp>
        <p:sp>
          <p:nvSpPr>
            <p:cNvPr id="17" name="object 12"/>
            <p:cNvSpPr/>
            <p:nvPr/>
          </p:nvSpPr>
          <p:spPr>
            <a:xfrm>
              <a:off x="11342344" y="3153104"/>
              <a:ext cx="967105" cy="400685"/>
            </a:xfrm>
            <a:custGeom>
              <a:avLst/>
              <a:gdLst/>
              <a:ahLst/>
              <a:cxnLst/>
              <a:rect l="l" t="t" r="r" b="b"/>
              <a:pathLst>
                <a:path w="967104" h="400685">
                  <a:moveTo>
                    <a:pt x="0" y="400113"/>
                  </a:moveTo>
                  <a:lnTo>
                    <a:pt x="966927" y="400113"/>
                  </a:lnTo>
                  <a:lnTo>
                    <a:pt x="966927" y="0"/>
                  </a:lnTo>
                  <a:lnTo>
                    <a:pt x="0" y="0"/>
                  </a:lnTo>
                  <a:lnTo>
                    <a:pt x="0" y="400113"/>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8" name="object 13"/>
            <p:cNvSpPr txBox="1"/>
            <p:nvPr/>
          </p:nvSpPr>
          <p:spPr>
            <a:xfrm>
              <a:off x="11422355" y="3228381"/>
              <a:ext cx="793750" cy="307777"/>
            </a:xfrm>
            <a:prstGeom prst="rect">
              <a:avLst/>
            </a:prstGeom>
          </p:spPr>
          <p:txBody>
            <a:bodyPr vert="horz" wrap="square" lIns="0" tIns="0" rIns="0" bIns="0" rtlCol="0">
              <a:spAutoFit/>
            </a:bodyPr>
            <a:lstStyle/>
            <a:p>
              <a:pPr marL="12700">
                <a:lnSpc>
                  <a:spcPct val="100000"/>
                </a:lnSpc>
              </a:pPr>
              <a:r>
                <a:rPr sz="2000" b="1" spc="10" smtClean="0">
                  <a:solidFill>
                    <a:srgbClr val="0000FF"/>
                  </a:solidFill>
                  <a:latin typeface="Arial" panose="020B0604020202020204" pitchFamily="34" charset="0"/>
                  <a:ea typeface="黑体" panose="02010609060101010101" pitchFamily="49" charset="-122"/>
                  <a:cs typeface="Arial" panose="020B0604020202020204" pitchFamily="34" charset="0"/>
                </a:rPr>
                <a:t>管透镜</a:t>
              </a:r>
              <a:endParaRPr sz="2000">
                <a:latin typeface="Arial" panose="020B0604020202020204" pitchFamily="34" charset="0"/>
                <a:ea typeface="黑体" panose="02010609060101010101" pitchFamily="49" charset="-122"/>
                <a:cs typeface="Arial" panose="020B0604020202020204" pitchFamily="34" charset="0"/>
              </a:endParaRPr>
            </a:p>
          </p:txBody>
        </p:sp>
        <p:sp>
          <p:nvSpPr>
            <p:cNvPr id="19" name="object 14"/>
            <p:cNvSpPr/>
            <p:nvPr/>
          </p:nvSpPr>
          <p:spPr>
            <a:xfrm>
              <a:off x="11350854" y="2167965"/>
              <a:ext cx="710565" cy="400685"/>
            </a:xfrm>
            <a:custGeom>
              <a:avLst/>
              <a:gdLst/>
              <a:ahLst/>
              <a:cxnLst/>
              <a:rect l="l" t="t" r="r" b="b"/>
              <a:pathLst>
                <a:path w="710565" h="400685">
                  <a:moveTo>
                    <a:pt x="0" y="400113"/>
                  </a:moveTo>
                  <a:lnTo>
                    <a:pt x="710450" y="400113"/>
                  </a:lnTo>
                  <a:lnTo>
                    <a:pt x="710450" y="0"/>
                  </a:lnTo>
                  <a:lnTo>
                    <a:pt x="0" y="0"/>
                  </a:lnTo>
                  <a:lnTo>
                    <a:pt x="0" y="400113"/>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0" name="object 15"/>
            <p:cNvSpPr txBox="1"/>
            <p:nvPr/>
          </p:nvSpPr>
          <p:spPr>
            <a:xfrm>
              <a:off x="11430864" y="2242988"/>
              <a:ext cx="538480" cy="307777"/>
            </a:xfrm>
            <a:prstGeom prst="rect">
              <a:avLst/>
            </a:prstGeom>
          </p:spPr>
          <p:txBody>
            <a:bodyPr vert="horz" wrap="square" lIns="0" tIns="0" rIns="0" bIns="0" rtlCol="0">
              <a:spAutoFit/>
            </a:bodyPr>
            <a:lstStyle/>
            <a:p>
              <a:pPr marL="12700">
                <a:lnSpc>
                  <a:spcPct val="100000"/>
                </a:lnSpc>
              </a:pPr>
              <a:r>
                <a:rPr sz="2000" b="1" spc="10" smtClean="0">
                  <a:solidFill>
                    <a:srgbClr val="0000FF"/>
                  </a:solidFill>
                  <a:latin typeface="Arial" panose="020B0604020202020204" pitchFamily="34" charset="0"/>
                  <a:ea typeface="黑体" panose="02010609060101010101" pitchFamily="49" charset="-122"/>
                  <a:cs typeface="Arial" panose="020B0604020202020204" pitchFamily="34" charset="0"/>
                </a:rPr>
                <a:t>目镜</a:t>
              </a:r>
              <a:endParaRPr sz="2000">
                <a:latin typeface="Arial" panose="020B0604020202020204" pitchFamily="34" charset="0"/>
                <a:ea typeface="黑体" panose="02010609060101010101" pitchFamily="49" charset="-122"/>
                <a:cs typeface="Arial" panose="020B0604020202020204" pitchFamily="34" charset="0"/>
              </a:endParaRPr>
            </a:p>
          </p:txBody>
        </p:sp>
        <p:sp>
          <p:nvSpPr>
            <p:cNvPr id="21" name="object 16"/>
            <p:cNvSpPr/>
            <p:nvPr/>
          </p:nvSpPr>
          <p:spPr>
            <a:xfrm>
              <a:off x="11342344" y="1112976"/>
              <a:ext cx="710565" cy="400685"/>
            </a:xfrm>
            <a:custGeom>
              <a:avLst/>
              <a:gdLst/>
              <a:ahLst/>
              <a:cxnLst/>
              <a:rect l="l" t="t" r="r" b="b"/>
              <a:pathLst>
                <a:path w="710565" h="400684">
                  <a:moveTo>
                    <a:pt x="0" y="400113"/>
                  </a:moveTo>
                  <a:lnTo>
                    <a:pt x="710450" y="400113"/>
                  </a:lnTo>
                  <a:lnTo>
                    <a:pt x="710450" y="0"/>
                  </a:lnTo>
                  <a:lnTo>
                    <a:pt x="0" y="0"/>
                  </a:lnTo>
                  <a:lnTo>
                    <a:pt x="0" y="400113"/>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2" name="object 17"/>
            <p:cNvSpPr txBox="1"/>
            <p:nvPr/>
          </p:nvSpPr>
          <p:spPr>
            <a:xfrm>
              <a:off x="11422355" y="1187745"/>
              <a:ext cx="537845" cy="307777"/>
            </a:xfrm>
            <a:prstGeom prst="rect">
              <a:avLst/>
            </a:prstGeom>
          </p:spPr>
          <p:txBody>
            <a:bodyPr vert="horz" wrap="square" lIns="0" tIns="0" rIns="0" bIns="0" rtlCol="0">
              <a:spAutoFit/>
            </a:bodyPr>
            <a:lstStyle/>
            <a:p>
              <a:pPr marL="12700">
                <a:lnSpc>
                  <a:spcPct val="100000"/>
                </a:lnSpc>
              </a:pPr>
              <a:r>
                <a:rPr sz="2000" b="1" spc="10" smtClean="0">
                  <a:solidFill>
                    <a:srgbClr val="0000FF"/>
                  </a:solidFill>
                  <a:latin typeface="Arial" panose="020B0604020202020204" pitchFamily="34" charset="0"/>
                  <a:ea typeface="黑体" panose="02010609060101010101" pitchFamily="49" charset="-122"/>
                  <a:cs typeface="Arial" panose="020B0604020202020204" pitchFamily="34" charset="0"/>
                </a:rPr>
                <a:t>相机</a:t>
              </a:r>
              <a:endParaRPr sz="2000">
                <a:latin typeface="Arial" panose="020B0604020202020204" pitchFamily="34" charset="0"/>
                <a:ea typeface="黑体" panose="02010609060101010101" pitchFamily="49" charset="-122"/>
                <a:cs typeface="Arial" panose="020B0604020202020204" pitchFamily="34" charset="0"/>
              </a:endParaRPr>
            </a:p>
          </p:txBody>
        </p:sp>
      </p:grpSp>
      <p:sp>
        <p:nvSpPr>
          <p:cNvPr id="24" name="矩形 23"/>
          <p:cNvSpPr/>
          <p:nvPr/>
        </p:nvSpPr>
        <p:spPr>
          <a:xfrm>
            <a:off x="116275" y="1218729"/>
            <a:ext cx="8372764" cy="584775"/>
          </a:xfrm>
          <a:prstGeom prst="rect">
            <a:avLst/>
          </a:prstGeom>
        </p:spPr>
        <p:txBody>
          <a:bodyPr wrap="square">
            <a:spAutoFit/>
          </a:bodyPr>
          <a:lstStyle/>
          <a:p>
            <a:pPr marL="255270">
              <a:lnSpc>
                <a:spcPct val="100000"/>
              </a:lnSpc>
            </a:pPr>
            <a:r>
              <a:rPr lang="zh-CN" altLang="en-US" sz="3200" spc="-10" smtClean="0">
                <a:solidFill>
                  <a:srgbClr val="C00000"/>
                </a:solidFill>
                <a:latin typeface="Arial" panose="020B0604020202020204" pitchFamily="34" charset="0"/>
                <a:ea typeface="黑体" panose="02010609060101010101" pitchFamily="49" charset="-122"/>
                <a:cs typeface="Arial" panose="020B0604020202020204" pitchFamily="34" charset="0"/>
              </a:rPr>
              <a:t>现代的光学显微镜</a:t>
            </a:r>
            <a:endParaRPr lang="zh-TW" altLang="en-US" sz="2400">
              <a:solidFill>
                <a:srgbClr val="C0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27555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pic>
        <p:nvPicPr>
          <p:cNvPr id="23" name="Picture 6" descr="无限有限对比"/>
          <p:cNvPicPr>
            <a:picLocks noChangeAspect="1" noChangeArrowheads="1"/>
          </p:cNvPicPr>
          <p:nvPr/>
        </p:nvPicPr>
        <p:blipFill rotWithShape="1">
          <a:blip r:embed="rId3">
            <a:extLst>
              <a:ext uri="{28A0092B-C50C-407E-A947-70E740481C1C}">
                <a14:useLocalDpi xmlns:a14="http://schemas.microsoft.com/office/drawing/2010/main" val="0"/>
              </a:ext>
            </a:extLst>
          </a:blip>
          <a:srcRect r="1404" b="4122"/>
          <a:stretch/>
        </p:blipFill>
        <p:spPr bwMode="auto">
          <a:xfrm>
            <a:off x="2485115" y="1149173"/>
            <a:ext cx="6201121" cy="5132790"/>
          </a:xfrm>
          <a:prstGeom prst="rect">
            <a:avLst/>
          </a:prstGeom>
          <a:noFill/>
          <a:extLst>
            <a:ext uri="{909E8E84-426E-40DD-AFC4-6F175D3DCCD1}">
              <a14:hiddenFill xmlns:a14="http://schemas.microsoft.com/office/drawing/2010/main">
                <a:solidFill>
                  <a:srgbClr val="FFFFFF"/>
                </a:solidFill>
              </a14:hiddenFill>
            </a:ext>
          </a:extLst>
        </p:spPr>
      </p:pic>
      <p:sp>
        <p:nvSpPr>
          <p:cNvPr id="25" name="object 4"/>
          <p:cNvSpPr txBox="1"/>
          <p:nvPr/>
        </p:nvSpPr>
        <p:spPr>
          <a:xfrm>
            <a:off x="205175" y="2299097"/>
            <a:ext cx="2495075" cy="861774"/>
          </a:xfrm>
          <a:prstGeom prst="rect">
            <a:avLst/>
          </a:prstGeom>
        </p:spPr>
        <p:txBody>
          <a:bodyPr vert="horz" wrap="square" lIns="0" tIns="0" rIns="0" bIns="0" rtlCol="0">
            <a:spAutoFit/>
          </a:bodyPr>
          <a:lstStyle/>
          <a:p>
            <a:pPr marL="12700" algn="ctr">
              <a:lnSpc>
                <a:spcPct val="100000"/>
              </a:lnSpc>
            </a:pPr>
            <a:r>
              <a:rPr lang="zh-CN" altLang="en-US" sz="2400" smtClean="0">
                <a:latin typeface="Arial" panose="020B0604020202020204" pitchFamily="34" charset="0"/>
                <a:ea typeface="黑体" panose="02010609060101010101" pitchFamily="49" charset="-122"/>
                <a:cs typeface="Arial" panose="020B0604020202020204" pitchFamily="34" charset="0"/>
              </a:rPr>
              <a:t>传统（有限远）</a:t>
            </a:r>
            <a:endParaRPr lang="en-US" altLang="zh-CN" sz="2400" smtClean="0">
              <a:latin typeface="Arial" panose="020B0604020202020204" pitchFamily="34" charset="0"/>
              <a:ea typeface="黑体" panose="02010609060101010101" pitchFamily="49" charset="-122"/>
              <a:cs typeface="Arial" panose="020B0604020202020204" pitchFamily="34" charset="0"/>
            </a:endParaRPr>
          </a:p>
          <a:p>
            <a:pPr marL="12700" algn="ctr"/>
            <a:r>
              <a:rPr lang="zh-CN" altLang="en-US" sz="1600" smtClean="0">
                <a:latin typeface="Arial" panose="020B0604020202020204" pitchFamily="34" charset="0"/>
                <a:ea typeface="黑体" panose="02010609060101010101" pitchFamily="49" charset="-122"/>
                <a:cs typeface="Arial" panose="020B0604020202020204" pitchFamily="34" charset="0"/>
              </a:rPr>
              <a:t>（物放在物镜</a:t>
            </a:r>
            <a:r>
              <a:rPr lang="en-US" altLang="zh-CN" sz="1600" smtClean="0">
                <a:latin typeface="Arial" panose="020B0604020202020204" pitchFamily="34" charset="0"/>
                <a:ea typeface="黑体" panose="02010609060101010101" pitchFamily="49" charset="-122"/>
                <a:cs typeface="Arial" panose="020B0604020202020204" pitchFamily="34" charset="0"/>
              </a:rPr>
              <a:t>1</a:t>
            </a:r>
            <a:r>
              <a:rPr lang="zh-CN" altLang="en-US" sz="1600" smtClean="0">
                <a:latin typeface="Arial" panose="020B0604020202020204" pitchFamily="34" charset="0"/>
                <a:ea typeface="黑体" panose="02010609060101010101" pitchFamily="49" charset="-122"/>
                <a:cs typeface="Arial" panose="020B0604020202020204" pitchFamily="34" charset="0"/>
              </a:rPr>
              <a:t>倍焦距至</a:t>
            </a:r>
            <a:r>
              <a:rPr lang="en-US" altLang="zh-CN" sz="1600" smtClean="0">
                <a:latin typeface="Arial" panose="020B0604020202020204" pitchFamily="34" charset="0"/>
                <a:ea typeface="黑体" panose="02010609060101010101" pitchFamily="49" charset="-122"/>
                <a:cs typeface="Arial" panose="020B0604020202020204" pitchFamily="34" charset="0"/>
              </a:rPr>
              <a:t>2</a:t>
            </a:r>
            <a:r>
              <a:rPr lang="zh-CN" altLang="en-US" sz="1600" smtClean="0">
                <a:latin typeface="Arial" panose="020B0604020202020204" pitchFamily="34" charset="0"/>
                <a:ea typeface="黑体" panose="02010609060101010101" pitchFamily="49" charset="-122"/>
                <a:cs typeface="Arial" panose="020B0604020202020204" pitchFamily="34" charset="0"/>
              </a:rPr>
              <a:t>倍焦距间）</a:t>
            </a:r>
            <a:endParaRPr sz="1400">
              <a:latin typeface="Arial" panose="020B0604020202020204" pitchFamily="34" charset="0"/>
              <a:ea typeface="黑体" panose="02010609060101010101" pitchFamily="49" charset="-122"/>
              <a:cs typeface="Arial" panose="020B0604020202020204" pitchFamily="34" charset="0"/>
            </a:endParaRPr>
          </a:p>
        </p:txBody>
      </p:sp>
      <p:sp>
        <p:nvSpPr>
          <p:cNvPr id="26" name="object 4"/>
          <p:cNvSpPr txBox="1"/>
          <p:nvPr/>
        </p:nvSpPr>
        <p:spPr>
          <a:xfrm>
            <a:off x="199058" y="4552543"/>
            <a:ext cx="2501192" cy="984885"/>
          </a:xfrm>
          <a:prstGeom prst="rect">
            <a:avLst/>
          </a:prstGeom>
        </p:spPr>
        <p:txBody>
          <a:bodyPr vert="horz" wrap="square" lIns="0" tIns="0" rIns="0" bIns="0" rtlCol="0">
            <a:spAutoFit/>
          </a:bodyPr>
          <a:lstStyle/>
          <a:p>
            <a:pPr marL="12700" algn="ctr">
              <a:lnSpc>
                <a:spcPct val="100000"/>
              </a:lnSpc>
            </a:pPr>
            <a:r>
              <a:rPr lang="zh-CN" altLang="en-US" sz="2800" smtClean="0">
                <a:solidFill>
                  <a:srgbClr val="C00000"/>
                </a:solidFill>
                <a:latin typeface="Arial" panose="020B0604020202020204" pitchFamily="34" charset="0"/>
                <a:ea typeface="黑体" panose="02010609060101010101" pitchFamily="49" charset="-122"/>
                <a:cs typeface="Arial" panose="020B0604020202020204" pitchFamily="34" charset="0"/>
              </a:rPr>
              <a:t>无限远</a:t>
            </a:r>
            <a:endParaRPr lang="en-US" altLang="zh-CN" sz="2800"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marL="12700" algn="ctr">
              <a:lnSpc>
                <a:spcPct val="100000"/>
              </a:lnSpc>
            </a:pPr>
            <a:r>
              <a:rPr lang="en-US" smtClean="0">
                <a:latin typeface="Arial" panose="020B0604020202020204" pitchFamily="34" charset="0"/>
                <a:ea typeface="黑体" panose="02010609060101010101" pitchFamily="49" charset="-122"/>
                <a:cs typeface="Arial" panose="020B0604020202020204" pitchFamily="34" charset="0"/>
              </a:rPr>
              <a:t>(</a:t>
            </a:r>
            <a:r>
              <a:rPr lang="zh-CN" altLang="en-US" smtClean="0">
                <a:latin typeface="Arial" panose="020B0604020202020204" pitchFamily="34" charset="0"/>
                <a:ea typeface="黑体" panose="02010609060101010101" pitchFamily="49" charset="-122"/>
                <a:cs typeface="Arial" panose="020B0604020202020204" pitchFamily="34" charset="0"/>
              </a:rPr>
              <a:t>多</a:t>
            </a:r>
            <a:r>
              <a:rPr lang="en-US" altLang="zh-CN" smtClean="0">
                <a:latin typeface="Arial" panose="020B0604020202020204" pitchFamily="34" charset="0"/>
                <a:ea typeface="黑体" panose="02010609060101010101" pitchFamily="49" charset="-122"/>
                <a:cs typeface="Arial" panose="020B0604020202020204" pitchFamily="34" charset="0"/>
              </a:rPr>
              <a:t>1</a:t>
            </a:r>
            <a:r>
              <a:rPr lang="zh-CN" altLang="en-US" smtClean="0">
                <a:latin typeface="Arial" panose="020B0604020202020204" pitchFamily="34" charset="0"/>
                <a:ea typeface="黑体" panose="02010609060101010101" pitchFamily="49" charset="-122"/>
                <a:cs typeface="Arial" panose="020B0604020202020204" pitchFamily="34" charset="0"/>
              </a:rPr>
              <a:t>个</a:t>
            </a:r>
            <a:r>
              <a:rPr lang="zh-CN" altLang="en-US" smtClean="0">
                <a:solidFill>
                  <a:srgbClr val="C00000"/>
                </a:solidFill>
                <a:latin typeface="Arial" panose="020B0604020202020204" pitchFamily="34" charset="0"/>
                <a:ea typeface="黑体" panose="02010609060101010101" pitchFamily="49" charset="-122"/>
                <a:cs typeface="Arial" panose="020B0604020202020204" pitchFamily="34" charset="0"/>
              </a:rPr>
              <a:t>筒镜（管透镜），</a:t>
            </a:r>
            <a:r>
              <a:rPr lang="zh-CN" altLang="en-US">
                <a:latin typeface="Arial" panose="020B0604020202020204" pitchFamily="34" charset="0"/>
                <a:ea typeface="黑体" panose="02010609060101010101" pitchFamily="49" charset="-122"/>
                <a:cs typeface="Arial" panose="020B0604020202020204" pitchFamily="34" charset="0"/>
              </a:rPr>
              <a:t>物放</a:t>
            </a:r>
            <a:r>
              <a:rPr lang="zh-CN" altLang="en-US" smtClean="0">
                <a:latin typeface="Arial" panose="020B0604020202020204" pitchFamily="34" charset="0"/>
                <a:ea typeface="黑体" panose="02010609060101010101" pitchFamily="49" charset="-122"/>
                <a:cs typeface="Arial" panose="020B0604020202020204" pitchFamily="34" charset="0"/>
              </a:rPr>
              <a:t>在物镜焦距上）</a:t>
            </a:r>
            <a:endParaRPr sz="1600">
              <a:latin typeface="Arial" panose="020B0604020202020204" pitchFamily="34" charset="0"/>
              <a:ea typeface="黑体" panose="02010609060101010101" pitchFamily="49" charset="-122"/>
              <a:cs typeface="Arial" panose="020B0604020202020204" pitchFamily="34" charset="0"/>
            </a:endParaRPr>
          </a:p>
        </p:txBody>
      </p:sp>
      <p:sp>
        <p:nvSpPr>
          <p:cNvPr id="3" name="矩形 2"/>
          <p:cNvSpPr/>
          <p:nvPr/>
        </p:nvSpPr>
        <p:spPr>
          <a:xfrm>
            <a:off x="0" y="6550223"/>
            <a:ext cx="3471207" cy="307777"/>
          </a:xfrm>
          <a:prstGeom prst="rect">
            <a:avLst/>
          </a:prstGeom>
        </p:spPr>
        <p:txBody>
          <a:bodyPr wrap="none">
            <a:spAutoFit/>
          </a:bodyPr>
          <a:lstStyle/>
          <a:p>
            <a:r>
              <a:rPr lang="zh-CN" altLang="en-US" sz="1400" u="sng" spc="-20">
                <a:solidFill>
                  <a:srgbClr val="0033CC"/>
                </a:solidFill>
                <a:latin typeface="Arial" panose="020B0604020202020204" pitchFamily="34" charset="0"/>
                <a:ea typeface="黑体" panose="02010609060101010101" pitchFamily="49" charset="-122"/>
                <a:cs typeface="Arial" panose="020B0604020202020204" pitchFamily="34" charset="0"/>
              </a:rPr>
              <a:t>http://www.tengrant.com/content/?622.html</a:t>
            </a:r>
          </a:p>
        </p:txBody>
      </p:sp>
      <p:sp>
        <p:nvSpPr>
          <p:cNvPr id="4" name="椭圆 3"/>
          <p:cNvSpPr/>
          <p:nvPr/>
        </p:nvSpPr>
        <p:spPr>
          <a:xfrm>
            <a:off x="4366157" y="4025900"/>
            <a:ext cx="838199" cy="2256063"/>
          </a:xfrm>
          <a:prstGeom prst="ellipse">
            <a:avLst/>
          </a:prstGeom>
          <a:solidFill>
            <a:srgbClr val="C00000">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0" y="961481"/>
            <a:ext cx="8372764" cy="523220"/>
          </a:xfrm>
          <a:prstGeom prst="rect">
            <a:avLst/>
          </a:prstGeom>
        </p:spPr>
        <p:txBody>
          <a:bodyPr wrap="square">
            <a:spAutoFit/>
          </a:bodyPr>
          <a:lstStyle/>
          <a:p>
            <a:pPr marL="255270">
              <a:lnSpc>
                <a:spcPct val="100000"/>
              </a:lnSpc>
            </a:pPr>
            <a:r>
              <a:rPr lang="zh-CN" altLang="en-US" sz="2800" spc="-10" smtClean="0">
                <a:solidFill>
                  <a:srgbClr val="C00000"/>
                </a:solidFill>
                <a:latin typeface="Arial" panose="020B0604020202020204" pitchFamily="34" charset="0"/>
                <a:ea typeface="黑体" panose="02010609060101010101" pitchFamily="49" charset="-122"/>
                <a:cs typeface="Arial" panose="020B0604020202020204" pitchFamily="34" charset="0"/>
              </a:rPr>
              <a:t>现代的光学显微镜</a:t>
            </a:r>
            <a:endParaRPr lang="zh-TW" altLang="en-US" sz="2000">
              <a:solidFill>
                <a:srgbClr val="C0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397579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3" name="矩形 2"/>
          <p:cNvSpPr/>
          <p:nvPr/>
        </p:nvSpPr>
        <p:spPr>
          <a:xfrm>
            <a:off x="0" y="6550223"/>
            <a:ext cx="3471207" cy="307777"/>
          </a:xfrm>
          <a:prstGeom prst="rect">
            <a:avLst/>
          </a:prstGeom>
        </p:spPr>
        <p:txBody>
          <a:bodyPr wrap="none">
            <a:spAutoFit/>
          </a:bodyPr>
          <a:lstStyle/>
          <a:p>
            <a:r>
              <a:rPr lang="zh-CN" altLang="en-US" sz="1400" u="sng" spc="-20">
                <a:solidFill>
                  <a:srgbClr val="0033CC"/>
                </a:solidFill>
                <a:latin typeface="Arial" panose="020B0604020202020204" pitchFamily="34" charset="0"/>
                <a:ea typeface="黑体" panose="02010609060101010101" pitchFamily="49" charset="-122"/>
                <a:cs typeface="Arial" panose="020B0604020202020204" pitchFamily="34" charset="0"/>
              </a:rPr>
              <a:t>http://www.tengrant.com/content/?622.html</a:t>
            </a:r>
          </a:p>
        </p:txBody>
      </p:sp>
      <p:pic>
        <p:nvPicPr>
          <p:cNvPr id="12290" name="Picture 2" descr="æ éè¿ç³»ç»ä¸­çç¦»è½´åééä¸ç®¡é¿å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4182" y="1282990"/>
            <a:ext cx="5601975" cy="3065698"/>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a:blip r:embed="rId4"/>
          <a:stretch>
            <a:fillRect/>
          </a:stretch>
        </p:blipFill>
        <p:spPr>
          <a:xfrm>
            <a:off x="3264182" y="4313194"/>
            <a:ext cx="5762380" cy="2390917"/>
          </a:xfrm>
          <a:prstGeom prst="rect">
            <a:avLst/>
          </a:prstGeom>
        </p:spPr>
      </p:pic>
      <p:sp>
        <p:nvSpPr>
          <p:cNvPr id="5" name="矩形 4"/>
          <p:cNvSpPr/>
          <p:nvPr/>
        </p:nvSpPr>
        <p:spPr>
          <a:xfrm>
            <a:off x="357877" y="3971021"/>
            <a:ext cx="2755451" cy="2308324"/>
          </a:xfrm>
          <a:prstGeom prst="rect">
            <a:avLst/>
          </a:prstGeom>
        </p:spPr>
        <p:txBody>
          <a:bodyPr wrap="square">
            <a:spAutoFit/>
          </a:bodyPr>
          <a:lstStyle/>
          <a:p>
            <a:r>
              <a:rPr lang="zh-CN" altLang="en-US" sz="2400">
                <a:latin typeface="Arial" panose="020B0604020202020204" pitchFamily="34" charset="0"/>
                <a:ea typeface="黑体" panose="02010609060101010101" pitchFamily="49" charset="-122"/>
                <a:cs typeface="Arial" panose="020B0604020202020204" pitchFamily="34" charset="0"/>
              </a:rPr>
              <a:t>在无限远校正显微镜的</a:t>
            </a:r>
            <a:r>
              <a:rPr lang="zh-CN" altLang="en-US" sz="2400" smtClean="0">
                <a:latin typeface="Arial" panose="020B0604020202020204" pitchFamily="34" charset="0"/>
                <a:ea typeface="黑体" panose="02010609060101010101" pitchFamily="49" charset="-122"/>
                <a:cs typeface="Arial" panose="020B0604020202020204" pitchFamily="34" charset="0"/>
              </a:rPr>
              <a:t>管长，即管镜焦距被</a:t>
            </a:r>
            <a:r>
              <a:rPr lang="zh-CN" altLang="en-US" sz="2400">
                <a:latin typeface="Arial" panose="020B0604020202020204" pitchFamily="34" charset="0"/>
                <a:ea typeface="黑体" panose="02010609060101010101" pitchFamily="49" charset="-122"/>
                <a:cs typeface="Arial" panose="020B0604020202020204" pitchFamily="34" charset="0"/>
              </a:rPr>
              <a:t>称为基准</a:t>
            </a:r>
            <a:r>
              <a:rPr lang="zh-CN" altLang="en-US" sz="2400" smtClean="0">
                <a:latin typeface="Arial" panose="020B0604020202020204" pitchFamily="34" charset="0"/>
                <a:ea typeface="黑体" panose="02010609060101010101" pitchFamily="49" charset="-122"/>
                <a:cs typeface="Arial" panose="020B0604020202020204" pitchFamily="34" charset="0"/>
              </a:rPr>
              <a:t>焦距：其在</a:t>
            </a: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160</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至</a:t>
            </a:r>
            <a:r>
              <a:rPr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rPr>
              <a:t>200</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毫米</a:t>
            </a:r>
            <a:r>
              <a:rPr lang="zh-CN" altLang="en-US" sz="2400" smtClean="0">
                <a:latin typeface="Arial" panose="020B0604020202020204" pitchFamily="34" charset="0"/>
                <a:ea typeface="黑体" panose="02010609060101010101" pitchFamily="49" charset="-122"/>
                <a:cs typeface="Arial" panose="020B0604020202020204" pitchFamily="34" charset="0"/>
              </a:rPr>
              <a:t>之间，取决于生产商</a:t>
            </a:r>
            <a:endParaRPr lang="zh-CN" altLang="en-US" sz="2400">
              <a:latin typeface="Arial" panose="020B0604020202020204" pitchFamily="34" charset="0"/>
              <a:ea typeface="黑体" panose="02010609060101010101" pitchFamily="49" charset="-122"/>
              <a:cs typeface="Arial" panose="020B0604020202020204" pitchFamily="34" charset="0"/>
            </a:endParaRPr>
          </a:p>
        </p:txBody>
      </p:sp>
      <p:sp>
        <p:nvSpPr>
          <p:cNvPr id="6" name="矩形 5"/>
          <p:cNvSpPr/>
          <p:nvPr/>
        </p:nvSpPr>
        <p:spPr>
          <a:xfrm>
            <a:off x="357877" y="1657998"/>
            <a:ext cx="3009640" cy="1862048"/>
          </a:xfrm>
          <a:prstGeom prst="rect">
            <a:avLst/>
          </a:prstGeom>
        </p:spPr>
        <p:txBody>
          <a:bodyPr wrap="square">
            <a:spAutoFit/>
          </a:bodyPr>
          <a:lstStyle/>
          <a:p>
            <a:r>
              <a:rPr lang="zh-CN" altLang="en-US" sz="2300">
                <a:latin typeface="Arial" panose="020B0604020202020204" pitchFamily="34" charset="0"/>
                <a:ea typeface="黑体" panose="02010609060101010101" pitchFamily="49" charset="-122"/>
                <a:cs typeface="Arial" panose="020B0604020202020204" pitchFamily="34" charset="0"/>
              </a:rPr>
              <a:t>物镜和管透镜间（</a:t>
            </a:r>
            <a:r>
              <a:rPr lang="zh-CN" altLang="en-US" sz="2300">
                <a:solidFill>
                  <a:srgbClr val="C00000"/>
                </a:solidFill>
                <a:latin typeface="Arial" panose="020B0604020202020204" pitchFamily="34" charset="0"/>
                <a:ea typeface="黑体" panose="02010609060101010101" pitchFamily="49" charset="-122"/>
                <a:cs typeface="Arial" panose="020B0604020202020204" pitchFamily="34" charset="0"/>
              </a:rPr>
              <a:t>无限</a:t>
            </a:r>
            <a:r>
              <a:rPr lang="zh-CN" altLang="en-US" sz="2300" smtClean="0">
                <a:solidFill>
                  <a:srgbClr val="C00000"/>
                </a:solidFill>
                <a:latin typeface="Arial" panose="020B0604020202020204" pitchFamily="34" charset="0"/>
                <a:ea typeface="黑体" panose="02010609060101010101" pitchFamily="49" charset="-122"/>
                <a:cs typeface="Arial" panose="020B0604020202020204" pitchFamily="34" charset="0"/>
              </a:rPr>
              <a:t>远空间</a:t>
            </a:r>
            <a:r>
              <a:rPr lang="zh-CN" altLang="en-US" sz="2300">
                <a:latin typeface="Arial" panose="020B0604020202020204" pitchFamily="34" charset="0"/>
                <a:ea typeface="黑体" panose="02010609060101010101" pitchFamily="49" charset="-122"/>
                <a:cs typeface="Arial" panose="020B0604020202020204" pitchFamily="34" charset="0"/>
              </a:rPr>
              <a:t>）提供的平行光线，可以插入其他光学组件（如滤镜）而不改变焦点位置</a:t>
            </a:r>
            <a:endParaRPr lang="en-US" altLang="zh-CN" sz="2300">
              <a:latin typeface="Arial" panose="020B0604020202020204" pitchFamily="34" charset="0"/>
              <a:ea typeface="黑体" panose="02010609060101010101" pitchFamily="49" charset="-122"/>
              <a:cs typeface="Arial" panose="020B0604020202020204" pitchFamily="34" charset="0"/>
            </a:endParaRPr>
          </a:p>
        </p:txBody>
      </p:sp>
      <p:sp>
        <p:nvSpPr>
          <p:cNvPr id="7" name="矩形 6"/>
          <p:cNvSpPr/>
          <p:nvPr/>
        </p:nvSpPr>
        <p:spPr>
          <a:xfrm>
            <a:off x="3822700" y="1501774"/>
            <a:ext cx="2133600" cy="1406526"/>
          </a:xfrm>
          <a:prstGeom prst="rect">
            <a:avLst/>
          </a:prstGeom>
          <a:solidFill>
            <a:srgbClr val="C00000">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Picture 4" descr="无限远校正系统+中间插件"/>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2869" y="138291"/>
            <a:ext cx="2618811" cy="3039413"/>
          </a:xfrm>
          <a:prstGeom prst="rect">
            <a:avLst/>
          </a:prstGeom>
          <a:noFill/>
          <a:extLst>
            <a:ext uri="{909E8E84-426E-40DD-AFC4-6F175D3DCCD1}">
              <a14:hiddenFill xmlns:a14="http://schemas.microsoft.com/office/drawing/2010/main">
                <a:solidFill>
                  <a:srgbClr val="FFFFFF"/>
                </a:solidFill>
              </a14:hiddenFill>
            </a:ext>
          </a:extLst>
        </p:spPr>
      </p:pic>
      <p:sp>
        <p:nvSpPr>
          <p:cNvPr id="24" name="矩形 23"/>
          <p:cNvSpPr/>
          <p:nvPr/>
        </p:nvSpPr>
        <p:spPr>
          <a:xfrm>
            <a:off x="95250" y="961481"/>
            <a:ext cx="8372764" cy="523220"/>
          </a:xfrm>
          <a:prstGeom prst="rect">
            <a:avLst/>
          </a:prstGeom>
        </p:spPr>
        <p:txBody>
          <a:bodyPr wrap="square">
            <a:spAutoFit/>
          </a:bodyPr>
          <a:lstStyle/>
          <a:p>
            <a:pPr marL="255270">
              <a:lnSpc>
                <a:spcPct val="100000"/>
              </a:lnSpc>
            </a:pPr>
            <a:r>
              <a:rPr lang="zh-CN" altLang="en-US" sz="2800" spc="-10" smtClean="0">
                <a:solidFill>
                  <a:srgbClr val="C00000"/>
                </a:solidFill>
                <a:latin typeface="Arial" panose="020B0604020202020204" pitchFamily="34" charset="0"/>
                <a:ea typeface="黑体" panose="02010609060101010101" pitchFamily="49" charset="-122"/>
                <a:cs typeface="Arial" panose="020B0604020202020204" pitchFamily="34" charset="0"/>
              </a:rPr>
              <a:t>现代的光学显微镜</a:t>
            </a:r>
            <a:endParaRPr lang="zh-TW" altLang="en-US" sz="2000">
              <a:solidFill>
                <a:srgbClr val="C0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25759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par>
                          <p:cTn id="13" fill="hold">
                            <p:stCondLst>
                              <p:cond delay="500"/>
                            </p:stCondLst>
                            <p:childTnLst>
                              <p:par>
                                <p:cTn id="14" presetID="10" presetClass="exit" presetSubtype="0" fill="hold" nodeType="afterEffect">
                                  <p:stCondLst>
                                    <p:cond delay="4000"/>
                                  </p:stCondLst>
                                  <p:childTnLst>
                                    <p:animEffect transition="out" filter="fade">
                                      <p:cBhvr>
                                        <p:cTn id="15" dur="3000"/>
                                        <p:tgtEl>
                                          <p:spTgt spid="15"/>
                                        </p:tgtEl>
                                      </p:cBhvr>
                                    </p:animEffect>
                                    <p:set>
                                      <p:cBhvr>
                                        <p:cTn id="16" dur="1" fill="hold">
                                          <p:stCondLst>
                                            <p:cond delay="2999"/>
                                          </p:stCondLst>
                                        </p:cTn>
                                        <p:tgtEl>
                                          <p:spTgt spid="1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11" name="Text Box 5"/>
          <p:cNvSpPr txBox="1">
            <a:spLocks noChangeArrowheads="1"/>
          </p:cNvSpPr>
          <p:nvPr/>
        </p:nvSpPr>
        <p:spPr bwMode="auto">
          <a:xfrm>
            <a:off x="282468" y="826294"/>
            <a:ext cx="2447925"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2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显微镜的构成</a:t>
            </a:r>
          </a:p>
        </p:txBody>
      </p:sp>
      <p:pic>
        <p:nvPicPr>
          <p:cNvPr id="12" name="Picture 6" descr="nikone200"/>
          <p:cNvPicPr>
            <a:picLocks noChangeAspect="1" noChangeArrowheads="1"/>
          </p:cNvPicPr>
          <p:nvPr/>
        </p:nvPicPr>
        <p:blipFill>
          <a:blip r:embed="rId3">
            <a:extLst>
              <a:ext uri="{28A0092B-C50C-407E-A947-70E740481C1C}">
                <a14:useLocalDpi xmlns:a14="http://schemas.microsoft.com/office/drawing/2010/main" val="0"/>
              </a:ext>
            </a:extLst>
          </a:blip>
          <a:srcRect t="-3479"/>
          <a:stretch>
            <a:fillRect/>
          </a:stretch>
        </p:blipFill>
        <p:spPr bwMode="auto">
          <a:xfrm>
            <a:off x="2964314" y="188913"/>
            <a:ext cx="6059487" cy="6424612"/>
          </a:xfrm>
          <a:prstGeom prst="rect">
            <a:avLst/>
          </a:prstGeom>
          <a:solidFill>
            <a:schemeClr val="bg1"/>
          </a:solidFill>
          <a:ln w="38100">
            <a:solidFill>
              <a:srgbClr val="666699"/>
            </a:solidFill>
            <a:miter lim="800000"/>
            <a:headEnd/>
            <a:tailEnd/>
          </a:ln>
        </p:spPr>
      </p:pic>
      <p:sp>
        <p:nvSpPr>
          <p:cNvPr id="13" name="Text Box 7"/>
          <p:cNvSpPr txBox="1">
            <a:spLocks noChangeArrowheads="1"/>
          </p:cNvSpPr>
          <p:nvPr/>
        </p:nvSpPr>
        <p:spPr bwMode="auto">
          <a:xfrm>
            <a:off x="2973839" y="188913"/>
            <a:ext cx="865187"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i="0">
                <a:solidFill>
                  <a:srgbClr val="FF0000"/>
                </a:solidFill>
                <a:latin typeface="Arial" panose="020B0604020202020204" pitchFamily="34" charset="0"/>
                <a:ea typeface="黑体" panose="02010609060101010101" pitchFamily="49" charset="-122"/>
                <a:cs typeface="Arial" panose="020B0604020202020204" pitchFamily="34" charset="0"/>
              </a:rPr>
              <a:t>目镜</a:t>
            </a:r>
          </a:p>
        </p:txBody>
      </p:sp>
      <p:sp>
        <p:nvSpPr>
          <p:cNvPr id="14" name="Text Box 8"/>
          <p:cNvSpPr txBox="1">
            <a:spLocks noChangeArrowheads="1"/>
          </p:cNvSpPr>
          <p:nvPr/>
        </p:nvSpPr>
        <p:spPr bwMode="auto">
          <a:xfrm>
            <a:off x="4053339" y="3835400"/>
            <a:ext cx="12255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2400" i="0">
                <a:solidFill>
                  <a:srgbClr val="FF0000"/>
                </a:solidFill>
                <a:latin typeface="Arial" panose="020B0604020202020204" pitchFamily="34" charset="0"/>
                <a:ea typeface="黑体" panose="02010609060101010101" pitchFamily="49" charset="-122"/>
                <a:cs typeface="Arial" panose="020B0604020202020204" pitchFamily="34" charset="0"/>
              </a:rPr>
              <a:t>聚光器</a:t>
            </a:r>
          </a:p>
        </p:txBody>
      </p:sp>
      <p:sp>
        <p:nvSpPr>
          <p:cNvPr id="16" name="Text Box 9"/>
          <p:cNvSpPr txBox="1">
            <a:spLocks noChangeArrowheads="1"/>
          </p:cNvSpPr>
          <p:nvPr/>
        </p:nvSpPr>
        <p:spPr bwMode="auto">
          <a:xfrm>
            <a:off x="4774064" y="2636838"/>
            <a:ext cx="12255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2400" i="0">
                <a:solidFill>
                  <a:srgbClr val="FF0000"/>
                </a:solidFill>
                <a:latin typeface="Arial" panose="020B0604020202020204" pitchFamily="34" charset="0"/>
                <a:ea typeface="黑体" panose="02010609060101010101" pitchFamily="49" charset="-122"/>
                <a:cs typeface="Arial" panose="020B0604020202020204" pitchFamily="34" charset="0"/>
              </a:rPr>
              <a:t>物镜</a:t>
            </a:r>
          </a:p>
        </p:txBody>
      </p:sp>
      <p:sp>
        <p:nvSpPr>
          <p:cNvPr id="17" name="Text Box 10"/>
          <p:cNvSpPr txBox="1">
            <a:spLocks noChangeArrowheads="1"/>
          </p:cNvSpPr>
          <p:nvPr/>
        </p:nvSpPr>
        <p:spPr bwMode="auto">
          <a:xfrm>
            <a:off x="6286951" y="6092825"/>
            <a:ext cx="936625"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卤素灯</a:t>
            </a:r>
          </a:p>
        </p:txBody>
      </p:sp>
      <p:sp>
        <p:nvSpPr>
          <p:cNvPr id="18" name="Text Box 11"/>
          <p:cNvSpPr txBox="1">
            <a:spLocks noChangeArrowheads="1"/>
          </p:cNvSpPr>
          <p:nvPr/>
        </p:nvSpPr>
        <p:spPr bwMode="auto">
          <a:xfrm>
            <a:off x="4197801" y="5013325"/>
            <a:ext cx="936625"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集光镜</a:t>
            </a:r>
          </a:p>
        </p:txBody>
      </p:sp>
      <p:sp>
        <p:nvSpPr>
          <p:cNvPr id="19" name="Text Box 12"/>
          <p:cNvSpPr txBox="1">
            <a:spLocks noChangeArrowheads="1"/>
          </p:cNvSpPr>
          <p:nvPr/>
        </p:nvSpPr>
        <p:spPr bwMode="auto">
          <a:xfrm>
            <a:off x="4702626" y="5805488"/>
            <a:ext cx="936625"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底座</a:t>
            </a:r>
          </a:p>
        </p:txBody>
      </p:sp>
      <p:sp>
        <p:nvSpPr>
          <p:cNvPr id="20" name="Text Box 13"/>
          <p:cNvSpPr txBox="1">
            <a:spLocks noChangeArrowheads="1"/>
          </p:cNvSpPr>
          <p:nvPr/>
        </p:nvSpPr>
        <p:spPr bwMode="auto">
          <a:xfrm>
            <a:off x="7582351" y="5734050"/>
            <a:ext cx="1223963"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移动手柄</a:t>
            </a:r>
          </a:p>
        </p:txBody>
      </p:sp>
      <p:sp>
        <p:nvSpPr>
          <p:cNvPr id="21" name="Text Box 14"/>
          <p:cNvSpPr txBox="1">
            <a:spLocks noChangeArrowheads="1"/>
          </p:cNvSpPr>
          <p:nvPr/>
        </p:nvSpPr>
        <p:spPr bwMode="auto">
          <a:xfrm>
            <a:off x="4270826" y="4724400"/>
            <a:ext cx="1152525"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视场光栏</a:t>
            </a:r>
          </a:p>
        </p:txBody>
      </p:sp>
      <p:sp>
        <p:nvSpPr>
          <p:cNvPr id="22" name="Text Box 15"/>
          <p:cNvSpPr txBox="1">
            <a:spLocks noChangeArrowheads="1"/>
          </p:cNvSpPr>
          <p:nvPr/>
        </p:nvSpPr>
        <p:spPr bwMode="auto">
          <a:xfrm>
            <a:off x="4774064" y="4292600"/>
            <a:ext cx="936625"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视场镜</a:t>
            </a:r>
          </a:p>
        </p:txBody>
      </p:sp>
      <p:sp>
        <p:nvSpPr>
          <p:cNvPr id="23" name="Text Box 16"/>
          <p:cNvSpPr txBox="1">
            <a:spLocks noChangeArrowheads="1"/>
          </p:cNvSpPr>
          <p:nvPr/>
        </p:nvSpPr>
        <p:spPr bwMode="auto">
          <a:xfrm>
            <a:off x="8338001" y="4005263"/>
            <a:ext cx="68580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调光旋钮</a:t>
            </a:r>
          </a:p>
        </p:txBody>
      </p:sp>
      <p:sp>
        <p:nvSpPr>
          <p:cNvPr id="25" name="Text Box 17"/>
          <p:cNvSpPr txBox="1">
            <a:spLocks noChangeArrowheads="1"/>
          </p:cNvSpPr>
          <p:nvPr/>
        </p:nvSpPr>
        <p:spPr bwMode="auto">
          <a:xfrm>
            <a:off x="8230051" y="3500438"/>
            <a:ext cx="936625"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开关</a:t>
            </a:r>
          </a:p>
        </p:txBody>
      </p:sp>
      <p:sp>
        <p:nvSpPr>
          <p:cNvPr id="26" name="Text Box 18"/>
          <p:cNvSpPr txBox="1">
            <a:spLocks noChangeArrowheads="1"/>
          </p:cNvSpPr>
          <p:nvPr/>
        </p:nvSpPr>
        <p:spPr bwMode="auto">
          <a:xfrm>
            <a:off x="7223576" y="1196975"/>
            <a:ext cx="936625"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镜身</a:t>
            </a:r>
          </a:p>
        </p:txBody>
      </p:sp>
      <p:sp>
        <p:nvSpPr>
          <p:cNvPr id="27" name="Text Box 19"/>
          <p:cNvSpPr txBox="1">
            <a:spLocks noChangeArrowheads="1"/>
          </p:cNvSpPr>
          <p:nvPr/>
        </p:nvSpPr>
        <p:spPr bwMode="auto">
          <a:xfrm>
            <a:off x="5782126" y="549275"/>
            <a:ext cx="936625"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镜头</a:t>
            </a:r>
          </a:p>
        </p:txBody>
      </p:sp>
      <p:sp>
        <p:nvSpPr>
          <p:cNvPr id="28" name="Text Box 20"/>
          <p:cNvSpPr txBox="1">
            <a:spLocks noChangeArrowheads="1"/>
          </p:cNvSpPr>
          <p:nvPr/>
        </p:nvSpPr>
        <p:spPr bwMode="auto">
          <a:xfrm>
            <a:off x="4342264" y="404813"/>
            <a:ext cx="1150937"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双目镜筒</a:t>
            </a:r>
          </a:p>
        </p:txBody>
      </p:sp>
      <p:pic>
        <p:nvPicPr>
          <p:cNvPr id="29" name="Picture 21" descr="oilla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188" y="1408113"/>
            <a:ext cx="2089150" cy="5222875"/>
          </a:xfrm>
          <a:prstGeom prst="rect">
            <a:avLst/>
          </a:prstGeom>
          <a:noFill/>
          <a:ln w="38100">
            <a:solidFill>
              <a:srgbClr val="666699"/>
            </a:solidFill>
            <a:miter lim="800000"/>
            <a:headEnd/>
            <a:tailEnd/>
          </a:ln>
          <a:extLst>
            <a:ext uri="{909E8E84-426E-40DD-AFC4-6F175D3DCCD1}">
              <a14:hiddenFill xmlns:a14="http://schemas.microsoft.com/office/drawing/2010/main">
                <a:solidFill>
                  <a:srgbClr val="FFFFFF"/>
                </a:solidFill>
              </a14:hiddenFill>
            </a:ext>
          </a:extLst>
        </p:spPr>
      </p:pic>
      <p:sp>
        <p:nvSpPr>
          <p:cNvPr id="30" name="AutoShape 25"/>
          <p:cNvSpPr>
            <a:spLocks/>
          </p:cNvSpPr>
          <p:nvPr/>
        </p:nvSpPr>
        <p:spPr bwMode="auto">
          <a:xfrm>
            <a:off x="2051050" y="4076700"/>
            <a:ext cx="287338" cy="2232025"/>
          </a:xfrm>
          <a:prstGeom prst="rightBracket">
            <a:avLst>
              <a:gd name="adj" fmla="val 64733"/>
            </a:avLst>
          </a:prstGeom>
          <a:noFill/>
          <a:ln w="2222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31" name="AutoShape 26"/>
          <p:cNvSpPr>
            <a:spLocks/>
          </p:cNvSpPr>
          <p:nvPr/>
        </p:nvSpPr>
        <p:spPr bwMode="auto">
          <a:xfrm>
            <a:off x="1979613" y="2924175"/>
            <a:ext cx="360362" cy="936625"/>
          </a:xfrm>
          <a:prstGeom prst="rightBracket">
            <a:avLst>
              <a:gd name="adj" fmla="val 21659"/>
            </a:avLst>
          </a:prstGeom>
          <a:noFill/>
          <a:ln w="2222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32" name="AutoShape 27"/>
          <p:cNvSpPr>
            <a:spLocks/>
          </p:cNvSpPr>
          <p:nvPr/>
        </p:nvSpPr>
        <p:spPr bwMode="auto">
          <a:xfrm>
            <a:off x="1979613" y="1773238"/>
            <a:ext cx="360362" cy="936625"/>
          </a:xfrm>
          <a:prstGeom prst="rightBracket">
            <a:avLst>
              <a:gd name="adj" fmla="val 21659"/>
            </a:avLst>
          </a:prstGeom>
          <a:noFill/>
          <a:ln w="2222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33" name="Line 28"/>
          <p:cNvSpPr>
            <a:spLocks noChangeShapeType="1"/>
          </p:cNvSpPr>
          <p:nvPr/>
        </p:nvSpPr>
        <p:spPr bwMode="auto">
          <a:xfrm flipV="1">
            <a:off x="2339975" y="476250"/>
            <a:ext cx="576263" cy="1728788"/>
          </a:xfrm>
          <a:prstGeom prst="line">
            <a:avLst/>
          </a:prstGeom>
          <a:noFill/>
          <a:ln w="222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34" name="Line 29"/>
          <p:cNvSpPr>
            <a:spLocks noChangeShapeType="1"/>
          </p:cNvSpPr>
          <p:nvPr/>
        </p:nvSpPr>
        <p:spPr bwMode="auto">
          <a:xfrm flipV="1">
            <a:off x="2339975" y="2924175"/>
            <a:ext cx="2376488" cy="433388"/>
          </a:xfrm>
          <a:prstGeom prst="line">
            <a:avLst/>
          </a:prstGeom>
          <a:noFill/>
          <a:ln w="222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35" name="Text Box 30"/>
          <p:cNvSpPr txBox="1">
            <a:spLocks noChangeArrowheads="1"/>
          </p:cNvSpPr>
          <p:nvPr/>
        </p:nvSpPr>
        <p:spPr bwMode="auto">
          <a:xfrm>
            <a:off x="2381548" y="4508500"/>
            <a:ext cx="461665" cy="1015663"/>
          </a:xfrm>
          <a:prstGeom prst="rect">
            <a:avLst/>
          </a:prstGeom>
          <a:solidFill>
            <a:schemeClr val="bg1"/>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wrap="none">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照明部分</a:t>
            </a:r>
          </a:p>
        </p:txBody>
      </p:sp>
      <p:sp>
        <p:nvSpPr>
          <p:cNvPr id="36" name="Text Box 31"/>
          <p:cNvSpPr txBox="1">
            <a:spLocks noChangeArrowheads="1"/>
          </p:cNvSpPr>
          <p:nvPr/>
        </p:nvSpPr>
        <p:spPr bwMode="auto">
          <a:xfrm>
            <a:off x="612775" y="3716338"/>
            <a:ext cx="719138"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样品</a:t>
            </a:r>
          </a:p>
        </p:txBody>
      </p:sp>
      <p:sp>
        <p:nvSpPr>
          <p:cNvPr id="37" name="Line 32"/>
          <p:cNvSpPr>
            <a:spLocks noChangeShapeType="1"/>
          </p:cNvSpPr>
          <p:nvPr/>
        </p:nvSpPr>
        <p:spPr bwMode="auto">
          <a:xfrm flipV="1">
            <a:off x="2902401" y="4076700"/>
            <a:ext cx="1223963" cy="1081088"/>
          </a:xfrm>
          <a:prstGeom prst="line">
            <a:avLst/>
          </a:prstGeom>
          <a:noFill/>
          <a:ln w="222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38" name="Text Box 34"/>
          <p:cNvSpPr txBox="1">
            <a:spLocks noChangeArrowheads="1"/>
          </p:cNvSpPr>
          <p:nvPr/>
        </p:nvSpPr>
        <p:spPr bwMode="auto">
          <a:xfrm>
            <a:off x="3981901" y="2924175"/>
            <a:ext cx="936625"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标本夹</a:t>
            </a:r>
          </a:p>
        </p:txBody>
      </p:sp>
      <p:sp>
        <p:nvSpPr>
          <p:cNvPr id="39" name="Text Box 35"/>
          <p:cNvSpPr txBox="1">
            <a:spLocks noChangeArrowheads="1"/>
          </p:cNvSpPr>
          <p:nvPr/>
        </p:nvSpPr>
        <p:spPr bwMode="auto">
          <a:xfrm>
            <a:off x="3837439" y="3213100"/>
            <a:ext cx="936625"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载物台</a:t>
            </a:r>
          </a:p>
        </p:txBody>
      </p:sp>
      <p:sp>
        <p:nvSpPr>
          <p:cNvPr id="40" name="Text Box 36"/>
          <p:cNvSpPr txBox="1">
            <a:spLocks noChangeArrowheads="1"/>
          </p:cNvSpPr>
          <p:nvPr/>
        </p:nvSpPr>
        <p:spPr bwMode="auto">
          <a:xfrm>
            <a:off x="4415289" y="2349500"/>
            <a:ext cx="1152525"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物镜转盘</a:t>
            </a:r>
          </a:p>
        </p:txBody>
      </p:sp>
      <p:sp>
        <p:nvSpPr>
          <p:cNvPr id="41" name="Text Box 36"/>
          <p:cNvSpPr txBox="1">
            <a:spLocks noChangeArrowheads="1"/>
          </p:cNvSpPr>
          <p:nvPr/>
        </p:nvSpPr>
        <p:spPr bwMode="auto">
          <a:xfrm>
            <a:off x="6403791" y="1838325"/>
            <a:ext cx="1152525"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smtClean="0">
                <a:solidFill>
                  <a:schemeClr val="tx1"/>
                </a:solidFill>
                <a:latin typeface="Arial" panose="020B0604020202020204" pitchFamily="34" charset="0"/>
                <a:ea typeface="黑体" panose="02010609060101010101" pitchFamily="49" charset="-122"/>
                <a:cs typeface="Arial" panose="020B0604020202020204" pitchFamily="34" charset="0"/>
              </a:rPr>
              <a:t>筒镜</a:t>
            </a:r>
            <a:endPar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endParaRPr>
          </a:p>
        </p:txBody>
      </p:sp>
      <p:cxnSp>
        <p:nvCxnSpPr>
          <p:cNvPr id="42" name="直接连接符 41"/>
          <p:cNvCxnSpPr/>
          <p:nvPr/>
        </p:nvCxnSpPr>
        <p:spPr>
          <a:xfrm>
            <a:off x="6109468" y="1943100"/>
            <a:ext cx="345758" cy="30480"/>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773767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11" name="Text Box 4"/>
          <p:cNvSpPr txBox="1">
            <a:spLocks noChangeArrowheads="1"/>
          </p:cNvSpPr>
          <p:nvPr/>
        </p:nvSpPr>
        <p:spPr bwMode="auto">
          <a:xfrm>
            <a:off x="456636" y="1055331"/>
            <a:ext cx="879373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spcBef>
                <a:spcPct val="50000"/>
              </a:spcBef>
            </a:pPr>
            <a:r>
              <a:rPr lang="zh-CN" altLang="en-US" sz="3600" i="0" smtClean="0">
                <a:solidFill>
                  <a:schemeClr val="tx1"/>
                </a:solidFill>
                <a:latin typeface="Arial" panose="020B0604020202020204" pitchFamily="34" charset="0"/>
                <a:ea typeface="黑体" panose="02010609060101010101" pitchFamily="49" charset="-122"/>
                <a:cs typeface="Arial" panose="020B0604020202020204" pitchFamily="34" charset="0"/>
              </a:rPr>
              <a:t>物镜</a:t>
            </a:r>
            <a:r>
              <a:rPr lang="zh-CN" altLang="en-US" sz="2000">
                <a:latin typeface="Arial" panose="020B0604020202020204" pitchFamily="34" charset="0"/>
                <a:ea typeface="黑体" panose="02010609060101010101" pitchFamily="49" charset="-122"/>
                <a:cs typeface="Arial" panose="020B0604020202020204" pitchFamily="34" charset="0"/>
              </a:rPr>
              <a:t>（</a:t>
            </a:r>
            <a:r>
              <a:rPr lang="en-US" altLang="zh-CN" sz="2000">
                <a:latin typeface="Arial" panose="020B0604020202020204" pitchFamily="34" charset="0"/>
                <a:ea typeface="黑体" panose="02010609060101010101" pitchFamily="49" charset="-122"/>
                <a:cs typeface="Arial" panose="020B0604020202020204" pitchFamily="34" charset="0"/>
              </a:rPr>
              <a:t>Objectives</a:t>
            </a:r>
            <a:r>
              <a:rPr lang="zh-CN" altLang="en-US" sz="2000" smtClean="0">
                <a:latin typeface="Arial" panose="020B0604020202020204" pitchFamily="34" charset="0"/>
                <a:ea typeface="黑体" panose="02010609060101010101" pitchFamily="49" charset="-122"/>
                <a:cs typeface="Arial" panose="020B0604020202020204" pitchFamily="34" charset="0"/>
              </a:rPr>
              <a:t>）</a:t>
            </a:r>
            <a:r>
              <a:rPr lang="en-US" altLang="zh-CN" sz="2000" smtClean="0">
                <a:latin typeface="Arial" panose="020B0604020202020204" pitchFamily="34" charset="0"/>
                <a:ea typeface="黑体" panose="02010609060101010101" pitchFamily="49" charset="-122"/>
                <a:cs typeface="Arial" panose="020B0604020202020204" pitchFamily="34" charset="0"/>
              </a:rPr>
              <a:t>—— </a:t>
            </a:r>
            <a:r>
              <a:rPr lang="zh-CN" altLang="en-US" sz="2000" i="0" smtClean="0">
                <a:solidFill>
                  <a:schemeClr val="tx1"/>
                </a:solidFill>
                <a:latin typeface="Arial" panose="020B0604020202020204" pitchFamily="34" charset="0"/>
                <a:ea typeface="黑体" panose="02010609060101010101" pitchFamily="49" charset="-122"/>
                <a:cs typeface="Arial" panose="020B0604020202020204" pitchFamily="34" charset="0"/>
              </a:rPr>
              <a:t>显微镜</a:t>
            </a:r>
            <a:r>
              <a:rPr lang="zh-CN" altLang="en-US" sz="2000" i="0">
                <a:solidFill>
                  <a:schemeClr val="tx1"/>
                </a:solidFill>
                <a:latin typeface="Arial" panose="020B0604020202020204" pitchFamily="34" charset="0"/>
                <a:ea typeface="黑体" panose="02010609060101010101" pitchFamily="49" charset="-122"/>
                <a:cs typeface="Arial" panose="020B0604020202020204" pitchFamily="34" charset="0"/>
              </a:rPr>
              <a:t>的成像水平主要取决于物镜的好坏</a:t>
            </a:r>
          </a:p>
        </p:txBody>
      </p:sp>
      <p:sp>
        <p:nvSpPr>
          <p:cNvPr id="13" name="Text Box 7"/>
          <p:cNvSpPr txBox="1">
            <a:spLocks noChangeArrowheads="1"/>
          </p:cNvSpPr>
          <p:nvPr/>
        </p:nvSpPr>
        <p:spPr bwMode="auto">
          <a:xfrm>
            <a:off x="3008539" y="2658294"/>
            <a:ext cx="316865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物镜主要特性：</a:t>
            </a:r>
          </a:p>
          <a:p>
            <a:pPr algn="l">
              <a:spcBef>
                <a:spcPct val="50000"/>
              </a:spcBef>
            </a:pPr>
            <a:r>
              <a:rPr kumimoji="1" lang="en-US" altLang="zh-CN" i="0">
                <a:solidFill>
                  <a:schemeClr val="tx1"/>
                </a:solidFill>
                <a:latin typeface="Arial" panose="020B0604020202020204" pitchFamily="34" charset="0"/>
                <a:ea typeface="黑体" panose="02010609060101010101" pitchFamily="49" charset="-122"/>
                <a:cs typeface="Arial" panose="020B0604020202020204" pitchFamily="34" charset="0"/>
              </a:rPr>
              <a:t>1</a:t>
            </a:r>
            <a:r>
              <a:rPr kumimoji="1"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）数值孔径</a:t>
            </a:r>
          </a:p>
          <a:p>
            <a:pPr algn="l">
              <a:spcBef>
                <a:spcPct val="50000"/>
              </a:spcBef>
            </a:pPr>
            <a:r>
              <a:rPr kumimoji="1" lang="en-US" altLang="zh-CN" i="0">
                <a:solidFill>
                  <a:schemeClr val="tx1"/>
                </a:solidFill>
                <a:latin typeface="Arial" panose="020B0604020202020204" pitchFamily="34" charset="0"/>
                <a:ea typeface="黑体" panose="02010609060101010101" pitchFamily="49" charset="-122"/>
                <a:cs typeface="Arial" panose="020B0604020202020204" pitchFamily="34" charset="0"/>
              </a:rPr>
              <a:t>2</a:t>
            </a:r>
            <a:r>
              <a:rPr kumimoji="1"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）分辨率</a:t>
            </a:r>
          </a:p>
          <a:p>
            <a:pPr algn="l">
              <a:spcBef>
                <a:spcPct val="50000"/>
              </a:spcBef>
            </a:pPr>
            <a:r>
              <a:rPr kumimoji="1" lang="en-US" altLang="zh-CN" i="0">
                <a:solidFill>
                  <a:schemeClr val="tx1"/>
                </a:solidFill>
                <a:latin typeface="Arial" panose="020B0604020202020204" pitchFamily="34" charset="0"/>
                <a:ea typeface="黑体" panose="02010609060101010101" pitchFamily="49" charset="-122"/>
                <a:cs typeface="Arial" panose="020B0604020202020204" pitchFamily="34" charset="0"/>
              </a:rPr>
              <a:t>3</a:t>
            </a:r>
            <a:r>
              <a:rPr kumimoji="1"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）工作距离</a:t>
            </a:r>
          </a:p>
          <a:p>
            <a:pPr algn="l">
              <a:spcBef>
                <a:spcPct val="50000"/>
              </a:spcBef>
            </a:pPr>
            <a:r>
              <a:rPr kumimoji="1" lang="en-US" altLang="zh-CN" i="0">
                <a:solidFill>
                  <a:schemeClr val="tx1"/>
                </a:solidFill>
                <a:latin typeface="Arial" panose="020B0604020202020204" pitchFamily="34" charset="0"/>
                <a:ea typeface="黑体" panose="02010609060101010101" pitchFamily="49" charset="-122"/>
                <a:cs typeface="Arial" panose="020B0604020202020204" pitchFamily="34" charset="0"/>
              </a:rPr>
              <a:t>4</a:t>
            </a:r>
            <a:r>
              <a:rPr kumimoji="1"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）消象差</a:t>
            </a:r>
            <a:r>
              <a:rPr kumimoji="1" lang="en-US" altLang="zh-CN" i="0">
                <a:solidFill>
                  <a:schemeClr val="tx1"/>
                </a:solidFill>
                <a:latin typeface="Arial" panose="020B0604020202020204" pitchFamily="34" charset="0"/>
                <a:ea typeface="黑体" panose="02010609060101010101" pitchFamily="49" charset="-122"/>
                <a:cs typeface="Arial" panose="020B0604020202020204" pitchFamily="34" charset="0"/>
              </a:rPr>
              <a:t>&amp;</a:t>
            </a:r>
            <a:r>
              <a:rPr kumimoji="1"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色差</a:t>
            </a:r>
            <a:endPar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endParaRPr>
          </a:p>
        </p:txBody>
      </p:sp>
      <p:pic>
        <p:nvPicPr>
          <p:cNvPr id="14" name="Picture 10" descr="ibank02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916113"/>
            <a:ext cx="5184775" cy="4351337"/>
          </a:xfrm>
          <a:prstGeom prst="rect">
            <a:avLst/>
          </a:prstGeom>
          <a:noFill/>
          <a:ln w="38100">
            <a:solidFill>
              <a:srgbClr val="666699"/>
            </a:solidFill>
            <a:miter lim="800000"/>
            <a:headEnd/>
            <a:tailEnd/>
          </a:ln>
          <a:extLst>
            <a:ext uri="{909E8E84-426E-40DD-AFC4-6F175D3DCCD1}">
              <a14:hiddenFill xmlns:a14="http://schemas.microsoft.com/office/drawing/2010/main">
                <a:solidFill>
                  <a:srgbClr val="FFFFFF"/>
                </a:solidFill>
              </a14:hiddenFill>
            </a:ext>
          </a:extLst>
        </p:spPr>
      </p:pic>
      <p:sp>
        <p:nvSpPr>
          <p:cNvPr id="16" name="Text Box 7"/>
          <p:cNvSpPr txBox="1">
            <a:spLocks noChangeArrowheads="1"/>
          </p:cNvSpPr>
          <p:nvPr/>
        </p:nvSpPr>
        <p:spPr bwMode="auto">
          <a:xfrm>
            <a:off x="5940425" y="2636838"/>
            <a:ext cx="316865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i="0">
                <a:solidFill>
                  <a:schemeClr val="tx1"/>
                </a:solidFill>
                <a:latin typeface="Arial" panose="020B0604020202020204" pitchFamily="34" charset="0"/>
                <a:ea typeface="黑体" panose="02010609060101010101" pitchFamily="49" charset="-122"/>
                <a:cs typeface="Arial" panose="020B0604020202020204" pitchFamily="34" charset="0"/>
              </a:rPr>
              <a:t>物镜主要特性：</a:t>
            </a:r>
          </a:p>
          <a:p>
            <a:pPr algn="l">
              <a:spcBef>
                <a:spcPct val="50000"/>
              </a:spcBef>
            </a:pPr>
            <a:r>
              <a:rPr kumimoji="1" lang="en-US" altLang="zh-CN" sz="2400" i="0">
                <a:solidFill>
                  <a:srgbClr val="C00000"/>
                </a:solidFill>
                <a:latin typeface="Arial" panose="020B0604020202020204" pitchFamily="34" charset="0"/>
                <a:ea typeface="黑体" panose="02010609060101010101" pitchFamily="49" charset="-122"/>
                <a:cs typeface="Arial" panose="020B0604020202020204" pitchFamily="34" charset="0"/>
              </a:rPr>
              <a:t>1</a:t>
            </a:r>
            <a:r>
              <a:rPr kumimoji="1" lang="zh-CN" altLang="en-US" sz="2400" i="0">
                <a:solidFill>
                  <a:srgbClr val="C00000"/>
                </a:solidFill>
                <a:latin typeface="Arial" panose="020B0604020202020204" pitchFamily="34" charset="0"/>
                <a:ea typeface="黑体" panose="02010609060101010101" pitchFamily="49" charset="-122"/>
                <a:cs typeface="Arial" panose="020B0604020202020204" pitchFamily="34" charset="0"/>
              </a:rPr>
              <a:t>）数值孔径</a:t>
            </a:r>
          </a:p>
          <a:p>
            <a:pPr algn="l">
              <a:spcBef>
                <a:spcPct val="50000"/>
              </a:spcBef>
            </a:pPr>
            <a:r>
              <a:rPr kumimoji="1" lang="en-US" altLang="zh-CN" sz="2400" i="0">
                <a:solidFill>
                  <a:srgbClr val="C00000"/>
                </a:solidFill>
                <a:latin typeface="Arial" panose="020B0604020202020204" pitchFamily="34" charset="0"/>
                <a:ea typeface="黑体" panose="02010609060101010101" pitchFamily="49" charset="-122"/>
                <a:cs typeface="Arial" panose="020B0604020202020204" pitchFamily="34" charset="0"/>
              </a:rPr>
              <a:t>2</a:t>
            </a:r>
            <a:r>
              <a:rPr kumimoji="1" lang="zh-CN" altLang="en-US" sz="2400" i="0">
                <a:solidFill>
                  <a:srgbClr val="C00000"/>
                </a:solidFill>
                <a:latin typeface="Arial" panose="020B0604020202020204" pitchFamily="34" charset="0"/>
                <a:ea typeface="黑体" panose="02010609060101010101" pitchFamily="49" charset="-122"/>
                <a:cs typeface="Arial" panose="020B0604020202020204" pitchFamily="34" charset="0"/>
              </a:rPr>
              <a:t>）分辨率</a:t>
            </a:r>
          </a:p>
          <a:p>
            <a:pPr algn="l">
              <a:spcBef>
                <a:spcPct val="50000"/>
              </a:spcBef>
            </a:pPr>
            <a:r>
              <a:rPr kumimoji="1" lang="en-US" altLang="zh-CN" sz="2400" i="0">
                <a:solidFill>
                  <a:srgbClr val="C00000"/>
                </a:solidFill>
                <a:latin typeface="Arial" panose="020B0604020202020204" pitchFamily="34" charset="0"/>
                <a:ea typeface="黑体" panose="02010609060101010101" pitchFamily="49" charset="-122"/>
                <a:cs typeface="Arial" panose="020B0604020202020204" pitchFamily="34" charset="0"/>
              </a:rPr>
              <a:t>3</a:t>
            </a:r>
            <a:r>
              <a:rPr kumimoji="1" lang="zh-CN" altLang="en-US" sz="2400" i="0">
                <a:solidFill>
                  <a:srgbClr val="C00000"/>
                </a:solidFill>
                <a:latin typeface="Arial" panose="020B0604020202020204" pitchFamily="34" charset="0"/>
                <a:ea typeface="黑体" panose="02010609060101010101" pitchFamily="49" charset="-122"/>
                <a:cs typeface="Arial" panose="020B0604020202020204" pitchFamily="34" charset="0"/>
              </a:rPr>
              <a:t>）工作距离</a:t>
            </a:r>
          </a:p>
          <a:p>
            <a:pPr algn="l">
              <a:spcBef>
                <a:spcPct val="50000"/>
              </a:spcBef>
            </a:pPr>
            <a:r>
              <a:rPr kumimoji="1" lang="en-US" altLang="zh-CN" sz="2400" i="0">
                <a:solidFill>
                  <a:srgbClr val="C00000"/>
                </a:solidFill>
                <a:latin typeface="Arial" panose="020B0604020202020204" pitchFamily="34" charset="0"/>
                <a:ea typeface="黑体" panose="02010609060101010101" pitchFamily="49" charset="-122"/>
                <a:cs typeface="Arial" panose="020B0604020202020204" pitchFamily="34" charset="0"/>
              </a:rPr>
              <a:t>4</a:t>
            </a:r>
            <a:r>
              <a:rPr kumimoji="1" lang="zh-CN" altLang="en-US" sz="2400" i="0">
                <a:solidFill>
                  <a:srgbClr val="C00000"/>
                </a:solidFill>
                <a:latin typeface="Arial" panose="020B0604020202020204" pitchFamily="34" charset="0"/>
                <a:ea typeface="黑体" panose="02010609060101010101" pitchFamily="49" charset="-122"/>
                <a:cs typeface="Arial" panose="020B0604020202020204" pitchFamily="34" charset="0"/>
              </a:rPr>
              <a:t>）</a:t>
            </a:r>
            <a:r>
              <a:rPr kumimoji="1" lang="zh-CN" altLang="en-US" sz="2400" i="0" smtClean="0">
                <a:solidFill>
                  <a:srgbClr val="C00000"/>
                </a:solidFill>
                <a:latin typeface="Arial" panose="020B0604020202020204" pitchFamily="34" charset="0"/>
                <a:ea typeface="黑体" panose="02010609060101010101" pitchFamily="49" charset="-122"/>
                <a:cs typeface="Arial" panose="020B0604020202020204" pitchFamily="34" charset="0"/>
              </a:rPr>
              <a:t>消像差</a:t>
            </a:r>
            <a:r>
              <a:rPr kumimoji="1" lang="en-US" altLang="zh-CN" sz="2400" i="0">
                <a:solidFill>
                  <a:srgbClr val="C00000"/>
                </a:solidFill>
                <a:latin typeface="Arial" panose="020B0604020202020204" pitchFamily="34" charset="0"/>
                <a:ea typeface="黑体" panose="02010609060101010101" pitchFamily="49" charset="-122"/>
                <a:cs typeface="Arial" panose="020B0604020202020204" pitchFamily="34" charset="0"/>
              </a:rPr>
              <a:t>&amp;</a:t>
            </a:r>
            <a:r>
              <a:rPr kumimoji="1" lang="zh-CN" altLang="en-US" sz="2400" i="0">
                <a:solidFill>
                  <a:srgbClr val="C00000"/>
                </a:solidFill>
                <a:latin typeface="Arial" panose="020B0604020202020204" pitchFamily="34" charset="0"/>
                <a:ea typeface="黑体" panose="02010609060101010101" pitchFamily="49" charset="-122"/>
                <a:cs typeface="Arial" panose="020B0604020202020204" pitchFamily="34" charset="0"/>
              </a:rPr>
              <a:t>色差</a:t>
            </a:r>
            <a:endParaRPr lang="zh-CN" altLang="en-US" sz="2400" i="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400868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11" name="Text Box 4"/>
          <p:cNvSpPr txBox="1">
            <a:spLocks noChangeArrowheads="1"/>
          </p:cNvSpPr>
          <p:nvPr/>
        </p:nvSpPr>
        <p:spPr bwMode="auto">
          <a:xfrm>
            <a:off x="456636" y="939219"/>
            <a:ext cx="879373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spcBef>
                <a:spcPct val="50000"/>
              </a:spcBef>
            </a:pPr>
            <a:r>
              <a:rPr lang="zh-CN" altLang="en-US" sz="3600" i="0" smtClean="0">
                <a:solidFill>
                  <a:schemeClr val="tx1"/>
                </a:solidFill>
                <a:latin typeface="Arial" panose="020B0604020202020204" pitchFamily="34" charset="0"/>
                <a:ea typeface="黑体" panose="02010609060101010101" pitchFamily="49" charset="-122"/>
                <a:cs typeface="Arial" panose="020B0604020202020204" pitchFamily="34" charset="0"/>
                <a:hlinkClick r:id="rId3" action="ppaction://hlinkfile"/>
              </a:rPr>
              <a:t>物镜</a:t>
            </a:r>
            <a:r>
              <a:rPr lang="zh-CN" altLang="en-US" sz="2000">
                <a:latin typeface="Arial" panose="020B0604020202020204" pitchFamily="34" charset="0"/>
                <a:ea typeface="黑体" panose="02010609060101010101" pitchFamily="49" charset="-122"/>
                <a:cs typeface="Arial" panose="020B0604020202020204" pitchFamily="34" charset="0"/>
                <a:hlinkClick r:id="rId3" action="ppaction://hlinkfile"/>
              </a:rPr>
              <a:t>（</a:t>
            </a:r>
            <a:r>
              <a:rPr lang="en-US" altLang="zh-CN" sz="2000">
                <a:latin typeface="Arial" panose="020B0604020202020204" pitchFamily="34" charset="0"/>
                <a:ea typeface="黑体" panose="02010609060101010101" pitchFamily="49" charset="-122"/>
                <a:cs typeface="Arial" panose="020B0604020202020204" pitchFamily="34" charset="0"/>
                <a:hlinkClick r:id="rId3" action="ppaction://hlinkfile"/>
              </a:rPr>
              <a:t>Objectives</a:t>
            </a:r>
            <a:r>
              <a:rPr lang="zh-CN" altLang="en-US" sz="2000" smtClean="0">
                <a:latin typeface="Arial" panose="020B0604020202020204" pitchFamily="34" charset="0"/>
                <a:ea typeface="黑体" panose="02010609060101010101" pitchFamily="49" charset="-122"/>
                <a:cs typeface="Arial" panose="020B0604020202020204" pitchFamily="34" charset="0"/>
                <a:hlinkClick r:id="rId3" action="ppaction://hlinkfile"/>
              </a:rPr>
              <a:t>）</a:t>
            </a:r>
            <a:r>
              <a:rPr lang="en-US" altLang="zh-CN" sz="2000" smtClean="0">
                <a:latin typeface="Arial" panose="020B0604020202020204" pitchFamily="34" charset="0"/>
                <a:ea typeface="黑体" panose="02010609060101010101" pitchFamily="49" charset="-122"/>
                <a:cs typeface="Arial" panose="020B0604020202020204" pitchFamily="34" charset="0"/>
              </a:rPr>
              <a:t>—— </a:t>
            </a:r>
            <a:r>
              <a:rPr kumimoji="1"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数值孔径（</a:t>
            </a:r>
            <a:r>
              <a:rPr kumimoji="1"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NA</a:t>
            </a:r>
            <a:r>
              <a:rPr kumimoji="1"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kumimoji="1"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Numerical </a:t>
            </a:r>
            <a:r>
              <a:rPr kumimoji="1"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rPr>
              <a:t>Aperture</a:t>
            </a:r>
            <a:r>
              <a:rPr kumimoji="1"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a:t>
            </a:r>
          </a:p>
        </p:txBody>
      </p:sp>
      <p:pic>
        <p:nvPicPr>
          <p:cNvPr id="7" name="Picture 4" descr="NA"/>
          <p:cNvPicPr>
            <a:picLocks noChangeAspect="1" noChangeArrowheads="1"/>
          </p:cNvPicPr>
          <p:nvPr/>
        </p:nvPicPr>
        <p:blipFill>
          <a:blip r:embed="rId4">
            <a:extLst>
              <a:ext uri="{28A0092B-C50C-407E-A947-70E740481C1C}">
                <a14:useLocalDpi xmlns:a14="http://schemas.microsoft.com/office/drawing/2010/main" val="0"/>
              </a:ext>
            </a:extLst>
          </a:blip>
          <a:srcRect l="22441" t="-1575" r="30295"/>
          <a:stretch>
            <a:fillRect/>
          </a:stretch>
        </p:blipFill>
        <p:spPr bwMode="auto">
          <a:xfrm>
            <a:off x="5455112" y="1881381"/>
            <a:ext cx="3052594" cy="4640805"/>
          </a:xfrm>
          <a:prstGeom prst="rect">
            <a:avLst/>
          </a:prstGeom>
          <a:solidFill>
            <a:schemeClr val="bg1"/>
          </a:solidFill>
          <a:ln w="28575">
            <a:solidFill>
              <a:srgbClr val="666699"/>
            </a:solidFill>
            <a:miter lim="800000"/>
            <a:headEnd/>
            <a:tailEnd/>
          </a:ln>
        </p:spPr>
      </p:pic>
      <p:sp>
        <p:nvSpPr>
          <p:cNvPr id="8" name="Text Box 5"/>
          <p:cNvSpPr txBox="1">
            <a:spLocks noChangeArrowheads="1"/>
          </p:cNvSpPr>
          <p:nvPr/>
        </p:nvSpPr>
        <p:spPr bwMode="auto">
          <a:xfrm>
            <a:off x="5831161" y="2347907"/>
            <a:ext cx="115024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物镜</a:t>
            </a:r>
          </a:p>
        </p:txBody>
      </p:sp>
      <p:sp>
        <p:nvSpPr>
          <p:cNvPr id="9" name="Text Box 6"/>
          <p:cNvSpPr txBox="1">
            <a:spLocks noChangeArrowheads="1"/>
          </p:cNvSpPr>
          <p:nvPr/>
        </p:nvSpPr>
        <p:spPr bwMode="auto">
          <a:xfrm>
            <a:off x="5481264" y="4293804"/>
            <a:ext cx="99544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物镜</a:t>
            </a:r>
          </a:p>
        </p:txBody>
      </p:sp>
      <p:sp>
        <p:nvSpPr>
          <p:cNvPr id="10" name="Rectangle 8"/>
          <p:cNvSpPr>
            <a:spLocks noChangeArrowheads="1"/>
          </p:cNvSpPr>
          <p:nvPr/>
        </p:nvSpPr>
        <p:spPr bwMode="auto">
          <a:xfrm>
            <a:off x="1301733" y="1574129"/>
            <a:ext cx="3198597" cy="500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har char="•"/>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har char="–"/>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har char="•"/>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har char="–"/>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har char="»"/>
              <a:defRPr>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buChar char="»"/>
              <a:defRPr>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buChar char="»"/>
              <a:defRPr>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buChar char="»"/>
              <a:defRPr>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buChar char="»"/>
              <a:defRPr>
                <a:solidFill>
                  <a:schemeClr val="tx1"/>
                </a:solidFill>
                <a:latin typeface="Arial" panose="020B0604020202020204" pitchFamily="34" charset="0"/>
                <a:ea typeface="宋体" panose="02010600030101010101" pitchFamily="2" charset="-122"/>
              </a:defRPr>
            </a:lvl9pPr>
          </a:lstStyle>
          <a:p>
            <a:pPr>
              <a:buFontTx/>
              <a:buNone/>
            </a:pPr>
            <a:r>
              <a:rPr lang="en-US" altLang="zh-CN" sz="3600">
                <a:solidFill>
                  <a:srgbClr val="C00000"/>
                </a:solidFill>
                <a:effectLst>
                  <a:outerShdw blurRad="38100" dist="38100" dir="2700000" algn="tl">
                    <a:srgbClr val="C0C0C0"/>
                  </a:outerShdw>
                </a:effectLst>
                <a:ea typeface="黑体" panose="02010609060101010101" pitchFamily="49" charset="-122"/>
                <a:cs typeface="Arial" panose="020B0604020202020204" pitchFamily="34" charset="0"/>
              </a:rPr>
              <a:t>N.A</a:t>
            </a:r>
            <a:r>
              <a:rPr lang="en-US" altLang="zh-CN" sz="3600" smtClean="0">
                <a:solidFill>
                  <a:srgbClr val="C00000"/>
                </a:solidFill>
                <a:effectLst>
                  <a:outerShdw blurRad="38100" dist="38100" dir="2700000" algn="tl">
                    <a:srgbClr val="C0C0C0"/>
                  </a:outerShdw>
                </a:effectLst>
                <a:ea typeface="黑体" panose="02010609060101010101" pitchFamily="49" charset="-122"/>
                <a:cs typeface="Arial" panose="020B0604020202020204" pitchFamily="34" charset="0"/>
              </a:rPr>
              <a:t>.= nsin</a:t>
            </a:r>
            <a:r>
              <a:rPr lang="el-GR" altLang="zh-CN" sz="3600">
                <a:solidFill>
                  <a:srgbClr val="C00000"/>
                </a:solidFill>
                <a:effectLst>
                  <a:outerShdw blurRad="38100" dist="38100" dir="2700000" algn="tl">
                    <a:srgbClr val="C0C0C0"/>
                  </a:outerShdw>
                </a:effectLst>
                <a:ea typeface="黑体" panose="02010609060101010101" pitchFamily="49" charset="-122"/>
                <a:cs typeface="Arial" panose="020B0604020202020204" pitchFamily="34" charset="0"/>
              </a:rPr>
              <a:t>θ</a:t>
            </a:r>
          </a:p>
        </p:txBody>
      </p:sp>
      <p:pic>
        <p:nvPicPr>
          <p:cNvPr id="12" name="Picture 10" descr="specificationsfigure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2857" y="3032431"/>
            <a:ext cx="3816350" cy="3489325"/>
          </a:xfrm>
          <a:prstGeom prst="rect">
            <a:avLst/>
          </a:prstGeom>
          <a:noFill/>
          <a:ln w="28575">
            <a:solidFill>
              <a:srgbClr val="666699"/>
            </a:solidFill>
            <a:miter lim="800000"/>
            <a:headEnd/>
            <a:tailEnd/>
          </a:ln>
          <a:extLst>
            <a:ext uri="{909E8E84-426E-40DD-AFC4-6F175D3DCCD1}">
              <a14:hiddenFill xmlns:a14="http://schemas.microsoft.com/office/drawing/2010/main">
                <a:solidFill>
                  <a:srgbClr val="FFFFFF"/>
                </a:solidFill>
              </a14:hiddenFill>
            </a:ext>
          </a:extLst>
        </p:spPr>
      </p:pic>
      <p:sp>
        <p:nvSpPr>
          <p:cNvPr id="15" name="Rectangle 11"/>
          <p:cNvSpPr>
            <a:spLocks noChangeArrowheads="1"/>
          </p:cNvSpPr>
          <p:nvPr/>
        </p:nvSpPr>
        <p:spPr bwMode="auto">
          <a:xfrm>
            <a:off x="2935957" y="4327831"/>
            <a:ext cx="431800" cy="287338"/>
          </a:xfrm>
          <a:prstGeom prst="rect">
            <a:avLst/>
          </a:prstGeom>
          <a:noFill/>
          <a:ln w="25400" algn="ctr">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17" name="Text Box 12"/>
          <p:cNvSpPr txBox="1">
            <a:spLocks noChangeArrowheads="1"/>
          </p:cNvSpPr>
          <p:nvPr/>
        </p:nvSpPr>
        <p:spPr bwMode="auto">
          <a:xfrm>
            <a:off x="3656682" y="4248456"/>
            <a:ext cx="12446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rgbClr val="FF0000"/>
                </a:solidFill>
                <a:latin typeface="Arial" panose="020B0604020202020204" pitchFamily="34" charset="0"/>
                <a:ea typeface="黑体" panose="02010609060101010101" pitchFamily="49" charset="-122"/>
                <a:cs typeface="Arial" panose="020B0604020202020204" pitchFamily="34" charset="0"/>
              </a:rPr>
              <a:t>数值孔径</a:t>
            </a:r>
          </a:p>
        </p:txBody>
      </p:sp>
      <p:sp>
        <p:nvSpPr>
          <p:cNvPr id="18" name="Text Box 13"/>
          <p:cNvSpPr txBox="1">
            <a:spLocks noChangeArrowheads="1"/>
          </p:cNvSpPr>
          <p:nvPr/>
        </p:nvSpPr>
        <p:spPr bwMode="auto">
          <a:xfrm>
            <a:off x="3656682" y="4975531"/>
            <a:ext cx="7207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色环</a:t>
            </a:r>
          </a:p>
        </p:txBody>
      </p:sp>
      <p:sp>
        <p:nvSpPr>
          <p:cNvPr id="19" name="Text Box 14"/>
          <p:cNvSpPr txBox="1">
            <a:spLocks noChangeArrowheads="1"/>
          </p:cNvSpPr>
          <p:nvPr/>
        </p:nvSpPr>
        <p:spPr bwMode="auto">
          <a:xfrm>
            <a:off x="3656682" y="5335894"/>
            <a:ext cx="12446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校正环</a:t>
            </a:r>
          </a:p>
        </p:txBody>
      </p:sp>
      <p:sp>
        <p:nvSpPr>
          <p:cNvPr id="20" name="Text Box 15"/>
          <p:cNvSpPr txBox="1">
            <a:spLocks noChangeArrowheads="1"/>
          </p:cNvSpPr>
          <p:nvPr/>
        </p:nvSpPr>
        <p:spPr bwMode="auto">
          <a:xfrm>
            <a:off x="3440782" y="5935969"/>
            <a:ext cx="13684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前镜头装置</a:t>
            </a:r>
          </a:p>
        </p:txBody>
      </p:sp>
      <p:sp>
        <p:nvSpPr>
          <p:cNvPr id="21" name="Text Box 16"/>
          <p:cNvSpPr txBox="1">
            <a:spLocks noChangeArrowheads="1"/>
          </p:cNvSpPr>
          <p:nvPr/>
        </p:nvSpPr>
        <p:spPr bwMode="auto">
          <a:xfrm>
            <a:off x="3656682" y="4638981"/>
            <a:ext cx="12446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工作距离</a:t>
            </a:r>
          </a:p>
        </p:txBody>
      </p:sp>
      <p:sp>
        <p:nvSpPr>
          <p:cNvPr id="22" name="Text Box 17"/>
          <p:cNvSpPr txBox="1">
            <a:spLocks noChangeArrowheads="1"/>
          </p:cNvSpPr>
          <p:nvPr/>
        </p:nvSpPr>
        <p:spPr bwMode="auto">
          <a:xfrm>
            <a:off x="3656682" y="3967469"/>
            <a:ext cx="12446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色差校正</a:t>
            </a:r>
          </a:p>
        </p:txBody>
      </p:sp>
      <p:sp>
        <p:nvSpPr>
          <p:cNvPr id="23" name="Text Box 18"/>
          <p:cNvSpPr txBox="1">
            <a:spLocks noChangeArrowheads="1"/>
          </p:cNvSpPr>
          <p:nvPr/>
        </p:nvSpPr>
        <p:spPr bwMode="auto">
          <a:xfrm>
            <a:off x="3656682" y="3415019"/>
            <a:ext cx="12446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固定螺纹</a:t>
            </a:r>
          </a:p>
        </p:txBody>
      </p:sp>
      <p:sp>
        <p:nvSpPr>
          <p:cNvPr id="24" name="Text Box 19"/>
          <p:cNvSpPr txBox="1">
            <a:spLocks noChangeArrowheads="1"/>
          </p:cNvSpPr>
          <p:nvPr/>
        </p:nvSpPr>
        <p:spPr bwMode="auto">
          <a:xfrm>
            <a:off x="1280195" y="3464231"/>
            <a:ext cx="12446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生产商</a:t>
            </a:r>
          </a:p>
        </p:txBody>
      </p:sp>
      <p:sp>
        <p:nvSpPr>
          <p:cNvPr id="25" name="Text Box 20"/>
          <p:cNvSpPr txBox="1">
            <a:spLocks noChangeArrowheads="1"/>
          </p:cNvSpPr>
          <p:nvPr/>
        </p:nvSpPr>
        <p:spPr bwMode="auto">
          <a:xfrm>
            <a:off x="1043657" y="3751569"/>
            <a:ext cx="12446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平场校正</a:t>
            </a:r>
          </a:p>
        </p:txBody>
      </p:sp>
      <p:sp>
        <p:nvSpPr>
          <p:cNvPr id="26" name="Text Box 21"/>
          <p:cNvSpPr txBox="1">
            <a:spLocks noChangeArrowheads="1"/>
          </p:cNvSpPr>
          <p:nvPr/>
        </p:nvSpPr>
        <p:spPr bwMode="auto">
          <a:xfrm>
            <a:off x="1135732" y="4207181"/>
            <a:ext cx="12446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放大倍数</a:t>
            </a:r>
          </a:p>
        </p:txBody>
      </p:sp>
      <p:sp>
        <p:nvSpPr>
          <p:cNvPr id="27" name="Text Box 24"/>
          <p:cNvSpPr txBox="1">
            <a:spLocks noChangeArrowheads="1"/>
          </p:cNvSpPr>
          <p:nvPr/>
        </p:nvSpPr>
        <p:spPr bwMode="auto">
          <a:xfrm>
            <a:off x="919832" y="4472294"/>
            <a:ext cx="1296988"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特殊观察方式</a:t>
            </a:r>
          </a:p>
        </p:txBody>
      </p:sp>
      <p:sp>
        <p:nvSpPr>
          <p:cNvPr id="28" name="Text Box 25"/>
          <p:cNvSpPr txBox="1">
            <a:spLocks noChangeArrowheads="1"/>
          </p:cNvSpPr>
          <p:nvPr/>
        </p:nvSpPr>
        <p:spPr bwMode="auto">
          <a:xfrm>
            <a:off x="1116682" y="4999344"/>
            <a:ext cx="12446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镜筒长度</a:t>
            </a:r>
          </a:p>
        </p:txBody>
      </p:sp>
      <p:sp>
        <p:nvSpPr>
          <p:cNvPr id="29" name="Text Box 26"/>
          <p:cNvSpPr txBox="1">
            <a:spLocks noChangeArrowheads="1"/>
          </p:cNvSpPr>
          <p:nvPr/>
        </p:nvSpPr>
        <p:spPr bwMode="auto">
          <a:xfrm>
            <a:off x="919832" y="5335894"/>
            <a:ext cx="12446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盖玻片厚度范围</a:t>
            </a:r>
          </a:p>
        </p:txBody>
      </p:sp>
      <p:sp>
        <p:nvSpPr>
          <p:cNvPr id="30" name="Text Box 27"/>
          <p:cNvSpPr txBox="1">
            <a:spLocks noChangeArrowheads="1"/>
          </p:cNvSpPr>
          <p:nvPr/>
        </p:nvSpPr>
        <p:spPr bwMode="auto">
          <a:xfrm>
            <a:off x="992857" y="5935969"/>
            <a:ext cx="1655763"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盖玻片厚度刻度</a:t>
            </a:r>
          </a:p>
        </p:txBody>
      </p:sp>
      <p:sp>
        <p:nvSpPr>
          <p:cNvPr id="31" name="Rectangle 29"/>
          <p:cNvSpPr>
            <a:spLocks noChangeArrowheads="1"/>
          </p:cNvSpPr>
          <p:nvPr/>
        </p:nvSpPr>
        <p:spPr bwMode="auto">
          <a:xfrm>
            <a:off x="189582" y="2327517"/>
            <a:ext cx="403225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en-US" altLang="ja-JP"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n</a:t>
            </a:r>
            <a:r>
              <a:rPr kumimoji="1" lang="ja-JP" altLang="en-US"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a:t>
            </a:r>
            <a:r>
              <a:rPr kumimoji="1" lang="zh-CN" altLang="en-US"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样本和物镜间介质的</a:t>
            </a:r>
            <a:r>
              <a:rPr kumimoji="1" lang="zh-CN" altLang="en-US" i="0">
                <a:solidFill>
                  <a:srgbClr val="C0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折射率</a:t>
            </a:r>
            <a:endParaRPr kumimoji="1" lang="ja-JP" altLang="zh-CN" i="0">
              <a:solidFill>
                <a:srgbClr val="C0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endParaRPr>
          </a:p>
          <a:p>
            <a:pPr algn="l"/>
            <a:r>
              <a:rPr kumimoji="1" lang="en-US" altLang="ja-JP"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θ</a:t>
            </a:r>
            <a:r>
              <a:rPr kumimoji="1" lang="ja-JP" altLang="en-US"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a:t>
            </a:r>
            <a:r>
              <a:rPr kumimoji="1" lang="zh-CN" altLang="en-US"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光轴和最外侧通过光线的</a:t>
            </a:r>
            <a:r>
              <a:rPr kumimoji="1" lang="zh-CN" altLang="en-US" i="0">
                <a:solidFill>
                  <a:srgbClr val="C0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夹角</a:t>
            </a:r>
          </a:p>
        </p:txBody>
      </p:sp>
      <p:sp>
        <p:nvSpPr>
          <p:cNvPr id="32" name="Rectangle 30"/>
          <p:cNvSpPr>
            <a:spLocks noChangeArrowheads="1"/>
          </p:cNvSpPr>
          <p:nvPr/>
        </p:nvSpPr>
        <p:spPr bwMode="auto">
          <a:xfrm>
            <a:off x="3656682" y="2337614"/>
            <a:ext cx="252095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zh-CN" altLang="en-US"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空气</a:t>
            </a:r>
            <a:r>
              <a:rPr kumimoji="1" lang="ja-JP" altLang="en-US"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a:t>
            </a:r>
            <a:r>
              <a:rPr kumimoji="1" lang="en-US" altLang="ja-JP"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n</a:t>
            </a:r>
            <a:r>
              <a:rPr kumimoji="1" lang="ja-JP" altLang="en-US"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a:t>
            </a:r>
            <a:r>
              <a:rPr kumimoji="1" lang="en-US" altLang="ja-JP"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1</a:t>
            </a:r>
          </a:p>
          <a:p>
            <a:pPr algn="l"/>
            <a:r>
              <a:rPr kumimoji="1" lang="zh-CN" altLang="en-US"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油</a:t>
            </a:r>
            <a:r>
              <a:rPr kumimoji="1" lang="ja-JP" altLang="en-US"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 </a:t>
            </a:r>
            <a:r>
              <a:rPr kumimoji="1" lang="ja-JP" altLang="zh-CN"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 </a:t>
            </a:r>
            <a:r>
              <a:rPr kumimoji="1" lang="ja-JP" altLang="en-US"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 </a:t>
            </a:r>
            <a:r>
              <a:rPr kumimoji="1" lang="ja-JP" altLang="en-US" sz="1800" i="0" smtClean="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 </a:t>
            </a:r>
            <a:r>
              <a:rPr kumimoji="1" lang="en-US" altLang="ja-JP" sz="1800" i="0" smtClean="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n</a:t>
            </a:r>
            <a:r>
              <a:rPr kumimoji="1" lang="ja-JP" altLang="en-US"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a:t>
            </a:r>
            <a:r>
              <a:rPr kumimoji="1" lang="en-US" altLang="ja-JP"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1.515</a:t>
            </a:r>
            <a:endParaRPr kumimoji="1" lang="en-US" altLang="zh-CN"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endParaRPr>
          </a:p>
        </p:txBody>
      </p:sp>
      <p:sp>
        <p:nvSpPr>
          <p:cNvPr id="33" name="Rectangle 31"/>
          <p:cNvSpPr>
            <a:spLocks noChangeArrowheads="1"/>
          </p:cNvSpPr>
          <p:nvPr/>
        </p:nvSpPr>
        <p:spPr bwMode="auto">
          <a:xfrm>
            <a:off x="5455112" y="5901942"/>
            <a:ext cx="6670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(2</a:t>
            </a:r>
            <a:r>
              <a:rPr lang="el-GR" altLang="zh-CN"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θ</a:t>
            </a:r>
            <a:r>
              <a:rPr lang="en-US" altLang="zh-CN"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a:t>
            </a:r>
          </a:p>
        </p:txBody>
      </p:sp>
      <p:sp>
        <p:nvSpPr>
          <p:cNvPr id="34" name="Rectangle 32"/>
          <p:cNvSpPr>
            <a:spLocks noChangeArrowheads="1"/>
          </p:cNvSpPr>
          <p:nvPr/>
        </p:nvSpPr>
        <p:spPr bwMode="auto">
          <a:xfrm>
            <a:off x="7685473" y="5205810"/>
            <a:ext cx="681449"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(2</a:t>
            </a:r>
            <a:r>
              <a:rPr lang="el-GR" altLang="zh-CN"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θ</a:t>
            </a:r>
            <a:r>
              <a:rPr lang="en-US" altLang="zh-CN"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a:t>
            </a:r>
          </a:p>
        </p:txBody>
      </p:sp>
    </p:spTree>
    <p:extLst>
      <p:ext uri="{BB962C8B-B14F-4D97-AF65-F5344CB8AC3E}">
        <p14:creationId xmlns:p14="http://schemas.microsoft.com/office/powerpoint/2010/main" val="430671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11" name="Text Box 4"/>
          <p:cNvSpPr txBox="1">
            <a:spLocks noChangeArrowheads="1"/>
          </p:cNvSpPr>
          <p:nvPr/>
        </p:nvSpPr>
        <p:spPr bwMode="auto">
          <a:xfrm>
            <a:off x="412342" y="895349"/>
            <a:ext cx="8793730"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spcBef>
                <a:spcPct val="50000"/>
              </a:spcBef>
            </a:pPr>
            <a:r>
              <a:rPr kumimoji="1"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数值孔径（</a:t>
            </a:r>
            <a:r>
              <a:rPr kumimoji="1"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NA</a:t>
            </a:r>
            <a:r>
              <a:rPr kumimoji="1"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）与</a:t>
            </a:r>
            <a:r>
              <a:rPr kumimoji="1"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F#</a:t>
            </a:r>
            <a:endParaRPr kumimoji="1"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pic>
        <p:nvPicPr>
          <p:cNvPr id="7" name="Picture 4" descr="NA"/>
          <p:cNvPicPr>
            <a:picLocks noChangeAspect="1" noChangeArrowheads="1"/>
          </p:cNvPicPr>
          <p:nvPr/>
        </p:nvPicPr>
        <p:blipFill>
          <a:blip r:embed="rId4">
            <a:extLst>
              <a:ext uri="{28A0092B-C50C-407E-A947-70E740481C1C}">
                <a14:useLocalDpi xmlns:a14="http://schemas.microsoft.com/office/drawing/2010/main" val="0"/>
              </a:ext>
            </a:extLst>
          </a:blip>
          <a:srcRect l="22441" t="-1575" r="30295"/>
          <a:stretch>
            <a:fillRect/>
          </a:stretch>
        </p:blipFill>
        <p:spPr bwMode="auto">
          <a:xfrm>
            <a:off x="5450788" y="1917919"/>
            <a:ext cx="2970862" cy="4516550"/>
          </a:xfrm>
          <a:prstGeom prst="rect">
            <a:avLst/>
          </a:prstGeom>
          <a:solidFill>
            <a:schemeClr val="bg1"/>
          </a:solidFill>
          <a:ln w="28575">
            <a:solidFill>
              <a:srgbClr val="666699"/>
            </a:solidFill>
            <a:miter lim="800000"/>
            <a:headEnd/>
            <a:tailEnd/>
          </a:ln>
        </p:spPr>
      </p:pic>
      <p:sp>
        <p:nvSpPr>
          <p:cNvPr id="8" name="Text Box 5"/>
          <p:cNvSpPr txBox="1">
            <a:spLocks noChangeArrowheads="1"/>
          </p:cNvSpPr>
          <p:nvPr/>
        </p:nvSpPr>
        <p:spPr bwMode="auto">
          <a:xfrm>
            <a:off x="5742318" y="2325549"/>
            <a:ext cx="100537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物镜</a:t>
            </a:r>
          </a:p>
        </p:txBody>
      </p:sp>
      <p:sp>
        <p:nvSpPr>
          <p:cNvPr id="9" name="Text Box 6"/>
          <p:cNvSpPr txBox="1">
            <a:spLocks noChangeArrowheads="1"/>
          </p:cNvSpPr>
          <p:nvPr/>
        </p:nvSpPr>
        <p:spPr bwMode="auto">
          <a:xfrm>
            <a:off x="5476940" y="4215975"/>
            <a:ext cx="87006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l">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物镜</a:t>
            </a:r>
          </a:p>
        </p:txBody>
      </p:sp>
      <p:sp>
        <p:nvSpPr>
          <p:cNvPr id="33" name="Rectangle 31"/>
          <p:cNvSpPr>
            <a:spLocks noChangeArrowheads="1"/>
          </p:cNvSpPr>
          <p:nvPr/>
        </p:nvSpPr>
        <p:spPr bwMode="auto">
          <a:xfrm>
            <a:off x="5450788" y="5824113"/>
            <a:ext cx="58306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(2</a:t>
            </a:r>
            <a:r>
              <a:rPr lang="el-GR" altLang="zh-CN"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θ</a:t>
            </a:r>
            <a:r>
              <a:rPr lang="en-US" altLang="zh-CN"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a:t>
            </a:r>
          </a:p>
        </p:txBody>
      </p:sp>
      <p:sp>
        <p:nvSpPr>
          <p:cNvPr id="34" name="Rectangle 32"/>
          <p:cNvSpPr>
            <a:spLocks noChangeArrowheads="1"/>
          </p:cNvSpPr>
          <p:nvPr/>
        </p:nvSpPr>
        <p:spPr bwMode="auto">
          <a:xfrm>
            <a:off x="7681150" y="5127981"/>
            <a:ext cx="59561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(2</a:t>
            </a:r>
            <a:r>
              <a:rPr lang="el-GR" altLang="zh-CN"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θ</a:t>
            </a:r>
            <a:r>
              <a:rPr lang="en-US" altLang="zh-CN" sz="18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a:t>
            </a:r>
          </a:p>
        </p:txBody>
      </p:sp>
      <p:pic>
        <p:nvPicPr>
          <p:cNvPr id="35" name="图片 34"/>
          <p:cNvPicPr>
            <a:picLocks noChangeAspect="1"/>
          </p:cNvPicPr>
          <p:nvPr/>
        </p:nvPicPr>
        <p:blipFill>
          <a:blip r:embed="rId5"/>
          <a:stretch>
            <a:fillRect/>
          </a:stretch>
        </p:blipFill>
        <p:spPr>
          <a:xfrm>
            <a:off x="796295" y="2022428"/>
            <a:ext cx="4236851" cy="4459409"/>
          </a:xfrm>
          <a:prstGeom prst="rect">
            <a:avLst/>
          </a:prstGeom>
          <a:solidFill>
            <a:schemeClr val="bg1"/>
          </a:solidFill>
          <a:ln w="28575">
            <a:solidFill>
              <a:srgbClr val="666699"/>
            </a:solidFill>
            <a:miter lim="800000"/>
            <a:headEnd/>
            <a:tailEnd/>
          </a:ln>
        </p:spPr>
      </p:pic>
      <p:graphicFrame>
        <p:nvGraphicFramePr>
          <p:cNvPr id="2" name="对象 1"/>
          <p:cNvGraphicFramePr>
            <a:graphicFrameLocks noChangeAspect="1"/>
          </p:cNvGraphicFramePr>
          <p:nvPr>
            <p:extLst>
              <p:ext uri="{D42A27DB-BD31-4B8C-83A1-F6EECF244321}">
                <p14:modId xmlns:p14="http://schemas.microsoft.com/office/powerpoint/2010/main" val="1992496918"/>
              </p:ext>
            </p:extLst>
          </p:nvPr>
        </p:nvGraphicFramePr>
        <p:xfrm>
          <a:off x="3657981" y="861502"/>
          <a:ext cx="3775343" cy="696013"/>
        </p:xfrm>
        <a:graphic>
          <a:graphicData uri="http://schemas.openxmlformats.org/presentationml/2006/ole">
            <mc:AlternateContent xmlns:mc="http://schemas.openxmlformats.org/markup-compatibility/2006">
              <mc:Choice xmlns:v="urn:schemas-microsoft-com:vml" Requires="v">
                <p:oleObj spid="_x0000_s39993" name="Equation" r:id="rId6" imgW="2273040" imgH="419040" progId="Equation.DSMT4">
                  <p:embed/>
                </p:oleObj>
              </mc:Choice>
              <mc:Fallback>
                <p:oleObj name="Equation" r:id="rId6" imgW="2273040" imgH="419040" progId="Equation.DSMT4">
                  <p:embed/>
                  <p:pic>
                    <p:nvPicPr>
                      <p:cNvPr id="0" name=""/>
                      <p:cNvPicPr/>
                      <p:nvPr/>
                    </p:nvPicPr>
                    <p:blipFill>
                      <a:blip r:embed="rId7"/>
                      <a:stretch>
                        <a:fillRect/>
                      </a:stretch>
                    </p:blipFill>
                    <p:spPr>
                      <a:xfrm>
                        <a:off x="3657981" y="861502"/>
                        <a:ext cx="3775343" cy="696013"/>
                      </a:xfrm>
                      <a:prstGeom prst="rect">
                        <a:avLst/>
                      </a:prstGeom>
                      <a:ln w="38100">
                        <a:solidFill>
                          <a:srgbClr val="C00000"/>
                        </a:solidFill>
                      </a:ln>
                    </p:spPr>
                  </p:pic>
                </p:oleObj>
              </mc:Fallback>
            </mc:AlternateContent>
          </a:graphicData>
        </a:graphic>
      </p:graphicFrame>
      <p:sp>
        <p:nvSpPr>
          <p:cNvPr id="3" name="矩形 2"/>
          <p:cNvSpPr/>
          <p:nvPr/>
        </p:nvSpPr>
        <p:spPr>
          <a:xfrm>
            <a:off x="412342" y="1394699"/>
            <a:ext cx="6026771" cy="523220"/>
          </a:xfrm>
          <a:prstGeom prst="rect">
            <a:avLst/>
          </a:prstGeom>
        </p:spPr>
        <p:txBody>
          <a:bodyPr wrap="square">
            <a:spAutoFit/>
          </a:bodyPr>
          <a:lstStyle/>
          <a:p>
            <a:pPr lvl="0" eaLnBrk="0" fontAlgn="base" hangingPunct="0">
              <a:spcBef>
                <a:spcPct val="0"/>
              </a:spcBef>
              <a:spcAft>
                <a:spcPct val="0"/>
              </a:spcAft>
            </a:pPr>
            <a:r>
              <a:rPr lang="en-US" altLang="zh-CN" sz="2800" smtClean="0">
                <a:latin typeface="Arial" panose="020B0604020202020204" pitchFamily="34" charset="0"/>
                <a:ea typeface="黑体" panose="02010609060101010101" pitchFamily="49" charset="-122"/>
                <a:cs typeface="Arial" panose="020B0604020202020204" pitchFamily="34" charset="0"/>
              </a:rPr>
              <a:t>F</a:t>
            </a:r>
            <a:r>
              <a:rPr lang="zh-CN" altLang="zh-CN" sz="2800" smtClean="0">
                <a:latin typeface="Arial" panose="020B0604020202020204" pitchFamily="34" charset="0"/>
                <a:ea typeface="黑体" panose="02010609060101010101" pitchFamily="49" charset="-122"/>
                <a:cs typeface="Arial" panose="020B0604020202020204" pitchFamily="34" charset="0"/>
              </a:rPr>
              <a:t>/#</a:t>
            </a:r>
            <a:r>
              <a:rPr lang="zh-CN" altLang="en-US" sz="2800" smtClean="0">
                <a:latin typeface="Arial" panose="020B0604020202020204" pitchFamily="34" charset="0"/>
                <a:ea typeface="黑体" panose="02010609060101010101" pitchFamily="49" charset="-122"/>
                <a:cs typeface="Arial" panose="020B0604020202020204" pitchFamily="34" charset="0"/>
              </a:rPr>
              <a:t>为</a:t>
            </a:r>
            <a:r>
              <a:rPr lang="en-US" altLang="zh-CN" sz="2800" smtClean="0">
                <a:latin typeface="Arial" panose="020B0604020202020204" pitchFamily="34" charset="0"/>
                <a:ea typeface="黑体" panose="02010609060101010101" pitchFamily="49" charset="-122"/>
                <a:cs typeface="Arial" panose="020B0604020202020204" pitchFamily="34" charset="0"/>
              </a:rPr>
              <a:t>2</a:t>
            </a:r>
            <a:r>
              <a:rPr lang="zh-CN" altLang="en-US" sz="2800" smtClean="0">
                <a:latin typeface="Arial" panose="020B0604020202020204" pitchFamily="34" charset="0"/>
                <a:ea typeface="黑体" panose="02010609060101010101" pitchFamily="49" charset="-122"/>
                <a:cs typeface="Arial" panose="020B0604020202020204" pitchFamily="34" charset="0"/>
              </a:rPr>
              <a:t>倍</a:t>
            </a:r>
            <a:r>
              <a:rPr lang="zh-CN" altLang="zh-CN" sz="2800" smtClean="0">
                <a:latin typeface="Arial" panose="020B0604020202020204" pitchFamily="34" charset="0"/>
                <a:ea typeface="黑体" panose="02010609060101010101" pitchFamily="49" charset="-122"/>
                <a:cs typeface="Arial" panose="020B0604020202020204" pitchFamily="34" charset="0"/>
              </a:rPr>
              <a:t>NA</a:t>
            </a:r>
            <a:r>
              <a:rPr lang="zh-CN" altLang="en-US" sz="2800" smtClean="0">
                <a:latin typeface="Arial" panose="020B0604020202020204" pitchFamily="34" charset="0"/>
                <a:ea typeface="黑体" panose="02010609060101010101" pitchFamily="49" charset="-122"/>
                <a:cs typeface="Arial" panose="020B0604020202020204" pitchFamily="34" charset="0"/>
              </a:rPr>
              <a:t>的倒数</a:t>
            </a:r>
            <a:endParaRPr lang="zh-CN" altLang="zh-CN" sz="2800">
              <a:latin typeface="Arial" panose="020B0604020202020204" pitchFamily="34" charset="0"/>
              <a:ea typeface="黑体" panose="02010609060101010101" pitchFamily="49" charset="-122"/>
              <a:cs typeface="Arial" panose="020B0604020202020204" pitchFamily="34" charset="0"/>
            </a:endParaRPr>
          </a:p>
        </p:txBody>
      </p:sp>
      <p:graphicFrame>
        <p:nvGraphicFramePr>
          <p:cNvPr id="37" name="对象 36"/>
          <p:cNvGraphicFramePr>
            <a:graphicFrameLocks noChangeAspect="1"/>
          </p:cNvGraphicFramePr>
          <p:nvPr>
            <p:extLst>
              <p:ext uri="{D42A27DB-BD31-4B8C-83A1-F6EECF244321}">
                <p14:modId xmlns:p14="http://schemas.microsoft.com/office/powerpoint/2010/main" val="2500661353"/>
              </p:ext>
            </p:extLst>
          </p:nvPr>
        </p:nvGraphicFramePr>
        <p:xfrm>
          <a:off x="7548563" y="862013"/>
          <a:ext cx="1306512" cy="723900"/>
        </p:xfrm>
        <a:graphic>
          <a:graphicData uri="http://schemas.openxmlformats.org/presentationml/2006/ole">
            <mc:AlternateContent xmlns:mc="http://schemas.openxmlformats.org/markup-compatibility/2006">
              <mc:Choice xmlns:v="urn:schemas-microsoft-com:vml" Requires="v">
                <p:oleObj spid="_x0000_s39994" name="Equation" r:id="rId8" imgW="711000" imgH="393480" progId="Equation.DSMT4">
                  <p:embed/>
                </p:oleObj>
              </mc:Choice>
              <mc:Fallback>
                <p:oleObj name="Equation" r:id="rId8" imgW="711000" imgH="393480" progId="Equation.DSMT4">
                  <p:embed/>
                  <p:pic>
                    <p:nvPicPr>
                      <p:cNvPr id="2" name="对象 1"/>
                      <p:cNvPicPr/>
                      <p:nvPr/>
                    </p:nvPicPr>
                    <p:blipFill>
                      <a:blip r:embed="rId9"/>
                      <a:stretch>
                        <a:fillRect/>
                      </a:stretch>
                    </p:blipFill>
                    <p:spPr>
                      <a:xfrm>
                        <a:off x="7548563" y="862013"/>
                        <a:ext cx="1306512" cy="723900"/>
                      </a:xfrm>
                      <a:prstGeom prst="rect">
                        <a:avLst/>
                      </a:prstGeom>
                      <a:ln w="38100">
                        <a:solidFill>
                          <a:srgbClr val="C00000"/>
                        </a:solidFill>
                      </a:ln>
                    </p:spPr>
                  </p:pic>
                </p:oleObj>
              </mc:Fallback>
            </mc:AlternateContent>
          </a:graphicData>
        </a:graphic>
      </p:graphicFrame>
      <p:sp>
        <p:nvSpPr>
          <p:cNvPr id="38" name="矩形 37"/>
          <p:cNvSpPr/>
          <p:nvPr/>
        </p:nvSpPr>
        <p:spPr>
          <a:xfrm>
            <a:off x="0" y="6550223"/>
            <a:ext cx="10544628" cy="307777"/>
          </a:xfrm>
          <a:prstGeom prst="rect">
            <a:avLst/>
          </a:prstGeom>
        </p:spPr>
        <p:txBody>
          <a:bodyPr wrap="square">
            <a:spAutoFit/>
          </a:bodyPr>
          <a:lstStyle/>
          <a:p>
            <a:r>
              <a:rPr lang="zh-CN" altLang="en-US" sz="1400" u="sng" spc="-20">
                <a:solidFill>
                  <a:srgbClr val="0033CC"/>
                </a:solidFill>
                <a:latin typeface="Arial" panose="020B0604020202020204" pitchFamily="34" charset="0"/>
                <a:ea typeface="黑体" panose="02010609060101010101" pitchFamily="49" charset="-122"/>
                <a:cs typeface="Arial" panose="020B0604020202020204" pitchFamily="34" charset="0"/>
              </a:rPr>
              <a:t>https://www.edmundoptics.com.tw/resources/application-notes/imaging/lens-iris-aperture-setting/</a:t>
            </a:r>
          </a:p>
        </p:txBody>
      </p:sp>
    </p:spTree>
    <p:extLst>
      <p:ext uri="{BB962C8B-B14F-4D97-AF65-F5344CB8AC3E}">
        <p14:creationId xmlns:p14="http://schemas.microsoft.com/office/powerpoint/2010/main" val="39532554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C5C78DE-9C0B-4B83-9754-1B16F32780A6}"/>
              </a:ext>
            </a:extLst>
          </p:cNvPr>
          <p:cNvSpPr txBox="1">
            <a:spLocks/>
          </p:cNvSpPr>
          <p:nvPr/>
        </p:nvSpPr>
        <p:spPr bwMode="auto">
          <a:xfrm>
            <a:off x="153752" y="130128"/>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5.8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衍射与视觉分辨率</a:t>
            </a:r>
            <a:r>
              <a:rPr lang="en-US" altLang="zh-CN" smtClean="0">
                <a:solidFill>
                  <a:schemeClr val="tx1"/>
                </a:solidFill>
                <a:latin typeface="方正兰亭粗黑_GBK" panose="02000000000000000000" pitchFamily="2" charset="-122"/>
                <a:ea typeface="方正兰亭粗黑_GBK" panose="02000000000000000000" pitchFamily="2" charset="-122"/>
                <a:cs typeface="+mn-cs"/>
              </a:rPr>
              <a:t>-</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回忆</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13" name="object 2"/>
          <p:cNvSpPr txBox="1">
            <a:spLocks noGrp="1"/>
          </p:cNvSpPr>
          <p:nvPr>
            <p:ph type="title"/>
          </p:nvPr>
        </p:nvSpPr>
        <p:spPr>
          <a:xfrm>
            <a:off x="-510888" y="781313"/>
            <a:ext cx="7886700" cy="769107"/>
          </a:xfrm>
          <a:prstGeom prst="rect">
            <a:avLst/>
          </a:prstGeom>
        </p:spPr>
        <p:txBody>
          <a:bodyPr vert="horz" wrap="square" lIns="0" tIns="273989" rIns="0" bIns="0" rtlCol="0">
            <a:spAutoFit/>
          </a:bodyPr>
          <a:lstStyle/>
          <a:p>
            <a:pPr marL="1117600">
              <a:lnSpc>
                <a:spcPct val="100000"/>
              </a:lnSpc>
            </a:pPr>
            <a:r>
              <a:rPr lang="zh-CN" altLang="en-US"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眼睛的分辨率（瑞利判据）</a:t>
            </a:r>
            <a:endParaRPr lang="zh-CN" altLang="en-US" sz="3200" spc="5" dirty="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10" name="object 3"/>
          <p:cNvSpPr txBox="1"/>
          <p:nvPr/>
        </p:nvSpPr>
        <p:spPr>
          <a:xfrm>
            <a:off x="509675" y="1705043"/>
            <a:ext cx="7687945" cy="1020792"/>
          </a:xfrm>
          <a:prstGeom prst="rect">
            <a:avLst/>
          </a:prstGeom>
        </p:spPr>
        <p:txBody>
          <a:bodyPr vert="horz" wrap="square" lIns="0" tIns="0" rIns="0" bIns="0" rtlCol="0">
            <a:spAutoFit/>
          </a:bodyPr>
          <a:lstStyle/>
          <a:p>
            <a:pPr marL="12700">
              <a:lnSpc>
                <a:spcPct val="100000"/>
              </a:lnSpc>
              <a:tabLst>
                <a:tab pos="354965" algn="l"/>
              </a:tabLst>
            </a:pPr>
            <a:r>
              <a:rPr sz="2800" dirty="0">
                <a:latin typeface="黑体" panose="02010609060101010101" pitchFamily="49" charset="-122"/>
                <a:ea typeface="黑体" panose="02010609060101010101" pitchFamily="49" charset="-122"/>
                <a:cs typeface="Arial"/>
              </a:rPr>
              <a:t>•</a:t>
            </a:r>
            <a:r>
              <a:rPr sz="2800">
                <a:latin typeface="黑体" panose="02010609060101010101" pitchFamily="49" charset="-122"/>
                <a:ea typeface="黑体" panose="02010609060101010101" pitchFamily="49" charset="-122"/>
                <a:cs typeface="Arial"/>
              </a:rPr>
              <a:t>	</a:t>
            </a:r>
            <a:r>
              <a:rPr sz="2800" smtClean="0">
                <a:latin typeface="黑体" panose="02010609060101010101" pitchFamily="49" charset="-122"/>
                <a:ea typeface="黑体" panose="02010609060101010101" pitchFamily="49" charset="-122"/>
                <a:cs typeface="HAKUYOCaoShu3500"/>
              </a:rPr>
              <a:t>以两个点光源为例</a:t>
            </a:r>
            <a:endParaRPr sz="2800">
              <a:latin typeface="黑体" panose="02010609060101010101" pitchFamily="49" charset="-122"/>
              <a:ea typeface="黑体" panose="02010609060101010101" pitchFamily="49" charset="-122"/>
              <a:cs typeface="HAKUYOCaoShu3500"/>
            </a:endParaRPr>
          </a:p>
          <a:p>
            <a:pPr marL="12700">
              <a:lnSpc>
                <a:spcPts val="3840"/>
              </a:lnSpc>
              <a:spcBef>
                <a:spcPts val="765"/>
              </a:spcBef>
              <a:tabLst>
                <a:tab pos="354965" algn="l"/>
              </a:tabLst>
            </a:pPr>
            <a:r>
              <a:rPr sz="2800" dirty="0">
                <a:latin typeface="黑体" panose="02010609060101010101" pitchFamily="49" charset="-122"/>
                <a:ea typeface="黑体" panose="02010609060101010101" pitchFamily="49" charset="-122"/>
                <a:cs typeface="Arial"/>
              </a:rPr>
              <a:t>•</a:t>
            </a:r>
            <a:r>
              <a:rPr sz="2800">
                <a:latin typeface="黑体" panose="02010609060101010101" pitchFamily="49" charset="-122"/>
                <a:ea typeface="黑体" panose="02010609060101010101" pitchFamily="49" charset="-122"/>
                <a:cs typeface="Arial"/>
              </a:rPr>
              <a:t>	</a:t>
            </a:r>
            <a:r>
              <a:rPr sz="2800" smtClean="0">
                <a:latin typeface="黑体" panose="02010609060101010101" pitchFamily="49" charset="-122"/>
                <a:ea typeface="黑体" panose="02010609060101010101" pitchFamily="49" charset="-122"/>
                <a:cs typeface="HAKUYOCaoShu3500"/>
              </a:rPr>
              <a:t>眼睛成像系统可以解析</a:t>
            </a:r>
            <a:r>
              <a:rPr sz="2800" spc="-15" smtClean="0">
                <a:latin typeface="黑体" panose="02010609060101010101" pitchFamily="49" charset="-122"/>
                <a:ea typeface="黑体" panose="02010609060101010101" pitchFamily="49" charset="-122"/>
                <a:cs typeface="HAKUYOCaoShu3500"/>
              </a:rPr>
              <a:t>的</a:t>
            </a:r>
            <a:r>
              <a:rPr sz="2800" smtClean="0">
                <a:latin typeface="黑体" panose="02010609060101010101" pitchFamily="49" charset="-122"/>
                <a:ea typeface="黑体" panose="02010609060101010101" pitchFamily="49" charset="-122"/>
                <a:cs typeface="HAKUYOCaoShu3500"/>
              </a:rPr>
              <a:t>最小</a:t>
            </a:r>
            <a:r>
              <a:rPr sz="2800" spc="-15" smtClean="0">
                <a:latin typeface="黑体" panose="02010609060101010101" pitchFamily="49" charset="-122"/>
                <a:ea typeface="黑体" panose="02010609060101010101" pitchFamily="49" charset="-122"/>
                <a:cs typeface="HAKUYOCaoShu3500"/>
              </a:rPr>
              <a:t>视</a:t>
            </a:r>
            <a:r>
              <a:rPr sz="2800" smtClean="0">
                <a:latin typeface="黑体" panose="02010609060101010101" pitchFamily="49" charset="-122"/>
                <a:ea typeface="黑体" panose="02010609060101010101" pitchFamily="49" charset="-122"/>
                <a:cs typeface="HAKUYOCaoShu3500"/>
              </a:rPr>
              <a:t>角大</a:t>
            </a:r>
            <a:r>
              <a:rPr sz="2800" spc="-15" smtClean="0">
                <a:latin typeface="黑体" panose="02010609060101010101" pitchFamily="49" charset="-122"/>
                <a:ea typeface="黑体" panose="02010609060101010101" pitchFamily="49" charset="-122"/>
                <a:cs typeface="HAKUYOCaoShu3500"/>
              </a:rPr>
              <a:t>小</a:t>
            </a:r>
            <a:r>
              <a:rPr sz="2800" smtClean="0">
                <a:latin typeface="黑体" panose="02010609060101010101" pitchFamily="49" charset="-122"/>
                <a:ea typeface="黑体" panose="02010609060101010101" pitchFamily="49" charset="-122"/>
                <a:cs typeface="HAKUYOCaoShu3500"/>
              </a:rPr>
              <a:t>为</a:t>
            </a:r>
            <a:r>
              <a:rPr lang="en-US" sz="2800" smtClean="0">
                <a:latin typeface="黑体" panose="02010609060101010101" pitchFamily="49" charset="-122"/>
                <a:ea typeface="黑体" panose="02010609060101010101" pitchFamily="49" charset="-122"/>
                <a:cs typeface="HAKUYOCaoShu3500"/>
              </a:rPr>
              <a:t>:</a:t>
            </a:r>
            <a:endParaRPr sz="2800">
              <a:latin typeface="黑体" panose="02010609060101010101" pitchFamily="49" charset="-122"/>
              <a:ea typeface="黑体" panose="02010609060101010101" pitchFamily="49" charset="-122"/>
              <a:cs typeface="HAKUYOCaoShu3500"/>
            </a:endParaRPr>
          </a:p>
        </p:txBody>
      </p:sp>
      <p:graphicFrame>
        <p:nvGraphicFramePr>
          <p:cNvPr id="2" name="对象 1"/>
          <p:cNvGraphicFramePr>
            <a:graphicFrameLocks noChangeAspect="1"/>
          </p:cNvGraphicFramePr>
          <p:nvPr>
            <p:extLst/>
          </p:nvPr>
        </p:nvGraphicFramePr>
        <p:xfrm>
          <a:off x="707391" y="2891968"/>
          <a:ext cx="2779712" cy="1119188"/>
        </p:xfrm>
        <a:graphic>
          <a:graphicData uri="http://schemas.openxmlformats.org/presentationml/2006/ole">
            <mc:AlternateContent xmlns:mc="http://schemas.openxmlformats.org/markup-compatibility/2006">
              <mc:Choice xmlns:v="urn:schemas-microsoft-com:vml" Requires="v">
                <p:oleObj spid="_x0000_s42236" name="Equation" r:id="rId4" imgW="977760" imgH="393480" progId="Equation.DSMT4">
                  <p:embed/>
                </p:oleObj>
              </mc:Choice>
              <mc:Fallback>
                <p:oleObj name="Equation" r:id="rId4" imgW="977760" imgH="393480" progId="Equation.DSMT4">
                  <p:embed/>
                  <p:pic>
                    <p:nvPicPr>
                      <p:cNvPr id="2" name="对象 1"/>
                      <p:cNvPicPr/>
                      <p:nvPr/>
                    </p:nvPicPr>
                    <p:blipFill>
                      <a:blip r:embed="rId5"/>
                      <a:stretch>
                        <a:fillRect/>
                      </a:stretch>
                    </p:blipFill>
                    <p:spPr>
                      <a:xfrm>
                        <a:off x="707391" y="2891968"/>
                        <a:ext cx="2779712" cy="1119188"/>
                      </a:xfrm>
                      <a:prstGeom prst="rect">
                        <a:avLst/>
                      </a:prstGeom>
                    </p:spPr>
                  </p:pic>
                </p:oleObj>
              </mc:Fallback>
            </mc:AlternateContent>
          </a:graphicData>
        </a:graphic>
      </p:graphicFrame>
      <p:graphicFrame>
        <p:nvGraphicFramePr>
          <p:cNvPr id="26" name="对象 25"/>
          <p:cNvGraphicFramePr>
            <a:graphicFrameLocks noChangeAspect="1"/>
          </p:cNvGraphicFramePr>
          <p:nvPr>
            <p:extLst/>
          </p:nvPr>
        </p:nvGraphicFramePr>
        <p:xfrm>
          <a:off x="3868507" y="2789261"/>
          <a:ext cx="4329113" cy="1263650"/>
        </p:xfrm>
        <a:graphic>
          <a:graphicData uri="http://schemas.openxmlformats.org/presentationml/2006/ole">
            <mc:AlternateContent xmlns:mc="http://schemas.openxmlformats.org/markup-compatibility/2006">
              <mc:Choice xmlns:v="urn:schemas-microsoft-com:vml" Requires="v">
                <p:oleObj spid="_x0000_s42237" name="Equation" r:id="rId6" imgW="1523880" imgH="444240" progId="Equation.DSMT4">
                  <p:embed/>
                </p:oleObj>
              </mc:Choice>
              <mc:Fallback>
                <p:oleObj name="Equation" r:id="rId6" imgW="1523880" imgH="444240" progId="Equation.DSMT4">
                  <p:embed/>
                  <p:pic>
                    <p:nvPicPr>
                      <p:cNvPr id="26" name="对象 25"/>
                      <p:cNvPicPr/>
                      <p:nvPr/>
                    </p:nvPicPr>
                    <p:blipFill>
                      <a:blip r:embed="rId7"/>
                      <a:stretch>
                        <a:fillRect/>
                      </a:stretch>
                    </p:blipFill>
                    <p:spPr>
                      <a:xfrm>
                        <a:off x="3868507" y="2789261"/>
                        <a:ext cx="4329113" cy="1263650"/>
                      </a:xfrm>
                      <a:prstGeom prst="rect">
                        <a:avLst/>
                      </a:prstGeom>
                    </p:spPr>
                  </p:pic>
                </p:oleObj>
              </mc:Fallback>
            </mc:AlternateContent>
          </a:graphicData>
        </a:graphic>
      </p:graphicFrame>
      <p:sp>
        <p:nvSpPr>
          <p:cNvPr id="31" name="AutoShape 52"/>
          <p:cNvSpPr>
            <a:spLocks noChangeArrowheads="1"/>
          </p:cNvSpPr>
          <p:nvPr/>
        </p:nvSpPr>
        <p:spPr bwMode="auto">
          <a:xfrm>
            <a:off x="252176" y="4082891"/>
            <a:ext cx="8512176" cy="2587962"/>
          </a:xfrm>
          <a:prstGeom prst="roundRect">
            <a:avLst>
              <a:gd name="adj" fmla="val 6699"/>
            </a:avLst>
          </a:prstGeom>
          <a:gradFill rotWithShape="1">
            <a:gsLst>
              <a:gs pos="0">
                <a:srgbClr val="FFFFFF">
                  <a:alpha val="75000"/>
                </a:srgbClr>
              </a:gs>
              <a:gs pos="100000">
                <a:srgbClr val="FFFFFF">
                  <a:gamma/>
                  <a:tint val="0"/>
                  <a:invGamma/>
                  <a:alpha val="64999"/>
                </a:srgbClr>
              </a:gs>
            </a:gsLst>
            <a:lin ang="0" scaled="1"/>
          </a:gradFill>
          <a:ln w="38100" cmpd="dbl" algn="ctr">
            <a:solidFill>
              <a:srgbClr val="00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itchFamily="2" charset="-122"/>
            </a:endParaRPr>
          </a:p>
        </p:txBody>
      </p:sp>
      <p:grpSp>
        <p:nvGrpSpPr>
          <p:cNvPr id="32" name="组合 31"/>
          <p:cNvGrpSpPr/>
          <p:nvPr/>
        </p:nvGrpSpPr>
        <p:grpSpPr>
          <a:xfrm>
            <a:off x="3876668" y="4454379"/>
            <a:ext cx="152400" cy="1676400"/>
            <a:chOff x="4191000" y="1981200"/>
            <a:chExt cx="152400" cy="1676400"/>
          </a:xfrm>
        </p:grpSpPr>
        <p:sp>
          <p:nvSpPr>
            <p:cNvPr id="33" name="Rectangle 27" descr="深色下对角线"/>
            <p:cNvSpPr>
              <a:spLocks noChangeArrowheads="1"/>
            </p:cNvSpPr>
            <p:nvPr/>
          </p:nvSpPr>
          <p:spPr bwMode="auto">
            <a:xfrm>
              <a:off x="4191000" y="1981200"/>
              <a:ext cx="152400" cy="381000"/>
            </a:xfrm>
            <a:prstGeom prst="rect">
              <a:avLst/>
            </a:prstGeom>
            <a:pattFill prst="dkDnDiag">
              <a:fgClr>
                <a:srgbClr val="663300"/>
              </a:fgClr>
              <a:bgClr>
                <a:srgbClr val="EDFAD2"/>
              </a:bgClr>
            </a:patt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sp>
          <p:nvSpPr>
            <p:cNvPr id="34" name="Rectangle 28" descr="深色下对角线"/>
            <p:cNvSpPr>
              <a:spLocks noChangeArrowheads="1"/>
            </p:cNvSpPr>
            <p:nvPr/>
          </p:nvSpPr>
          <p:spPr bwMode="auto">
            <a:xfrm>
              <a:off x="4191000" y="3276600"/>
              <a:ext cx="152400" cy="381000"/>
            </a:xfrm>
            <a:prstGeom prst="rect">
              <a:avLst/>
            </a:prstGeom>
            <a:pattFill prst="dkDnDiag">
              <a:fgClr>
                <a:srgbClr val="663300"/>
              </a:fgClr>
              <a:bgClr>
                <a:srgbClr val="EDFAD2"/>
              </a:bgClr>
            </a:patt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grpSp>
      <p:grpSp>
        <p:nvGrpSpPr>
          <p:cNvPr id="35" name="组合 34"/>
          <p:cNvGrpSpPr/>
          <p:nvPr/>
        </p:nvGrpSpPr>
        <p:grpSpPr>
          <a:xfrm>
            <a:off x="307968" y="4149579"/>
            <a:ext cx="8361811" cy="2368874"/>
            <a:chOff x="622300" y="1676400"/>
            <a:chExt cx="8361811" cy="2368874"/>
          </a:xfrm>
        </p:grpSpPr>
        <p:pic>
          <p:nvPicPr>
            <p:cNvPr id="36" name="Picture 13"/>
            <p:cNvPicPr>
              <a:picLocks noChangeAspect="1" noChangeArrowheads="1"/>
            </p:cNvPicPr>
            <p:nvPr/>
          </p:nvPicPr>
          <p:blipFill>
            <a:blip r:embed="rId8">
              <a:clrChange>
                <a:clrFrom>
                  <a:srgbClr val="CCCCCC"/>
                </a:clrFrom>
                <a:clrTo>
                  <a:srgbClr val="CCCCCC">
                    <a:alpha val="0"/>
                  </a:srgbClr>
                </a:clrTo>
              </a:clrChange>
              <a:extLst>
                <a:ext uri="{28A0092B-C50C-407E-A947-70E740481C1C}">
                  <a14:useLocalDpi xmlns:a14="http://schemas.microsoft.com/office/drawing/2010/main" val="0"/>
                </a:ext>
              </a:extLst>
            </a:blip>
            <a:srcRect/>
            <a:stretch>
              <a:fillRect/>
            </a:stretch>
          </p:blipFill>
          <p:spPr bwMode="auto">
            <a:xfrm>
              <a:off x="6440487" y="1829794"/>
              <a:ext cx="1428019" cy="1973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Oval 29"/>
            <p:cNvSpPr>
              <a:spLocks noChangeArrowheads="1"/>
            </p:cNvSpPr>
            <p:nvPr/>
          </p:nvSpPr>
          <p:spPr bwMode="auto">
            <a:xfrm>
              <a:off x="4191000" y="2362200"/>
              <a:ext cx="152400" cy="914400"/>
            </a:xfrm>
            <a:prstGeom prst="ellipse">
              <a:avLst/>
            </a:prstGeom>
            <a:solidFill>
              <a:srgbClr val="EDFAD2"/>
            </a:solidFill>
            <a:ln w="9525">
              <a:solidFill>
                <a:srgbClr val="0066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sp>
          <p:nvSpPr>
            <p:cNvPr id="38" name="Line 30"/>
            <p:cNvSpPr>
              <a:spLocks noChangeShapeType="1"/>
            </p:cNvSpPr>
            <p:nvPr/>
          </p:nvSpPr>
          <p:spPr bwMode="auto">
            <a:xfrm>
              <a:off x="1676400" y="2819400"/>
              <a:ext cx="5791200" cy="0"/>
            </a:xfrm>
            <a:prstGeom prst="line">
              <a:avLst/>
            </a:prstGeom>
            <a:noFill/>
            <a:ln w="12700">
              <a:solidFill>
                <a:srgbClr val="000000"/>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sp>
          <p:nvSpPr>
            <p:cNvPr id="39" name="Text Box 53"/>
            <p:cNvSpPr txBox="1">
              <a:spLocks noChangeArrowheads="1"/>
            </p:cNvSpPr>
            <p:nvPr/>
          </p:nvSpPr>
          <p:spPr bwMode="auto">
            <a:xfrm>
              <a:off x="781050" y="2230761"/>
              <a:ext cx="361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ct val="50000"/>
                </a:spcBef>
                <a:spcAft>
                  <a:spcPts val="0"/>
                </a:spcAft>
                <a:defRPr/>
              </a:pPr>
              <a:r>
                <a:rPr lang="zh-CN" altLang="en-US" sz="2800" b="1" kern="0" dirty="0" smtClean="0">
                  <a:solidFill>
                    <a:srgbClr val="FF0000"/>
                  </a:solidFill>
                  <a:latin typeface="Times New Roman" pitchFamily="18" charset="0"/>
                </a:rPr>
                <a:t>*</a:t>
              </a:r>
              <a:endParaRPr lang="zh-CN" altLang="en-US" sz="2800" b="1" kern="0" dirty="0" smtClean="0">
                <a:solidFill>
                  <a:srgbClr val="000000"/>
                </a:solidFill>
                <a:latin typeface="Times New Roman" pitchFamily="18" charset="0"/>
              </a:endParaRPr>
            </a:p>
          </p:txBody>
        </p:sp>
        <p:sp>
          <p:nvSpPr>
            <p:cNvPr id="40" name="Text Box 54"/>
            <p:cNvSpPr txBox="1">
              <a:spLocks noChangeArrowheads="1"/>
            </p:cNvSpPr>
            <p:nvPr/>
          </p:nvSpPr>
          <p:spPr bwMode="auto">
            <a:xfrm>
              <a:off x="781050" y="2967988"/>
              <a:ext cx="361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ct val="50000"/>
                </a:spcBef>
                <a:spcAft>
                  <a:spcPts val="0"/>
                </a:spcAft>
                <a:defRPr/>
              </a:pPr>
              <a:r>
                <a:rPr lang="zh-CN" altLang="en-US" sz="2800" b="1" kern="0" dirty="0" smtClean="0">
                  <a:solidFill>
                    <a:srgbClr val="FF0000"/>
                  </a:solidFill>
                  <a:latin typeface="Times New Roman" pitchFamily="18" charset="0"/>
                </a:rPr>
                <a:t>*</a:t>
              </a:r>
              <a:endParaRPr lang="zh-CN" altLang="en-US" sz="2800" b="1" kern="0" dirty="0" smtClean="0">
                <a:solidFill>
                  <a:srgbClr val="000000"/>
                </a:solidFill>
                <a:latin typeface="Times New Roman" pitchFamily="18" charset="0"/>
              </a:endParaRPr>
            </a:p>
          </p:txBody>
        </p:sp>
        <p:sp>
          <p:nvSpPr>
            <p:cNvPr id="41" name="Line 78"/>
            <p:cNvSpPr>
              <a:spLocks noChangeShapeType="1"/>
            </p:cNvSpPr>
            <p:nvPr/>
          </p:nvSpPr>
          <p:spPr bwMode="auto">
            <a:xfrm>
              <a:off x="4343400" y="3429000"/>
              <a:ext cx="2057400" cy="0"/>
            </a:xfrm>
            <a:prstGeom prst="line">
              <a:avLst/>
            </a:prstGeom>
            <a:noFill/>
            <a:ln w="19050">
              <a:solidFill>
                <a:srgbClr val="000000"/>
              </a:solidFill>
              <a:round/>
              <a:headEnd type="triangle" w="sm" len="lg"/>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sp>
          <p:nvSpPr>
            <p:cNvPr id="42" name="Rectangle 101"/>
            <p:cNvSpPr>
              <a:spLocks noChangeArrowheads="1"/>
            </p:cNvSpPr>
            <p:nvPr/>
          </p:nvSpPr>
          <p:spPr bwMode="auto">
            <a:xfrm>
              <a:off x="6400800" y="1676400"/>
              <a:ext cx="39688" cy="2362200"/>
            </a:xfrm>
            <a:prstGeom prst="rect">
              <a:avLst/>
            </a:prstGeom>
            <a:gradFill rotWithShape="0">
              <a:gsLst>
                <a:gs pos="0">
                  <a:srgbClr val="FFFFFF"/>
                </a:gs>
                <a:gs pos="100000">
                  <a:srgbClr val="FFFFFF">
                    <a:gamma/>
                    <a:shade val="0"/>
                    <a:invGamma/>
                  </a:srgbClr>
                </a:gs>
              </a:gsLst>
              <a:lin ang="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sp>
          <p:nvSpPr>
            <p:cNvPr id="43" name="Freeform 88"/>
            <p:cNvSpPr>
              <a:spLocks/>
            </p:cNvSpPr>
            <p:nvPr/>
          </p:nvSpPr>
          <p:spPr bwMode="auto">
            <a:xfrm>
              <a:off x="4343400" y="2667000"/>
              <a:ext cx="1295400" cy="304800"/>
            </a:xfrm>
            <a:custGeom>
              <a:avLst/>
              <a:gdLst>
                <a:gd name="T0" fmla="*/ 816 w 816"/>
                <a:gd name="T1" fmla="*/ 0 h 192"/>
                <a:gd name="T2" fmla="*/ 0 w 816"/>
                <a:gd name="T3" fmla="*/ 96 h 192"/>
                <a:gd name="T4" fmla="*/ 816 w 816"/>
                <a:gd name="T5" fmla="*/ 192 h 192"/>
                <a:gd name="T6" fmla="*/ 816 w 816"/>
                <a:gd name="T7" fmla="*/ 0 h 192"/>
              </a:gdLst>
              <a:ahLst/>
              <a:cxnLst>
                <a:cxn ang="0">
                  <a:pos x="T0" y="T1"/>
                </a:cxn>
                <a:cxn ang="0">
                  <a:pos x="T2" y="T3"/>
                </a:cxn>
                <a:cxn ang="0">
                  <a:pos x="T4" y="T5"/>
                </a:cxn>
                <a:cxn ang="0">
                  <a:pos x="T6" y="T7"/>
                </a:cxn>
              </a:cxnLst>
              <a:rect l="0" t="0" r="r" b="b"/>
              <a:pathLst>
                <a:path w="816" h="192">
                  <a:moveTo>
                    <a:pt x="816" y="0"/>
                  </a:moveTo>
                  <a:lnTo>
                    <a:pt x="0" y="96"/>
                  </a:lnTo>
                  <a:lnTo>
                    <a:pt x="816" y="192"/>
                  </a:lnTo>
                  <a:lnTo>
                    <a:pt x="816" y="0"/>
                  </a:lnTo>
                  <a:close/>
                </a:path>
              </a:pathLst>
            </a:custGeom>
            <a:gradFill rotWithShape="0">
              <a:gsLst>
                <a:gs pos="0">
                  <a:srgbClr val="FF0000"/>
                </a:gs>
                <a:gs pos="100000">
                  <a:srgbClr val="FF0000">
                    <a:gamma/>
                    <a:tint val="0"/>
                    <a:invGamma/>
                  </a:srgbClr>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fontAlgn="auto">
                <a:spcBef>
                  <a:spcPct val="50000"/>
                </a:spcBef>
                <a:spcAft>
                  <a:spcPts val="0"/>
                </a:spcAft>
                <a:defRPr/>
              </a:pPr>
              <a:endParaRPr lang="zh-CN" altLang="en-US" sz="2800" b="1" kern="0" smtClean="0">
                <a:solidFill>
                  <a:srgbClr val="000000"/>
                </a:solidFill>
              </a:endParaRPr>
            </a:p>
          </p:txBody>
        </p:sp>
        <p:sp>
          <p:nvSpPr>
            <p:cNvPr id="44" name="Line 32"/>
            <p:cNvSpPr>
              <a:spLocks noChangeAspect="1" noChangeShapeType="1"/>
            </p:cNvSpPr>
            <p:nvPr/>
          </p:nvSpPr>
          <p:spPr bwMode="auto">
            <a:xfrm flipV="1">
              <a:off x="990600" y="2590797"/>
              <a:ext cx="5410199" cy="590204"/>
            </a:xfrm>
            <a:prstGeom prst="line">
              <a:avLst/>
            </a:prstGeom>
            <a:noFill/>
            <a:ln w="1905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sp>
          <p:nvSpPr>
            <p:cNvPr id="45" name="Line 33"/>
            <p:cNvSpPr>
              <a:spLocks noChangeAspect="1" noChangeShapeType="1"/>
            </p:cNvSpPr>
            <p:nvPr/>
          </p:nvSpPr>
          <p:spPr bwMode="auto">
            <a:xfrm>
              <a:off x="990600" y="2457796"/>
              <a:ext cx="5410200" cy="590204"/>
            </a:xfrm>
            <a:prstGeom prst="line">
              <a:avLst/>
            </a:prstGeom>
            <a:noFill/>
            <a:ln w="190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graphicFrame>
          <p:nvGraphicFramePr>
            <p:cNvPr id="46" name="对象 45"/>
            <p:cNvGraphicFramePr>
              <a:graphicFrameLocks noChangeAspect="1"/>
            </p:cNvGraphicFramePr>
            <p:nvPr>
              <p:extLst/>
            </p:nvPr>
          </p:nvGraphicFramePr>
          <p:xfrm>
            <a:off x="5244872" y="3469686"/>
            <a:ext cx="254000" cy="342900"/>
          </p:xfrm>
          <a:graphic>
            <a:graphicData uri="http://schemas.openxmlformats.org/presentationml/2006/ole">
              <mc:AlternateContent xmlns:mc="http://schemas.openxmlformats.org/markup-compatibility/2006">
                <mc:Choice xmlns:v="urn:schemas-microsoft-com:vml" Requires="v">
                  <p:oleObj spid="_x0000_s42238" name="Equation" r:id="rId9" imgW="253800" imgH="342720" progId="Equation.DSMT4">
                    <p:embed/>
                  </p:oleObj>
                </mc:Choice>
                <mc:Fallback>
                  <p:oleObj name="Equation" r:id="rId9" imgW="253800" imgH="342720" progId="Equation.DSMT4">
                    <p:embed/>
                    <p:pic>
                      <p:nvPicPr>
                        <p:cNvPr id="46" name="对象 45"/>
                        <p:cNvPicPr/>
                        <p:nvPr/>
                      </p:nvPicPr>
                      <p:blipFill>
                        <a:blip r:embed="rId10"/>
                        <a:stretch>
                          <a:fillRect/>
                        </a:stretch>
                      </p:blipFill>
                      <p:spPr>
                        <a:xfrm>
                          <a:off x="5244872" y="3469686"/>
                          <a:ext cx="254000" cy="342900"/>
                        </a:xfrm>
                        <a:prstGeom prst="rect">
                          <a:avLst/>
                        </a:prstGeom>
                      </p:spPr>
                    </p:pic>
                  </p:oleObj>
                </mc:Fallback>
              </mc:AlternateContent>
            </a:graphicData>
          </a:graphic>
        </p:graphicFrame>
        <p:graphicFrame>
          <p:nvGraphicFramePr>
            <p:cNvPr id="47" name="对象 46"/>
            <p:cNvGraphicFramePr>
              <a:graphicFrameLocks noChangeAspect="1"/>
            </p:cNvGraphicFramePr>
            <p:nvPr>
              <p:extLst/>
            </p:nvPr>
          </p:nvGraphicFramePr>
          <p:xfrm>
            <a:off x="630011" y="2263646"/>
            <a:ext cx="254000" cy="381000"/>
          </p:xfrm>
          <a:graphic>
            <a:graphicData uri="http://schemas.openxmlformats.org/presentationml/2006/ole">
              <mc:AlternateContent xmlns:mc="http://schemas.openxmlformats.org/markup-compatibility/2006">
                <mc:Choice xmlns:v="urn:schemas-microsoft-com:vml" Requires="v">
                  <p:oleObj spid="_x0000_s42239" name="Equation" r:id="rId11" imgW="253800" imgH="380880" progId="Equation.DSMT4">
                    <p:embed/>
                  </p:oleObj>
                </mc:Choice>
                <mc:Fallback>
                  <p:oleObj name="Equation" r:id="rId11" imgW="253800" imgH="380880" progId="Equation.DSMT4">
                    <p:embed/>
                    <p:pic>
                      <p:nvPicPr>
                        <p:cNvPr id="47" name="对象 46"/>
                        <p:cNvPicPr/>
                        <p:nvPr/>
                      </p:nvPicPr>
                      <p:blipFill>
                        <a:blip r:embed="rId12"/>
                        <a:stretch>
                          <a:fillRect/>
                        </a:stretch>
                      </p:blipFill>
                      <p:spPr>
                        <a:xfrm>
                          <a:off x="630011" y="2263646"/>
                          <a:ext cx="254000" cy="381000"/>
                        </a:xfrm>
                        <a:prstGeom prst="rect">
                          <a:avLst/>
                        </a:prstGeom>
                      </p:spPr>
                    </p:pic>
                  </p:oleObj>
                </mc:Fallback>
              </mc:AlternateContent>
            </a:graphicData>
          </a:graphic>
        </p:graphicFrame>
        <p:graphicFrame>
          <p:nvGraphicFramePr>
            <p:cNvPr id="48" name="对象 47"/>
            <p:cNvGraphicFramePr>
              <a:graphicFrameLocks noChangeAspect="1"/>
            </p:cNvGraphicFramePr>
            <p:nvPr>
              <p:extLst/>
            </p:nvPr>
          </p:nvGraphicFramePr>
          <p:xfrm>
            <a:off x="622300" y="3065610"/>
            <a:ext cx="292100" cy="381000"/>
          </p:xfrm>
          <a:graphic>
            <a:graphicData uri="http://schemas.openxmlformats.org/presentationml/2006/ole">
              <mc:AlternateContent xmlns:mc="http://schemas.openxmlformats.org/markup-compatibility/2006">
                <mc:Choice xmlns:v="urn:schemas-microsoft-com:vml" Requires="v">
                  <p:oleObj spid="_x0000_s42240" name="Equation" r:id="rId13" imgW="291960" imgH="380880" progId="Equation.DSMT4">
                    <p:embed/>
                  </p:oleObj>
                </mc:Choice>
                <mc:Fallback>
                  <p:oleObj name="Equation" r:id="rId13" imgW="291960" imgH="380880" progId="Equation.DSMT4">
                    <p:embed/>
                    <p:pic>
                      <p:nvPicPr>
                        <p:cNvPr id="48" name="对象 47"/>
                        <p:cNvPicPr>
                          <a:picLocks noChangeAspect="1" noChangeArrowheads="1"/>
                        </p:cNvPicPr>
                        <p:nvPr/>
                      </p:nvPicPr>
                      <p:blipFill>
                        <a:blip r:embed="rId14"/>
                        <a:srcRect/>
                        <a:stretch>
                          <a:fillRect/>
                        </a:stretch>
                      </p:blipFill>
                      <p:spPr bwMode="auto">
                        <a:xfrm>
                          <a:off x="622300" y="3065610"/>
                          <a:ext cx="2921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9" name="Group 46"/>
            <p:cNvGrpSpPr>
              <a:grpSpLocks/>
            </p:cNvGrpSpPr>
            <p:nvPr/>
          </p:nvGrpSpPr>
          <p:grpSpPr bwMode="auto">
            <a:xfrm rot="5367018">
              <a:off x="7605640" y="2049462"/>
              <a:ext cx="1674813" cy="1081088"/>
              <a:chOff x="3648" y="2208"/>
              <a:chExt cx="1141" cy="968"/>
            </a:xfrm>
          </p:grpSpPr>
          <p:sp>
            <p:nvSpPr>
              <p:cNvPr id="57" name="Freeform 42"/>
              <p:cNvSpPr>
                <a:spLocks/>
              </p:cNvSpPr>
              <p:nvPr/>
            </p:nvSpPr>
            <p:spPr bwMode="auto">
              <a:xfrm>
                <a:off x="4512" y="3120"/>
                <a:ext cx="277" cy="48"/>
              </a:xfrm>
              <a:custGeom>
                <a:avLst/>
                <a:gdLst>
                  <a:gd name="T0" fmla="*/ 0 w 240"/>
                  <a:gd name="T1" fmla="*/ 48 h 48"/>
                  <a:gd name="T2" fmla="*/ 96 w 240"/>
                  <a:gd name="T3" fmla="*/ 0 h 48"/>
                  <a:gd name="T4" fmla="*/ 240 w 240"/>
                  <a:gd name="T5" fmla="*/ 48 h 48"/>
                </a:gdLst>
                <a:ahLst/>
                <a:cxnLst>
                  <a:cxn ang="0">
                    <a:pos x="T0" y="T1"/>
                  </a:cxn>
                  <a:cxn ang="0">
                    <a:pos x="T2" y="T3"/>
                  </a:cxn>
                  <a:cxn ang="0">
                    <a:pos x="T4" y="T5"/>
                  </a:cxn>
                </a:cxnLst>
                <a:rect l="0" t="0" r="r" b="b"/>
                <a:pathLst>
                  <a:path w="240" h="48">
                    <a:moveTo>
                      <a:pt x="0" y="48"/>
                    </a:moveTo>
                    <a:cubicBezTo>
                      <a:pt x="28" y="24"/>
                      <a:pt x="56" y="0"/>
                      <a:pt x="96" y="0"/>
                    </a:cubicBezTo>
                    <a:cubicBezTo>
                      <a:pt x="136" y="0"/>
                      <a:pt x="216" y="40"/>
                      <a:pt x="240" y="48"/>
                    </a:cubicBezTo>
                  </a:path>
                </a:pathLst>
              </a:custGeom>
              <a:noFill/>
              <a:ln w="19050" cmpd="sng">
                <a:solidFill>
                  <a:srgbClr val="009900"/>
                </a:solidFill>
                <a:round/>
                <a:headEnd type="none" w="sm" len="lg"/>
                <a:tailEnd type="none" w="sm"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sp>
            <p:nvSpPr>
              <p:cNvPr id="58" name="Freeform 43"/>
              <p:cNvSpPr>
                <a:spLocks/>
              </p:cNvSpPr>
              <p:nvPr/>
            </p:nvSpPr>
            <p:spPr bwMode="auto">
              <a:xfrm>
                <a:off x="3648" y="3120"/>
                <a:ext cx="277" cy="48"/>
              </a:xfrm>
              <a:custGeom>
                <a:avLst/>
                <a:gdLst>
                  <a:gd name="T0" fmla="*/ 240 w 240"/>
                  <a:gd name="T1" fmla="*/ 48 h 48"/>
                  <a:gd name="T2" fmla="*/ 144 w 240"/>
                  <a:gd name="T3" fmla="*/ 0 h 48"/>
                  <a:gd name="T4" fmla="*/ 0 w 240"/>
                  <a:gd name="T5" fmla="*/ 48 h 48"/>
                </a:gdLst>
                <a:ahLst/>
                <a:cxnLst>
                  <a:cxn ang="0">
                    <a:pos x="T0" y="T1"/>
                  </a:cxn>
                  <a:cxn ang="0">
                    <a:pos x="T2" y="T3"/>
                  </a:cxn>
                  <a:cxn ang="0">
                    <a:pos x="T4" y="T5"/>
                  </a:cxn>
                </a:cxnLst>
                <a:rect l="0" t="0" r="r" b="b"/>
                <a:pathLst>
                  <a:path w="240" h="48">
                    <a:moveTo>
                      <a:pt x="240" y="48"/>
                    </a:moveTo>
                    <a:cubicBezTo>
                      <a:pt x="212" y="24"/>
                      <a:pt x="184" y="0"/>
                      <a:pt x="144" y="0"/>
                    </a:cubicBezTo>
                    <a:cubicBezTo>
                      <a:pt x="104" y="0"/>
                      <a:pt x="24" y="40"/>
                      <a:pt x="0" y="48"/>
                    </a:cubicBezTo>
                  </a:path>
                </a:pathLst>
              </a:custGeom>
              <a:noFill/>
              <a:ln w="19050" cmpd="sng">
                <a:solidFill>
                  <a:srgbClr val="009900"/>
                </a:solidFill>
                <a:round/>
                <a:headEnd type="none" w="sm" len="lg"/>
                <a:tailEnd type="none" w="sm"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sp>
            <p:nvSpPr>
              <p:cNvPr id="59" name="Freeform 44"/>
              <p:cNvSpPr>
                <a:spLocks/>
              </p:cNvSpPr>
              <p:nvPr/>
            </p:nvSpPr>
            <p:spPr bwMode="auto">
              <a:xfrm>
                <a:off x="3936" y="2208"/>
                <a:ext cx="576" cy="968"/>
              </a:xfrm>
              <a:custGeom>
                <a:avLst/>
                <a:gdLst>
                  <a:gd name="T0" fmla="*/ 0 w 480"/>
                  <a:gd name="T1" fmla="*/ 968 h 968"/>
                  <a:gd name="T2" fmla="*/ 96 w 480"/>
                  <a:gd name="T3" fmla="*/ 680 h 968"/>
                  <a:gd name="T4" fmla="*/ 240 w 480"/>
                  <a:gd name="T5" fmla="*/ 8 h 968"/>
                  <a:gd name="T6" fmla="*/ 384 w 480"/>
                  <a:gd name="T7" fmla="*/ 728 h 968"/>
                  <a:gd name="T8" fmla="*/ 480 w 480"/>
                  <a:gd name="T9" fmla="*/ 968 h 968"/>
                </a:gdLst>
                <a:ahLst/>
                <a:cxnLst>
                  <a:cxn ang="0">
                    <a:pos x="T0" y="T1"/>
                  </a:cxn>
                  <a:cxn ang="0">
                    <a:pos x="T2" y="T3"/>
                  </a:cxn>
                  <a:cxn ang="0">
                    <a:pos x="T4" y="T5"/>
                  </a:cxn>
                  <a:cxn ang="0">
                    <a:pos x="T6" y="T7"/>
                  </a:cxn>
                  <a:cxn ang="0">
                    <a:pos x="T8" y="T9"/>
                  </a:cxn>
                </a:cxnLst>
                <a:rect l="0" t="0" r="r" b="b"/>
                <a:pathLst>
                  <a:path w="480" h="968">
                    <a:moveTo>
                      <a:pt x="0" y="968"/>
                    </a:moveTo>
                    <a:cubicBezTo>
                      <a:pt x="28" y="904"/>
                      <a:pt x="56" y="840"/>
                      <a:pt x="96" y="680"/>
                    </a:cubicBezTo>
                    <a:cubicBezTo>
                      <a:pt x="136" y="520"/>
                      <a:pt x="192" y="0"/>
                      <a:pt x="240" y="8"/>
                    </a:cubicBezTo>
                    <a:cubicBezTo>
                      <a:pt x="288" y="16"/>
                      <a:pt x="344" y="568"/>
                      <a:pt x="384" y="728"/>
                    </a:cubicBezTo>
                    <a:cubicBezTo>
                      <a:pt x="424" y="888"/>
                      <a:pt x="464" y="928"/>
                      <a:pt x="480" y="968"/>
                    </a:cubicBezTo>
                  </a:path>
                </a:pathLst>
              </a:custGeom>
              <a:noFill/>
              <a:ln w="19050" cmpd="sng">
                <a:solidFill>
                  <a:srgbClr val="009900"/>
                </a:solidFill>
                <a:round/>
                <a:headEnd type="none" w="sm" len="lg"/>
                <a:tailEnd type="none" w="sm"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grpSp>
        <p:sp>
          <p:nvSpPr>
            <p:cNvPr id="50" name="Line 47"/>
            <p:cNvSpPr>
              <a:spLocks noChangeShapeType="1"/>
            </p:cNvSpPr>
            <p:nvPr/>
          </p:nvSpPr>
          <p:spPr bwMode="auto">
            <a:xfrm>
              <a:off x="6420645" y="2580320"/>
              <a:ext cx="2563466" cy="0"/>
            </a:xfrm>
            <a:prstGeom prst="line">
              <a:avLst/>
            </a:prstGeom>
            <a:noFill/>
            <a:ln w="12700">
              <a:solidFill>
                <a:srgbClr val="000000"/>
              </a:solidFill>
              <a:prstDash val="dash"/>
              <a:round/>
              <a:headEnd type="none" w="sm" len="lg"/>
              <a:tailEnd type="non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grpSp>
          <p:nvGrpSpPr>
            <p:cNvPr id="51" name="Group 48"/>
            <p:cNvGrpSpPr>
              <a:grpSpLocks/>
            </p:cNvGrpSpPr>
            <p:nvPr/>
          </p:nvGrpSpPr>
          <p:grpSpPr bwMode="auto">
            <a:xfrm rot="5367018">
              <a:off x="7524678" y="2505075"/>
              <a:ext cx="1828800" cy="1081088"/>
              <a:chOff x="3648" y="2208"/>
              <a:chExt cx="1141" cy="968"/>
            </a:xfrm>
          </p:grpSpPr>
          <p:sp>
            <p:nvSpPr>
              <p:cNvPr id="54" name="Freeform 49"/>
              <p:cNvSpPr>
                <a:spLocks/>
              </p:cNvSpPr>
              <p:nvPr/>
            </p:nvSpPr>
            <p:spPr bwMode="auto">
              <a:xfrm>
                <a:off x="4512" y="3120"/>
                <a:ext cx="277" cy="48"/>
              </a:xfrm>
              <a:custGeom>
                <a:avLst/>
                <a:gdLst>
                  <a:gd name="T0" fmla="*/ 0 w 240"/>
                  <a:gd name="T1" fmla="*/ 48 h 48"/>
                  <a:gd name="T2" fmla="*/ 96 w 240"/>
                  <a:gd name="T3" fmla="*/ 0 h 48"/>
                  <a:gd name="T4" fmla="*/ 240 w 240"/>
                  <a:gd name="T5" fmla="*/ 48 h 48"/>
                </a:gdLst>
                <a:ahLst/>
                <a:cxnLst>
                  <a:cxn ang="0">
                    <a:pos x="T0" y="T1"/>
                  </a:cxn>
                  <a:cxn ang="0">
                    <a:pos x="T2" y="T3"/>
                  </a:cxn>
                  <a:cxn ang="0">
                    <a:pos x="T4" y="T5"/>
                  </a:cxn>
                </a:cxnLst>
                <a:rect l="0" t="0" r="r" b="b"/>
                <a:pathLst>
                  <a:path w="240" h="48">
                    <a:moveTo>
                      <a:pt x="0" y="48"/>
                    </a:moveTo>
                    <a:cubicBezTo>
                      <a:pt x="28" y="24"/>
                      <a:pt x="56" y="0"/>
                      <a:pt x="96" y="0"/>
                    </a:cubicBezTo>
                    <a:cubicBezTo>
                      <a:pt x="136" y="0"/>
                      <a:pt x="216" y="40"/>
                      <a:pt x="240" y="48"/>
                    </a:cubicBezTo>
                  </a:path>
                </a:pathLst>
              </a:custGeom>
              <a:noFill/>
              <a:ln w="19050" cmpd="sng">
                <a:solidFill>
                  <a:srgbClr val="0000FF"/>
                </a:solidFill>
                <a:round/>
                <a:headEnd type="none" w="sm" len="lg"/>
                <a:tailEnd type="none" w="sm"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sp>
            <p:nvSpPr>
              <p:cNvPr id="55" name="Freeform 50"/>
              <p:cNvSpPr>
                <a:spLocks/>
              </p:cNvSpPr>
              <p:nvPr/>
            </p:nvSpPr>
            <p:spPr bwMode="auto">
              <a:xfrm>
                <a:off x="3648" y="3120"/>
                <a:ext cx="277" cy="48"/>
              </a:xfrm>
              <a:custGeom>
                <a:avLst/>
                <a:gdLst>
                  <a:gd name="T0" fmla="*/ 240 w 240"/>
                  <a:gd name="T1" fmla="*/ 48 h 48"/>
                  <a:gd name="T2" fmla="*/ 144 w 240"/>
                  <a:gd name="T3" fmla="*/ 0 h 48"/>
                  <a:gd name="T4" fmla="*/ 0 w 240"/>
                  <a:gd name="T5" fmla="*/ 48 h 48"/>
                </a:gdLst>
                <a:ahLst/>
                <a:cxnLst>
                  <a:cxn ang="0">
                    <a:pos x="T0" y="T1"/>
                  </a:cxn>
                  <a:cxn ang="0">
                    <a:pos x="T2" y="T3"/>
                  </a:cxn>
                  <a:cxn ang="0">
                    <a:pos x="T4" y="T5"/>
                  </a:cxn>
                </a:cxnLst>
                <a:rect l="0" t="0" r="r" b="b"/>
                <a:pathLst>
                  <a:path w="240" h="48">
                    <a:moveTo>
                      <a:pt x="240" y="48"/>
                    </a:moveTo>
                    <a:cubicBezTo>
                      <a:pt x="212" y="24"/>
                      <a:pt x="184" y="0"/>
                      <a:pt x="144" y="0"/>
                    </a:cubicBezTo>
                    <a:cubicBezTo>
                      <a:pt x="104" y="0"/>
                      <a:pt x="24" y="40"/>
                      <a:pt x="0" y="48"/>
                    </a:cubicBezTo>
                  </a:path>
                </a:pathLst>
              </a:custGeom>
              <a:noFill/>
              <a:ln w="19050" cmpd="sng">
                <a:solidFill>
                  <a:srgbClr val="0000FF"/>
                </a:solidFill>
                <a:round/>
                <a:headEnd type="none" w="sm" len="lg"/>
                <a:tailEnd type="none" w="sm"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sp>
            <p:nvSpPr>
              <p:cNvPr id="56" name="Freeform 51"/>
              <p:cNvSpPr>
                <a:spLocks/>
              </p:cNvSpPr>
              <p:nvPr/>
            </p:nvSpPr>
            <p:spPr bwMode="auto">
              <a:xfrm>
                <a:off x="3936" y="2208"/>
                <a:ext cx="576" cy="968"/>
              </a:xfrm>
              <a:custGeom>
                <a:avLst/>
                <a:gdLst>
                  <a:gd name="T0" fmla="*/ 0 w 480"/>
                  <a:gd name="T1" fmla="*/ 968 h 968"/>
                  <a:gd name="T2" fmla="*/ 96 w 480"/>
                  <a:gd name="T3" fmla="*/ 680 h 968"/>
                  <a:gd name="T4" fmla="*/ 240 w 480"/>
                  <a:gd name="T5" fmla="*/ 8 h 968"/>
                  <a:gd name="T6" fmla="*/ 384 w 480"/>
                  <a:gd name="T7" fmla="*/ 728 h 968"/>
                  <a:gd name="T8" fmla="*/ 480 w 480"/>
                  <a:gd name="T9" fmla="*/ 968 h 968"/>
                </a:gdLst>
                <a:ahLst/>
                <a:cxnLst>
                  <a:cxn ang="0">
                    <a:pos x="T0" y="T1"/>
                  </a:cxn>
                  <a:cxn ang="0">
                    <a:pos x="T2" y="T3"/>
                  </a:cxn>
                  <a:cxn ang="0">
                    <a:pos x="T4" y="T5"/>
                  </a:cxn>
                  <a:cxn ang="0">
                    <a:pos x="T6" y="T7"/>
                  </a:cxn>
                  <a:cxn ang="0">
                    <a:pos x="T8" y="T9"/>
                  </a:cxn>
                </a:cxnLst>
                <a:rect l="0" t="0" r="r" b="b"/>
                <a:pathLst>
                  <a:path w="480" h="968">
                    <a:moveTo>
                      <a:pt x="0" y="968"/>
                    </a:moveTo>
                    <a:cubicBezTo>
                      <a:pt x="28" y="904"/>
                      <a:pt x="56" y="840"/>
                      <a:pt x="96" y="680"/>
                    </a:cubicBezTo>
                    <a:cubicBezTo>
                      <a:pt x="136" y="520"/>
                      <a:pt x="192" y="0"/>
                      <a:pt x="240" y="8"/>
                    </a:cubicBezTo>
                    <a:cubicBezTo>
                      <a:pt x="288" y="16"/>
                      <a:pt x="344" y="568"/>
                      <a:pt x="384" y="728"/>
                    </a:cubicBezTo>
                    <a:cubicBezTo>
                      <a:pt x="424" y="888"/>
                      <a:pt x="464" y="928"/>
                      <a:pt x="480" y="968"/>
                    </a:cubicBezTo>
                  </a:path>
                </a:pathLst>
              </a:custGeom>
              <a:noFill/>
              <a:ln w="19050" cmpd="sng">
                <a:solidFill>
                  <a:srgbClr val="0000FF"/>
                </a:solidFill>
                <a:round/>
                <a:headEnd type="none" w="sm" len="lg"/>
                <a:tailEnd type="none" w="sm"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grpSp>
        <p:sp>
          <p:nvSpPr>
            <p:cNvPr id="52" name="Line 52"/>
            <p:cNvSpPr>
              <a:spLocks noChangeShapeType="1"/>
            </p:cNvSpPr>
            <p:nvPr/>
          </p:nvSpPr>
          <p:spPr bwMode="auto">
            <a:xfrm flipV="1">
              <a:off x="6420643" y="3025986"/>
              <a:ext cx="2563467" cy="28448"/>
            </a:xfrm>
            <a:prstGeom prst="line">
              <a:avLst/>
            </a:prstGeom>
            <a:noFill/>
            <a:ln w="12700">
              <a:solidFill>
                <a:srgbClr val="000000"/>
              </a:solidFill>
              <a:prstDash val="dash"/>
              <a:round/>
              <a:headEnd type="none" w="sm" len="lg"/>
              <a:tailEnd type="non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sp>
          <p:nvSpPr>
            <p:cNvPr id="53" name="Rectangle 101"/>
            <p:cNvSpPr>
              <a:spLocks noChangeArrowheads="1"/>
            </p:cNvSpPr>
            <p:nvPr/>
          </p:nvSpPr>
          <p:spPr bwMode="auto">
            <a:xfrm>
              <a:off x="7876214" y="1683074"/>
              <a:ext cx="7200" cy="2362200"/>
            </a:xfrm>
            <a:prstGeom prst="rect">
              <a:avLst/>
            </a:prstGeom>
            <a:gradFill rotWithShape="0">
              <a:gsLst>
                <a:gs pos="0">
                  <a:srgbClr val="FFFFFF"/>
                </a:gs>
                <a:gs pos="100000">
                  <a:srgbClr val="FFFFFF">
                    <a:gamma/>
                    <a:shade val="0"/>
                    <a:invGamma/>
                  </a:srgbClr>
                </a:gs>
              </a:gsLst>
              <a:lin ang="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grpSp>
      <p:grpSp>
        <p:nvGrpSpPr>
          <p:cNvPr id="60" name="组合 59"/>
          <p:cNvGrpSpPr/>
          <p:nvPr/>
        </p:nvGrpSpPr>
        <p:grpSpPr>
          <a:xfrm>
            <a:off x="3379555" y="4835379"/>
            <a:ext cx="457200" cy="990600"/>
            <a:chOff x="1694543" y="3390743"/>
            <a:chExt cx="457200" cy="990600"/>
          </a:xfrm>
        </p:grpSpPr>
        <p:grpSp>
          <p:nvGrpSpPr>
            <p:cNvPr id="61" name="组合 60"/>
            <p:cNvGrpSpPr/>
            <p:nvPr/>
          </p:nvGrpSpPr>
          <p:grpSpPr>
            <a:xfrm>
              <a:off x="1694543" y="3390743"/>
              <a:ext cx="457200" cy="990600"/>
              <a:chOff x="2819400" y="2347686"/>
              <a:chExt cx="457200" cy="990600"/>
            </a:xfrm>
          </p:grpSpPr>
          <p:sp>
            <p:nvSpPr>
              <p:cNvPr id="63" name="Line 61"/>
              <p:cNvSpPr>
                <a:spLocks noChangeShapeType="1"/>
              </p:cNvSpPr>
              <p:nvPr/>
            </p:nvSpPr>
            <p:spPr bwMode="auto">
              <a:xfrm flipH="1">
                <a:off x="2819400" y="2362200"/>
                <a:ext cx="457200" cy="0"/>
              </a:xfrm>
              <a:prstGeom prst="line">
                <a:avLst/>
              </a:prstGeom>
              <a:noFill/>
              <a:ln w="12700">
                <a:solidFill>
                  <a:srgbClr val="FF0000"/>
                </a:solidFill>
                <a:prstDash val="dash"/>
                <a:round/>
                <a:headEnd type="none" w="sm" len="lg"/>
                <a:tailEnd type="non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sp>
            <p:nvSpPr>
              <p:cNvPr id="64" name="Line 62"/>
              <p:cNvSpPr>
                <a:spLocks noChangeShapeType="1"/>
              </p:cNvSpPr>
              <p:nvPr/>
            </p:nvSpPr>
            <p:spPr bwMode="auto">
              <a:xfrm flipH="1">
                <a:off x="2819400" y="3276600"/>
                <a:ext cx="457200" cy="0"/>
              </a:xfrm>
              <a:prstGeom prst="line">
                <a:avLst/>
              </a:prstGeom>
              <a:noFill/>
              <a:ln w="12700">
                <a:solidFill>
                  <a:srgbClr val="FF0000"/>
                </a:solidFill>
                <a:prstDash val="dash"/>
                <a:round/>
                <a:headEnd type="none" w="sm" len="lg"/>
                <a:tailEnd type="non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sp>
            <p:nvSpPr>
              <p:cNvPr id="65" name="Freeform 63"/>
              <p:cNvSpPr>
                <a:spLocks/>
              </p:cNvSpPr>
              <p:nvPr/>
            </p:nvSpPr>
            <p:spPr bwMode="auto">
              <a:xfrm>
                <a:off x="3124200" y="2347686"/>
                <a:ext cx="1588" cy="990600"/>
              </a:xfrm>
              <a:custGeom>
                <a:avLst/>
                <a:gdLst>
                  <a:gd name="T0" fmla="*/ 0 w 1"/>
                  <a:gd name="T1" fmla="*/ 0 h 624"/>
                  <a:gd name="T2" fmla="*/ 1 w 1"/>
                  <a:gd name="T3" fmla="*/ 624 h 624"/>
                </a:gdLst>
                <a:ahLst/>
                <a:cxnLst>
                  <a:cxn ang="0">
                    <a:pos x="T0" y="T1"/>
                  </a:cxn>
                  <a:cxn ang="0">
                    <a:pos x="T2" y="T3"/>
                  </a:cxn>
                </a:cxnLst>
                <a:rect l="0" t="0" r="r" b="b"/>
                <a:pathLst>
                  <a:path w="1" h="624">
                    <a:moveTo>
                      <a:pt x="0" y="0"/>
                    </a:moveTo>
                    <a:lnTo>
                      <a:pt x="1" y="624"/>
                    </a:lnTo>
                  </a:path>
                </a:pathLst>
              </a:custGeom>
              <a:noFill/>
              <a:ln w="28575">
                <a:solidFill>
                  <a:srgbClr val="FF0000"/>
                </a:solidFill>
                <a:round/>
                <a:headEnd type="triangle" w="sm" len="lg"/>
                <a:tailEnd type="triangle" w="sm"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grpSp>
        <p:graphicFrame>
          <p:nvGraphicFramePr>
            <p:cNvPr id="62" name="对象 61"/>
            <p:cNvGraphicFramePr>
              <a:graphicFrameLocks noChangeAspect="1"/>
            </p:cNvGraphicFramePr>
            <p:nvPr>
              <p:extLst/>
            </p:nvPr>
          </p:nvGraphicFramePr>
          <p:xfrm>
            <a:off x="1702478" y="3761629"/>
            <a:ext cx="228600" cy="279400"/>
          </p:xfrm>
          <a:graphic>
            <a:graphicData uri="http://schemas.openxmlformats.org/presentationml/2006/ole">
              <mc:AlternateContent xmlns:mc="http://schemas.openxmlformats.org/markup-compatibility/2006">
                <mc:Choice xmlns:v="urn:schemas-microsoft-com:vml" Requires="v">
                  <p:oleObj spid="_x0000_s42241" name="Equation" r:id="rId15" imgW="228600" imgH="279360" progId="Equation.DSMT4">
                    <p:embed/>
                  </p:oleObj>
                </mc:Choice>
                <mc:Fallback>
                  <p:oleObj name="Equation" r:id="rId15" imgW="228600" imgH="279360" progId="Equation.DSMT4">
                    <p:embed/>
                    <p:pic>
                      <p:nvPicPr>
                        <p:cNvPr id="62" name="对象 61"/>
                        <p:cNvPicPr/>
                        <p:nvPr/>
                      </p:nvPicPr>
                      <p:blipFill>
                        <a:blip r:embed="rId16"/>
                        <a:stretch>
                          <a:fillRect/>
                        </a:stretch>
                      </p:blipFill>
                      <p:spPr>
                        <a:xfrm>
                          <a:off x="1702478" y="3761629"/>
                          <a:ext cx="228600" cy="279400"/>
                        </a:xfrm>
                        <a:prstGeom prst="rect">
                          <a:avLst/>
                        </a:prstGeom>
                      </p:spPr>
                    </p:pic>
                  </p:oleObj>
                </mc:Fallback>
              </mc:AlternateContent>
            </a:graphicData>
          </a:graphic>
        </p:graphicFrame>
      </p:grpSp>
      <p:grpSp>
        <p:nvGrpSpPr>
          <p:cNvPr id="66" name="组合 65"/>
          <p:cNvGrpSpPr/>
          <p:nvPr/>
        </p:nvGrpSpPr>
        <p:grpSpPr>
          <a:xfrm>
            <a:off x="5282738" y="5119456"/>
            <a:ext cx="657617" cy="381000"/>
            <a:chOff x="4724400" y="2650512"/>
            <a:chExt cx="657617" cy="381000"/>
          </a:xfrm>
        </p:grpSpPr>
        <p:sp>
          <p:nvSpPr>
            <p:cNvPr id="67" name="Arc 57"/>
            <p:cNvSpPr>
              <a:spLocks/>
            </p:cNvSpPr>
            <p:nvPr/>
          </p:nvSpPr>
          <p:spPr bwMode="auto">
            <a:xfrm>
              <a:off x="4724400" y="2667000"/>
              <a:ext cx="76200" cy="296863"/>
            </a:xfrm>
            <a:custGeom>
              <a:avLst/>
              <a:gdLst>
                <a:gd name="G0" fmla="+- 3407 0 0"/>
                <a:gd name="G1" fmla="+- 21600 0 0"/>
                <a:gd name="G2" fmla="+- 21600 0 0"/>
                <a:gd name="T0" fmla="*/ 3407 w 25007"/>
                <a:gd name="T1" fmla="*/ 0 h 43200"/>
                <a:gd name="T2" fmla="*/ 0 w 25007"/>
                <a:gd name="T3" fmla="*/ 42930 h 43200"/>
                <a:gd name="T4" fmla="*/ 3407 w 25007"/>
                <a:gd name="T5" fmla="*/ 21600 h 43200"/>
              </a:gdLst>
              <a:ahLst/>
              <a:cxnLst>
                <a:cxn ang="0">
                  <a:pos x="T0" y="T1"/>
                </a:cxn>
                <a:cxn ang="0">
                  <a:pos x="T2" y="T3"/>
                </a:cxn>
                <a:cxn ang="0">
                  <a:pos x="T4" y="T5"/>
                </a:cxn>
              </a:cxnLst>
              <a:rect l="0" t="0" r="r" b="b"/>
              <a:pathLst>
                <a:path w="25007" h="43200" fill="none" extrusionOk="0">
                  <a:moveTo>
                    <a:pt x="3406" y="0"/>
                  </a:moveTo>
                  <a:cubicBezTo>
                    <a:pt x="15336" y="0"/>
                    <a:pt x="25007" y="9670"/>
                    <a:pt x="25007" y="21600"/>
                  </a:cubicBezTo>
                  <a:cubicBezTo>
                    <a:pt x="25007" y="33529"/>
                    <a:pt x="15336" y="43200"/>
                    <a:pt x="3407" y="43200"/>
                  </a:cubicBezTo>
                  <a:cubicBezTo>
                    <a:pt x="2265" y="43200"/>
                    <a:pt x="1126" y="43109"/>
                    <a:pt x="0" y="42929"/>
                  </a:cubicBezTo>
                </a:path>
                <a:path w="25007" h="43200" stroke="0" extrusionOk="0">
                  <a:moveTo>
                    <a:pt x="3406" y="0"/>
                  </a:moveTo>
                  <a:cubicBezTo>
                    <a:pt x="15336" y="0"/>
                    <a:pt x="25007" y="9670"/>
                    <a:pt x="25007" y="21600"/>
                  </a:cubicBezTo>
                  <a:cubicBezTo>
                    <a:pt x="25007" y="33529"/>
                    <a:pt x="15336" y="43200"/>
                    <a:pt x="3407" y="43200"/>
                  </a:cubicBezTo>
                  <a:cubicBezTo>
                    <a:pt x="2265" y="43200"/>
                    <a:pt x="1126" y="43109"/>
                    <a:pt x="0" y="42929"/>
                  </a:cubicBezTo>
                  <a:lnTo>
                    <a:pt x="3407" y="21600"/>
                  </a:lnTo>
                  <a:close/>
                </a:path>
              </a:pathLst>
            </a:custGeom>
            <a:noFill/>
            <a:ln w="28575">
              <a:solidFill>
                <a:srgbClr val="FF0000"/>
              </a:solidFill>
              <a:round/>
              <a:headEnd type="none" w="sm" len="lg"/>
              <a:tailEnd type="none" w="sm"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graphicFrame>
          <p:nvGraphicFramePr>
            <p:cNvPr id="68" name="对象 67"/>
            <p:cNvGraphicFramePr>
              <a:graphicFrameLocks noChangeAspect="1"/>
            </p:cNvGraphicFramePr>
            <p:nvPr>
              <p:extLst/>
            </p:nvPr>
          </p:nvGraphicFramePr>
          <p:xfrm>
            <a:off x="4912117" y="2650512"/>
            <a:ext cx="469900" cy="381000"/>
          </p:xfrm>
          <a:graphic>
            <a:graphicData uri="http://schemas.openxmlformats.org/presentationml/2006/ole">
              <mc:AlternateContent xmlns:mc="http://schemas.openxmlformats.org/markup-compatibility/2006">
                <mc:Choice xmlns:v="urn:schemas-microsoft-com:vml" Requires="v">
                  <p:oleObj spid="_x0000_s42242" name="Equation" r:id="rId17" imgW="469800" imgH="380880" progId="Equation.DSMT4">
                    <p:embed/>
                  </p:oleObj>
                </mc:Choice>
                <mc:Fallback>
                  <p:oleObj name="Equation" r:id="rId17" imgW="469800" imgH="380880" progId="Equation.DSMT4">
                    <p:embed/>
                    <p:pic>
                      <p:nvPicPr>
                        <p:cNvPr id="68" name="对象 67"/>
                        <p:cNvPicPr/>
                        <p:nvPr/>
                      </p:nvPicPr>
                      <p:blipFill>
                        <a:blip r:embed="rId18"/>
                        <a:stretch>
                          <a:fillRect/>
                        </a:stretch>
                      </p:blipFill>
                      <p:spPr>
                        <a:xfrm>
                          <a:off x="4912117" y="2650512"/>
                          <a:ext cx="469900" cy="381000"/>
                        </a:xfrm>
                        <a:prstGeom prst="rect">
                          <a:avLst/>
                        </a:prstGeom>
                      </p:spPr>
                    </p:pic>
                  </p:oleObj>
                </mc:Fallback>
              </mc:AlternateContent>
            </a:graphicData>
          </a:graphic>
        </p:graphicFrame>
      </p:grpSp>
      <p:sp>
        <p:nvSpPr>
          <p:cNvPr id="70" name="Arc 57"/>
          <p:cNvSpPr>
            <a:spLocks/>
          </p:cNvSpPr>
          <p:nvPr/>
        </p:nvSpPr>
        <p:spPr bwMode="auto">
          <a:xfrm>
            <a:off x="2396210" y="5133602"/>
            <a:ext cx="76200" cy="296863"/>
          </a:xfrm>
          <a:custGeom>
            <a:avLst/>
            <a:gdLst>
              <a:gd name="G0" fmla="+- 3407 0 0"/>
              <a:gd name="G1" fmla="+- 21600 0 0"/>
              <a:gd name="G2" fmla="+- 21600 0 0"/>
              <a:gd name="T0" fmla="*/ 3407 w 25007"/>
              <a:gd name="T1" fmla="*/ 0 h 43200"/>
              <a:gd name="T2" fmla="*/ 0 w 25007"/>
              <a:gd name="T3" fmla="*/ 42930 h 43200"/>
              <a:gd name="T4" fmla="*/ 3407 w 25007"/>
              <a:gd name="T5" fmla="*/ 21600 h 43200"/>
            </a:gdLst>
            <a:ahLst/>
            <a:cxnLst>
              <a:cxn ang="0">
                <a:pos x="T0" y="T1"/>
              </a:cxn>
              <a:cxn ang="0">
                <a:pos x="T2" y="T3"/>
              </a:cxn>
              <a:cxn ang="0">
                <a:pos x="T4" y="T5"/>
              </a:cxn>
            </a:cxnLst>
            <a:rect l="0" t="0" r="r" b="b"/>
            <a:pathLst>
              <a:path w="25007" h="43200" fill="none" extrusionOk="0">
                <a:moveTo>
                  <a:pt x="3406" y="0"/>
                </a:moveTo>
                <a:cubicBezTo>
                  <a:pt x="15336" y="0"/>
                  <a:pt x="25007" y="9670"/>
                  <a:pt x="25007" y="21600"/>
                </a:cubicBezTo>
                <a:cubicBezTo>
                  <a:pt x="25007" y="33529"/>
                  <a:pt x="15336" y="43200"/>
                  <a:pt x="3407" y="43200"/>
                </a:cubicBezTo>
                <a:cubicBezTo>
                  <a:pt x="2265" y="43200"/>
                  <a:pt x="1126" y="43109"/>
                  <a:pt x="0" y="42929"/>
                </a:cubicBezTo>
              </a:path>
              <a:path w="25007" h="43200" stroke="0" extrusionOk="0">
                <a:moveTo>
                  <a:pt x="3406" y="0"/>
                </a:moveTo>
                <a:cubicBezTo>
                  <a:pt x="15336" y="0"/>
                  <a:pt x="25007" y="9670"/>
                  <a:pt x="25007" y="21600"/>
                </a:cubicBezTo>
                <a:cubicBezTo>
                  <a:pt x="25007" y="33529"/>
                  <a:pt x="15336" y="43200"/>
                  <a:pt x="3407" y="43200"/>
                </a:cubicBezTo>
                <a:cubicBezTo>
                  <a:pt x="2265" y="43200"/>
                  <a:pt x="1126" y="43109"/>
                  <a:pt x="0" y="42929"/>
                </a:cubicBezTo>
                <a:lnTo>
                  <a:pt x="3407" y="21600"/>
                </a:lnTo>
                <a:close/>
              </a:path>
            </a:pathLst>
          </a:custGeom>
          <a:noFill/>
          <a:ln w="28575">
            <a:solidFill>
              <a:srgbClr val="FF0000"/>
            </a:solidFill>
            <a:round/>
            <a:headEnd type="none" w="sm" len="lg"/>
            <a:tailEnd type="none" w="sm" len="lg"/>
          </a:ln>
          <a:effectLst/>
          <a:scene3d>
            <a:camera prst="orthographicFront">
              <a:rot lat="0" lon="0" rev="10799999"/>
            </a:camera>
            <a:lightRig rig="threePt" dir="t"/>
          </a:scene3d>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ct val="50000"/>
              </a:spcBef>
              <a:spcAft>
                <a:spcPts val="0"/>
              </a:spcAft>
              <a:defRPr/>
            </a:pPr>
            <a:endParaRPr lang="zh-CN" altLang="en-US" sz="2800" b="1" kern="0" smtClean="0">
              <a:solidFill>
                <a:srgbClr val="000000"/>
              </a:solidFill>
            </a:endParaRPr>
          </a:p>
        </p:txBody>
      </p:sp>
      <p:grpSp>
        <p:nvGrpSpPr>
          <p:cNvPr id="72" name="组合 71"/>
          <p:cNvGrpSpPr/>
          <p:nvPr/>
        </p:nvGrpSpPr>
        <p:grpSpPr>
          <a:xfrm>
            <a:off x="153752" y="4052911"/>
            <a:ext cx="4195998" cy="533400"/>
            <a:chOff x="1871854" y="2492375"/>
            <a:chExt cx="3005413" cy="205106"/>
          </a:xfrm>
        </p:grpSpPr>
        <p:sp>
          <p:nvSpPr>
            <p:cNvPr id="73" name="AutoShape 53"/>
            <p:cNvSpPr>
              <a:spLocks noChangeArrowheads="1"/>
            </p:cNvSpPr>
            <p:nvPr/>
          </p:nvSpPr>
          <p:spPr bwMode="auto">
            <a:xfrm>
              <a:off x="1871854" y="2492375"/>
              <a:ext cx="3005413" cy="205106"/>
            </a:xfrm>
            <a:prstGeom prst="roundRect">
              <a:avLst>
                <a:gd name="adj" fmla="val 50000"/>
              </a:avLst>
            </a:prstGeom>
            <a:gradFill rotWithShape="1">
              <a:gsLst>
                <a:gs pos="0">
                  <a:srgbClr val="009900"/>
                </a:gs>
                <a:gs pos="100000">
                  <a:srgbClr val="CCFF99"/>
                </a:gs>
              </a:gsLst>
              <a:lin ang="5400000" scaled="1"/>
            </a:gradFill>
            <a:ln w="28575" algn="ctr">
              <a:solidFill>
                <a:srgbClr val="006600">
                  <a:alpha val="70195"/>
                </a:srgbClr>
              </a:solidFill>
              <a:round/>
              <a:headEnd/>
              <a:tailEnd/>
            </a:ln>
            <a:effectLst>
              <a:outerShdw dist="35921" dir="2700000" algn="ctr" rotWithShape="0">
                <a:srgbClr val="808080">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i="0" u="none" strike="noStrike" kern="0" cap="none" spc="0" normalizeH="0" baseline="0" noProof="0" dirty="0" smtClean="0">
                  <a:ln>
                    <a:noFill/>
                  </a:ln>
                  <a:solidFill>
                    <a:sysClr val="windowText" lastClr="000000"/>
                  </a:solidFill>
                  <a:effectLst/>
                  <a:uLnTx/>
                  <a:uFillTx/>
                  <a:latin typeface="黑体" panose="02010609060101010101" pitchFamily="49" charset="-122"/>
                  <a:ea typeface="黑体" panose="02010609060101010101" pitchFamily="49" charset="-122"/>
                </a:rPr>
                <a:t>恰</a:t>
              </a:r>
              <a:r>
                <a:rPr kumimoji="0" lang="zh-CN" altLang="en-US" sz="2000" i="0" u="none" strike="noStrike" kern="0" cap="none" spc="0" normalizeH="0" baseline="0" noProof="0" smtClean="0">
                  <a:ln>
                    <a:noFill/>
                  </a:ln>
                  <a:solidFill>
                    <a:sysClr val="windowText" lastClr="000000"/>
                  </a:solidFill>
                  <a:effectLst/>
                  <a:uLnTx/>
                  <a:uFillTx/>
                  <a:latin typeface="黑体" panose="02010609060101010101" pitchFamily="49" charset="-122"/>
                  <a:ea typeface="黑体" panose="02010609060101010101" pitchFamily="49" charset="-122"/>
                </a:rPr>
                <a:t>可分辨</a:t>
              </a:r>
              <a:r>
                <a:rPr kumimoji="0" lang="en-US" altLang="zh-CN" sz="2000" i="0" u="none" strike="noStrike" kern="0" cap="none" spc="0" normalizeH="0" baseline="0" noProof="0" smtClean="0">
                  <a:ln>
                    <a:noFill/>
                  </a:ln>
                  <a:solidFill>
                    <a:sysClr val="windowText" lastClr="000000"/>
                  </a:solidFill>
                  <a:effectLst/>
                  <a:uLnTx/>
                  <a:uFillTx/>
                  <a:latin typeface="黑体" panose="02010609060101010101" pitchFamily="49" charset="-122"/>
                  <a:ea typeface="黑体" panose="02010609060101010101" pitchFamily="49" charset="-122"/>
                </a:rPr>
                <a:t>:</a:t>
              </a:r>
              <a:r>
                <a:rPr kumimoji="0" lang="zh-CN" altLang="en-US" sz="2000" i="0" u="none" strike="noStrike" kern="0" cap="none" spc="0" normalizeH="0" baseline="0" noProof="0" smtClean="0">
                  <a:ln>
                    <a:noFill/>
                  </a:ln>
                  <a:solidFill>
                    <a:sysClr val="windowText" lastClr="000000"/>
                  </a:solidFill>
                  <a:effectLst/>
                  <a:uLnTx/>
                  <a:uFillTx/>
                  <a:latin typeface="黑体" panose="02010609060101010101" pitchFamily="49" charset="-122"/>
                  <a:ea typeface="黑体" panose="02010609060101010101" pitchFamily="49" charset="-122"/>
                </a:rPr>
                <a:t>两点间距为</a:t>
              </a:r>
              <a:endParaRPr kumimoji="0" lang="zh-CN" altLang="en-US" sz="2000" i="0" u="none" strike="noStrike" kern="0" cap="none" spc="0" normalizeH="0" baseline="0" noProof="0" dirty="0" smtClean="0">
                <a:ln>
                  <a:noFill/>
                </a:ln>
                <a:solidFill>
                  <a:sysClr val="windowText" lastClr="000000"/>
                </a:solidFill>
                <a:effectLst/>
                <a:uLnTx/>
                <a:uFillTx/>
                <a:latin typeface="黑体" panose="02010609060101010101" pitchFamily="49" charset="-122"/>
                <a:ea typeface="黑体" panose="02010609060101010101" pitchFamily="49" charset="-122"/>
              </a:endParaRPr>
            </a:p>
          </p:txBody>
        </p:sp>
        <p:sp>
          <p:nvSpPr>
            <p:cNvPr id="74" name="Rectangle 57"/>
            <p:cNvSpPr>
              <a:spLocks noChangeArrowheads="1"/>
            </p:cNvSpPr>
            <p:nvPr/>
          </p:nvSpPr>
          <p:spPr bwMode="auto">
            <a:xfrm>
              <a:off x="2088386" y="2513015"/>
              <a:ext cx="2574716" cy="15479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6000" rIns="3600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en-US" sz="1800" b="1" i="0" u="none" strike="noStrike" kern="0" cap="none" spc="0" normalizeH="0" baseline="0" noProof="0" smtClean="0">
                <a:ln>
                  <a:noFill/>
                </a:ln>
                <a:solidFill>
                  <a:srgbClr val="FFFFFF"/>
                </a:solidFill>
                <a:effectLst/>
                <a:uLnTx/>
                <a:uFillTx/>
                <a:latin typeface="HY견고딕" pitchFamily="18" charset="-127"/>
                <a:ea typeface="HY견고딕" pitchFamily="18" charset="-127"/>
              </a:endParaRPr>
            </a:p>
          </p:txBody>
        </p:sp>
      </p:grpSp>
      <p:graphicFrame>
        <p:nvGraphicFramePr>
          <p:cNvPr id="82" name="对象 81"/>
          <p:cNvGraphicFramePr>
            <a:graphicFrameLocks noChangeAspect="1"/>
          </p:cNvGraphicFramePr>
          <p:nvPr>
            <p:extLst/>
          </p:nvPr>
        </p:nvGraphicFramePr>
        <p:xfrm>
          <a:off x="1835945" y="5049465"/>
          <a:ext cx="469900" cy="381000"/>
        </p:xfrm>
        <a:graphic>
          <a:graphicData uri="http://schemas.openxmlformats.org/presentationml/2006/ole">
            <mc:AlternateContent xmlns:mc="http://schemas.openxmlformats.org/markup-compatibility/2006">
              <mc:Choice xmlns:v="urn:schemas-microsoft-com:vml" Requires="v">
                <p:oleObj spid="_x0000_s42243" name="Equation" r:id="rId19" imgW="469800" imgH="380880" progId="Equation.DSMT4">
                  <p:embed/>
                </p:oleObj>
              </mc:Choice>
              <mc:Fallback>
                <p:oleObj name="Equation" r:id="rId19" imgW="469800" imgH="380880" progId="Equation.DSMT4">
                  <p:embed/>
                  <p:pic>
                    <p:nvPicPr>
                      <p:cNvPr id="82" name="对象 81"/>
                      <p:cNvPicPr/>
                      <p:nvPr/>
                    </p:nvPicPr>
                    <p:blipFill>
                      <a:blip r:embed="rId18"/>
                      <a:stretch>
                        <a:fillRect/>
                      </a:stretch>
                    </p:blipFill>
                    <p:spPr>
                      <a:xfrm>
                        <a:off x="1835945" y="5049465"/>
                        <a:ext cx="469900" cy="381000"/>
                      </a:xfrm>
                      <a:prstGeom prst="rect">
                        <a:avLst/>
                      </a:prstGeom>
                    </p:spPr>
                  </p:pic>
                </p:oleObj>
              </mc:Fallback>
            </mc:AlternateContent>
          </a:graphicData>
        </a:graphic>
      </p:graphicFrame>
      <p:graphicFrame>
        <p:nvGraphicFramePr>
          <p:cNvPr id="83" name="对象 82"/>
          <p:cNvGraphicFramePr>
            <a:graphicFrameLocks noChangeAspect="1"/>
          </p:cNvGraphicFramePr>
          <p:nvPr>
            <p:extLst/>
          </p:nvPr>
        </p:nvGraphicFramePr>
        <p:xfrm>
          <a:off x="2780740" y="4117848"/>
          <a:ext cx="1425575" cy="501650"/>
        </p:xfrm>
        <a:graphic>
          <a:graphicData uri="http://schemas.openxmlformats.org/presentationml/2006/ole">
            <mc:AlternateContent xmlns:mc="http://schemas.openxmlformats.org/markup-compatibility/2006">
              <mc:Choice xmlns:v="urn:schemas-microsoft-com:vml" Requires="v">
                <p:oleObj spid="_x0000_s42244" name="Equation" r:id="rId20" imgW="685800" imgH="241200" progId="Equation.DSMT4">
                  <p:embed/>
                </p:oleObj>
              </mc:Choice>
              <mc:Fallback>
                <p:oleObj name="Equation" r:id="rId20" imgW="685800" imgH="241200" progId="Equation.DSMT4">
                  <p:embed/>
                  <p:pic>
                    <p:nvPicPr>
                      <p:cNvPr id="83" name="对象 82"/>
                      <p:cNvPicPr/>
                      <p:nvPr/>
                    </p:nvPicPr>
                    <p:blipFill>
                      <a:blip r:embed="rId21"/>
                      <a:stretch>
                        <a:fillRect/>
                      </a:stretch>
                    </p:blipFill>
                    <p:spPr>
                      <a:xfrm>
                        <a:off x="2780740" y="4117848"/>
                        <a:ext cx="1425575" cy="501650"/>
                      </a:xfrm>
                      <a:prstGeom prst="rect">
                        <a:avLst/>
                      </a:prstGeom>
                    </p:spPr>
                  </p:pic>
                </p:oleObj>
              </mc:Fallback>
            </mc:AlternateContent>
          </a:graphicData>
        </a:graphic>
      </p:graphicFrame>
      <p:graphicFrame>
        <p:nvGraphicFramePr>
          <p:cNvPr id="84" name="对象 83"/>
          <p:cNvGraphicFramePr>
            <a:graphicFrameLocks noChangeAspect="1"/>
          </p:cNvGraphicFramePr>
          <p:nvPr>
            <p:extLst/>
          </p:nvPr>
        </p:nvGraphicFramePr>
        <p:xfrm>
          <a:off x="7369159" y="5039124"/>
          <a:ext cx="1425575" cy="501650"/>
        </p:xfrm>
        <a:graphic>
          <a:graphicData uri="http://schemas.openxmlformats.org/presentationml/2006/ole">
            <mc:AlternateContent xmlns:mc="http://schemas.openxmlformats.org/markup-compatibility/2006">
              <mc:Choice xmlns:v="urn:schemas-microsoft-com:vml" Requires="v">
                <p:oleObj spid="_x0000_s42245" name="Equation" r:id="rId22" imgW="685800" imgH="241200" progId="Equation.DSMT4">
                  <p:embed/>
                </p:oleObj>
              </mc:Choice>
              <mc:Fallback>
                <p:oleObj name="Equation" r:id="rId22" imgW="685800" imgH="241200" progId="Equation.DSMT4">
                  <p:embed/>
                  <p:pic>
                    <p:nvPicPr>
                      <p:cNvPr id="84" name="对象 83"/>
                      <p:cNvPicPr/>
                      <p:nvPr/>
                    </p:nvPicPr>
                    <p:blipFill>
                      <a:blip r:embed="rId23"/>
                      <a:stretch>
                        <a:fillRect/>
                      </a:stretch>
                    </p:blipFill>
                    <p:spPr>
                      <a:xfrm>
                        <a:off x="7369159" y="5039124"/>
                        <a:ext cx="1425575" cy="501650"/>
                      </a:xfrm>
                      <a:prstGeom prst="rect">
                        <a:avLst/>
                      </a:prstGeom>
                      <a:solidFill>
                        <a:schemeClr val="bg2">
                          <a:alpha val="76000"/>
                        </a:schemeClr>
                      </a:solidFill>
                    </p:spPr>
                  </p:pic>
                </p:oleObj>
              </mc:Fallback>
            </mc:AlternateContent>
          </a:graphicData>
        </a:graphic>
      </p:graphicFrame>
      <p:sp>
        <p:nvSpPr>
          <p:cNvPr id="3" name="矩形 2"/>
          <p:cNvSpPr/>
          <p:nvPr/>
        </p:nvSpPr>
        <p:spPr>
          <a:xfrm>
            <a:off x="6572006" y="293731"/>
            <a:ext cx="2222728" cy="1569660"/>
          </a:xfrm>
          <a:prstGeom prst="rect">
            <a:avLst/>
          </a:prstGeom>
          <a:solidFill>
            <a:schemeClr val="tx1">
              <a:lumMod val="95000"/>
              <a:lumOff val="5000"/>
              <a:alpha val="39000"/>
            </a:schemeClr>
          </a:solidFill>
        </p:spPr>
        <p:txBody>
          <a:bodyPr wrap="square">
            <a:spAutoFit/>
          </a:bodyPr>
          <a:lstStyle/>
          <a:p>
            <a:r>
              <a:rPr lang="zh-CN" altLang="en-US" sz="3200">
                <a:solidFill>
                  <a:srgbClr val="FF0000"/>
                </a:solidFill>
                <a:latin typeface="黑体" panose="02010609060101010101" pitchFamily="49" charset="-122"/>
                <a:ea typeface="黑体" panose="02010609060101010101" pitchFamily="49" charset="-122"/>
              </a:rPr>
              <a:t>最小可分辨距离为艾里斑</a:t>
            </a:r>
            <a:r>
              <a:rPr lang="zh-CN" altLang="en-US" sz="3200" smtClean="0">
                <a:solidFill>
                  <a:srgbClr val="FF0000"/>
                </a:solidFill>
                <a:latin typeface="黑体" panose="02010609060101010101" pitchFamily="49" charset="-122"/>
                <a:ea typeface="黑体" panose="02010609060101010101" pitchFamily="49" charset="-122"/>
              </a:rPr>
              <a:t>半径</a:t>
            </a:r>
            <a:r>
              <a:rPr lang="zh-CN" altLang="en-US" sz="3200">
                <a:solidFill>
                  <a:srgbClr val="FF0000"/>
                </a:solidFill>
                <a:latin typeface="黑体" panose="02010609060101010101" pitchFamily="49" charset="-122"/>
                <a:ea typeface="黑体" panose="02010609060101010101" pitchFamily="49" charset="-122"/>
              </a:rPr>
              <a:t>！</a:t>
            </a:r>
          </a:p>
        </p:txBody>
      </p:sp>
    </p:spTree>
    <p:extLst>
      <p:ext uri="{BB962C8B-B14F-4D97-AF65-F5344CB8AC3E}">
        <p14:creationId xmlns:p14="http://schemas.microsoft.com/office/powerpoint/2010/main" val="176764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repeatCount="indefinite"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down)">
                                      <p:cBhvr>
                                        <p:cTn id="7" dur="500"/>
                                        <p:tgtEl>
                                          <p:spTgt spid="6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11" name="Text Box 4"/>
          <p:cNvSpPr txBox="1">
            <a:spLocks noChangeArrowheads="1"/>
          </p:cNvSpPr>
          <p:nvPr/>
        </p:nvSpPr>
        <p:spPr bwMode="auto">
          <a:xfrm>
            <a:off x="456636" y="939219"/>
            <a:ext cx="879373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spcBef>
                <a:spcPct val="50000"/>
              </a:spcBef>
            </a:pPr>
            <a:r>
              <a:rPr lang="zh-CN" altLang="en-US" sz="3600">
                <a:solidFill>
                  <a:srgbClr val="C00000"/>
                </a:solidFill>
                <a:latin typeface="Arial" panose="020B0604020202020204" pitchFamily="34" charset="0"/>
                <a:ea typeface="黑体" panose="02010609060101010101" pitchFamily="49" charset="-122"/>
                <a:cs typeface="Arial" panose="020B0604020202020204" pitchFamily="34" charset="0"/>
              </a:rPr>
              <a:t>物镜的分辨率</a:t>
            </a:r>
          </a:p>
        </p:txBody>
      </p:sp>
      <p:sp>
        <p:nvSpPr>
          <p:cNvPr id="35" name="Rectangle 27"/>
          <p:cNvSpPr>
            <a:spLocks noChangeArrowheads="1"/>
          </p:cNvSpPr>
          <p:nvPr/>
        </p:nvSpPr>
        <p:spPr bwMode="auto">
          <a:xfrm>
            <a:off x="274459" y="2061646"/>
            <a:ext cx="5340970" cy="576262"/>
          </a:xfrm>
          <a:prstGeom prst="rect">
            <a:avLst/>
          </a:prstGeom>
          <a:noFill/>
          <a:ln w="38100">
            <a:solidFill>
              <a:srgbClr val="C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har char="•"/>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har char="–"/>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har char="•"/>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har char="–"/>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har char="»"/>
              <a:defRPr>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buChar char="»"/>
              <a:defRPr>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buChar char="»"/>
              <a:defRPr>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buChar char="»"/>
              <a:defRPr>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buChar char="»"/>
              <a:defRPr>
                <a:solidFill>
                  <a:schemeClr val="tx1"/>
                </a:solidFill>
                <a:latin typeface="Arial" panose="020B0604020202020204" pitchFamily="34" charset="0"/>
                <a:ea typeface="宋体" panose="02010600030101010101" pitchFamily="2" charset="-122"/>
              </a:defRPr>
            </a:lvl9pPr>
          </a:lstStyle>
          <a:p>
            <a:pPr>
              <a:buFontTx/>
              <a:buNone/>
            </a:pPr>
            <a:r>
              <a:rPr lang="zh-CN" altLang="en-US" sz="2400" i="0" smtClean="0">
                <a:solidFill>
                  <a:srgbClr val="C00000"/>
                </a:solidFill>
                <a:effectLst>
                  <a:outerShdw blurRad="38100" dist="38100" dir="2700000" algn="tl">
                    <a:srgbClr val="C0C0C0"/>
                  </a:outerShdw>
                </a:effectLst>
                <a:ea typeface="黑体" panose="02010609060101010101" pitchFamily="49" charset="-122"/>
                <a:cs typeface="Arial" panose="020B0604020202020204" pitchFamily="34" charset="0"/>
              </a:rPr>
              <a:t>分辨率</a:t>
            </a:r>
            <a:r>
              <a:rPr lang="zh-CN" altLang="en-US" sz="1200" i="0" smtClean="0">
                <a:solidFill>
                  <a:srgbClr val="C00000"/>
                </a:solidFill>
                <a:effectLst>
                  <a:outerShdw blurRad="38100" dist="38100" dir="2700000" algn="tl">
                    <a:srgbClr val="C0C0C0"/>
                  </a:outerShdw>
                </a:effectLst>
                <a:ea typeface="黑体" panose="02010609060101010101" pitchFamily="49" charset="-122"/>
                <a:cs typeface="Arial" panose="020B0604020202020204" pitchFamily="34" charset="0"/>
              </a:rPr>
              <a:t>（半径） </a:t>
            </a:r>
            <a:r>
              <a:rPr lang="en-US" altLang="zh-CN" i="0">
                <a:solidFill>
                  <a:srgbClr val="C00000"/>
                </a:solidFill>
                <a:effectLst>
                  <a:outerShdw blurRad="38100" dist="38100" dir="2700000" algn="tl">
                    <a:srgbClr val="C0C0C0"/>
                  </a:outerShdw>
                </a:effectLst>
                <a:ea typeface="黑体" panose="02010609060101010101" pitchFamily="49" charset="-122"/>
                <a:cs typeface="Arial" panose="020B0604020202020204" pitchFamily="34" charset="0"/>
              </a:rPr>
              <a:t>= </a:t>
            </a:r>
            <a:r>
              <a:rPr lang="en-US" altLang="zh-CN" sz="2400" smtClean="0">
                <a:solidFill>
                  <a:srgbClr val="C00000"/>
                </a:solidFill>
                <a:effectLst>
                  <a:outerShdw blurRad="38100" dist="38100" dir="2700000" algn="tl">
                    <a:srgbClr val="C0C0C0"/>
                  </a:outerShdw>
                </a:effectLst>
                <a:ea typeface="黑体" panose="02010609060101010101" pitchFamily="49" charset="-122"/>
                <a:cs typeface="Arial" panose="020B0604020202020204" pitchFamily="34" charset="0"/>
              </a:rPr>
              <a:t>0.61</a:t>
            </a:r>
            <a:r>
              <a:rPr lang="el-GR" altLang="zh-CN" sz="2400">
                <a:solidFill>
                  <a:srgbClr val="C00000"/>
                </a:solidFill>
                <a:effectLst>
                  <a:outerShdw blurRad="38100" dist="38100" dir="2700000" algn="tl">
                    <a:srgbClr val="C0C0C0"/>
                  </a:outerShdw>
                </a:effectLst>
                <a:ea typeface="黑体" panose="02010609060101010101" pitchFamily="49" charset="-122"/>
                <a:cs typeface="Arial" panose="020B0604020202020204" pitchFamily="34" charset="0"/>
              </a:rPr>
              <a:t>λ</a:t>
            </a:r>
            <a:r>
              <a:rPr lang="en-US" altLang="zh-CN" sz="2400">
                <a:solidFill>
                  <a:srgbClr val="C00000"/>
                </a:solidFill>
                <a:effectLst>
                  <a:outerShdw blurRad="38100" dist="38100" dir="2700000" algn="tl">
                    <a:srgbClr val="C0C0C0"/>
                  </a:outerShdw>
                </a:effectLst>
                <a:ea typeface="黑体" panose="02010609060101010101" pitchFamily="49" charset="-122"/>
                <a:cs typeface="Arial" panose="020B0604020202020204" pitchFamily="34" charset="0"/>
              </a:rPr>
              <a:t> / N.A</a:t>
            </a:r>
            <a:r>
              <a:rPr lang="en-US" altLang="zh-CN" sz="2400" smtClean="0">
                <a:solidFill>
                  <a:srgbClr val="C00000"/>
                </a:solidFill>
                <a:effectLst>
                  <a:outerShdw blurRad="38100" dist="38100" dir="2700000" algn="tl">
                    <a:srgbClr val="C0C0C0"/>
                  </a:outerShdw>
                </a:effectLst>
                <a:ea typeface="黑体" panose="02010609060101010101" pitchFamily="49" charset="-122"/>
                <a:cs typeface="Arial" panose="020B0604020202020204" pitchFamily="34" charset="0"/>
              </a:rPr>
              <a:t>.</a:t>
            </a:r>
            <a:r>
              <a:rPr lang="en-US" altLang="zh-CN" smtClean="0">
                <a:solidFill>
                  <a:srgbClr val="C00000"/>
                </a:solidFill>
                <a:effectLst>
                  <a:outerShdw blurRad="38100" dist="38100" dir="2700000" algn="tl">
                    <a:srgbClr val="C0C0C0"/>
                  </a:outerShdw>
                </a:effectLst>
                <a:ea typeface="黑体" panose="02010609060101010101" pitchFamily="49" charset="-122"/>
                <a:cs typeface="Arial" panose="020B0604020202020204" pitchFamily="34" charset="0"/>
              </a:rPr>
              <a:t> </a:t>
            </a:r>
            <a:r>
              <a:rPr lang="en-US" altLang="zh-CN" sz="2400" smtClean="0">
                <a:solidFill>
                  <a:srgbClr val="C00000"/>
                </a:solidFill>
                <a:effectLst>
                  <a:outerShdw blurRad="38100" dist="38100" dir="2700000" algn="tl">
                    <a:srgbClr val="C0C0C0"/>
                  </a:outerShdw>
                </a:effectLst>
                <a:ea typeface="黑体" panose="02010609060101010101" pitchFamily="49" charset="-122"/>
                <a:cs typeface="Arial" panose="020B0604020202020204" pitchFamily="34" charset="0"/>
              </a:rPr>
              <a:t>= 1.22 </a:t>
            </a:r>
            <a:r>
              <a:rPr lang="el-GR" altLang="zh-CN" sz="2400" smtClean="0">
                <a:solidFill>
                  <a:srgbClr val="C00000"/>
                </a:solidFill>
                <a:effectLst>
                  <a:outerShdw blurRad="38100" dist="38100" dir="2700000" algn="tl">
                    <a:srgbClr val="C0C0C0"/>
                  </a:outerShdw>
                </a:effectLst>
                <a:ea typeface="黑体" panose="02010609060101010101" pitchFamily="49" charset="-122"/>
                <a:cs typeface="Arial" panose="020B0604020202020204" pitchFamily="34" charset="0"/>
              </a:rPr>
              <a:t>λ</a:t>
            </a:r>
            <a:r>
              <a:rPr lang="en-US" altLang="zh-CN" sz="2400" smtClean="0">
                <a:solidFill>
                  <a:srgbClr val="C00000"/>
                </a:solidFill>
                <a:effectLst>
                  <a:outerShdw blurRad="38100" dist="38100" dir="2700000" algn="tl">
                    <a:srgbClr val="C0C0C0"/>
                  </a:outerShdw>
                </a:effectLst>
                <a:ea typeface="黑体" panose="02010609060101010101" pitchFamily="49" charset="-122"/>
                <a:cs typeface="Arial" panose="020B0604020202020204" pitchFamily="34" charset="0"/>
              </a:rPr>
              <a:t>F# </a:t>
            </a:r>
            <a:endParaRPr lang="ru-RU" altLang="zh-CN" sz="2400">
              <a:solidFill>
                <a:srgbClr val="C00000"/>
              </a:solidFill>
              <a:effectLst>
                <a:outerShdw blurRad="38100" dist="38100" dir="2700000" algn="tl">
                  <a:srgbClr val="C0C0C0"/>
                </a:outerShdw>
              </a:effectLst>
              <a:ea typeface="黑体" panose="02010609060101010101" pitchFamily="49" charset="-122"/>
              <a:cs typeface="Arial" panose="020B0604020202020204" pitchFamily="34" charset="0"/>
            </a:endParaRPr>
          </a:p>
        </p:txBody>
      </p:sp>
      <p:graphicFrame>
        <p:nvGraphicFramePr>
          <p:cNvPr id="36" name="Object 30"/>
          <p:cNvGraphicFramePr>
            <a:graphicFrameLocks noChangeAspect="1"/>
          </p:cNvGraphicFramePr>
          <p:nvPr>
            <p:extLst>
              <p:ext uri="{D42A27DB-BD31-4B8C-83A1-F6EECF244321}">
                <p14:modId xmlns:p14="http://schemas.microsoft.com/office/powerpoint/2010/main" val="2078049964"/>
              </p:ext>
            </p:extLst>
          </p:nvPr>
        </p:nvGraphicFramePr>
        <p:xfrm>
          <a:off x="748639" y="3681407"/>
          <a:ext cx="4392613" cy="2871788"/>
        </p:xfrm>
        <a:graphic>
          <a:graphicData uri="http://schemas.openxmlformats.org/presentationml/2006/ole">
            <mc:AlternateContent xmlns:mc="http://schemas.openxmlformats.org/markup-compatibility/2006">
              <mc:Choice xmlns:v="urn:schemas-microsoft-com:vml" Requires="v">
                <p:oleObj spid="_x0000_s41045" name="Image" r:id="rId4" imgW="12647619" imgH="8266667" progId="Photoshop.Image.9">
                  <p:embed/>
                </p:oleObj>
              </mc:Choice>
              <mc:Fallback>
                <p:oleObj name="Image" r:id="rId4" imgW="12647619" imgH="8266667" progId="Photoshop.Image.9">
                  <p:embed/>
                  <p:pic>
                    <p:nvPicPr>
                      <p:cNvPr id="11294" name="Object 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639" y="3681407"/>
                        <a:ext cx="4392613" cy="2871788"/>
                      </a:xfrm>
                      <a:prstGeom prst="rect">
                        <a:avLst/>
                      </a:prstGeom>
                      <a:noFill/>
                      <a:ln w="28575" algn="ctr">
                        <a:solidFill>
                          <a:srgbClr val="6666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 name="Text Box 31"/>
          <p:cNvSpPr txBox="1">
            <a:spLocks noChangeArrowheads="1"/>
          </p:cNvSpPr>
          <p:nvPr/>
        </p:nvSpPr>
        <p:spPr bwMode="auto">
          <a:xfrm>
            <a:off x="1539214" y="3608382"/>
            <a:ext cx="122555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利用光线</a:t>
            </a:r>
          </a:p>
        </p:txBody>
      </p:sp>
      <p:sp>
        <p:nvSpPr>
          <p:cNvPr id="38" name="Text Box 32"/>
          <p:cNvSpPr txBox="1">
            <a:spLocks noChangeArrowheads="1"/>
          </p:cNvSpPr>
          <p:nvPr/>
        </p:nvSpPr>
        <p:spPr bwMode="auto">
          <a:xfrm>
            <a:off x="1539214" y="4970457"/>
            <a:ext cx="122555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利用光线</a:t>
            </a:r>
          </a:p>
        </p:txBody>
      </p:sp>
      <p:sp>
        <p:nvSpPr>
          <p:cNvPr id="39" name="Text Box 33"/>
          <p:cNvSpPr txBox="1">
            <a:spLocks noChangeArrowheads="1"/>
          </p:cNvSpPr>
          <p:nvPr/>
        </p:nvSpPr>
        <p:spPr bwMode="auto">
          <a:xfrm>
            <a:off x="604177" y="6200770"/>
            <a:ext cx="122555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损失光线</a:t>
            </a:r>
          </a:p>
        </p:txBody>
      </p:sp>
      <p:sp>
        <p:nvSpPr>
          <p:cNvPr id="40" name="Text Box 34"/>
          <p:cNvSpPr txBox="1">
            <a:spLocks noChangeArrowheads="1"/>
          </p:cNvSpPr>
          <p:nvPr/>
        </p:nvSpPr>
        <p:spPr bwMode="auto">
          <a:xfrm>
            <a:off x="604177" y="4754557"/>
            <a:ext cx="122555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损失光线</a:t>
            </a:r>
          </a:p>
        </p:txBody>
      </p:sp>
      <p:sp>
        <p:nvSpPr>
          <p:cNvPr id="41" name="Text Box 35"/>
          <p:cNvSpPr txBox="1">
            <a:spLocks noChangeArrowheads="1"/>
          </p:cNvSpPr>
          <p:nvPr/>
        </p:nvSpPr>
        <p:spPr bwMode="auto">
          <a:xfrm>
            <a:off x="1972602" y="4683120"/>
            <a:ext cx="122555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物镜</a:t>
            </a:r>
          </a:p>
        </p:txBody>
      </p:sp>
      <p:sp>
        <p:nvSpPr>
          <p:cNvPr id="42" name="Text Box 36"/>
          <p:cNvSpPr txBox="1">
            <a:spLocks noChangeArrowheads="1"/>
          </p:cNvSpPr>
          <p:nvPr/>
        </p:nvSpPr>
        <p:spPr bwMode="auto">
          <a:xfrm>
            <a:off x="2834614" y="4689470"/>
            <a:ext cx="122555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筒镜</a:t>
            </a:r>
          </a:p>
        </p:txBody>
      </p:sp>
      <p:sp>
        <p:nvSpPr>
          <p:cNvPr id="43" name="Text Box 37"/>
          <p:cNvSpPr txBox="1">
            <a:spLocks noChangeArrowheads="1"/>
          </p:cNvSpPr>
          <p:nvPr/>
        </p:nvSpPr>
        <p:spPr bwMode="auto">
          <a:xfrm>
            <a:off x="3988727" y="5984870"/>
            <a:ext cx="122555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点光源像</a:t>
            </a:r>
          </a:p>
        </p:txBody>
      </p:sp>
      <p:sp>
        <p:nvSpPr>
          <p:cNvPr id="44" name="Text Box 38"/>
          <p:cNvSpPr txBox="1">
            <a:spLocks noChangeArrowheads="1"/>
          </p:cNvSpPr>
          <p:nvPr/>
        </p:nvSpPr>
        <p:spPr bwMode="auto">
          <a:xfrm>
            <a:off x="3987139" y="4545007"/>
            <a:ext cx="122555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点光源像</a:t>
            </a:r>
          </a:p>
        </p:txBody>
      </p:sp>
      <p:graphicFrame>
        <p:nvGraphicFramePr>
          <p:cNvPr id="45" name="Object 40"/>
          <p:cNvGraphicFramePr>
            <a:graphicFrameLocks noChangeAspect="1"/>
          </p:cNvGraphicFramePr>
          <p:nvPr>
            <p:extLst>
              <p:ext uri="{D42A27DB-BD31-4B8C-83A1-F6EECF244321}">
                <p14:modId xmlns:p14="http://schemas.microsoft.com/office/powerpoint/2010/main" val="2043844809"/>
              </p:ext>
            </p:extLst>
          </p:nvPr>
        </p:nvGraphicFramePr>
        <p:xfrm>
          <a:off x="5732235" y="343000"/>
          <a:ext cx="3146425" cy="6080125"/>
        </p:xfrm>
        <a:graphic>
          <a:graphicData uri="http://schemas.openxmlformats.org/presentationml/2006/ole">
            <mc:AlternateContent xmlns:mc="http://schemas.openxmlformats.org/markup-compatibility/2006">
              <mc:Choice xmlns:v="urn:schemas-microsoft-com:vml" Requires="v">
                <p:oleObj spid="_x0000_s41046" name="Image" r:id="rId6" imgW="6133333" imgH="11847619" progId="Photoshop.Image.9">
                  <p:embed/>
                </p:oleObj>
              </mc:Choice>
              <mc:Fallback>
                <p:oleObj name="Image" r:id="rId6" imgW="6133333" imgH="11847619" progId="Photoshop.Image.9">
                  <p:embed/>
                  <p:pic>
                    <p:nvPicPr>
                      <p:cNvPr id="11304" name="Object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32235" y="343000"/>
                        <a:ext cx="3146425" cy="6080125"/>
                      </a:xfrm>
                      <a:prstGeom prst="rect">
                        <a:avLst/>
                      </a:prstGeom>
                      <a:noFill/>
                      <a:ln w="28575" algn="ctr">
                        <a:solidFill>
                          <a:srgbClr val="6666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6" name="Text Box 41"/>
          <p:cNvSpPr txBox="1">
            <a:spLocks noChangeArrowheads="1"/>
          </p:cNvSpPr>
          <p:nvPr/>
        </p:nvSpPr>
        <p:spPr bwMode="auto">
          <a:xfrm>
            <a:off x="6356453" y="343000"/>
            <a:ext cx="1980029" cy="769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000" i="0">
                <a:solidFill>
                  <a:schemeClr val="tx1"/>
                </a:solidFill>
                <a:latin typeface="黑体" panose="02010609060101010101" pitchFamily="49" charset="-122"/>
                <a:ea typeface="黑体" panose="02010609060101010101" pitchFamily="49" charset="-122"/>
              </a:rPr>
              <a:t>艾里斑与分辨率</a:t>
            </a:r>
          </a:p>
          <a:p>
            <a:endParaRPr lang="en-US" altLang="zh-CN" sz="2400" b="1" i="0">
              <a:solidFill>
                <a:schemeClr val="tx1"/>
              </a:solidFill>
            </a:endParaRPr>
          </a:p>
        </p:txBody>
      </p:sp>
      <p:sp>
        <p:nvSpPr>
          <p:cNvPr id="47" name="Text Box 52"/>
          <p:cNvSpPr txBox="1">
            <a:spLocks noChangeArrowheads="1"/>
          </p:cNvSpPr>
          <p:nvPr/>
        </p:nvSpPr>
        <p:spPr bwMode="auto">
          <a:xfrm>
            <a:off x="6013944" y="3412701"/>
            <a:ext cx="1005403"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i="0" smtClean="0">
                <a:solidFill>
                  <a:schemeClr val="tx1"/>
                </a:solidFill>
                <a:latin typeface="Arial" panose="020B0604020202020204" pitchFamily="34" charset="0"/>
                <a:ea typeface="黑体" panose="02010609060101010101" pitchFamily="49" charset="-122"/>
                <a:cs typeface="Arial" panose="020B0604020202020204" pitchFamily="34" charset="0"/>
              </a:rPr>
              <a:t>清晰分辨</a:t>
            </a:r>
            <a:endPar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endParaRPr>
          </a:p>
        </p:txBody>
      </p:sp>
      <p:sp>
        <p:nvSpPr>
          <p:cNvPr id="48" name="Text Box 53"/>
          <p:cNvSpPr txBox="1">
            <a:spLocks noChangeArrowheads="1"/>
          </p:cNvSpPr>
          <p:nvPr/>
        </p:nvSpPr>
        <p:spPr bwMode="auto">
          <a:xfrm>
            <a:off x="7591443" y="3402112"/>
            <a:ext cx="1005403"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i="0" smtClean="0">
                <a:solidFill>
                  <a:schemeClr val="tx1"/>
                </a:solidFill>
                <a:latin typeface="Arial" panose="020B0604020202020204" pitchFamily="34" charset="0"/>
                <a:ea typeface="黑体" panose="02010609060101010101" pitchFamily="49" charset="-122"/>
                <a:cs typeface="Arial" panose="020B0604020202020204" pitchFamily="34" charset="0"/>
              </a:rPr>
              <a:t>恰好分辨</a:t>
            </a:r>
            <a:endPar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endParaRPr>
          </a:p>
        </p:txBody>
      </p:sp>
      <p:sp>
        <p:nvSpPr>
          <p:cNvPr id="49" name="Rectangle 56"/>
          <p:cNvSpPr>
            <a:spLocks noChangeArrowheads="1"/>
          </p:cNvSpPr>
          <p:nvPr/>
        </p:nvSpPr>
        <p:spPr bwMode="auto">
          <a:xfrm>
            <a:off x="2788217" y="2651779"/>
            <a:ext cx="3600450" cy="10772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en-US" altLang="zh-CN" sz="16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                </a:t>
            </a:r>
            <a:r>
              <a:rPr kumimoji="1" lang="zh-CN" altLang="en-US" sz="16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分辨率            </a:t>
            </a:r>
            <a:r>
              <a:rPr kumimoji="1" lang="en-US" altLang="zh-CN" sz="16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N.A.</a:t>
            </a:r>
          </a:p>
          <a:p>
            <a:pPr algn="l"/>
            <a:r>
              <a:rPr kumimoji="1" lang="zh-CN" altLang="en-US" sz="1600" i="0" smtClean="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干镜</a:t>
            </a:r>
            <a:r>
              <a:rPr kumimoji="1" lang="ja-JP" altLang="en-US" sz="1600" i="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　</a:t>
            </a:r>
            <a:r>
              <a:rPr kumimoji="1" lang="ja-JP" altLang="en-US" sz="1600" i="0" smtClean="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    </a:t>
            </a:r>
            <a:r>
              <a:rPr kumimoji="1" lang="zh-CN" altLang="en-US" sz="1600" i="0" smtClean="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大约</a:t>
            </a:r>
            <a:r>
              <a:rPr kumimoji="1" lang="en-US" altLang="ja-JP" sz="1600" i="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300 nm </a:t>
            </a:r>
            <a:r>
              <a:rPr kumimoji="1" lang="en-US" altLang="zh-CN" sz="1600" i="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    </a:t>
            </a:r>
            <a:r>
              <a:rPr kumimoji="1" lang="en-US" altLang="ja-JP" sz="1600" i="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0.95</a:t>
            </a:r>
          </a:p>
          <a:p>
            <a:pPr algn="l"/>
            <a:r>
              <a:rPr kumimoji="1" lang="zh-CN" altLang="en-US" sz="1600" i="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油镜</a:t>
            </a:r>
            <a:r>
              <a:rPr kumimoji="1" lang="ja-JP" altLang="en-US" sz="1600" i="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　 </a:t>
            </a:r>
            <a:r>
              <a:rPr kumimoji="1" lang="ja-JP" altLang="zh-CN" sz="1600" i="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 </a:t>
            </a:r>
            <a:r>
              <a:rPr kumimoji="1" lang="ja-JP" altLang="en-US" sz="1600" i="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 </a:t>
            </a:r>
            <a:r>
              <a:rPr kumimoji="1" lang="ja-JP" altLang="en-US" sz="1600" i="0" smtClean="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 </a:t>
            </a:r>
            <a:r>
              <a:rPr kumimoji="1" lang="zh-CN" altLang="en-US" sz="1600" i="0" smtClean="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大约</a:t>
            </a:r>
            <a:r>
              <a:rPr kumimoji="1" lang="en-US" altLang="ja-JP" sz="1600" i="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200 nm</a:t>
            </a:r>
            <a:r>
              <a:rPr kumimoji="1" lang="en-US" altLang="zh-CN" sz="1600" i="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     </a:t>
            </a:r>
            <a:r>
              <a:rPr kumimoji="1" lang="en-US" altLang="ja-JP" sz="1600" i="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1.40</a:t>
            </a:r>
          </a:p>
          <a:p>
            <a:pPr algn="l"/>
            <a:endParaRPr kumimoji="1" lang="en-US" altLang="ja-JP" sz="1600" i="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endParaRPr>
          </a:p>
        </p:txBody>
      </p:sp>
      <p:sp>
        <p:nvSpPr>
          <p:cNvPr id="50" name="Rectangle 57"/>
          <p:cNvSpPr>
            <a:spLocks noChangeArrowheads="1"/>
          </p:cNvSpPr>
          <p:nvPr/>
        </p:nvSpPr>
        <p:spPr bwMode="auto">
          <a:xfrm>
            <a:off x="177476" y="1467609"/>
            <a:ext cx="5314275"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a:latin typeface="黑体" panose="02010609060101010101" pitchFamily="49" charset="-122"/>
                <a:ea typeface="黑体" panose="02010609060101010101" pitchFamily="49" charset="-122"/>
              </a:rPr>
              <a:t>　</a:t>
            </a:r>
            <a:r>
              <a:rPr kumimoji="1" lang="en-US" altLang="zh-CN" sz="2400">
                <a:latin typeface="黑体" panose="02010609060101010101" pitchFamily="49" charset="-122"/>
                <a:ea typeface="黑体" panose="02010609060101010101" pitchFamily="49" charset="-122"/>
              </a:rPr>
              <a:t>——</a:t>
            </a:r>
            <a:r>
              <a:rPr kumimoji="1" lang="zh-CN" altLang="en-US" sz="2400">
                <a:latin typeface="黑体" panose="02010609060101010101" pitchFamily="49" charset="-122"/>
                <a:ea typeface="黑体" panose="02010609060101010101" pitchFamily="49" charset="-122"/>
              </a:rPr>
              <a:t>分辨率</a:t>
            </a:r>
            <a:r>
              <a:rPr kumimoji="1" lang="zh-CN" altLang="en-US" sz="2400">
                <a:solidFill>
                  <a:srgbClr val="C00000"/>
                </a:solidFill>
                <a:latin typeface="黑体" panose="02010609060101010101" pitchFamily="49" charset="-122"/>
                <a:ea typeface="黑体" panose="02010609060101010101" pitchFamily="49" charset="-122"/>
              </a:rPr>
              <a:t>与放大倍数</a:t>
            </a:r>
            <a:r>
              <a:rPr kumimoji="1" lang="zh-CN" altLang="en-US" sz="2800">
                <a:solidFill>
                  <a:srgbClr val="C00000"/>
                </a:solidFill>
                <a:latin typeface="黑体" panose="02010609060101010101" pitchFamily="49" charset="-122"/>
                <a:ea typeface="黑体" panose="02010609060101010101" pitchFamily="49" charset="-122"/>
              </a:rPr>
              <a:t>没有</a:t>
            </a:r>
            <a:r>
              <a:rPr kumimoji="1" lang="zh-CN" altLang="en-US" sz="2800" smtClean="0">
                <a:solidFill>
                  <a:srgbClr val="C00000"/>
                </a:solidFill>
                <a:latin typeface="黑体" panose="02010609060101010101" pitchFamily="49" charset="-122"/>
                <a:ea typeface="黑体" panose="02010609060101010101" pitchFamily="49" charset="-122"/>
              </a:rPr>
              <a:t>关系</a:t>
            </a:r>
            <a:r>
              <a:rPr kumimoji="1" lang="zh-CN" altLang="en-US" sz="2400" smtClean="0">
                <a:latin typeface="黑体" panose="02010609060101010101" pitchFamily="49" charset="-122"/>
                <a:ea typeface="黑体" panose="02010609060101010101" pitchFamily="49" charset="-122"/>
              </a:rPr>
              <a:t>！</a:t>
            </a:r>
            <a:endParaRPr kumimoji="1" lang="zh-CN" altLang="en-US" sz="2400">
              <a:latin typeface="黑体" panose="02010609060101010101" pitchFamily="49" charset="-122"/>
              <a:ea typeface="黑体" panose="02010609060101010101" pitchFamily="49" charset="-122"/>
            </a:endParaRPr>
          </a:p>
        </p:txBody>
      </p:sp>
      <p:sp>
        <p:nvSpPr>
          <p:cNvPr id="51" name="Rectangle 58"/>
          <p:cNvSpPr>
            <a:spLocks noChangeArrowheads="1"/>
          </p:cNvSpPr>
          <p:nvPr/>
        </p:nvSpPr>
        <p:spPr bwMode="auto">
          <a:xfrm>
            <a:off x="340292" y="2871911"/>
            <a:ext cx="3457575"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en-US" altLang="ja-JP" sz="16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λ</a:t>
            </a:r>
            <a:r>
              <a:rPr kumimoji="1" lang="ja-JP" altLang="en-US" sz="16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a:t>
            </a:r>
            <a:r>
              <a:rPr kumimoji="1" lang="ja-JP" altLang="zh-CN" sz="16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 </a:t>
            </a:r>
            <a:r>
              <a:rPr kumimoji="1" lang="ja-JP" altLang="en-US" sz="16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 </a:t>
            </a:r>
            <a:r>
              <a:rPr kumimoji="1" lang="ja-JP" altLang="zh-CN" sz="16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 </a:t>
            </a:r>
            <a:r>
              <a:rPr kumimoji="1" lang="zh-CN" altLang="en-US" sz="16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光的波长</a:t>
            </a:r>
            <a:r>
              <a:rPr kumimoji="1" lang="ja-JP" altLang="en-US" sz="16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a:t>
            </a:r>
            <a:r>
              <a:rPr kumimoji="1" lang="en-US" altLang="ja-JP" sz="16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550 nm</a:t>
            </a:r>
            <a:r>
              <a:rPr kumimoji="1" lang="ja-JP" altLang="en-US" sz="16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a:t>
            </a:r>
          </a:p>
          <a:p>
            <a:pPr algn="l"/>
            <a:r>
              <a:rPr kumimoji="1" lang="en-US" altLang="ja-JP" sz="16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NA</a:t>
            </a:r>
            <a:r>
              <a:rPr kumimoji="1" lang="ja-JP" altLang="en-US" sz="16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a:t>
            </a:r>
            <a:r>
              <a:rPr kumimoji="1" lang="zh-CN" altLang="en-US" sz="16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rPr>
              <a:t>物镜的数值孔径</a:t>
            </a:r>
            <a:endParaRPr kumimoji="1" lang="ja-JP" altLang="en-US" sz="1600" i="0">
              <a:solidFill>
                <a:schemeClr val="tx1"/>
              </a:solidFill>
              <a:effectLst>
                <a:outerShdw blurRad="38100" dist="38100" dir="2700000" algn="tl">
                  <a:srgbClr val="C0C0C0"/>
                </a:outerShdw>
              </a:effectLst>
              <a:latin typeface="Arial" panose="020B0604020202020204" pitchFamily="34" charset="0"/>
              <a:ea typeface="黑体" panose="02010609060101010101" pitchFamily="49" charset="-122"/>
              <a:cs typeface="Arial" panose="020B0604020202020204" pitchFamily="34" charset="0"/>
            </a:endParaRPr>
          </a:p>
        </p:txBody>
      </p:sp>
      <p:graphicFrame>
        <p:nvGraphicFramePr>
          <p:cNvPr id="53" name="对象 52"/>
          <p:cNvGraphicFramePr>
            <a:graphicFrameLocks noChangeAspect="1"/>
          </p:cNvGraphicFramePr>
          <p:nvPr>
            <p:extLst>
              <p:ext uri="{D42A27DB-BD31-4B8C-83A1-F6EECF244321}">
                <p14:modId xmlns:p14="http://schemas.microsoft.com/office/powerpoint/2010/main" val="1742042094"/>
              </p:ext>
            </p:extLst>
          </p:nvPr>
        </p:nvGraphicFramePr>
        <p:xfrm>
          <a:off x="7518513" y="4555377"/>
          <a:ext cx="1030288" cy="501650"/>
        </p:xfrm>
        <a:graphic>
          <a:graphicData uri="http://schemas.openxmlformats.org/presentationml/2006/ole">
            <mc:AlternateContent xmlns:mc="http://schemas.openxmlformats.org/markup-compatibility/2006">
              <mc:Choice xmlns:v="urn:schemas-microsoft-com:vml" Requires="v">
                <p:oleObj spid="_x0000_s41047" name="Equation" r:id="rId8" imgW="495000" imgH="241200" progId="Equation.DSMT4">
                  <p:embed/>
                </p:oleObj>
              </mc:Choice>
              <mc:Fallback>
                <p:oleObj name="Equation" r:id="rId8" imgW="495000" imgH="241200" progId="Equation.DSMT4">
                  <p:embed/>
                  <p:pic>
                    <p:nvPicPr>
                      <p:cNvPr id="84" name="对象 83"/>
                      <p:cNvPicPr/>
                      <p:nvPr/>
                    </p:nvPicPr>
                    <p:blipFill>
                      <a:blip r:embed="rId9"/>
                      <a:stretch>
                        <a:fillRect/>
                      </a:stretch>
                    </p:blipFill>
                    <p:spPr>
                      <a:xfrm>
                        <a:off x="7518513" y="4555377"/>
                        <a:ext cx="1030288" cy="501650"/>
                      </a:xfrm>
                      <a:prstGeom prst="rect">
                        <a:avLst/>
                      </a:prstGeom>
                      <a:solidFill>
                        <a:schemeClr val="bg2">
                          <a:alpha val="76000"/>
                        </a:schemeClr>
                      </a:solidFill>
                    </p:spPr>
                  </p:pic>
                </p:oleObj>
              </mc:Fallback>
            </mc:AlternateContent>
          </a:graphicData>
        </a:graphic>
      </p:graphicFrame>
      <p:cxnSp>
        <p:nvCxnSpPr>
          <p:cNvPr id="3" name="直接箭头连接符 2"/>
          <p:cNvCxnSpPr/>
          <p:nvPr/>
        </p:nvCxnSpPr>
        <p:spPr>
          <a:xfrm flipV="1">
            <a:off x="7909606" y="4252686"/>
            <a:ext cx="219922" cy="1"/>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5" name="直接连接符 4"/>
          <p:cNvCxnSpPr/>
          <p:nvPr/>
        </p:nvCxnSpPr>
        <p:spPr>
          <a:xfrm>
            <a:off x="7909606" y="3946936"/>
            <a:ext cx="0" cy="556796"/>
          </a:xfrm>
          <a:prstGeom prst="line">
            <a:avLst/>
          </a:prstGeom>
          <a:ln w="19050"/>
        </p:spPr>
        <p:style>
          <a:lnRef idx="1">
            <a:schemeClr val="dk1"/>
          </a:lnRef>
          <a:fillRef idx="0">
            <a:schemeClr val="dk1"/>
          </a:fillRef>
          <a:effectRef idx="0">
            <a:schemeClr val="dk1"/>
          </a:effectRef>
          <a:fontRef idx="minor">
            <a:schemeClr val="tx1"/>
          </a:fontRef>
        </p:style>
      </p:cxnSp>
      <p:cxnSp>
        <p:nvCxnSpPr>
          <p:cNvPr id="54" name="直接连接符 53"/>
          <p:cNvCxnSpPr/>
          <p:nvPr/>
        </p:nvCxnSpPr>
        <p:spPr>
          <a:xfrm>
            <a:off x="8118701" y="3974288"/>
            <a:ext cx="0" cy="556796"/>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023611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11" name="Text Box 4"/>
          <p:cNvSpPr txBox="1">
            <a:spLocks noChangeArrowheads="1"/>
          </p:cNvSpPr>
          <p:nvPr/>
        </p:nvSpPr>
        <p:spPr bwMode="auto">
          <a:xfrm>
            <a:off x="456636" y="939219"/>
            <a:ext cx="879373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3600" i="0" smtClean="0">
                <a:solidFill>
                  <a:schemeClr val="tx1"/>
                </a:solidFill>
                <a:latin typeface="Arial" panose="020B0604020202020204" pitchFamily="34" charset="0"/>
                <a:ea typeface="黑体" panose="02010609060101010101" pitchFamily="49" charset="-122"/>
                <a:cs typeface="Arial" panose="020B0604020202020204" pitchFamily="34" charset="0"/>
              </a:rPr>
              <a:t>物镜 </a:t>
            </a:r>
            <a:r>
              <a:rPr lang="en-US" altLang="zh-CN" sz="3600" i="0" smtClean="0">
                <a:solidFill>
                  <a:schemeClr val="tx1"/>
                </a:solidFill>
                <a:latin typeface="Arial" panose="020B0604020202020204" pitchFamily="34" charset="0"/>
                <a:ea typeface="黑体" panose="02010609060101010101" pitchFamily="49" charset="-122"/>
                <a:cs typeface="Arial" panose="020B0604020202020204" pitchFamily="34" charset="0"/>
              </a:rPr>
              <a:t>—— </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工作</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距离（</a:t>
            </a:r>
            <a:r>
              <a:rPr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rPr>
              <a:t>Working Distance</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a:t>
            </a:r>
          </a:p>
        </p:txBody>
      </p:sp>
      <p:pic>
        <p:nvPicPr>
          <p:cNvPr id="35" name="Picture 14" descr="specificationsfigure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925" y="3108325"/>
            <a:ext cx="3816350" cy="3489325"/>
          </a:xfrm>
          <a:prstGeom prst="rect">
            <a:avLst/>
          </a:prstGeom>
          <a:noFill/>
          <a:ln w="28575">
            <a:solidFill>
              <a:srgbClr val="666699"/>
            </a:solidFill>
            <a:miter lim="800000"/>
            <a:headEnd/>
            <a:tailEnd/>
          </a:ln>
          <a:extLst>
            <a:ext uri="{909E8E84-426E-40DD-AFC4-6F175D3DCCD1}">
              <a14:hiddenFill xmlns:a14="http://schemas.microsoft.com/office/drawing/2010/main">
                <a:solidFill>
                  <a:srgbClr val="FFFFFF"/>
                </a:solidFill>
              </a14:hiddenFill>
            </a:ext>
          </a:extLst>
        </p:spPr>
      </p:pic>
      <p:sp>
        <p:nvSpPr>
          <p:cNvPr id="36" name="Rectangle 15"/>
          <p:cNvSpPr>
            <a:spLocks noChangeArrowheads="1"/>
          </p:cNvSpPr>
          <p:nvPr/>
        </p:nvSpPr>
        <p:spPr bwMode="auto">
          <a:xfrm>
            <a:off x="6804025" y="4764088"/>
            <a:ext cx="647700" cy="287337"/>
          </a:xfrm>
          <a:prstGeom prst="rect">
            <a:avLst/>
          </a:prstGeom>
          <a:noFill/>
          <a:ln w="25400" algn="ctr">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37" name="Text Box 16"/>
          <p:cNvSpPr txBox="1">
            <a:spLocks noChangeArrowheads="1"/>
          </p:cNvSpPr>
          <p:nvPr/>
        </p:nvSpPr>
        <p:spPr bwMode="auto">
          <a:xfrm>
            <a:off x="7524750" y="4324350"/>
            <a:ext cx="12446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数值孔径</a:t>
            </a:r>
          </a:p>
        </p:txBody>
      </p:sp>
      <p:sp>
        <p:nvSpPr>
          <p:cNvPr id="38" name="Text Box 17"/>
          <p:cNvSpPr txBox="1">
            <a:spLocks noChangeArrowheads="1"/>
          </p:cNvSpPr>
          <p:nvPr/>
        </p:nvSpPr>
        <p:spPr bwMode="auto">
          <a:xfrm>
            <a:off x="7524750" y="5051425"/>
            <a:ext cx="7207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色环</a:t>
            </a:r>
          </a:p>
        </p:txBody>
      </p:sp>
      <p:sp>
        <p:nvSpPr>
          <p:cNvPr id="39" name="Text Box 18"/>
          <p:cNvSpPr txBox="1">
            <a:spLocks noChangeArrowheads="1"/>
          </p:cNvSpPr>
          <p:nvPr/>
        </p:nvSpPr>
        <p:spPr bwMode="auto">
          <a:xfrm>
            <a:off x="7524750" y="5411788"/>
            <a:ext cx="12446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校正环</a:t>
            </a:r>
          </a:p>
        </p:txBody>
      </p:sp>
      <p:sp>
        <p:nvSpPr>
          <p:cNvPr id="40" name="Text Box 19"/>
          <p:cNvSpPr txBox="1">
            <a:spLocks noChangeArrowheads="1"/>
          </p:cNvSpPr>
          <p:nvPr/>
        </p:nvSpPr>
        <p:spPr bwMode="auto">
          <a:xfrm>
            <a:off x="7308850" y="6011863"/>
            <a:ext cx="13684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前镜头装置</a:t>
            </a:r>
          </a:p>
        </p:txBody>
      </p:sp>
      <p:sp>
        <p:nvSpPr>
          <p:cNvPr id="41" name="Text Box 20"/>
          <p:cNvSpPr txBox="1">
            <a:spLocks noChangeArrowheads="1"/>
          </p:cNvSpPr>
          <p:nvPr/>
        </p:nvSpPr>
        <p:spPr bwMode="auto">
          <a:xfrm>
            <a:off x="7524750" y="4714875"/>
            <a:ext cx="12446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rgbClr val="FF0000"/>
                </a:solidFill>
                <a:latin typeface="Arial" panose="020B0604020202020204" pitchFamily="34" charset="0"/>
                <a:ea typeface="黑体" panose="02010609060101010101" pitchFamily="49" charset="-122"/>
                <a:cs typeface="Arial" panose="020B0604020202020204" pitchFamily="34" charset="0"/>
              </a:rPr>
              <a:t>工作距离</a:t>
            </a:r>
          </a:p>
        </p:txBody>
      </p:sp>
      <p:sp>
        <p:nvSpPr>
          <p:cNvPr id="42" name="Text Box 21"/>
          <p:cNvSpPr txBox="1">
            <a:spLocks noChangeArrowheads="1"/>
          </p:cNvSpPr>
          <p:nvPr/>
        </p:nvSpPr>
        <p:spPr bwMode="auto">
          <a:xfrm>
            <a:off x="7524750" y="4043363"/>
            <a:ext cx="12446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色差校正</a:t>
            </a:r>
          </a:p>
        </p:txBody>
      </p:sp>
      <p:sp>
        <p:nvSpPr>
          <p:cNvPr id="43" name="Text Box 22"/>
          <p:cNvSpPr txBox="1">
            <a:spLocks noChangeArrowheads="1"/>
          </p:cNvSpPr>
          <p:nvPr/>
        </p:nvSpPr>
        <p:spPr bwMode="auto">
          <a:xfrm>
            <a:off x="7524750" y="3490913"/>
            <a:ext cx="12446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固定螺纹</a:t>
            </a:r>
          </a:p>
        </p:txBody>
      </p:sp>
      <p:sp>
        <p:nvSpPr>
          <p:cNvPr id="44" name="Text Box 23"/>
          <p:cNvSpPr txBox="1">
            <a:spLocks noChangeArrowheads="1"/>
          </p:cNvSpPr>
          <p:nvPr/>
        </p:nvSpPr>
        <p:spPr bwMode="auto">
          <a:xfrm>
            <a:off x="5148263" y="3540125"/>
            <a:ext cx="12446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生产商</a:t>
            </a:r>
          </a:p>
        </p:txBody>
      </p:sp>
      <p:sp>
        <p:nvSpPr>
          <p:cNvPr id="45" name="Text Box 24"/>
          <p:cNvSpPr txBox="1">
            <a:spLocks noChangeArrowheads="1"/>
          </p:cNvSpPr>
          <p:nvPr/>
        </p:nvSpPr>
        <p:spPr bwMode="auto">
          <a:xfrm>
            <a:off x="4911725" y="3827463"/>
            <a:ext cx="12446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平场校正</a:t>
            </a:r>
          </a:p>
        </p:txBody>
      </p:sp>
      <p:sp>
        <p:nvSpPr>
          <p:cNvPr id="46" name="Text Box 25"/>
          <p:cNvSpPr txBox="1">
            <a:spLocks noChangeArrowheads="1"/>
          </p:cNvSpPr>
          <p:nvPr/>
        </p:nvSpPr>
        <p:spPr bwMode="auto">
          <a:xfrm>
            <a:off x="5003800" y="4283075"/>
            <a:ext cx="12446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放大倍数</a:t>
            </a:r>
          </a:p>
        </p:txBody>
      </p:sp>
      <p:sp>
        <p:nvSpPr>
          <p:cNvPr id="47" name="Text Box 26"/>
          <p:cNvSpPr txBox="1">
            <a:spLocks noChangeArrowheads="1"/>
          </p:cNvSpPr>
          <p:nvPr/>
        </p:nvSpPr>
        <p:spPr bwMode="auto">
          <a:xfrm>
            <a:off x="4787900" y="4548188"/>
            <a:ext cx="1296988"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特殊观察方式</a:t>
            </a:r>
          </a:p>
        </p:txBody>
      </p:sp>
      <p:sp>
        <p:nvSpPr>
          <p:cNvPr id="48" name="Text Box 27"/>
          <p:cNvSpPr txBox="1">
            <a:spLocks noChangeArrowheads="1"/>
          </p:cNvSpPr>
          <p:nvPr/>
        </p:nvSpPr>
        <p:spPr bwMode="auto">
          <a:xfrm>
            <a:off x="4984750" y="5075238"/>
            <a:ext cx="12446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镜筒长度</a:t>
            </a:r>
          </a:p>
        </p:txBody>
      </p:sp>
      <p:sp>
        <p:nvSpPr>
          <p:cNvPr id="49" name="Text Box 28"/>
          <p:cNvSpPr txBox="1">
            <a:spLocks noChangeArrowheads="1"/>
          </p:cNvSpPr>
          <p:nvPr/>
        </p:nvSpPr>
        <p:spPr bwMode="auto">
          <a:xfrm>
            <a:off x="4787900" y="5411788"/>
            <a:ext cx="12446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盖玻片厚度范围</a:t>
            </a:r>
          </a:p>
        </p:txBody>
      </p:sp>
      <p:sp>
        <p:nvSpPr>
          <p:cNvPr id="50" name="Text Box 29"/>
          <p:cNvSpPr txBox="1">
            <a:spLocks noChangeArrowheads="1"/>
          </p:cNvSpPr>
          <p:nvPr/>
        </p:nvSpPr>
        <p:spPr bwMode="auto">
          <a:xfrm>
            <a:off x="4860925" y="6011863"/>
            <a:ext cx="1655763"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盖玻片厚度刻度</a:t>
            </a:r>
          </a:p>
        </p:txBody>
      </p:sp>
      <p:sp>
        <p:nvSpPr>
          <p:cNvPr id="51" name="Rectangle 5"/>
          <p:cNvSpPr>
            <a:spLocks noChangeArrowheads="1"/>
          </p:cNvSpPr>
          <p:nvPr/>
        </p:nvSpPr>
        <p:spPr bwMode="auto">
          <a:xfrm>
            <a:off x="6127470" y="1556301"/>
            <a:ext cx="3122896" cy="878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har char="•"/>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har char="–"/>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har char="•"/>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har char="–"/>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har char="»"/>
              <a:defRPr>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buChar char="»"/>
              <a:defRPr>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buChar char="»"/>
              <a:defRPr>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buChar char="»"/>
              <a:defRPr>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buChar char="»"/>
              <a:defRPr>
                <a:solidFill>
                  <a:schemeClr val="tx1"/>
                </a:solidFill>
                <a:latin typeface="Arial" panose="020B0604020202020204" pitchFamily="34" charset="0"/>
                <a:ea typeface="宋体" panose="02010600030101010101" pitchFamily="2" charset="-122"/>
              </a:defRPr>
            </a:lvl9pPr>
          </a:lstStyle>
          <a:p>
            <a:pPr algn="ctr">
              <a:buFontTx/>
              <a:buNone/>
            </a:pPr>
            <a:endParaRPr lang="zh-CN" altLang="en-US" sz="2000" i="0">
              <a:ea typeface="黑体" panose="02010609060101010101" pitchFamily="49" charset="-122"/>
              <a:cs typeface="Arial" panose="020B0604020202020204" pitchFamily="34" charset="0"/>
            </a:endParaRPr>
          </a:p>
        </p:txBody>
      </p:sp>
      <p:grpSp>
        <p:nvGrpSpPr>
          <p:cNvPr id="52" name="Group 30"/>
          <p:cNvGrpSpPr>
            <a:grpSpLocks/>
          </p:cNvGrpSpPr>
          <p:nvPr/>
        </p:nvGrpSpPr>
        <p:grpSpPr bwMode="auto">
          <a:xfrm>
            <a:off x="539750" y="1773238"/>
            <a:ext cx="5422813" cy="2471737"/>
            <a:chOff x="975" y="1071"/>
            <a:chExt cx="3647" cy="1784"/>
          </a:xfrm>
        </p:grpSpPr>
        <p:graphicFrame>
          <p:nvGraphicFramePr>
            <p:cNvPr id="53" name="Object 7"/>
            <p:cNvGraphicFramePr>
              <a:graphicFrameLocks noChangeAspect="1"/>
            </p:cNvGraphicFramePr>
            <p:nvPr/>
          </p:nvGraphicFramePr>
          <p:xfrm>
            <a:off x="975" y="1071"/>
            <a:ext cx="3583" cy="1784"/>
          </p:xfrm>
          <a:graphic>
            <a:graphicData uri="http://schemas.openxmlformats.org/presentationml/2006/ole">
              <mc:AlternateContent xmlns:mc="http://schemas.openxmlformats.org/markup-compatibility/2006">
                <mc:Choice xmlns:v="urn:schemas-microsoft-com:vml" Requires="v">
                  <p:oleObj spid="_x0000_s43036" name="Image" r:id="rId5" imgW="15720635" imgH="7301587" progId="Photoshop.Image.9">
                    <p:embed/>
                  </p:oleObj>
                </mc:Choice>
                <mc:Fallback>
                  <p:oleObj name="Image" r:id="rId5" imgW="15720635" imgH="7301587" progId="Photoshop.Image.9">
                    <p:embed/>
                    <p:pic>
                      <p:nvPicPr>
                        <p:cNvPr id="12295" name="Object 7"/>
                        <p:cNvPicPr>
                          <a:picLocks noChangeAspect="1" noChangeArrowheads="1"/>
                        </p:cNvPicPr>
                        <p:nvPr/>
                      </p:nvPicPr>
                      <p:blipFill>
                        <a:blip r:embed="rId6">
                          <a:extLst>
                            <a:ext uri="{28A0092B-C50C-407E-A947-70E740481C1C}">
                              <a14:useLocalDpi xmlns:a14="http://schemas.microsoft.com/office/drawing/2010/main" val="0"/>
                            </a:ext>
                          </a:extLst>
                        </a:blip>
                        <a:srcRect l="3542" r="3151"/>
                        <a:stretch>
                          <a:fillRect/>
                        </a:stretch>
                      </p:blipFill>
                      <p:spPr bwMode="auto">
                        <a:xfrm>
                          <a:off x="975" y="1071"/>
                          <a:ext cx="3583" cy="1784"/>
                        </a:xfrm>
                        <a:prstGeom prst="rect">
                          <a:avLst/>
                        </a:prstGeom>
                        <a:noFill/>
                        <a:ln w="28575" algn="ctr">
                          <a:solidFill>
                            <a:srgbClr val="6666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4" name="Text Box 8"/>
            <p:cNvSpPr txBox="1">
              <a:spLocks noChangeArrowheads="1"/>
            </p:cNvSpPr>
            <p:nvPr/>
          </p:nvSpPr>
          <p:spPr bwMode="auto">
            <a:xfrm>
              <a:off x="1202" y="2273"/>
              <a:ext cx="725" cy="2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6666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盖玻片</a:t>
              </a:r>
            </a:p>
          </p:txBody>
        </p:sp>
        <p:sp>
          <p:nvSpPr>
            <p:cNvPr id="55" name="Text Box 10"/>
            <p:cNvSpPr txBox="1">
              <a:spLocks noChangeArrowheads="1"/>
            </p:cNvSpPr>
            <p:nvPr/>
          </p:nvSpPr>
          <p:spPr bwMode="auto">
            <a:xfrm>
              <a:off x="1020" y="2478"/>
              <a:ext cx="725" cy="2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6666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载玻片</a:t>
              </a:r>
            </a:p>
          </p:txBody>
        </p:sp>
        <p:sp>
          <p:nvSpPr>
            <p:cNvPr id="56" name="Text Box 11"/>
            <p:cNvSpPr txBox="1">
              <a:spLocks noChangeArrowheads="1"/>
            </p:cNvSpPr>
            <p:nvPr/>
          </p:nvSpPr>
          <p:spPr bwMode="auto">
            <a:xfrm>
              <a:off x="4123" y="2181"/>
              <a:ext cx="499" cy="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6666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800" i="0">
                  <a:solidFill>
                    <a:srgbClr val="C00000"/>
                  </a:solidFill>
                  <a:latin typeface="Arial" panose="020B0604020202020204" pitchFamily="34" charset="0"/>
                  <a:ea typeface="黑体" panose="02010609060101010101" pitchFamily="49" charset="-122"/>
                  <a:cs typeface="Arial" panose="020B0604020202020204" pitchFamily="34" charset="0"/>
                </a:rPr>
                <a:t>工作距离</a:t>
              </a:r>
            </a:p>
          </p:txBody>
        </p:sp>
      </p:grpSp>
      <p:sp>
        <p:nvSpPr>
          <p:cNvPr id="57" name="Text Box 32"/>
          <p:cNvSpPr txBox="1">
            <a:spLocks noChangeArrowheads="1"/>
          </p:cNvSpPr>
          <p:nvPr/>
        </p:nvSpPr>
        <p:spPr bwMode="auto">
          <a:xfrm>
            <a:off x="642459" y="4805999"/>
            <a:ext cx="3948591" cy="13849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2800" smtClean="0">
                <a:solidFill>
                  <a:srgbClr val="C00000"/>
                </a:solidFill>
                <a:latin typeface="Arial" panose="020B0604020202020204" pitchFamily="34" charset="0"/>
                <a:ea typeface="黑体" panose="02010609060101010101" pitchFamily="49" charset="-122"/>
                <a:cs typeface="Arial" panose="020B0604020202020204" pitchFamily="34" charset="0"/>
              </a:rPr>
              <a:t>长工</a:t>
            </a:r>
            <a:r>
              <a:rPr lang="zh-CN" altLang="en-US" sz="2800">
                <a:solidFill>
                  <a:srgbClr val="C00000"/>
                </a:solidFill>
                <a:latin typeface="Arial" panose="020B0604020202020204" pitchFamily="34" charset="0"/>
                <a:ea typeface="黑体" panose="02010609060101010101" pitchFamily="49" charset="-122"/>
                <a:cs typeface="Arial" panose="020B0604020202020204" pitchFamily="34" charset="0"/>
              </a:rPr>
              <a:t>作距离</a:t>
            </a:r>
            <a:r>
              <a:rPr lang="zh-CN" altLang="en-US" sz="2800">
                <a:latin typeface="Arial" panose="020B0604020202020204" pitchFamily="34" charset="0"/>
                <a:ea typeface="黑体" panose="02010609060101010101" pitchFamily="49" charset="-122"/>
                <a:cs typeface="Arial" panose="020B0604020202020204" pitchFamily="34" charset="0"/>
              </a:rPr>
              <a:t>可带来方便的操作与更广泛的样品</a:t>
            </a:r>
            <a:r>
              <a:rPr lang="zh-CN" altLang="en-US" sz="2800" smtClean="0">
                <a:latin typeface="Arial" panose="020B0604020202020204" pitchFamily="34" charset="0"/>
                <a:ea typeface="黑体" panose="02010609060101010101" pitchFamily="49" charset="-122"/>
                <a:cs typeface="Arial" panose="020B0604020202020204" pitchFamily="34" charset="0"/>
              </a:rPr>
              <a:t>适用性</a:t>
            </a:r>
            <a:r>
              <a:rPr lang="zh-CN" altLang="en-US" sz="2400" smtClean="0">
                <a:latin typeface="Arial" panose="020B0604020202020204" pitchFamily="34" charset="0"/>
                <a:ea typeface="黑体" panose="02010609060101010101" pitchFamily="49" charset="-122"/>
                <a:cs typeface="Arial" panose="020B0604020202020204" pitchFamily="34" charset="0"/>
              </a:rPr>
              <a:t>（</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但</a:t>
            </a: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NA</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会下降</a:t>
            </a:r>
            <a:r>
              <a:rPr lang="zh-CN" altLang="en-US" sz="2400" smtClean="0">
                <a:latin typeface="Arial" panose="020B0604020202020204" pitchFamily="34" charset="0"/>
                <a:ea typeface="黑体" panose="02010609060101010101" pitchFamily="49" charset="-122"/>
                <a:cs typeface="Arial" panose="020B0604020202020204" pitchFamily="34" charset="0"/>
              </a:rPr>
              <a:t>）</a:t>
            </a:r>
            <a:endParaRPr lang="zh-CN" altLang="en-US" sz="2400">
              <a:latin typeface="Arial" panose="020B0604020202020204" pitchFamily="34" charset="0"/>
              <a:ea typeface="黑体" panose="02010609060101010101" pitchFamily="49" charset="-122"/>
              <a:cs typeface="Arial" panose="020B0604020202020204" pitchFamily="34" charset="0"/>
            </a:endParaRPr>
          </a:p>
        </p:txBody>
      </p:sp>
      <p:sp>
        <p:nvSpPr>
          <p:cNvPr id="2" name="矩形 1"/>
          <p:cNvSpPr/>
          <p:nvPr/>
        </p:nvSpPr>
        <p:spPr>
          <a:xfrm>
            <a:off x="5908422" y="1670833"/>
            <a:ext cx="3086605" cy="954107"/>
          </a:xfrm>
          <a:prstGeom prst="rect">
            <a:avLst/>
          </a:prstGeom>
        </p:spPr>
        <p:txBody>
          <a:bodyPr wrap="square">
            <a:spAutoFit/>
          </a:bodyPr>
          <a:lstStyle/>
          <a:p>
            <a:r>
              <a:rPr lang="zh-CN" altLang="en-US" sz="2800">
                <a:latin typeface="Arial" panose="020B0604020202020204" pitchFamily="34" charset="0"/>
                <a:ea typeface="黑体" panose="02010609060101010101" pitchFamily="49" charset="-122"/>
                <a:cs typeface="Arial" panose="020B0604020202020204" pitchFamily="34" charset="0"/>
              </a:rPr>
              <a:t>物镜前透镜到盖玻片上表面的距离</a:t>
            </a:r>
          </a:p>
        </p:txBody>
      </p:sp>
      <p:sp>
        <p:nvSpPr>
          <p:cNvPr id="3" name="矩形 2"/>
          <p:cNvSpPr/>
          <p:nvPr/>
        </p:nvSpPr>
        <p:spPr>
          <a:xfrm>
            <a:off x="1252604" y="3740240"/>
            <a:ext cx="3937490" cy="260260"/>
          </a:xfrm>
          <a:prstGeom prst="rect">
            <a:avLst/>
          </a:prstGeom>
          <a:solidFill>
            <a:srgbClr val="C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5485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1000"/>
                                        <p:tgtEl>
                                          <p:spTgt spid="57"/>
                                        </p:tgtEl>
                                      </p:cBhvr>
                                    </p:animEffect>
                                    <p:anim calcmode="lin" valueType="num">
                                      <p:cBhvr>
                                        <p:cTn id="15" dur="1000" fill="hold"/>
                                        <p:tgtEl>
                                          <p:spTgt spid="57"/>
                                        </p:tgtEl>
                                        <p:attrNameLst>
                                          <p:attrName>ppt_x</p:attrName>
                                        </p:attrNameLst>
                                      </p:cBhvr>
                                      <p:tavLst>
                                        <p:tav tm="0">
                                          <p:val>
                                            <p:strVal val="#ppt_x"/>
                                          </p:val>
                                        </p:tav>
                                        <p:tav tm="100000">
                                          <p:val>
                                            <p:strVal val="#ppt_x"/>
                                          </p:val>
                                        </p:tav>
                                      </p:tavLst>
                                    </p:anim>
                                    <p:anim calcmode="lin" valueType="num">
                                      <p:cBhvr>
                                        <p:cTn id="16"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Picture 26"/>
          <p:cNvPicPr>
            <a:picLocks noChangeAspect="1" noChangeArrowheads="1"/>
          </p:cNvPicPr>
          <p:nvPr/>
        </p:nvPicPr>
        <p:blipFill>
          <a:blip r:embed="rId3">
            <a:extLst>
              <a:ext uri="{28A0092B-C50C-407E-A947-70E740481C1C}">
                <a14:useLocalDpi xmlns:a14="http://schemas.microsoft.com/office/drawing/2010/main" val="0"/>
              </a:ext>
            </a:extLst>
          </a:blip>
          <a:srcRect t="4237" r="5293"/>
          <a:stretch>
            <a:fillRect/>
          </a:stretch>
        </p:blipFill>
        <p:spPr bwMode="auto">
          <a:xfrm>
            <a:off x="3552261" y="4572947"/>
            <a:ext cx="1050925" cy="2044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 name="Rectangle 28"/>
          <p:cNvSpPr>
            <a:spLocks noChangeArrowheads="1"/>
          </p:cNvSpPr>
          <p:nvPr/>
        </p:nvSpPr>
        <p:spPr bwMode="auto">
          <a:xfrm>
            <a:off x="4776223" y="5106347"/>
            <a:ext cx="1119217"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i="0">
                <a:solidFill>
                  <a:schemeClr val="tx1"/>
                </a:solidFill>
                <a:latin typeface="Arial" panose="020B0604020202020204" pitchFamily="34" charset="0"/>
                <a:ea typeface="黑体" panose="02010609060101010101" pitchFamily="49" charset="-122"/>
                <a:cs typeface="Arial" panose="020B0604020202020204" pitchFamily="34" charset="0"/>
              </a:rPr>
              <a:t>Zeiss</a:t>
            </a:r>
          </a:p>
          <a:p>
            <a:pPr algn="l"/>
            <a:r>
              <a:rPr lang="en-US" altLang="zh-CN" i="0">
                <a:solidFill>
                  <a:schemeClr val="tx1"/>
                </a:solidFill>
                <a:latin typeface="Arial" panose="020B0604020202020204" pitchFamily="34" charset="0"/>
                <a:ea typeface="黑体" panose="02010609060101010101" pitchFamily="49" charset="-122"/>
                <a:cs typeface="Arial" panose="020B0604020202020204" pitchFamily="34" charset="0"/>
              </a:rPr>
              <a:t>IC</a:t>
            </a:r>
            <a:r>
              <a:rPr lang="en-US" altLang="zh-CN" i="0" baseline="30000">
                <a:solidFill>
                  <a:schemeClr val="tx1"/>
                </a:solidFill>
                <a:latin typeface="Arial" panose="020B0604020202020204" pitchFamily="34" charset="0"/>
                <a:ea typeface="黑体" panose="02010609060101010101" pitchFamily="49" charset="-122"/>
                <a:cs typeface="Arial" panose="020B0604020202020204" pitchFamily="34" charset="0"/>
              </a:rPr>
              <a:t>2</a:t>
            </a:r>
            <a:r>
              <a:rPr lang="en-US" altLang="zh-CN" i="0">
                <a:solidFill>
                  <a:schemeClr val="tx1"/>
                </a:solidFill>
                <a:latin typeface="Arial" panose="020B0604020202020204" pitchFamily="34" charset="0"/>
                <a:ea typeface="黑体" panose="02010609060101010101" pitchFamily="49" charset="-122"/>
                <a:cs typeface="Arial" panose="020B0604020202020204" pitchFamily="34" charset="0"/>
              </a:rPr>
              <a:t>S</a:t>
            </a:r>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物镜</a:t>
            </a:r>
          </a:p>
        </p:txBody>
      </p:sp>
      <p:sp>
        <p:nvSpPr>
          <p:cNvPr id="73" name="Rectangle 29"/>
          <p:cNvSpPr>
            <a:spLocks noChangeArrowheads="1"/>
          </p:cNvSpPr>
          <p:nvPr/>
        </p:nvSpPr>
        <p:spPr bwMode="auto">
          <a:xfrm>
            <a:off x="2112398" y="5104759"/>
            <a:ext cx="1172116"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i="0">
                <a:solidFill>
                  <a:schemeClr val="tx1"/>
                </a:solidFill>
                <a:latin typeface="Arial" panose="020B0604020202020204" pitchFamily="34" charset="0"/>
                <a:ea typeface="黑体" panose="02010609060101010101" pitchFamily="49" charset="-122"/>
                <a:cs typeface="Arial" panose="020B0604020202020204" pitchFamily="34" charset="0"/>
              </a:rPr>
              <a:t>Olympus</a:t>
            </a:r>
          </a:p>
          <a:p>
            <a:pPr algn="l"/>
            <a:r>
              <a:rPr lang="en-US" altLang="zh-CN" i="0">
                <a:solidFill>
                  <a:schemeClr val="tx1"/>
                </a:solidFill>
                <a:latin typeface="Arial" panose="020B0604020202020204" pitchFamily="34" charset="0"/>
                <a:ea typeface="黑体" panose="02010609060101010101" pitchFamily="49" charset="-122"/>
                <a:cs typeface="Arial" panose="020B0604020202020204" pitchFamily="34" charset="0"/>
              </a:rPr>
              <a:t>UIS2</a:t>
            </a:r>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物镜</a:t>
            </a:r>
          </a:p>
        </p:txBody>
      </p:sp>
      <p:pic>
        <p:nvPicPr>
          <p:cNvPr id="74" name="Picture 30" descr="pic"/>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312173" y="4601522"/>
            <a:ext cx="1800225" cy="1819275"/>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31" descr="HI_PLAN_CY_10x_d51ef38eea_round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31986" y="4745984"/>
            <a:ext cx="1279525" cy="1655763"/>
          </a:xfrm>
          <a:prstGeom prst="rect">
            <a:avLst/>
          </a:prstGeom>
          <a:noFill/>
          <a:extLst>
            <a:ext uri="{909E8E84-426E-40DD-AFC4-6F175D3DCCD1}">
              <a14:hiddenFill xmlns:a14="http://schemas.microsoft.com/office/drawing/2010/main">
                <a:solidFill>
                  <a:srgbClr val="FFFFFF"/>
                </a:solidFill>
              </a14:hiddenFill>
            </a:ext>
          </a:extLst>
        </p:spPr>
      </p:pic>
      <p:sp>
        <p:nvSpPr>
          <p:cNvPr id="76" name="Rectangle 32"/>
          <p:cNvSpPr>
            <a:spLocks noChangeArrowheads="1"/>
          </p:cNvSpPr>
          <p:nvPr/>
        </p:nvSpPr>
        <p:spPr bwMode="auto">
          <a:xfrm>
            <a:off x="7681348" y="5106347"/>
            <a:ext cx="111440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i="0">
                <a:solidFill>
                  <a:schemeClr val="tx1"/>
                </a:solidFill>
                <a:latin typeface="Arial" panose="020B0604020202020204" pitchFamily="34" charset="0"/>
                <a:ea typeface="黑体" panose="02010609060101010101" pitchFamily="49" charset="-122"/>
                <a:cs typeface="Arial" panose="020B0604020202020204" pitchFamily="34" charset="0"/>
              </a:rPr>
              <a:t>Leica</a:t>
            </a:r>
          </a:p>
          <a:p>
            <a:pPr algn="l"/>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系列物镜</a:t>
            </a:r>
          </a:p>
        </p:txBody>
      </p:sp>
      <p:sp>
        <p:nvSpPr>
          <p:cNvPr id="77" name="Rectangle 33"/>
          <p:cNvSpPr>
            <a:spLocks noChangeArrowheads="1"/>
          </p:cNvSpPr>
          <p:nvPr/>
        </p:nvSpPr>
        <p:spPr bwMode="auto">
          <a:xfrm>
            <a:off x="1465497" y="6363733"/>
            <a:ext cx="1845377"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齐焦距离 </a:t>
            </a:r>
            <a:r>
              <a:rPr kumimoji="1" lang="en-US" altLang="zh-CN" sz="1800" i="0">
                <a:solidFill>
                  <a:schemeClr val="tx1"/>
                </a:solidFill>
                <a:latin typeface="Arial" panose="020B0604020202020204" pitchFamily="34" charset="0"/>
                <a:ea typeface="黑体" panose="02010609060101010101" pitchFamily="49" charset="-122"/>
                <a:cs typeface="Arial" panose="020B0604020202020204" pitchFamily="34" charset="0"/>
              </a:rPr>
              <a:t>45mm</a:t>
            </a:r>
          </a:p>
        </p:txBody>
      </p:sp>
      <p:sp>
        <p:nvSpPr>
          <p:cNvPr id="78" name="Rectangle 34"/>
          <p:cNvSpPr>
            <a:spLocks noChangeArrowheads="1"/>
          </p:cNvSpPr>
          <p:nvPr/>
        </p:nvSpPr>
        <p:spPr bwMode="auto">
          <a:xfrm>
            <a:off x="4413142" y="6345350"/>
            <a:ext cx="1845377"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齐焦距离 </a:t>
            </a:r>
            <a:r>
              <a:rPr kumimoji="1" lang="en-US" altLang="zh-CN" sz="1800" i="0">
                <a:solidFill>
                  <a:schemeClr val="tx1"/>
                </a:solidFill>
                <a:latin typeface="Arial" panose="020B0604020202020204" pitchFamily="34" charset="0"/>
                <a:ea typeface="黑体" panose="02010609060101010101" pitchFamily="49" charset="-122"/>
                <a:cs typeface="Arial" panose="020B0604020202020204" pitchFamily="34" charset="0"/>
              </a:rPr>
              <a:t>45mm</a:t>
            </a:r>
          </a:p>
        </p:txBody>
      </p:sp>
      <p:sp>
        <p:nvSpPr>
          <p:cNvPr id="79" name="Rectangle 35"/>
          <p:cNvSpPr>
            <a:spLocks noChangeArrowheads="1"/>
          </p:cNvSpPr>
          <p:nvPr/>
        </p:nvSpPr>
        <p:spPr bwMode="auto">
          <a:xfrm>
            <a:off x="6798985" y="6335905"/>
            <a:ext cx="1845377"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i="0">
                <a:solidFill>
                  <a:schemeClr val="tx1"/>
                </a:solidFill>
                <a:latin typeface="Arial" panose="020B0604020202020204" pitchFamily="34" charset="0"/>
                <a:ea typeface="黑体" panose="02010609060101010101" pitchFamily="49" charset="-122"/>
                <a:cs typeface="Arial" panose="020B0604020202020204" pitchFamily="34" charset="0"/>
              </a:rPr>
              <a:t>齐焦距离 </a:t>
            </a:r>
            <a:r>
              <a:rPr kumimoji="1" lang="en-US" altLang="zh-CN" sz="1800" i="0">
                <a:solidFill>
                  <a:schemeClr val="tx1"/>
                </a:solidFill>
                <a:latin typeface="Arial" panose="020B0604020202020204" pitchFamily="34" charset="0"/>
                <a:ea typeface="黑体" panose="02010609060101010101" pitchFamily="49" charset="-122"/>
                <a:cs typeface="Arial" panose="020B0604020202020204" pitchFamily="34" charset="0"/>
              </a:rPr>
              <a:t>45mm</a:t>
            </a:r>
          </a:p>
        </p:txBody>
      </p:sp>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11" name="Text Box 4"/>
          <p:cNvSpPr txBox="1">
            <a:spLocks noChangeArrowheads="1"/>
          </p:cNvSpPr>
          <p:nvPr/>
        </p:nvSpPr>
        <p:spPr bwMode="auto">
          <a:xfrm>
            <a:off x="456636" y="939219"/>
            <a:ext cx="879373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3600" i="0" smtClean="0">
                <a:solidFill>
                  <a:schemeClr val="tx1"/>
                </a:solidFill>
                <a:latin typeface="Arial" panose="020B0604020202020204" pitchFamily="34" charset="0"/>
                <a:ea typeface="黑体" panose="02010609060101010101" pitchFamily="49" charset="-122"/>
                <a:cs typeface="Arial" panose="020B0604020202020204" pitchFamily="34" charset="0"/>
              </a:rPr>
              <a:t>物镜 </a:t>
            </a:r>
            <a:r>
              <a:rPr lang="en-US" altLang="zh-CN" sz="3600" i="0" smtClean="0">
                <a:solidFill>
                  <a:schemeClr val="tx1"/>
                </a:solidFill>
                <a:latin typeface="Arial" panose="020B0604020202020204" pitchFamily="34" charset="0"/>
                <a:ea typeface="黑体" panose="02010609060101010101" pitchFamily="49" charset="-122"/>
                <a:cs typeface="Arial" panose="020B0604020202020204" pitchFamily="34" charset="0"/>
              </a:rPr>
              <a:t>—— </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型号与像色差</a:t>
            </a:r>
            <a:endPar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grpSp>
        <p:nvGrpSpPr>
          <p:cNvPr id="29" name="Group 21"/>
          <p:cNvGrpSpPr>
            <a:grpSpLocks/>
          </p:cNvGrpSpPr>
          <p:nvPr/>
        </p:nvGrpSpPr>
        <p:grpSpPr bwMode="auto">
          <a:xfrm>
            <a:off x="4814306" y="948962"/>
            <a:ext cx="3981450" cy="3489325"/>
            <a:chOff x="340" y="1162"/>
            <a:chExt cx="2508" cy="2198"/>
          </a:xfrm>
        </p:grpSpPr>
        <p:pic>
          <p:nvPicPr>
            <p:cNvPr id="30" name="Picture 5" descr="specificationsfigure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6" y="1162"/>
              <a:ext cx="2404" cy="2198"/>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6"/>
            <p:cNvSpPr>
              <a:spLocks noChangeArrowheads="1"/>
            </p:cNvSpPr>
            <p:nvPr/>
          </p:nvSpPr>
          <p:spPr bwMode="auto">
            <a:xfrm>
              <a:off x="1315" y="1812"/>
              <a:ext cx="545" cy="181"/>
            </a:xfrm>
            <a:prstGeom prst="rect">
              <a:avLst/>
            </a:prstGeom>
            <a:noFill/>
            <a:ln w="25400" algn="ctr">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32" name="Text Box 7"/>
            <p:cNvSpPr txBox="1">
              <a:spLocks noChangeArrowheads="1"/>
            </p:cNvSpPr>
            <p:nvPr/>
          </p:nvSpPr>
          <p:spPr bwMode="auto">
            <a:xfrm>
              <a:off x="2064" y="1928"/>
              <a:ext cx="784"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数值孔径</a:t>
              </a:r>
            </a:p>
          </p:txBody>
        </p:sp>
        <p:sp>
          <p:nvSpPr>
            <p:cNvPr id="33" name="Text Box 8"/>
            <p:cNvSpPr txBox="1">
              <a:spLocks noChangeArrowheads="1"/>
            </p:cNvSpPr>
            <p:nvPr/>
          </p:nvSpPr>
          <p:spPr bwMode="auto">
            <a:xfrm>
              <a:off x="2064" y="2386"/>
              <a:ext cx="454"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色环</a:t>
              </a:r>
            </a:p>
          </p:txBody>
        </p:sp>
        <p:sp>
          <p:nvSpPr>
            <p:cNvPr id="34" name="Text Box 9"/>
            <p:cNvSpPr txBox="1">
              <a:spLocks noChangeArrowheads="1"/>
            </p:cNvSpPr>
            <p:nvPr/>
          </p:nvSpPr>
          <p:spPr bwMode="auto">
            <a:xfrm>
              <a:off x="2064" y="2613"/>
              <a:ext cx="784"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校正环</a:t>
              </a:r>
            </a:p>
          </p:txBody>
        </p:sp>
        <p:sp>
          <p:nvSpPr>
            <p:cNvPr id="58" name="Text Box 10"/>
            <p:cNvSpPr txBox="1">
              <a:spLocks noChangeArrowheads="1"/>
            </p:cNvSpPr>
            <p:nvPr/>
          </p:nvSpPr>
          <p:spPr bwMode="auto">
            <a:xfrm>
              <a:off x="1928" y="2991"/>
              <a:ext cx="862"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前镜头装置</a:t>
              </a:r>
            </a:p>
          </p:txBody>
        </p:sp>
        <p:sp>
          <p:nvSpPr>
            <p:cNvPr id="59" name="Text Box 11"/>
            <p:cNvSpPr txBox="1">
              <a:spLocks noChangeArrowheads="1"/>
            </p:cNvSpPr>
            <p:nvPr/>
          </p:nvSpPr>
          <p:spPr bwMode="auto">
            <a:xfrm>
              <a:off x="2064" y="2174"/>
              <a:ext cx="784"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工作距离</a:t>
              </a:r>
            </a:p>
          </p:txBody>
        </p:sp>
        <p:sp>
          <p:nvSpPr>
            <p:cNvPr id="60" name="Text Box 12"/>
            <p:cNvSpPr txBox="1">
              <a:spLocks noChangeArrowheads="1"/>
            </p:cNvSpPr>
            <p:nvPr/>
          </p:nvSpPr>
          <p:spPr bwMode="auto">
            <a:xfrm>
              <a:off x="2064" y="1751"/>
              <a:ext cx="784"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rgbClr val="FF0000"/>
                  </a:solidFill>
                  <a:latin typeface="Arial" panose="020B0604020202020204" pitchFamily="34" charset="0"/>
                  <a:ea typeface="黑体" panose="02010609060101010101" pitchFamily="49" charset="-122"/>
                  <a:cs typeface="Arial" panose="020B0604020202020204" pitchFamily="34" charset="0"/>
                </a:rPr>
                <a:t>色差校正</a:t>
              </a:r>
            </a:p>
          </p:txBody>
        </p:sp>
        <p:sp>
          <p:nvSpPr>
            <p:cNvPr id="61" name="Text Box 13"/>
            <p:cNvSpPr txBox="1">
              <a:spLocks noChangeArrowheads="1"/>
            </p:cNvSpPr>
            <p:nvPr/>
          </p:nvSpPr>
          <p:spPr bwMode="auto">
            <a:xfrm>
              <a:off x="2064" y="1403"/>
              <a:ext cx="784"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固定螺纹</a:t>
              </a:r>
            </a:p>
          </p:txBody>
        </p:sp>
        <p:sp>
          <p:nvSpPr>
            <p:cNvPr id="62" name="Text Box 14"/>
            <p:cNvSpPr txBox="1">
              <a:spLocks noChangeArrowheads="1"/>
            </p:cNvSpPr>
            <p:nvPr/>
          </p:nvSpPr>
          <p:spPr bwMode="auto">
            <a:xfrm>
              <a:off x="567" y="1434"/>
              <a:ext cx="784"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生产商</a:t>
              </a:r>
            </a:p>
          </p:txBody>
        </p:sp>
        <p:sp>
          <p:nvSpPr>
            <p:cNvPr id="63" name="Text Box 15"/>
            <p:cNvSpPr txBox="1">
              <a:spLocks noChangeArrowheads="1"/>
            </p:cNvSpPr>
            <p:nvPr/>
          </p:nvSpPr>
          <p:spPr bwMode="auto">
            <a:xfrm>
              <a:off x="385" y="1615"/>
              <a:ext cx="784"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800" i="0">
                  <a:solidFill>
                    <a:srgbClr val="FF0000"/>
                  </a:solidFill>
                  <a:latin typeface="Arial" panose="020B0604020202020204" pitchFamily="34" charset="0"/>
                  <a:ea typeface="黑体" panose="02010609060101010101" pitchFamily="49" charset="-122"/>
                  <a:cs typeface="Arial" panose="020B0604020202020204" pitchFamily="34" charset="0"/>
                </a:rPr>
                <a:t>平场校正</a:t>
              </a:r>
            </a:p>
          </p:txBody>
        </p:sp>
        <p:sp>
          <p:nvSpPr>
            <p:cNvPr id="64" name="Text Box 16"/>
            <p:cNvSpPr txBox="1">
              <a:spLocks noChangeArrowheads="1"/>
            </p:cNvSpPr>
            <p:nvPr/>
          </p:nvSpPr>
          <p:spPr bwMode="auto">
            <a:xfrm>
              <a:off x="476" y="1902"/>
              <a:ext cx="784"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放大倍数</a:t>
              </a:r>
            </a:p>
          </p:txBody>
        </p:sp>
        <p:sp>
          <p:nvSpPr>
            <p:cNvPr id="65" name="Text Box 17"/>
            <p:cNvSpPr txBox="1">
              <a:spLocks noChangeArrowheads="1"/>
            </p:cNvSpPr>
            <p:nvPr/>
          </p:nvSpPr>
          <p:spPr bwMode="auto">
            <a:xfrm>
              <a:off x="340" y="2069"/>
              <a:ext cx="817" cy="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特殊观察方式</a:t>
              </a:r>
            </a:p>
          </p:txBody>
        </p:sp>
        <p:sp>
          <p:nvSpPr>
            <p:cNvPr id="66" name="Text Box 18"/>
            <p:cNvSpPr txBox="1">
              <a:spLocks noChangeArrowheads="1"/>
            </p:cNvSpPr>
            <p:nvPr/>
          </p:nvSpPr>
          <p:spPr bwMode="auto">
            <a:xfrm>
              <a:off x="464" y="2401"/>
              <a:ext cx="784"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镜筒长度</a:t>
              </a:r>
            </a:p>
          </p:txBody>
        </p:sp>
        <p:sp>
          <p:nvSpPr>
            <p:cNvPr id="67" name="Text Box 19"/>
            <p:cNvSpPr txBox="1">
              <a:spLocks noChangeArrowheads="1"/>
            </p:cNvSpPr>
            <p:nvPr/>
          </p:nvSpPr>
          <p:spPr bwMode="auto">
            <a:xfrm>
              <a:off x="340" y="2613"/>
              <a:ext cx="784" cy="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盖玻片厚度范围</a:t>
              </a:r>
            </a:p>
          </p:txBody>
        </p:sp>
        <p:sp>
          <p:nvSpPr>
            <p:cNvPr id="68" name="Text Box 20"/>
            <p:cNvSpPr txBox="1">
              <a:spLocks noChangeArrowheads="1"/>
            </p:cNvSpPr>
            <p:nvPr/>
          </p:nvSpPr>
          <p:spPr bwMode="auto">
            <a:xfrm>
              <a:off x="386" y="2991"/>
              <a:ext cx="1043"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zh-CN" altLang="en-US" sz="1600" i="0">
                  <a:solidFill>
                    <a:schemeClr val="tx1"/>
                  </a:solidFill>
                  <a:latin typeface="Arial" panose="020B0604020202020204" pitchFamily="34" charset="0"/>
                  <a:ea typeface="黑体" panose="02010609060101010101" pitchFamily="49" charset="-122"/>
                  <a:cs typeface="Arial" panose="020B0604020202020204" pitchFamily="34" charset="0"/>
                </a:rPr>
                <a:t>盖玻片厚度刻度</a:t>
              </a:r>
            </a:p>
          </p:txBody>
        </p:sp>
      </p:grpSp>
      <p:sp>
        <p:nvSpPr>
          <p:cNvPr id="69" name="Text Box 22"/>
          <p:cNvSpPr txBox="1">
            <a:spLocks noChangeArrowheads="1"/>
          </p:cNvSpPr>
          <p:nvPr/>
        </p:nvSpPr>
        <p:spPr bwMode="auto">
          <a:xfrm>
            <a:off x="563793" y="1664402"/>
            <a:ext cx="3925870" cy="24314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zh-CN" altLang="en-US" sz="2400" i="0">
                <a:solidFill>
                  <a:schemeClr val="accent2"/>
                </a:solidFill>
                <a:latin typeface="Arial" panose="020B0604020202020204" pitchFamily="34" charset="0"/>
                <a:ea typeface="黑体" panose="02010609060101010101" pitchFamily="49" charset="-122"/>
                <a:cs typeface="Arial" panose="020B0604020202020204" pitchFamily="34" charset="0"/>
              </a:rPr>
              <a:t>无标识</a:t>
            </a:r>
            <a:r>
              <a:rPr lang="zh-CN" altLang="en-US" sz="2400" i="0" smtClean="0">
                <a:solidFill>
                  <a:schemeClr val="accent2"/>
                </a:solidFill>
                <a:latin typeface="Arial" panose="020B0604020202020204" pitchFamily="34" charset="0"/>
                <a:ea typeface="黑体" panose="02010609060101010101" pitchFamily="49" charset="-122"/>
                <a:cs typeface="Arial" panose="020B0604020202020204" pitchFamily="34" charset="0"/>
              </a:rPr>
              <a:t>：   </a:t>
            </a:r>
            <a:r>
              <a:rPr lang="zh-CN" altLang="en-US" i="0" smtClean="0">
                <a:solidFill>
                  <a:schemeClr val="tx1"/>
                </a:solidFill>
                <a:latin typeface="Arial" panose="020B0604020202020204" pitchFamily="34" charset="0"/>
                <a:ea typeface="黑体" panose="02010609060101010101" pitchFamily="49" charset="-122"/>
                <a:cs typeface="Arial" panose="020B0604020202020204" pitchFamily="34" charset="0"/>
              </a:rPr>
              <a:t>消</a:t>
            </a:r>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色差 （</a:t>
            </a:r>
            <a:r>
              <a:rPr lang="en-US" altLang="zh-CN" i="0">
                <a:solidFill>
                  <a:schemeClr val="tx1"/>
                </a:solidFill>
                <a:latin typeface="Arial" panose="020B0604020202020204" pitchFamily="34" charset="0"/>
                <a:ea typeface="黑体" panose="02010609060101010101" pitchFamily="49" charset="-122"/>
                <a:cs typeface="Arial" panose="020B0604020202020204" pitchFamily="34" charset="0"/>
              </a:rPr>
              <a:t>Achromat</a:t>
            </a:r>
            <a:r>
              <a:rPr lang="zh-CN" altLang="en-US" i="0" smtClean="0">
                <a:solidFill>
                  <a:schemeClr val="tx1"/>
                </a:solidFill>
                <a:latin typeface="Arial" panose="020B0604020202020204" pitchFamily="34" charset="0"/>
                <a:ea typeface="黑体" panose="02010609060101010101" pitchFamily="49" charset="-122"/>
                <a:cs typeface="Arial" panose="020B0604020202020204" pitchFamily="34" charset="0"/>
              </a:rPr>
              <a:t>）</a:t>
            </a:r>
            <a:endParaRPr lang="en-US" altLang="zh-CN" i="0" smtClean="0">
              <a:solidFill>
                <a:schemeClr val="tx1"/>
              </a:solidFill>
              <a:latin typeface="Arial" panose="020B0604020202020204" pitchFamily="34" charset="0"/>
              <a:ea typeface="黑体" panose="02010609060101010101" pitchFamily="49" charset="-122"/>
              <a:cs typeface="Arial" panose="020B0604020202020204" pitchFamily="34" charset="0"/>
            </a:endParaRPr>
          </a:p>
          <a:p>
            <a:r>
              <a:rPr lang="en-US" altLang="zh-CN" sz="2400">
                <a:solidFill>
                  <a:schemeClr val="accent2"/>
                </a:solidFill>
                <a:latin typeface="Arial" panose="020B0604020202020204" pitchFamily="34" charset="0"/>
                <a:ea typeface="黑体" panose="02010609060101010101" pitchFamily="49" charset="-122"/>
                <a:cs typeface="Arial" panose="020B0604020202020204" pitchFamily="34" charset="0"/>
              </a:rPr>
              <a:t>Apo</a:t>
            </a:r>
            <a:r>
              <a:rPr lang="zh-CN" altLang="en-US" sz="2400">
                <a:solidFill>
                  <a:schemeClr val="accent2"/>
                </a:solidFill>
                <a:latin typeface="Arial" panose="020B0604020202020204" pitchFamily="34" charset="0"/>
                <a:ea typeface="黑体" panose="02010609060101010101" pitchFamily="49" charset="-122"/>
                <a:cs typeface="Arial" panose="020B0604020202020204" pitchFamily="34" charset="0"/>
              </a:rPr>
              <a:t>：</a:t>
            </a:r>
            <a:r>
              <a:rPr lang="zh-CN" altLang="en-US">
                <a:latin typeface="Arial" panose="020B0604020202020204" pitchFamily="34" charset="0"/>
                <a:ea typeface="黑体" panose="02010609060101010101" pitchFamily="49" charset="-122"/>
                <a:cs typeface="Arial" panose="020B0604020202020204" pitchFamily="34" charset="0"/>
              </a:rPr>
              <a:t>  </a:t>
            </a:r>
            <a:r>
              <a:rPr lang="zh-CN" altLang="en-US" smtClean="0">
                <a:latin typeface="Arial" panose="020B0604020202020204" pitchFamily="34" charset="0"/>
                <a:ea typeface="黑体" panose="02010609060101010101" pitchFamily="49" charset="-122"/>
                <a:cs typeface="Arial" panose="020B0604020202020204" pitchFamily="34" charset="0"/>
              </a:rPr>
              <a:t>    </a:t>
            </a:r>
            <a:r>
              <a:rPr lang="zh-CN" altLang="en-US">
                <a:latin typeface="Arial" panose="020B0604020202020204" pitchFamily="34" charset="0"/>
                <a:ea typeface="黑体" panose="02010609060101010101" pitchFamily="49" charset="-122"/>
                <a:cs typeface="Arial" panose="020B0604020202020204" pitchFamily="34" charset="0"/>
              </a:rPr>
              <a:t>复消色差（</a:t>
            </a:r>
            <a:r>
              <a:rPr lang="en-US" altLang="zh-CN">
                <a:latin typeface="Arial" panose="020B0604020202020204" pitchFamily="34" charset="0"/>
                <a:ea typeface="黑体" panose="02010609060101010101" pitchFamily="49" charset="-122"/>
                <a:cs typeface="Arial" panose="020B0604020202020204" pitchFamily="34" charset="0"/>
              </a:rPr>
              <a:t>Apochromat</a:t>
            </a:r>
            <a:r>
              <a:rPr lang="zh-CN" altLang="en-US" smtClean="0">
                <a:latin typeface="Arial" panose="020B0604020202020204" pitchFamily="34" charset="0"/>
                <a:ea typeface="黑体" panose="02010609060101010101" pitchFamily="49" charset="-122"/>
                <a:cs typeface="Arial" panose="020B0604020202020204" pitchFamily="34" charset="0"/>
              </a:rPr>
              <a:t>）</a:t>
            </a:r>
            <a:endPar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endParaRPr>
          </a:p>
          <a:p>
            <a:pPr algn="l"/>
            <a:endParaRPr lang="zh-CN" altLang="en-US" sz="1000" i="0">
              <a:solidFill>
                <a:schemeClr val="tx1"/>
              </a:solidFill>
              <a:latin typeface="Arial" panose="020B0604020202020204" pitchFamily="34" charset="0"/>
              <a:ea typeface="黑体" panose="02010609060101010101" pitchFamily="49" charset="-122"/>
              <a:cs typeface="Arial" panose="020B0604020202020204" pitchFamily="34" charset="0"/>
            </a:endParaRPr>
          </a:p>
          <a:p>
            <a:pPr algn="l"/>
            <a:r>
              <a:rPr lang="en-US" altLang="zh-CN" sz="2400" i="0">
                <a:solidFill>
                  <a:schemeClr val="accent2"/>
                </a:solidFill>
                <a:latin typeface="Arial" panose="020B0604020202020204" pitchFamily="34" charset="0"/>
                <a:ea typeface="黑体" panose="02010609060101010101" pitchFamily="49" charset="-122"/>
                <a:cs typeface="Arial" panose="020B0604020202020204" pitchFamily="34" charset="0"/>
              </a:rPr>
              <a:t>Plan</a:t>
            </a:r>
            <a:r>
              <a:rPr lang="zh-CN" altLang="en-US" sz="2400" i="0">
                <a:solidFill>
                  <a:schemeClr val="accent2"/>
                </a:solidFill>
                <a:latin typeface="Arial" panose="020B0604020202020204" pitchFamily="34" charset="0"/>
                <a:ea typeface="黑体" panose="02010609060101010101" pitchFamily="49" charset="-122"/>
                <a:cs typeface="Arial" panose="020B0604020202020204" pitchFamily="34" charset="0"/>
              </a:rPr>
              <a:t>：</a:t>
            </a:r>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    </a:t>
            </a:r>
            <a:r>
              <a:rPr lang="zh-CN" altLang="en-US" i="0" smtClean="0">
                <a:solidFill>
                  <a:schemeClr val="tx1"/>
                </a:solidFill>
                <a:latin typeface="Arial" panose="020B0604020202020204" pitchFamily="34" charset="0"/>
                <a:ea typeface="黑体" panose="02010609060101010101" pitchFamily="49" charset="-122"/>
                <a:cs typeface="Arial" panose="020B0604020202020204" pitchFamily="34" charset="0"/>
              </a:rPr>
              <a:t>          平场</a:t>
            </a:r>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消色差</a:t>
            </a:r>
          </a:p>
          <a:p>
            <a:pPr algn="l"/>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                 </a:t>
            </a:r>
            <a:r>
              <a:rPr lang="zh-CN" altLang="en-US" i="0" smtClean="0">
                <a:solidFill>
                  <a:schemeClr val="tx1"/>
                </a:solidFill>
                <a:latin typeface="Arial" panose="020B0604020202020204" pitchFamily="34" charset="0"/>
                <a:ea typeface="黑体" panose="02010609060101010101" pitchFamily="49" charset="-122"/>
                <a:cs typeface="Arial" panose="020B0604020202020204" pitchFamily="34" charset="0"/>
              </a:rPr>
              <a:t>      （</a:t>
            </a:r>
            <a:r>
              <a:rPr lang="en-US" altLang="zh-CN" i="0">
                <a:solidFill>
                  <a:schemeClr val="tx1"/>
                </a:solidFill>
                <a:latin typeface="Arial" panose="020B0604020202020204" pitchFamily="34" charset="0"/>
                <a:ea typeface="黑体" panose="02010609060101010101" pitchFamily="49" charset="-122"/>
                <a:cs typeface="Arial" panose="020B0604020202020204" pitchFamily="34" charset="0"/>
              </a:rPr>
              <a:t>Plan Achromat</a:t>
            </a:r>
            <a:r>
              <a:rPr lang="zh-CN" altLang="en-US" i="0" smtClean="0">
                <a:solidFill>
                  <a:schemeClr val="tx1"/>
                </a:solidFill>
                <a:latin typeface="Arial" panose="020B0604020202020204" pitchFamily="34" charset="0"/>
                <a:ea typeface="黑体" panose="02010609060101010101" pitchFamily="49" charset="-122"/>
                <a:cs typeface="Arial" panose="020B0604020202020204" pitchFamily="34" charset="0"/>
              </a:rPr>
              <a:t>）</a:t>
            </a:r>
            <a:endPar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endParaRPr>
          </a:p>
          <a:p>
            <a:pPr algn="l"/>
            <a:endParaRPr lang="zh-CN" altLang="en-US" sz="1000" i="0">
              <a:solidFill>
                <a:schemeClr val="tx1"/>
              </a:solidFill>
              <a:latin typeface="Arial" panose="020B0604020202020204" pitchFamily="34" charset="0"/>
              <a:ea typeface="黑体" panose="02010609060101010101" pitchFamily="49" charset="-122"/>
              <a:cs typeface="Arial" panose="020B0604020202020204" pitchFamily="34" charset="0"/>
            </a:endParaRPr>
          </a:p>
          <a:p>
            <a:pPr algn="l"/>
            <a:r>
              <a:rPr lang="en-US" altLang="zh-CN" sz="2400" i="0">
                <a:solidFill>
                  <a:schemeClr val="accent2"/>
                </a:solidFill>
                <a:latin typeface="Arial" panose="020B0604020202020204" pitchFamily="34" charset="0"/>
                <a:ea typeface="黑体" panose="02010609060101010101" pitchFamily="49" charset="-122"/>
                <a:cs typeface="Arial" panose="020B0604020202020204" pitchFamily="34" charset="0"/>
              </a:rPr>
              <a:t>Plan Apo</a:t>
            </a:r>
            <a:r>
              <a:rPr lang="zh-CN" altLang="en-US" sz="2400" i="0" smtClean="0">
                <a:solidFill>
                  <a:schemeClr val="accent2"/>
                </a:solidFill>
                <a:latin typeface="Arial" panose="020B0604020202020204" pitchFamily="34" charset="0"/>
                <a:ea typeface="黑体" panose="02010609060101010101" pitchFamily="49" charset="-122"/>
                <a:cs typeface="Arial" panose="020B0604020202020204" pitchFamily="34" charset="0"/>
              </a:rPr>
              <a:t>：   </a:t>
            </a:r>
            <a:r>
              <a:rPr lang="zh-CN" altLang="en-US" i="0" smtClean="0">
                <a:solidFill>
                  <a:schemeClr val="tx1"/>
                </a:solidFill>
                <a:latin typeface="Arial" panose="020B0604020202020204" pitchFamily="34" charset="0"/>
                <a:ea typeface="黑体" panose="02010609060101010101" pitchFamily="49" charset="-122"/>
                <a:cs typeface="Arial" panose="020B0604020202020204" pitchFamily="34" charset="0"/>
              </a:rPr>
              <a:t>平场</a:t>
            </a:r>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复消色差</a:t>
            </a:r>
          </a:p>
          <a:p>
            <a:pPr algn="l"/>
            <a:r>
              <a:rPr lang="zh-CN" altLang="en-US" i="0" smtClean="0">
                <a:solidFill>
                  <a:schemeClr val="tx1"/>
                </a:solidFill>
                <a:latin typeface="Arial" panose="020B0604020202020204" pitchFamily="34" charset="0"/>
                <a:ea typeface="黑体" panose="02010609060101010101" pitchFamily="49" charset="-122"/>
                <a:cs typeface="Arial" panose="020B0604020202020204" pitchFamily="34" charset="0"/>
              </a:rPr>
              <a:t>                     （</a:t>
            </a:r>
            <a:r>
              <a:rPr lang="en-US" altLang="zh-CN" i="0">
                <a:solidFill>
                  <a:schemeClr val="tx1"/>
                </a:solidFill>
                <a:latin typeface="Arial" panose="020B0604020202020204" pitchFamily="34" charset="0"/>
                <a:ea typeface="黑体" panose="02010609060101010101" pitchFamily="49" charset="-122"/>
                <a:cs typeface="Arial" panose="020B0604020202020204" pitchFamily="34" charset="0"/>
              </a:rPr>
              <a:t>Plan Apochromat</a:t>
            </a:r>
            <a:r>
              <a:rPr lang="zh-CN" altLang="en-US" i="0" smtClean="0">
                <a:solidFill>
                  <a:schemeClr val="tx1"/>
                </a:solidFill>
                <a:latin typeface="Arial" panose="020B0604020202020204" pitchFamily="34" charset="0"/>
                <a:ea typeface="黑体" panose="02010609060101010101" pitchFamily="49" charset="-122"/>
                <a:cs typeface="Arial" panose="020B0604020202020204" pitchFamily="34" charset="0"/>
              </a:rPr>
              <a:t>）</a:t>
            </a:r>
            <a:endParaRPr lang="en-US" altLang="zh-CN" i="0">
              <a:solidFill>
                <a:schemeClr val="tx1"/>
              </a:solidFill>
              <a:latin typeface="Arial" panose="020B0604020202020204" pitchFamily="34" charset="0"/>
              <a:ea typeface="黑体" panose="02010609060101010101" pitchFamily="49" charset="-122"/>
              <a:cs typeface="Arial" panose="020B0604020202020204" pitchFamily="34" charset="0"/>
            </a:endParaRPr>
          </a:p>
        </p:txBody>
      </p:sp>
      <p:sp>
        <p:nvSpPr>
          <p:cNvPr id="70" name="Text Box 24"/>
          <p:cNvSpPr txBox="1">
            <a:spLocks noChangeArrowheads="1"/>
          </p:cNvSpPr>
          <p:nvPr/>
        </p:nvSpPr>
        <p:spPr bwMode="auto">
          <a:xfrm>
            <a:off x="452459" y="4189050"/>
            <a:ext cx="1980029"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i="0">
                <a:solidFill>
                  <a:schemeClr val="tx1"/>
                </a:solidFill>
                <a:latin typeface="Arial" panose="020B0604020202020204" pitchFamily="34" charset="0"/>
                <a:ea typeface="黑体" panose="02010609060101010101" pitchFamily="49" charset="-122"/>
                <a:cs typeface="Arial" panose="020B0604020202020204" pitchFamily="34" charset="0"/>
              </a:rPr>
              <a:t>各厂家物镜</a:t>
            </a:r>
          </a:p>
        </p:txBody>
      </p:sp>
    </p:spTree>
    <p:extLst>
      <p:ext uri="{BB962C8B-B14F-4D97-AF65-F5344CB8AC3E}">
        <p14:creationId xmlns:p14="http://schemas.microsoft.com/office/powerpoint/2010/main" val="23017341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graphicFrame>
        <p:nvGraphicFramePr>
          <p:cNvPr id="35" name="Object 4"/>
          <p:cNvGraphicFramePr>
            <a:graphicFrameLocks noChangeAspect="1"/>
          </p:cNvGraphicFramePr>
          <p:nvPr>
            <p:extLst>
              <p:ext uri="{D42A27DB-BD31-4B8C-83A1-F6EECF244321}">
                <p14:modId xmlns:p14="http://schemas.microsoft.com/office/powerpoint/2010/main" val="2113857181"/>
              </p:ext>
            </p:extLst>
          </p:nvPr>
        </p:nvGraphicFramePr>
        <p:xfrm>
          <a:off x="4261079" y="3473677"/>
          <a:ext cx="4248150" cy="3124200"/>
        </p:xfrm>
        <a:graphic>
          <a:graphicData uri="http://schemas.openxmlformats.org/presentationml/2006/ole">
            <mc:AlternateContent xmlns:mc="http://schemas.openxmlformats.org/markup-compatibility/2006">
              <mc:Choice xmlns:v="urn:schemas-microsoft-com:vml" Requires="v">
                <p:oleObj spid="_x0000_s46127" name="Image" r:id="rId4" imgW="3504762" imgH="2577778" progId="Photoshop.Image.9">
                  <p:embed/>
                </p:oleObj>
              </mc:Choice>
              <mc:Fallback>
                <p:oleObj name="Image" r:id="rId4" imgW="3504762" imgH="2577778" progId="Photoshop.Image.9">
                  <p:embed/>
                  <p:pic>
                    <p:nvPicPr>
                      <p:cNvPr id="1638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1079" y="3473677"/>
                        <a:ext cx="4248150" cy="3124200"/>
                      </a:xfrm>
                      <a:prstGeom prst="rect">
                        <a:avLst/>
                      </a:prstGeom>
                      <a:noFill/>
                      <a:ln w="28575" algn="ctr">
                        <a:solidFill>
                          <a:srgbClr val="6666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 name="Rectangle 5"/>
          <p:cNvSpPr>
            <a:spLocks noChangeArrowheads="1"/>
          </p:cNvSpPr>
          <p:nvPr/>
        </p:nvSpPr>
        <p:spPr bwMode="auto">
          <a:xfrm>
            <a:off x="328842" y="885174"/>
            <a:ext cx="2416046"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3200" i="0">
                <a:solidFill>
                  <a:srgbClr val="C00000"/>
                </a:solidFill>
                <a:latin typeface="Arial" panose="020B0604020202020204" pitchFamily="34" charset="0"/>
                <a:ea typeface="黑体" panose="02010609060101010101" pitchFamily="49" charset="-122"/>
                <a:cs typeface="Arial" panose="020B0604020202020204" pitchFamily="34" charset="0"/>
              </a:rPr>
              <a:t>目镜</a:t>
            </a:r>
            <a:r>
              <a:rPr kumimoji="1" lang="zh-CN" altLang="en-US" i="0">
                <a:solidFill>
                  <a:srgbClr val="C00000"/>
                </a:solidFill>
                <a:latin typeface="Arial" panose="020B0604020202020204" pitchFamily="34" charset="0"/>
                <a:ea typeface="黑体" panose="02010609060101010101" pitchFamily="49" charset="-122"/>
                <a:cs typeface="Arial" panose="020B0604020202020204" pitchFamily="34" charset="0"/>
              </a:rPr>
              <a:t>（</a:t>
            </a:r>
            <a:r>
              <a:rPr kumimoji="1" lang="en-US" altLang="zh-CN" i="0">
                <a:solidFill>
                  <a:srgbClr val="C00000"/>
                </a:solidFill>
                <a:latin typeface="Arial" panose="020B0604020202020204" pitchFamily="34" charset="0"/>
                <a:ea typeface="黑体" panose="02010609060101010101" pitchFamily="49" charset="-122"/>
                <a:cs typeface="Arial" panose="020B0604020202020204" pitchFamily="34" charset="0"/>
              </a:rPr>
              <a:t>Eyepiece</a:t>
            </a:r>
            <a:r>
              <a:rPr kumimoji="1" lang="zh-CN" altLang="en-US" i="0">
                <a:solidFill>
                  <a:srgbClr val="C00000"/>
                </a:solidFill>
                <a:latin typeface="Arial" panose="020B0604020202020204" pitchFamily="34" charset="0"/>
                <a:ea typeface="黑体" panose="02010609060101010101" pitchFamily="49" charset="-122"/>
                <a:cs typeface="Arial" panose="020B0604020202020204" pitchFamily="34" charset="0"/>
              </a:rPr>
              <a:t>）</a:t>
            </a:r>
          </a:p>
        </p:txBody>
      </p:sp>
      <p:graphicFrame>
        <p:nvGraphicFramePr>
          <p:cNvPr id="37" name="Object 7"/>
          <p:cNvGraphicFramePr>
            <a:graphicFrameLocks noChangeAspect="1"/>
          </p:cNvGraphicFramePr>
          <p:nvPr>
            <p:extLst>
              <p:ext uri="{D42A27DB-BD31-4B8C-83A1-F6EECF244321}">
                <p14:modId xmlns:p14="http://schemas.microsoft.com/office/powerpoint/2010/main" val="2038252992"/>
              </p:ext>
            </p:extLst>
          </p:nvPr>
        </p:nvGraphicFramePr>
        <p:xfrm>
          <a:off x="1163867" y="3516539"/>
          <a:ext cx="2024062" cy="3076575"/>
        </p:xfrm>
        <a:graphic>
          <a:graphicData uri="http://schemas.openxmlformats.org/presentationml/2006/ole">
            <mc:AlternateContent xmlns:mc="http://schemas.openxmlformats.org/markup-compatibility/2006">
              <mc:Choice xmlns:v="urn:schemas-microsoft-com:vml" Requires="v">
                <p:oleObj spid="_x0000_s46128" name="Image" r:id="rId6" imgW="2247619" imgH="3415873" progId="Photoshop.Image.9">
                  <p:embed/>
                </p:oleObj>
              </mc:Choice>
              <mc:Fallback>
                <p:oleObj name="Image" r:id="rId6" imgW="2247619" imgH="3415873" progId="Photoshop.Image.9">
                  <p:embed/>
                  <p:pic>
                    <p:nvPicPr>
                      <p:cNvPr id="16391"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63867" y="3516539"/>
                        <a:ext cx="2024062" cy="3076575"/>
                      </a:xfrm>
                      <a:prstGeom prst="rect">
                        <a:avLst/>
                      </a:prstGeom>
                      <a:noFill/>
                      <a:ln w="28575" algn="ctr">
                        <a:solidFill>
                          <a:srgbClr val="6666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 name="Line 8"/>
          <p:cNvSpPr>
            <a:spLocks noChangeShapeType="1"/>
          </p:cNvSpPr>
          <p:nvPr/>
        </p:nvSpPr>
        <p:spPr bwMode="auto">
          <a:xfrm flipH="1" flipV="1">
            <a:off x="1020992" y="4164239"/>
            <a:ext cx="1009650" cy="2889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39" name="Text Box 9"/>
          <p:cNvSpPr txBox="1">
            <a:spLocks noChangeArrowheads="1"/>
          </p:cNvSpPr>
          <p:nvPr/>
        </p:nvSpPr>
        <p:spPr bwMode="auto">
          <a:xfrm>
            <a:off x="328842" y="3761014"/>
            <a:ext cx="69215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目镜倍率</a:t>
            </a:r>
          </a:p>
        </p:txBody>
      </p:sp>
      <p:sp>
        <p:nvSpPr>
          <p:cNvPr id="40" name="Line 10"/>
          <p:cNvSpPr>
            <a:spLocks noChangeShapeType="1"/>
          </p:cNvSpPr>
          <p:nvPr/>
        </p:nvSpPr>
        <p:spPr bwMode="auto">
          <a:xfrm>
            <a:off x="2676754" y="4524602"/>
            <a:ext cx="576263"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41" name="Text Box 11"/>
          <p:cNvSpPr txBox="1">
            <a:spLocks noChangeArrowheads="1"/>
          </p:cNvSpPr>
          <p:nvPr/>
        </p:nvSpPr>
        <p:spPr bwMode="auto">
          <a:xfrm>
            <a:off x="3108554" y="4164239"/>
            <a:ext cx="136683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视野数（</a:t>
            </a:r>
            <a:r>
              <a:rPr lang="en-US" altLang="zh-CN" i="0">
                <a:solidFill>
                  <a:schemeClr val="tx1"/>
                </a:solidFill>
                <a:latin typeface="Arial" panose="020B0604020202020204" pitchFamily="34" charset="0"/>
                <a:ea typeface="黑体" panose="02010609060101010101" pitchFamily="49" charset="-122"/>
                <a:cs typeface="Arial" panose="020B0604020202020204" pitchFamily="34" charset="0"/>
              </a:rPr>
              <a:t>mm</a:t>
            </a:r>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a:t>
            </a:r>
          </a:p>
        </p:txBody>
      </p:sp>
      <p:sp>
        <p:nvSpPr>
          <p:cNvPr id="42" name="Text Box 12"/>
          <p:cNvSpPr txBox="1">
            <a:spLocks noChangeArrowheads="1"/>
          </p:cNvSpPr>
          <p:nvPr/>
        </p:nvSpPr>
        <p:spPr bwMode="auto">
          <a:xfrm>
            <a:off x="328842" y="939393"/>
            <a:ext cx="8597444" cy="23698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800" i="0" smtClean="0">
                <a:solidFill>
                  <a:schemeClr val="tx1"/>
                </a:solidFill>
                <a:latin typeface="Arial" panose="020B0604020202020204" pitchFamily="34" charset="0"/>
                <a:ea typeface="黑体" panose="02010609060101010101" pitchFamily="49" charset="-122"/>
                <a:cs typeface="Arial" panose="020B0604020202020204" pitchFamily="34" charset="0"/>
              </a:rPr>
              <a:t>                       </a:t>
            </a:r>
            <a:r>
              <a:rPr lang="zh-CN" altLang="en-US" sz="2800" i="0" smtClean="0">
                <a:solidFill>
                  <a:srgbClr val="C00000"/>
                </a:solidFill>
                <a:latin typeface="Arial" panose="020B0604020202020204" pitchFamily="34" charset="0"/>
                <a:ea typeface="黑体" panose="02010609060101010101" pitchFamily="49" charset="-122"/>
                <a:cs typeface="Arial" panose="020B0604020202020204" pitchFamily="34" charset="0"/>
              </a:rPr>
              <a:t>视野数</a:t>
            </a:r>
            <a:r>
              <a:rPr lang="zh-CN" altLang="en-US" sz="2800" i="0" smtClean="0">
                <a:solidFill>
                  <a:schemeClr val="tx1"/>
                </a:solidFill>
                <a:latin typeface="Arial" panose="020B0604020202020204" pitchFamily="34" charset="0"/>
                <a:ea typeface="黑体" panose="02010609060101010101" pitchFamily="49" charset="-122"/>
                <a:cs typeface="Arial" panose="020B0604020202020204" pitchFamily="34" charset="0"/>
              </a:rPr>
              <a:t> </a:t>
            </a:r>
            <a:r>
              <a:rPr lang="zh-CN" altLang="en-US" sz="2400" i="0">
                <a:solidFill>
                  <a:schemeClr val="tx1"/>
                </a:solidFill>
                <a:latin typeface="Arial" panose="020B0604020202020204" pitchFamily="34" charset="0"/>
                <a:ea typeface="黑体" panose="02010609060101010101" pitchFamily="49" charset="-122"/>
                <a:cs typeface="Arial" panose="020B0604020202020204" pitchFamily="34" charset="0"/>
              </a:rPr>
              <a:t>指观察</a:t>
            </a:r>
            <a:r>
              <a:rPr lang="zh-CN" altLang="en-US" sz="2400" i="0" smtClean="0">
                <a:solidFill>
                  <a:schemeClr val="tx1"/>
                </a:solidFill>
                <a:latin typeface="Arial" panose="020B0604020202020204" pitchFamily="34" charset="0"/>
                <a:ea typeface="黑体" panose="02010609060101010101" pitchFamily="49" charset="-122"/>
                <a:cs typeface="Arial" panose="020B0604020202020204" pitchFamily="34" charset="0"/>
              </a:rPr>
              <a:t>范围：</a:t>
            </a:r>
            <a:r>
              <a:rPr lang="en-US" altLang="zh-CN" sz="2000">
                <a:latin typeface="Arial" panose="020B0604020202020204" pitchFamily="34" charset="0"/>
                <a:ea typeface="黑体" panose="02010609060101010101" pitchFamily="49" charset="-122"/>
                <a:cs typeface="Arial" panose="020B0604020202020204" pitchFamily="34" charset="0"/>
              </a:rPr>
              <a:t>Field Number</a:t>
            </a:r>
            <a:r>
              <a:rPr lang="zh-CN" altLang="en-US" sz="2000">
                <a:latin typeface="Arial" panose="020B0604020202020204" pitchFamily="34" charset="0"/>
                <a:ea typeface="黑体" panose="02010609060101010101" pitchFamily="49" charset="-122"/>
                <a:cs typeface="Arial" panose="020B0604020202020204" pitchFamily="34" charset="0"/>
              </a:rPr>
              <a:t>（简写为</a:t>
            </a:r>
            <a:r>
              <a:rPr lang="en-US" altLang="zh-CN" sz="2000">
                <a:latin typeface="Arial" panose="020B0604020202020204" pitchFamily="34" charset="0"/>
                <a:ea typeface="黑体" panose="02010609060101010101" pitchFamily="49" charset="-122"/>
                <a:cs typeface="Arial" panose="020B0604020202020204" pitchFamily="34" charset="0"/>
              </a:rPr>
              <a:t>F.N.</a:t>
            </a:r>
            <a:r>
              <a:rPr lang="zh-CN" altLang="en-US" sz="2000">
                <a:latin typeface="Arial" panose="020B0604020202020204" pitchFamily="34" charset="0"/>
                <a:ea typeface="黑体" panose="02010609060101010101" pitchFamily="49" charset="-122"/>
                <a:cs typeface="Arial" panose="020B0604020202020204" pitchFamily="34" charset="0"/>
              </a:rPr>
              <a:t>）</a:t>
            </a:r>
          </a:p>
          <a:p>
            <a:pPr algn="l"/>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            </a:t>
            </a:r>
          </a:p>
          <a:p>
            <a:pPr algn="l"/>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眼镜所观察到</a:t>
            </a:r>
            <a:r>
              <a:rPr lang="zh-CN" altLang="en-US" i="0" smtClean="0">
                <a:solidFill>
                  <a:schemeClr val="tx1"/>
                </a:solidFill>
                <a:latin typeface="Arial" panose="020B0604020202020204" pitchFamily="34" charset="0"/>
                <a:ea typeface="黑体" panose="02010609060101010101" pitchFamily="49" charset="-122"/>
                <a:cs typeface="Arial" panose="020B0604020202020204" pitchFamily="34" charset="0"/>
              </a:rPr>
              <a:t>的 </a:t>
            </a:r>
            <a:r>
              <a:rPr lang="zh-CN" altLang="en-US" sz="2400" i="0" smtClean="0">
                <a:solidFill>
                  <a:srgbClr val="C00000"/>
                </a:solidFill>
                <a:latin typeface="Arial" panose="020B0604020202020204" pitchFamily="34" charset="0"/>
                <a:ea typeface="黑体" panose="02010609060101010101" pitchFamily="49" charset="-122"/>
                <a:cs typeface="Arial" panose="020B0604020202020204" pitchFamily="34" charset="0"/>
              </a:rPr>
              <a:t>视野 </a:t>
            </a:r>
            <a:r>
              <a:rPr lang="en-US" altLang="zh-CN" sz="2400" i="0" smtClean="0">
                <a:solidFill>
                  <a:srgbClr val="C00000"/>
                </a:solidFill>
                <a:latin typeface="Arial" panose="020B0604020202020204" pitchFamily="34" charset="0"/>
                <a:ea typeface="黑体" panose="02010609060101010101" pitchFamily="49" charset="-122"/>
                <a:cs typeface="Arial" panose="020B0604020202020204" pitchFamily="34" charset="0"/>
              </a:rPr>
              <a:t>= </a:t>
            </a:r>
            <a:r>
              <a:rPr lang="zh-CN" altLang="en-US" sz="2400" i="0" smtClean="0">
                <a:solidFill>
                  <a:srgbClr val="C00000"/>
                </a:solidFill>
                <a:latin typeface="Arial" panose="020B0604020202020204" pitchFamily="34" charset="0"/>
                <a:ea typeface="黑体" panose="02010609060101010101" pitchFamily="49" charset="-122"/>
                <a:cs typeface="Arial" panose="020B0604020202020204" pitchFamily="34" charset="0"/>
              </a:rPr>
              <a:t>目镜</a:t>
            </a:r>
            <a:r>
              <a:rPr lang="zh-CN" altLang="en-US" sz="2400" i="0">
                <a:solidFill>
                  <a:srgbClr val="C00000"/>
                </a:solidFill>
                <a:latin typeface="Arial" panose="020B0604020202020204" pitchFamily="34" charset="0"/>
                <a:ea typeface="黑体" panose="02010609060101010101" pitchFamily="49" charset="-122"/>
                <a:cs typeface="Arial" panose="020B0604020202020204" pitchFamily="34" charset="0"/>
              </a:rPr>
              <a:t>倍率</a:t>
            </a:r>
            <a:r>
              <a:rPr lang="en-US" altLang="zh-CN" sz="2400" i="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2400" i="0">
                <a:solidFill>
                  <a:srgbClr val="C00000"/>
                </a:solidFill>
                <a:latin typeface="Arial" panose="020B0604020202020204" pitchFamily="34" charset="0"/>
                <a:ea typeface="黑体" panose="02010609060101010101" pitchFamily="49" charset="-122"/>
                <a:cs typeface="Arial" panose="020B0604020202020204" pitchFamily="34" charset="0"/>
              </a:rPr>
              <a:t>视野</a:t>
            </a:r>
            <a:r>
              <a:rPr lang="zh-CN" altLang="en-US" sz="2400" i="0" smtClean="0">
                <a:solidFill>
                  <a:srgbClr val="C00000"/>
                </a:solidFill>
                <a:latin typeface="Arial" panose="020B0604020202020204" pitchFamily="34" charset="0"/>
                <a:ea typeface="黑体" panose="02010609060101010101" pitchFamily="49" charset="-122"/>
                <a:cs typeface="Arial" panose="020B0604020202020204" pitchFamily="34" charset="0"/>
              </a:rPr>
              <a:t>数</a:t>
            </a:r>
            <a:endParaRPr lang="en-US" altLang="zh-CN" sz="2400" i="0"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algn="l"/>
            <a:r>
              <a:rPr lang="zh-CN" altLang="en-US" i="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i="0">
                <a:solidFill>
                  <a:srgbClr val="C00000"/>
                </a:solidFill>
                <a:latin typeface="Arial" panose="020B0604020202020204" pitchFamily="34" charset="0"/>
                <a:ea typeface="黑体" panose="02010609060101010101" pitchFamily="49" charset="-122"/>
                <a:cs typeface="Arial" panose="020B0604020202020204" pitchFamily="34" charset="0"/>
              </a:rPr>
              <a:t>如下为</a:t>
            </a:r>
            <a:r>
              <a:rPr lang="en-US" altLang="zh-CN" i="0" smtClean="0">
                <a:solidFill>
                  <a:srgbClr val="C00000"/>
                </a:solidFill>
                <a:latin typeface="Arial" panose="020B0604020202020204" pitchFamily="34" charset="0"/>
                <a:ea typeface="黑体" panose="02010609060101010101" pitchFamily="49" charset="-122"/>
                <a:cs typeface="Arial" panose="020B0604020202020204" pitchFamily="34" charset="0"/>
              </a:rPr>
              <a:t>22mm</a:t>
            </a:r>
            <a:r>
              <a:rPr lang="zh-CN" altLang="en-US" i="0">
                <a:solidFill>
                  <a:srgbClr val="C00000"/>
                </a:solidFill>
                <a:latin typeface="Arial" panose="020B0604020202020204" pitchFamily="34" charset="0"/>
                <a:ea typeface="黑体" panose="02010609060101010101" pitchFamily="49" charset="-122"/>
                <a:cs typeface="Arial" panose="020B0604020202020204" pitchFamily="34" charset="0"/>
              </a:rPr>
              <a:t>相当于在眼前</a:t>
            </a:r>
            <a:r>
              <a:rPr lang="en-US" altLang="zh-CN" i="0">
                <a:solidFill>
                  <a:srgbClr val="C00000"/>
                </a:solidFill>
                <a:latin typeface="Arial" panose="020B0604020202020204" pitchFamily="34" charset="0"/>
                <a:ea typeface="黑体" panose="02010609060101010101" pitchFamily="49" charset="-122"/>
                <a:cs typeface="Arial" panose="020B0604020202020204" pitchFamily="34" charset="0"/>
              </a:rPr>
              <a:t>25cm</a:t>
            </a:r>
            <a:r>
              <a:rPr lang="zh-CN" altLang="en-US" i="0">
                <a:solidFill>
                  <a:srgbClr val="C00000"/>
                </a:solidFill>
                <a:latin typeface="Arial" panose="020B0604020202020204" pitchFamily="34" charset="0"/>
                <a:ea typeface="黑体" panose="02010609060101010101" pitchFamily="49" charset="-122"/>
                <a:cs typeface="Arial" panose="020B0604020202020204" pitchFamily="34" charset="0"/>
              </a:rPr>
              <a:t>处有一直径为</a:t>
            </a:r>
            <a:r>
              <a:rPr lang="en-US" altLang="zh-CN" i="0" smtClean="0">
                <a:solidFill>
                  <a:srgbClr val="C00000"/>
                </a:solidFill>
                <a:latin typeface="Arial" panose="020B0604020202020204" pitchFamily="34" charset="0"/>
                <a:ea typeface="黑体" panose="02010609060101010101" pitchFamily="49" charset="-122"/>
                <a:cs typeface="Arial" panose="020B0604020202020204" pitchFamily="34" charset="0"/>
              </a:rPr>
              <a:t>22mm</a:t>
            </a:r>
            <a:r>
              <a:rPr lang="zh-CN" altLang="en-US" i="0">
                <a:solidFill>
                  <a:srgbClr val="C00000"/>
                </a:solidFill>
                <a:latin typeface="Arial" panose="020B0604020202020204" pitchFamily="34" charset="0"/>
                <a:ea typeface="黑体" panose="02010609060101010101" pitchFamily="49" charset="-122"/>
                <a:cs typeface="Arial" panose="020B0604020202020204" pitchFamily="34" charset="0"/>
              </a:rPr>
              <a:t>的圆形屏幕）</a:t>
            </a:r>
          </a:p>
          <a:p>
            <a:pPr algn="l"/>
            <a:endPar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endParaRPr>
          </a:p>
          <a:p>
            <a:pPr algn="l"/>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实际在样品上</a:t>
            </a:r>
            <a:r>
              <a:rPr lang="zh-CN" altLang="en-US" i="0" smtClean="0">
                <a:solidFill>
                  <a:schemeClr val="tx1"/>
                </a:solidFill>
                <a:latin typeface="Arial" panose="020B0604020202020204" pitchFamily="34" charset="0"/>
                <a:ea typeface="黑体" panose="02010609060101010101" pitchFamily="49" charset="-122"/>
                <a:cs typeface="Arial" panose="020B0604020202020204" pitchFamily="34" charset="0"/>
              </a:rPr>
              <a:t>的 </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观察</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区域（实际视野）</a:t>
            </a:r>
            <a:r>
              <a:rPr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rPr>
              <a:t>= </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目镜视野数／物镜倍率</a:t>
            </a:r>
          </a:p>
          <a:p>
            <a:r>
              <a:rPr lang="en-US" altLang="zh-CN">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a:solidFill>
                  <a:srgbClr val="C00000"/>
                </a:solidFill>
                <a:latin typeface="Arial" panose="020B0604020202020204" pitchFamily="34" charset="0"/>
                <a:ea typeface="黑体" panose="02010609060101010101" pitchFamily="49" charset="-122"/>
                <a:cs typeface="Arial" panose="020B0604020202020204" pitchFamily="34" charset="0"/>
              </a:rPr>
              <a:t>如使用</a:t>
            </a:r>
            <a:r>
              <a:rPr lang="en-US" altLang="zh-CN">
                <a:solidFill>
                  <a:srgbClr val="C00000"/>
                </a:solidFill>
                <a:latin typeface="Arial" panose="020B0604020202020204" pitchFamily="34" charset="0"/>
                <a:ea typeface="黑体" panose="02010609060101010101" pitchFamily="49" charset="-122"/>
                <a:cs typeface="Arial" panose="020B0604020202020204" pitchFamily="34" charset="0"/>
              </a:rPr>
              <a:t>40X</a:t>
            </a:r>
            <a:r>
              <a:rPr lang="zh-CN" altLang="en-US">
                <a:solidFill>
                  <a:srgbClr val="C00000"/>
                </a:solidFill>
                <a:latin typeface="Arial" panose="020B0604020202020204" pitchFamily="34" charset="0"/>
                <a:ea typeface="黑体" panose="02010609060101010101" pitchFamily="49" charset="-122"/>
                <a:cs typeface="Arial" panose="020B0604020202020204" pitchFamily="34" charset="0"/>
              </a:rPr>
              <a:t>物镜实际视野</a:t>
            </a:r>
            <a:r>
              <a:rPr lang="en-US" altLang="zh-CN">
                <a:solidFill>
                  <a:srgbClr val="C00000"/>
                </a:solidFill>
                <a:latin typeface="Arial" panose="020B0604020202020204" pitchFamily="34" charset="0"/>
                <a:ea typeface="黑体" panose="02010609060101010101" pitchFamily="49" charset="-122"/>
                <a:cs typeface="Arial" panose="020B0604020202020204" pitchFamily="34" charset="0"/>
              </a:rPr>
              <a:t>=22mm/40=0.55mm)</a:t>
            </a:r>
          </a:p>
        </p:txBody>
      </p:sp>
    </p:spTree>
    <p:extLst>
      <p:ext uri="{BB962C8B-B14F-4D97-AF65-F5344CB8AC3E}">
        <p14:creationId xmlns:p14="http://schemas.microsoft.com/office/powerpoint/2010/main" val="17156057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graphicFrame>
        <p:nvGraphicFramePr>
          <p:cNvPr id="35" name="Object 4"/>
          <p:cNvGraphicFramePr>
            <a:graphicFrameLocks noChangeAspect="1"/>
          </p:cNvGraphicFramePr>
          <p:nvPr>
            <p:extLst>
              <p:ext uri="{D42A27DB-BD31-4B8C-83A1-F6EECF244321}">
                <p14:modId xmlns:p14="http://schemas.microsoft.com/office/powerpoint/2010/main" val="2113857181"/>
              </p:ext>
            </p:extLst>
          </p:nvPr>
        </p:nvGraphicFramePr>
        <p:xfrm>
          <a:off x="4261079" y="3473677"/>
          <a:ext cx="4248150" cy="3124200"/>
        </p:xfrm>
        <a:graphic>
          <a:graphicData uri="http://schemas.openxmlformats.org/presentationml/2006/ole">
            <mc:AlternateContent xmlns:mc="http://schemas.openxmlformats.org/markup-compatibility/2006">
              <mc:Choice xmlns:v="urn:schemas-microsoft-com:vml" Requires="v">
                <p:oleObj spid="_x0000_s48157" name="Image" r:id="rId4" imgW="3504762" imgH="2577778" progId="Photoshop.Image.9">
                  <p:embed/>
                </p:oleObj>
              </mc:Choice>
              <mc:Fallback>
                <p:oleObj name="Image" r:id="rId4" imgW="3504762" imgH="2577778" progId="Photoshop.Image.9">
                  <p:embed/>
                  <p:pic>
                    <p:nvPicPr>
                      <p:cNvPr id="35"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1079" y="3473677"/>
                        <a:ext cx="4248150" cy="3124200"/>
                      </a:xfrm>
                      <a:prstGeom prst="rect">
                        <a:avLst/>
                      </a:prstGeom>
                      <a:noFill/>
                      <a:ln w="28575" algn="ctr">
                        <a:solidFill>
                          <a:srgbClr val="6666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 name="Text Box 12"/>
          <p:cNvSpPr txBox="1">
            <a:spLocks noChangeArrowheads="1"/>
          </p:cNvSpPr>
          <p:nvPr/>
        </p:nvSpPr>
        <p:spPr bwMode="auto">
          <a:xfrm>
            <a:off x="456636" y="893545"/>
            <a:ext cx="8597444" cy="23698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000" smtClean="0">
                <a:latin typeface="Arial" panose="020B0604020202020204" pitchFamily="34" charset="0"/>
                <a:ea typeface="黑体" panose="02010609060101010101" pitchFamily="49" charset="-122"/>
                <a:cs typeface="Arial" panose="020B0604020202020204" pitchFamily="34" charset="0"/>
              </a:rPr>
              <a:t>现在有些</a:t>
            </a:r>
            <a:r>
              <a:rPr lang="zh-CN" altLang="en-US" sz="2800" i="0" smtClean="0">
                <a:solidFill>
                  <a:srgbClr val="C00000"/>
                </a:solidFill>
                <a:latin typeface="Arial" panose="020B0604020202020204" pitchFamily="34" charset="0"/>
                <a:ea typeface="黑体" panose="02010609060101010101" pitchFamily="49" charset="-122"/>
                <a:cs typeface="Arial" panose="020B0604020202020204" pitchFamily="34" charset="0"/>
              </a:rPr>
              <a:t>物镜</a:t>
            </a:r>
            <a:r>
              <a:rPr lang="zh-CN" altLang="en-US" sz="2000" i="0" smtClean="0">
                <a:solidFill>
                  <a:schemeClr val="tx1"/>
                </a:solidFill>
                <a:latin typeface="Arial" panose="020B0604020202020204" pitchFamily="34" charset="0"/>
                <a:ea typeface="黑体" panose="02010609060101010101" pitchFamily="49" charset="-122"/>
                <a:cs typeface="Arial" panose="020B0604020202020204" pitchFamily="34" charset="0"/>
              </a:rPr>
              <a:t>也标</a:t>
            </a:r>
            <a:r>
              <a:rPr lang="zh-CN" altLang="en-US" sz="2800" i="0" smtClean="0">
                <a:solidFill>
                  <a:srgbClr val="C00000"/>
                </a:solidFill>
                <a:latin typeface="Arial" panose="020B0604020202020204" pitchFamily="34" charset="0"/>
                <a:ea typeface="黑体" panose="02010609060101010101" pitchFamily="49" charset="-122"/>
                <a:cs typeface="Arial" panose="020B0604020202020204" pitchFamily="34" charset="0"/>
              </a:rPr>
              <a:t>视野数</a:t>
            </a:r>
            <a:r>
              <a:rPr lang="zh-CN" altLang="en-US" sz="2000" smtClean="0">
                <a:latin typeface="Arial" panose="020B0604020202020204" pitchFamily="34" charset="0"/>
                <a:ea typeface="黑体" panose="02010609060101010101" pitchFamily="49" charset="-122"/>
                <a:cs typeface="Arial" panose="020B0604020202020204" pitchFamily="34" charset="0"/>
              </a:rPr>
              <a:t>（简写为</a:t>
            </a:r>
            <a:r>
              <a:rPr lang="en-US" altLang="zh-CN" sz="2000" smtClean="0">
                <a:latin typeface="Arial" panose="020B0604020202020204" pitchFamily="34" charset="0"/>
                <a:ea typeface="黑体" panose="02010609060101010101" pitchFamily="49" charset="-122"/>
                <a:cs typeface="Arial" panose="020B0604020202020204" pitchFamily="34" charset="0"/>
              </a:rPr>
              <a:t>F.N.</a:t>
            </a:r>
            <a:r>
              <a:rPr lang="zh-CN" altLang="en-US" sz="2000" smtClean="0">
                <a:latin typeface="Arial" panose="020B0604020202020204" pitchFamily="34" charset="0"/>
                <a:ea typeface="黑体" panose="02010609060101010101" pitchFamily="49" charset="-122"/>
                <a:cs typeface="Arial" panose="020B0604020202020204" pitchFamily="34" charset="0"/>
              </a:rPr>
              <a:t>），</a:t>
            </a:r>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意义类似，指的是摄像区域</a:t>
            </a:r>
          </a:p>
          <a:p>
            <a:pPr algn="l"/>
            <a:r>
              <a:rPr lang="zh-CN" altLang="en-US" i="0" smtClean="0">
                <a:solidFill>
                  <a:schemeClr val="tx1"/>
                </a:solidFill>
                <a:latin typeface="Arial" panose="020B0604020202020204" pitchFamily="34" charset="0"/>
                <a:ea typeface="黑体" panose="02010609060101010101" pitchFamily="49" charset="-122"/>
                <a:cs typeface="Arial" panose="020B0604020202020204" pitchFamily="34" charset="0"/>
              </a:rPr>
              <a:t>            </a:t>
            </a:r>
            <a:endPar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endParaRPr>
          </a:p>
          <a:p>
            <a:pPr algn="l"/>
            <a:r>
              <a:rPr lang="zh-CN" altLang="en-US" i="0" smtClean="0">
                <a:solidFill>
                  <a:schemeClr val="tx1"/>
                </a:solidFill>
                <a:latin typeface="Arial" panose="020B0604020202020204" pitchFamily="34" charset="0"/>
                <a:ea typeface="黑体" panose="02010609060101010101" pitchFamily="49" charset="-122"/>
                <a:cs typeface="Arial" panose="020B0604020202020204" pitchFamily="34" charset="0"/>
              </a:rPr>
              <a:t>相机所拍摄到的 </a:t>
            </a:r>
            <a:r>
              <a:rPr lang="zh-CN" altLang="en-US" sz="2400" i="0" smtClean="0">
                <a:solidFill>
                  <a:srgbClr val="C00000"/>
                </a:solidFill>
                <a:latin typeface="Arial" panose="020B0604020202020204" pitchFamily="34" charset="0"/>
                <a:ea typeface="黑体" panose="02010609060101010101" pitchFamily="49" charset="-122"/>
                <a:cs typeface="Arial" panose="020B0604020202020204" pitchFamily="34" charset="0"/>
              </a:rPr>
              <a:t>视野 </a:t>
            </a:r>
            <a:r>
              <a:rPr lang="en-US" altLang="zh-CN" sz="2400" i="0" smtClean="0">
                <a:solidFill>
                  <a:srgbClr val="C00000"/>
                </a:solidFill>
                <a:latin typeface="Arial" panose="020B0604020202020204" pitchFamily="34" charset="0"/>
                <a:ea typeface="黑体" panose="02010609060101010101" pitchFamily="49" charset="-122"/>
                <a:cs typeface="Arial" panose="020B0604020202020204" pitchFamily="34" charset="0"/>
              </a:rPr>
              <a:t>= </a:t>
            </a:r>
            <a:r>
              <a:rPr lang="zh-CN" altLang="en-US" sz="2400" i="0" smtClean="0">
                <a:solidFill>
                  <a:srgbClr val="C00000"/>
                </a:solidFill>
                <a:latin typeface="Arial" panose="020B0604020202020204" pitchFamily="34" charset="0"/>
                <a:ea typeface="黑体" panose="02010609060101010101" pitchFamily="49" charset="-122"/>
                <a:cs typeface="Arial" panose="020B0604020202020204" pitchFamily="34" charset="0"/>
              </a:rPr>
              <a:t>视野数</a:t>
            </a:r>
            <a:endParaRPr lang="en-US" altLang="zh-CN" sz="2400" i="0"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algn="l"/>
            <a:r>
              <a:rPr lang="zh-CN" altLang="en-US" i="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i="0">
                <a:solidFill>
                  <a:srgbClr val="C00000"/>
                </a:solidFill>
                <a:latin typeface="Arial" panose="020B0604020202020204" pitchFamily="34" charset="0"/>
                <a:ea typeface="黑体" panose="02010609060101010101" pitchFamily="49" charset="-122"/>
                <a:cs typeface="Arial" panose="020B0604020202020204" pitchFamily="34" charset="0"/>
              </a:rPr>
              <a:t>如下为</a:t>
            </a:r>
            <a:r>
              <a:rPr lang="en-US" altLang="zh-CN" i="0" smtClean="0">
                <a:solidFill>
                  <a:srgbClr val="C00000"/>
                </a:solidFill>
                <a:latin typeface="Arial" panose="020B0604020202020204" pitchFamily="34" charset="0"/>
                <a:ea typeface="黑体" panose="02010609060101010101" pitchFamily="49" charset="-122"/>
                <a:cs typeface="Arial" panose="020B0604020202020204" pitchFamily="34" charset="0"/>
              </a:rPr>
              <a:t>26.5mm</a:t>
            </a:r>
            <a:r>
              <a:rPr lang="zh-CN" altLang="en-US" i="0">
                <a:solidFill>
                  <a:srgbClr val="C00000"/>
                </a:solidFill>
                <a:latin typeface="Arial" panose="020B0604020202020204" pitchFamily="34" charset="0"/>
                <a:ea typeface="黑体" panose="02010609060101010101" pitchFamily="49" charset="-122"/>
                <a:cs typeface="Arial" panose="020B0604020202020204" pitchFamily="34" charset="0"/>
              </a:rPr>
              <a:t>相当于</a:t>
            </a:r>
            <a:r>
              <a:rPr lang="zh-CN" altLang="en-US" i="0" smtClean="0">
                <a:solidFill>
                  <a:srgbClr val="C00000"/>
                </a:solidFill>
                <a:latin typeface="Arial" panose="020B0604020202020204" pitchFamily="34" charset="0"/>
                <a:ea typeface="黑体" panose="02010609060101010101" pitchFamily="49" charset="-122"/>
                <a:cs typeface="Arial" panose="020B0604020202020204" pitchFamily="34" charset="0"/>
              </a:rPr>
              <a:t>在</a:t>
            </a:r>
            <a:r>
              <a:rPr lang="zh-CN" altLang="en-US" smtClean="0">
                <a:solidFill>
                  <a:srgbClr val="C00000"/>
                </a:solidFill>
                <a:latin typeface="Arial" panose="020B0604020202020204" pitchFamily="34" charset="0"/>
                <a:ea typeface="黑体" panose="02010609060101010101" pitchFamily="49" charset="-122"/>
                <a:cs typeface="Arial" panose="020B0604020202020204" pitchFamily="34" charset="0"/>
              </a:rPr>
              <a:t>相机靶面处有</a:t>
            </a:r>
            <a:r>
              <a:rPr lang="zh-CN" altLang="en-US" i="0" smtClean="0">
                <a:solidFill>
                  <a:srgbClr val="C00000"/>
                </a:solidFill>
                <a:latin typeface="Arial" panose="020B0604020202020204" pitchFamily="34" charset="0"/>
                <a:ea typeface="黑体" panose="02010609060101010101" pitchFamily="49" charset="-122"/>
                <a:cs typeface="Arial" panose="020B0604020202020204" pitchFamily="34" charset="0"/>
              </a:rPr>
              <a:t>直径</a:t>
            </a:r>
            <a:r>
              <a:rPr lang="zh-CN" altLang="en-US" i="0">
                <a:solidFill>
                  <a:srgbClr val="C00000"/>
                </a:solidFill>
                <a:latin typeface="Arial" panose="020B0604020202020204" pitchFamily="34" charset="0"/>
                <a:ea typeface="黑体" panose="02010609060101010101" pitchFamily="49" charset="-122"/>
                <a:cs typeface="Arial" panose="020B0604020202020204" pitchFamily="34" charset="0"/>
              </a:rPr>
              <a:t>为</a:t>
            </a:r>
            <a:r>
              <a:rPr lang="en-US" altLang="zh-CN" i="0" smtClean="0">
                <a:solidFill>
                  <a:srgbClr val="C00000"/>
                </a:solidFill>
                <a:latin typeface="Arial" panose="020B0604020202020204" pitchFamily="34" charset="0"/>
                <a:ea typeface="黑体" panose="02010609060101010101" pitchFamily="49" charset="-122"/>
                <a:cs typeface="Arial" panose="020B0604020202020204" pitchFamily="34" charset="0"/>
              </a:rPr>
              <a:t>26.5mm</a:t>
            </a:r>
            <a:r>
              <a:rPr lang="zh-CN" altLang="en-US" i="0">
                <a:solidFill>
                  <a:srgbClr val="C00000"/>
                </a:solidFill>
                <a:latin typeface="Arial" panose="020B0604020202020204" pitchFamily="34" charset="0"/>
                <a:ea typeface="黑体" panose="02010609060101010101" pitchFamily="49" charset="-122"/>
                <a:cs typeface="Arial" panose="020B0604020202020204" pitchFamily="34" charset="0"/>
              </a:rPr>
              <a:t>的圆形屏幕）</a:t>
            </a:r>
          </a:p>
          <a:p>
            <a:pPr algn="l"/>
            <a:endPar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endParaRPr>
          </a:p>
          <a:p>
            <a:pPr algn="l"/>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实际在样品上</a:t>
            </a:r>
            <a:r>
              <a:rPr lang="zh-CN" altLang="en-US" i="0" smtClean="0">
                <a:solidFill>
                  <a:schemeClr val="tx1"/>
                </a:solidFill>
                <a:latin typeface="Arial" panose="020B0604020202020204" pitchFamily="34" charset="0"/>
                <a:ea typeface="黑体" panose="02010609060101010101" pitchFamily="49" charset="-122"/>
                <a:cs typeface="Arial" panose="020B0604020202020204" pitchFamily="34" charset="0"/>
              </a:rPr>
              <a:t>的 </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观察</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区域（实际视野）</a:t>
            </a:r>
            <a:r>
              <a:rPr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rPr>
              <a:t>= </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物镜视野</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数／物镜倍率</a:t>
            </a:r>
          </a:p>
          <a:p>
            <a:r>
              <a:rPr lang="en-US" altLang="zh-CN">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a:solidFill>
                  <a:srgbClr val="C00000"/>
                </a:solidFill>
                <a:latin typeface="Arial" panose="020B0604020202020204" pitchFamily="34" charset="0"/>
                <a:ea typeface="黑体" panose="02010609060101010101" pitchFamily="49" charset="-122"/>
                <a:cs typeface="Arial" panose="020B0604020202020204" pitchFamily="34" charset="0"/>
              </a:rPr>
              <a:t>如</a:t>
            </a:r>
            <a:r>
              <a:rPr lang="zh-CN" altLang="en-US" smtClean="0">
                <a:solidFill>
                  <a:srgbClr val="C00000"/>
                </a:solidFill>
                <a:latin typeface="Arial" panose="020B0604020202020204" pitchFamily="34" charset="0"/>
                <a:ea typeface="黑体" panose="02010609060101010101" pitchFamily="49" charset="-122"/>
                <a:cs typeface="Arial" panose="020B0604020202020204" pitchFamily="34" charset="0"/>
              </a:rPr>
              <a:t>使用</a:t>
            </a:r>
            <a:r>
              <a:rPr lang="en-US" altLang="zh-CN" smtClean="0">
                <a:solidFill>
                  <a:srgbClr val="C00000"/>
                </a:solidFill>
                <a:latin typeface="Arial" panose="020B0604020202020204" pitchFamily="34" charset="0"/>
                <a:ea typeface="黑体" panose="02010609060101010101" pitchFamily="49" charset="-122"/>
                <a:cs typeface="Arial" panose="020B0604020202020204" pitchFamily="34" charset="0"/>
              </a:rPr>
              <a:t>100X</a:t>
            </a:r>
            <a:r>
              <a:rPr lang="zh-CN" altLang="en-US">
                <a:solidFill>
                  <a:srgbClr val="C00000"/>
                </a:solidFill>
                <a:latin typeface="Arial" panose="020B0604020202020204" pitchFamily="34" charset="0"/>
                <a:ea typeface="黑体" panose="02010609060101010101" pitchFamily="49" charset="-122"/>
                <a:cs typeface="Arial" panose="020B0604020202020204" pitchFamily="34" charset="0"/>
              </a:rPr>
              <a:t>物镜实际视野</a:t>
            </a:r>
            <a:r>
              <a:rPr lang="en-US" altLang="zh-CN">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mtClean="0">
                <a:solidFill>
                  <a:srgbClr val="C00000"/>
                </a:solidFill>
                <a:latin typeface="Arial" panose="020B0604020202020204" pitchFamily="34" charset="0"/>
                <a:ea typeface="黑体" panose="02010609060101010101" pitchFamily="49" charset="-122"/>
                <a:cs typeface="Arial" panose="020B0604020202020204" pitchFamily="34" charset="0"/>
              </a:rPr>
              <a:t>26.5mm/100=0.265mm</a:t>
            </a:r>
            <a:r>
              <a:rPr lang="en-US" altLang="zh-CN">
                <a:solidFill>
                  <a:srgbClr val="C00000"/>
                </a:solidFill>
                <a:latin typeface="Arial" panose="020B0604020202020204" pitchFamily="34" charset="0"/>
                <a:ea typeface="黑体" panose="02010609060101010101" pitchFamily="49" charset="-122"/>
                <a:cs typeface="Arial" panose="020B0604020202020204" pitchFamily="34" charset="0"/>
              </a:rPr>
              <a:t>)</a:t>
            </a:r>
          </a:p>
        </p:txBody>
      </p:sp>
      <p:sp>
        <p:nvSpPr>
          <p:cNvPr id="12" name="Line 10"/>
          <p:cNvSpPr>
            <a:spLocks noChangeShapeType="1"/>
          </p:cNvSpPr>
          <p:nvPr/>
        </p:nvSpPr>
        <p:spPr bwMode="auto">
          <a:xfrm>
            <a:off x="2783505" y="5051459"/>
            <a:ext cx="576263"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13" name="Text Box 11"/>
          <p:cNvSpPr txBox="1">
            <a:spLocks noChangeArrowheads="1"/>
          </p:cNvSpPr>
          <p:nvPr/>
        </p:nvSpPr>
        <p:spPr bwMode="auto">
          <a:xfrm>
            <a:off x="3215305" y="4645277"/>
            <a:ext cx="136683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视野数（</a:t>
            </a:r>
            <a:r>
              <a:rPr lang="en-US" altLang="zh-CN" i="0">
                <a:solidFill>
                  <a:schemeClr val="tx1"/>
                </a:solidFill>
                <a:latin typeface="Arial" panose="020B0604020202020204" pitchFamily="34" charset="0"/>
                <a:ea typeface="黑体" panose="02010609060101010101" pitchFamily="49" charset="-122"/>
                <a:cs typeface="Arial" panose="020B0604020202020204" pitchFamily="34" charset="0"/>
              </a:rPr>
              <a:t>mm</a:t>
            </a:r>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a:t>
            </a:r>
          </a:p>
        </p:txBody>
      </p:sp>
      <p:pic>
        <p:nvPicPr>
          <p:cNvPr id="2" name="图片 1"/>
          <p:cNvPicPr>
            <a:picLocks noChangeAspect="1"/>
          </p:cNvPicPr>
          <p:nvPr/>
        </p:nvPicPr>
        <p:blipFill>
          <a:blip r:embed="rId6"/>
          <a:stretch>
            <a:fillRect/>
          </a:stretch>
        </p:blipFill>
        <p:spPr>
          <a:xfrm>
            <a:off x="1216741" y="3551497"/>
            <a:ext cx="1911154" cy="2943178"/>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
        <p:nvSpPr>
          <p:cNvPr id="15" name="Line 8"/>
          <p:cNvSpPr>
            <a:spLocks noChangeShapeType="1"/>
          </p:cNvSpPr>
          <p:nvPr/>
        </p:nvSpPr>
        <p:spPr bwMode="auto">
          <a:xfrm flipH="1" flipV="1">
            <a:off x="1129331" y="4402170"/>
            <a:ext cx="585104" cy="42091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16" name="Text Box 9"/>
          <p:cNvSpPr txBox="1">
            <a:spLocks noChangeArrowheads="1"/>
          </p:cNvSpPr>
          <p:nvPr/>
        </p:nvSpPr>
        <p:spPr bwMode="auto">
          <a:xfrm>
            <a:off x="437181" y="3998946"/>
            <a:ext cx="69215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i="0" smtClean="0">
                <a:solidFill>
                  <a:schemeClr val="tx1"/>
                </a:solidFill>
                <a:latin typeface="Arial" panose="020B0604020202020204" pitchFamily="34" charset="0"/>
                <a:ea typeface="黑体" panose="02010609060101010101" pitchFamily="49" charset="-122"/>
                <a:cs typeface="Arial" panose="020B0604020202020204" pitchFamily="34" charset="0"/>
              </a:rPr>
              <a:t>物镜</a:t>
            </a:r>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倍率</a:t>
            </a:r>
          </a:p>
        </p:txBody>
      </p:sp>
      <p:sp>
        <p:nvSpPr>
          <p:cNvPr id="3" name="文本框 2"/>
          <p:cNvSpPr txBox="1"/>
          <p:nvPr/>
        </p:nvSpPr>
        <p:spPr>
          <a:xfrm>
            <a:off x="1323672" y="5881202"/>
            <a:ext cx="1694695" cy="523220"/>
          </a:xfrm>
          <a:prstGeom prst="rect">
            <a:avLst/>
          </a:prstGeom>
          <a:solidFill>
            <a:schemeClr val="tx1">
              <a:alpha val="64000"/>
            </a:schemeClr>
          </a:solidFill>
        </p:spPr>
        <p:txBody>
          <a:bodyPr wrap="none" rtlCol="0">
            <a:spAutoFit/>
          </a:bodyPr>
          <a:lstStyle/>
          <a:p>
            <a:r>
              <a:rPr lang="en-US" altLang="zh-CN" sz="280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$ 4000 </a:t>
            </a:r>
            <a:endParaRPr lang="zh-CN" altLang="en-US" sz="280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9640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11" name="Rectangle 4"/>
          <p:cNvSpPr>
            <a:spLocks noChangeArrowheads="1"/>
          </p:cNvSpPr>
          <p:nvPr/>
        </p:nvSpPr>
        <p:spPr bwMode="auto">
          <a:xfrm>
            <a:off x="456636" y="863139"/>
            <a:ext cx="3005951"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3200" i="0" smtClean="0">
                <a:solidFill>
                  <a:srgbClr val="C00000"/>
                </a:solidFill>
                <a:latin typeface="Arial" panose="020B0604020202020204" pitchFamily="34" charset="0"/>
                <a:ea typeface="黑体" panose="02010609060101010101" pitchFamily="49" charset="-122"/>
                <a:cs typeface="Arial" panose="020B0604020202020204" pitchFamily="34" charset="0"/>
              </a:rPr>
              <a:t>聚光</a:t>
            </a:r>
            <a:r>
              <a:rPr kumimoji="1"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镜</a:t>
            </a:r>
            <a:r>
              <a:rPr kumimoji="1" lang="zh-CN" altLang="en-US" i="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kumimoji="1" lang="en-US" altLang="zh-CN" i="0">
                <a:solidFill>
                  <a:srgbClr val="C00000"/>
                </a:solidFill>
                <a:latin typeface="Arial" panose="020B0604020202020204" pitchFamily="34" charset="0"/>
                <a:ea typeface="黑体" panose="02010609060101010101" pitchFamily="49" charset="-122"/>
                <a:cs typeface="Arial" panose="020B0604020202020204" pitchFamily="34" charset="0"/>
              </a:rPr>
              <a:t>Condenser</a:t>
            </a:r>
            <a:r>
              <a:rPr kumimoji="1" lang="zh-CN" altLang="en-US" i="0">
                <a:solidFill>
                  <a:srgbClr val="C00000"/>
                </a:solidFill>
                <a:latin typeface="Arial" panose="020B0604020202020204" pitchFamily="34" charset="0"/>
                <a:ea typeface="黑体" panose="02010609060101010101" pitchFamily="49" charset="-122"/>
                <a:cs typeface="Arial" panose="020B0604020202020204" pitchFamily="34" charset="0"/>
              </a:rPr>
              <a:t>）</a:t>
            </a:r>
          </a:p>
        </p:txBody>
      </p:sp>
      <p:pic>
        <p:nvPicPr>
          <p:cNvPr id="12" name="Picture 7" descr="KOHLER"/>
          <p:cNvPicPr>
            <a:picLocks noChangeAspect="1" noChangeArrowheads="1"/>
          </p:cNvPicPr>
          <p:nvPr/>
        </p:nvPicPr>
        <p:blipFill>
          <a:blip r:embed="rId3">
            <a:lum bright="12000"/>
            <a:extLst>
              <a:ext uri="{28A0092B-C50C-407E-A947-70E740481C1C}">
                <a14:useLocalDpi xmlns:a14="http://schemas.microsoft.com/office/drawing/2010/main" val="0"/>
              </a:ext>
            </a:extLst>
          </a:blip>
          <a:srcRect/>
          <a:stretch>
            <a:fillRect/>
          </a:stretch>
        </p:blipFill>
        <p:spPr bwMode="auto">
          <a:xfrm>
            <a:off x="6012479" y="353790"/>
            <a:ext cx="2738437" cy="323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sp>
        <p:nvSpPr>
          <p:cNvPr id="13" name="Text Box 8"/>
          <p:cNvSpPr txBox="1">
            <a:spLocks noChangeArrowheads="1"/>
          </p:cNvSpPr>
          <p:nvPr/>
        </p:nvSpPr>
        <p:spPr bwMode="auto">
          <a:xfrm>
            <a:off x="6518780" y="3713703"/>
            <a:ext cx="179568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r>
              <a:rPr lang="it-IT" altLang="zh-CN" sz="2000" i="0">
                <a:solidFill>
                  <a:schemeClr val="tx1"/>
                </a:solidFill>
                <a:latin typeface="Arial" panose="020B0604020202020204" pitchFamily="34" charset="0"/>
                <a:ea typeface="黑体" panose="02010609060101010101" pitchFamily="49" charset="-122"/>
                <a:cs typeface="Arial" panose="020B0604020202020204" pitchFamily="34" charset="0"/>
              </a:rPr>
              <a:t>August Köhler</a:t>
            </a:r>
          </a:p>
        </p:txBody>
      </p:sp>
      <p:sp>
        <p:nvSpPr>
          <p:cNvPr id="14" name="Rectangle 12"/>
          <p:cNvSpPr>
            <a:spLocks noChangeArrowheads="1"/>
          </p:cNvSpPr>
          <p:nvPr/>
        </p:nvSpPr>
        <p:spPr bwMode="auto">
          <a:xfrm>
            <a:off x="456636" y="1372925"/>
            <a:ext cx="5183188"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zh-CN" altLang="en-US" sz="2400" i="0">
                <a:solidFill>
                  <a:schemeClr val="tx1"/>
                </a:solidFill>
                <a:latin typeface="Arial" panose="020B0604020202020204" pitchFamily="34" charset="0"/>
                <a:ea typeface="黑体" panose="02010609060101010101" pitchFamily="49" charset="-122"/>
                <a:cs typeface="Arial" panose="020B0604020202020204" pitchFamily="34" charset="0"/>
              </a:rPr>
              <a:t>唯有均匀与高强度的照明才能获得最佳的分辨率与良好对比度</a:t>
            </a:r>
          </a:p>
        </p:txBody>
      </p:sp>
      <p:pic>
        <p:nvPicPr>
          <p:cNvPr id="15" name="Picture 13" descr="condensatore-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306" y="2264134"/>
            <a:ext cx="5080000" cy="4292600"/>
          </a:xfrm>
          <a:prstGeom prst="rect">
            <a:avLst/>
          </a:prstGeom>
          <a:noFill/>
          <a:ln w="28575">
            <a:solidFill>
              <a:srgbClr val="666699"/>
            </a:solidFill>
            <a:miter lim="800000"/>
            <a:headEnd/>
            <a:tailEnd/>
          </a:ln>
          <a:extLst>
            <a:ext uri="{909E8E84-426E-40DD-AFC4-6F175D3DCCD1}">
              <a14:hiddenFill xmlns:a14="http://schemas.microsoft.com/office/drawing/2010/main">
                <a:solidFill>
                  <a:srgbClr val="FFFFFF"/>
                </a:solidFill>
              </a14:hiddenFill>
            </a:ext>
          </a:extLst>
        </p:spPr>
      </p:pic>
      <p:sp>
        <p:nvSpPr>
          <p:cNvPr id="17" name="Text Box 14"/>
          <p:cNvSpPr txBox="1">
            <a:spLocks noChangeArrowheads="1"/>
          </p:cNvSpPr>
          <p:nvPr/>
        </p:nvSpPr>
        <p:spPr bwMode="auto">
          <a:xfrm>
            <a:off x="3304794" y="4850172"/>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r>
              <a:rPr lang="zh-CN" altLang="it-IT" sz="1600" i="0">
                <a:solidFill>
                  <a:schemeClr val="tx1"/>
                </a:solidFill>
                <a:latin typeface="Arial" panose="020B0604020202020204" pitchFamily="34" charset="0"/>
                <a:ea typeface="黑体" panose="02010609060101010101" pitchFamily="49" charset="-122"/>
                <a:cs typeface="Arial" panose="020B0604020202020204" pitchFamily="34" charset="0"/>
              </a:rPr>
              <a:t>视场光阑</a:t>
            </a:r>
          </a:p>
        </p:txBody>
      </p:sp>
      <p:sp>
        <p:nvSpPr>
          <p:cNvPr id="18" name="Text Box 15"/>
          <p:cNvSpPr txBox="1">
            <a:spLocks noChangeArrowheads="1"/>
          </p:cNvSpPr>
          <p:nvPr/>
        </p:nvSpPr>
        <p:spPr bwMode="auto">
          <a:xfrm>
            <a:off x="2099881" y="4353284"/>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r>
              <a:rPr lang="zh-CN" altLang="it-IT" sz="1600" i="0">
                <a:solidFill>
                  <a:schemeClr val="tx1"/>
                </a:solidFill>
                <a:latin typeface="Arial" panose="020B0604020202020204" pitchFamily="34" charset="0"/>
                <a:ea typeface="黑体" panose="02010609060101010101" pitchFamily="49" charset="-122"/>
                <a:cs typeface="Arial" panose="020B0604020202020204" pitchFamily="34" charset="0"/>
              </a:rPr>
              <a:t>孔径光阑</a:t>
            </a:r>
          </a:p>
        </p:txBody>
      </p:sp>
      <p:sp>
        <p:nvSpPr>
          <p:cNvPr id="19" name="Text Box 16"/>
          <p:cNvSpPr txBox="1">
            <a:spLocks noChangeArrowheads="1"/>
          </p:cNvSpPr>
          <p:nvPr/>
        </p:nvSpPr>
        <p:spPr bwMode="auto">
          <a:xfrm>
            <a:off x="2315781" y="3272197"/>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r>
              <a:rPr lang="zh-CN" altLang="it-IT" sz="1600" i="0">
                <a:solidFill>
                  <a:schemeClr val="tx1"/>
                </a:solidFill>
                <a:latin typeface="Arial" panose="020B0604020202020204" pitchFamily="34" charset="0"/>
                <a:ea typeface="黑体" panose="02010609060101010101" pitchFamily="49" charset="-122"/>
                <a:cs typeface="Arial" panose="020B0604020202020204" pitchFamily="34" charset="0"/>
              </a:rPr>
              <a:t>样品</a:t>
            </a:r>
          </a:p>
        </p:txBody>
      </p:sp>
      <p:sp>
        <p:nvSpPr>
          <p:cNvPr id="2" name="矩形 1"/>
          <p:cNvSpPr/>
          <p:nvPr/>
        </p:nvSpPr>
        <p:spPr>
          <a:xfrm>
            <a:off x="5698891" y="4588561"/>
            <a:ext cx="3365611" cy="1200329"/>
          </a:xfrm>
          <a:prstGeom prst="rect">
            <a:avLst/>
          </a:prstGeom>
        </p:spPr>
        <p:txBody>
          <a:bodyPr wrap="square">
            <a:spAutoFit/>
          </a:bodyPr>
          <a:lstStyle/>
          <a:p>
            <a:pPr algn="ct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柯勒照明 </a:t>
            </a:r>
            <a:endPar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algn="ct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rPr>
              <a:t>Köhler Illumination</a:t>
            </a: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a:t>
            </a:r>
          </a:p>
          <a:p>
            <a:pPr algn="ctr"/>
            <a:r>
              <a:rPr lang="zh-CN" altLang="en-US" sz="2400" smtClean="0">
                <a:latin typeface="Arial" panose="020B0604020202020204" pitchFamily="34" charset="0"/>
                <a:ea typeface="黑体" panose="02010609060101010101" pitchFamily="49" charset="-122"/>
                <a:cs typeface="Arial" panose="020B0604020202020204" pitchFamily="34" charset="0"/>
              </a:rPr>
              <a:t>正</a:t>
            </a:r>
            <a:r>
              <a:rPr lang="zh-CN" altLang="en-US" sz="2400">
                <a:latin typeface="Arial" panose="020B0604020202020204" pitchFamily="34" charset="0"/>
                <a:ea typeface="黑体" panose="02010609060101010101" pitchFamily="49" charset="-122"/>
                <a:cs typeface="Arial" panose="020B0604020202020204" pitchFamily="34" charset="0"/>
              </a:rPr>
              <a:t>解决了这一问题</a:t>
            </a:r>
          </a:p>
        </p:txBody>
      </p:sp>
      <p:sp>
        <p:nvSpPr>
          <p:cNvPr id="3" name="矩形 2"/>
          <p:cNvSpPr/>
          <p:nvPr/>
        </p:nvSpPr>
        <p:spPr>
          <a:xfrm>
            <a:off x="-565" y="6556734"/>
            <a:ext cx="9572581" cy="307777"/>
          </a:xfrm>
          <a:prstGeom prst="rect">
            <a:avLst/>
          </a:prstGeom>
        </p:spPr>
        <p:txBody>
          <a:bodyPr wrap="square">
            <a:spAutoFit/>
          </a:bodyPr>
          <a:lstStyle/>
          <a:p>
            <a:r>
              <a:rPr lang="zh-CN" altLang="en-US" sz="1400" u="sng" spc="-20">
                <a:solidFill>
                  <a:srgbClr val="0033CC"/>
                </a:solidFill>
                <a:latin typeface="Arial" panose="020B0604020202020204" pitchFamily="34" charset="0"/>
                <a:ea typeface="黑体" panose="02010609060101010101" pitchFamily="49" charset="-122"/>
                <a:cs typeface="Arial" panose="020B0604020202020204" pitchFamily="34" charset="0"/>
              </a:rPr>
              <a:t>https://www.olympus-lifescience.com.cn/en/microscope-resource/primer/anatomy/kohler/</a:t>
            </a:r>
          </a:p>
        </p:txBody>
      </p:sp>
    </p:spTree>
    <p:extLst>
      <p:ext uri="{BB962C8B-B14F-4D97-AF65-F5344CB8AC3E}">
        <p14:creationId xmlns:p14="http://schemas.microsoft.com/office/powerpoint/2010/main" val="319209934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46547" y="2241158"/>
            <a:ext cx="6480685" cy="4183593"/>
          </a:xfrm>
          <a:prstGeom prst="rect">
            <a:avLst/>
          </a:prstGeom>
        </p:spPr>
      </p:pic>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11" name="Rectangle 4"/>
          <p:cNvSpPr>
            <a:spLocks noChangeArrowheads="1"/>
          </p:cNvSpPr>
          <p:nvPr/>
        </p:nvSpPr>
        <p:spPr bwMode="auto">
          <a:xfrm>
            <a:off x="456636" y="863139"/>
            <a:ext cx="3005951"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3200" i="0" smtClean="0">
                <a:solidFill>
                  <a:srgbClr val="C00000"/>
                </a:solidFill>
                <a:latin typeface="Arial" panose="020B0604020202020204" pitchFamily="34" charset="0"/>
                <a:ea typeface="黑体" panose="02010609060101010101" pitchFamily="49" charset="-122"/>
                <a:cs typeface="Arial" panose="020B0604020202020204" pitchFamily="34" charset="0"/>
              </a:rPr>
              <a:t>聚光</a:t>
            </a:r>
            <a:r>
              <a:rPr kumimoji="1"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镜</a:t>
            </a:r>
            <a:r>
              <a:rPr kumimoji="1" lang="zh-CN" altLang="en-US" i="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kumimoji="1" lang="en-US" altLang="zh-CN" i="0">
                <a:solidFill>
                  <a:srgbClr val="C00000"/>
                </a:solidFill>
                <a:latin typeface="Arial" panose="020B0604020202020204" pitchFamily="34" charset="0"/>
                <a:ea typeface="黑体" panose="02010609060101010101" pitchFamily="49" charset="-122"/>
                <a:cs typeface="Arial" panose="020B0604020202020204" pitchFamily="34" charset="0"/>
              </a:rPr>
              <a:t>Condenser</a:t>
            </a:r>
            <a:r>
              <a:rPr kumimoji="1" lang="zh-CN" altLang="en-US" i="0">
                <a:solidFill>
                  <a:srgbClr val="C00000"/>
                </a:solidFill>
                <a:latin typeface="Arial" panose="020B0604020202020204" pitchFamily="34" charset="0"/>
                <a:ea typeface="黑体" panose="02010609060101010101" pitchFamily="49" charset="-122"/>
                <a:cs typeface="Arial" panose="020B0604020202020204" pitchFamily="34" charset="0"/>
              </a:rPr>
              <a:t>）</a:t>
            </a:r>
          </a:p>
        </p:txBody>
      </p:sp>
      <p:pic>
        <p:nvPicPr>
          <p:cNvPr id="22" name="Picture 5" descr="abb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59487" y="249115"/>
            <a:ext cx="2977191" cy="334789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dicaccessori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30659" y="3673959"/>
            <a:ext cx="3034846" cy="2994935"/>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4"/>
          <p:cNvSpPr>
            <a:spLocks noChangeArrowheads="1"/>
          </p:cNvSpPr>
          <p:nvPr/>
        </p:nvSpPr>
        <p:spPr bwMode="auto">
          <a:xfrm>
            <a:off x="456636" y="1630677"/>
            <a:ext cx="3467616"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3200" i="0" smtClean="0">
                <a:latin typeface="Arial" panose="020B0604020202020204" pitchFamily="34" charset="0"/>
                <a:ea typeface="黑体" panose="02010609060101010101" pitchFamily="49" charset="-122"/>
                <a:cs typeface="Arial" panose="020B0604020202020204" pitchFamily="34" charset="0"/>
              </a:rPr>
              <a:t>各式各样的聚光镜</a:t>
            </a:r>
            <a:endParaRPr kumimoji="1" lang="zh-CN" altLang="en-US" i="0">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182983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4115507" y="1451491"/>
            <a:ext cx="5028493" cy="5406509"/>
          </a:xfrm>
          <a:prstGeom prst="rect">
            <a:avLst/>
          </a:prstGeom>
        </p:spPr>
      </p:pic>
      <p:pic>
        <p:nvPicPr>
          <p:cNvPr id="4" name="图片 3"/>
          <p:cNvPicPr>
            <a:picLocks noChangeAspect="1"/>
          </p:cNvPicPr>
          <p:nvPr/>
        </p:nvPicPr>
        <p:blipFill>
          <a:blip r:embed="rId4">
            <a:clrChange>
              <a:clrFrom>
                <a:srgbClr val="FFFFFF"/>
              </a:clrFrom>
              <a:clrTo>
                <a:srgbClr val="FFFFFF">
                  <a:alpha val="0"/>
                </a:srgbClr>
              </a:clrTo>
            </a:clrChange>
          </a:blip>
          <a:stretch>
            <a:fillRect/>
          </a:stretch>
        </p:blipFill>
        <p:spPr>
          <a:xfrm>
            <a:off x="116275" y="1511116"/>
            <a:ext cx="4674235" cy="4972404"/>
          </a:xfrm>
          <a:prstGeom prst="rect">
            <a:avLst/>
          </a:prstGeom>
        </p:spPr>
      </p:pic>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313472" y="1061082"/>
            <a:ext cx="8372764" cy="584775"/>
          </a:xfrm>
          <a:prstGeom prst="rect">
            <a:avLst/>
          </a:prstGeom>
        </p:spPr>
        <p:txBody>
          <a:bodyPr wrap="square">
            <a:spAutoFit/>
          </a:bodyPr>
          <a:lstStyle/>
          <a:p>
            <a:pPr marL="255270">
              <a:lnSpc>
                <a:spcPct val="100000"/>
              </a:lnSpc>
            </a:pPr>
            <a:r>
              <a:rPr lang="zh-CN" altLang="en-US" sz="3200" spc="-10" smtClean="0">
                <a:solidFill>
                  <a:srgbClr val="C00000"/>
                </a:solidFill>
                <a:latin typeface="Arial" panose="020B0604020202020204" pitchFamily="34" charset="0"/>
                <a:ea typeface="黑体" panose="02010609060101010101" pitchFamily="49" charset="-122"/>
                <a:cs typeface="Arial" panose="020B0604020202020204" pitchFamily="34" charset="0"/>
              </a:rPr>
              <a:t>光学显微镜</a:t>
            </a:r>
            <a:r>
              <a:rPr lang="zh-CN" altLang="en-US" sz="3200" spc="-10">
                <a:solidFill>
                  <a:srgbClr val="C00000"/>
                </a:solidFill>
                <a:latin typeface="Arial" panose="020B0604020202020204" pitchFamily="34" charset="0"/>
                <a:ea typeface="黑体" panose="02010609060101010101" pitchFamily="49" charset="-122"/>
                <a:cs typeface="Arial" panose="020B0604020202020204" pitchFamily="34" charset="0"/>
              </a:rPr>
              <a:t>进</a:t>
            </a:r>
            <a:r>
              <a:rPr lang="zh-CN" altLang="en-US" sz="3200" spc="-10" smtClean="0">
                <a:solidFill>
                  <a:srgbClr val="C00000"/>
                </a:solidFill>
                <a:latin typeface="Arial" panose="020B0604020202020204" pitchFamily="34" charset="0"/>
                <a:ea typeface="黑体" panose="02010609060101010101" pitchFamily="49" charset="-122"/>
                <a:cs typeface="Arial" panose="020B0604020202020204" pitchFamily="34" charset="0"/>
              </a:rPr>
              <a:t>阶：</a:t>
            </a:r>
            <a:endParaRPr lang="zh-TW" altLang="en-US" sz="2400">
              <a:solidFill>
                <a:srgbClr val="C0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18778039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218729"/>
            <a:ext cx="8372764" cy="584775"/>
          </a:xfrm>
          <a:prstGeom prst="rect">
            <a:avLst/>
          </a:prstGeom>
        </p:spPr>
        <p:txBody>
          <a:bodyPr wrap="square">
            <a:spAutoFit/>
          </a:bodyPr>
          <a:lstStyle/>
          <a:p>
            <a:pPr marL="255270">
              <a:lnSpc>
                <a:spcPct val="100000"/>
              </a:lnSpc>
            </a:pPr>
            <a:r>
              <a:rPr lang="zh-CN" altLang="en-US" sz="3200" spc="-10" smtClean="0">
                <a:solidFill>
                  <a:srgbClr val="C00000"/>
                </a:solidFill>
                <a:latin typeface="Arial" panose="020B0604020202020204" pitchFamily="34" charset="0"/>
                <a:ea typeface="黑体" panose="02010609060101010101" pitchFamily="49" charset="-122"/>
                <a:cs typeface="Arial" panose="020B0604020202020204" pitchFamily="34" charset="0"/>
              </a:rPr>
              <a:t>光学显微镜</a:t>
            </a:r>
            <a:r>
              <a:rPr lang="zh-CN" altLang="en-US" sz="3200" spc="-10">
                <a:solidFill>
                  <a:srgbClr val="C00000"/>
                </a:solidFill>
                <a:latin typeface="Arial" panose="020B0604020202020204" pitchFamily="34" charset="0"/>
                <a:ea typeface="黑体" panose="02010609060101010101" pitchFamily="49" charset="-122"/>
                <a:cs typeface="Arial" panose="020B0604020202020204" pitchFamily="34" charset="0"/>
              </a:rPr>
              <a:t>进</a:t>
            </a:r>
            <a:r>
              <a:rPr lang="zh-CN" altLang="en-US" sz="3200" spc="-10" smtClean="0">
                <a:solidFill>
                  <a:srgbClr val="C00000"/>
                </a:solidFill>
                <a:latin typeface="Arial" panose="020B0604020202020204" pitchFamily="34" charset="0"/>
                <a:ea typeface="黑体" panose="02010609060101010101" pitchFamily="49" charset="-122"/>
                <a:cs typeface="Arial" panose="020B0604020202020204" pitchFamily="34" charset="0"/>
              </a:rPr>
              <a:t>阶：</a:t>
            </a:r>
            <a:endParaRPr lang="zh-TW" altLang="en-US" sz="2400">
              <a:solidFill>
                <a:srgbClr val="C00000"/>
              </a:solidFill>
              <a:latin typeface="黑体" panose="02010609060101010101" pitchFamily="49" charset="-122"/>
              <a:ea typeface="黑体" panose="02010609060101010101" pitchFamily="49" charset="-122"/>
            </a:endParaRPr>
          </a:p>
        </p:txBody>
      </p:sp>
      <p:sp>
        <p:nvSpPr>
          <p:cNvPr id="23" name="object 4"/>
          <p:cNvSpPr txBox="1"/>
          <p:nvPr/>
        </p:nvSpPr>
        <p:spPr>
          <a:xfrm>
            <a:off x="0" y="1859042"/>
            <a:ext cx="8898467" cy="2698175"/>
          </a:xfrm>
          <a:prstGeom prst="rect">
            <a:avLst/>
          </a:prstGeom>
        </p:spPr>
        <p:txBody>
          <a:bodyPr vert="horz" wrap="square" lIns="0" tIns="0" rIns="0" bIns="0" rtlCol="0">
            <a:spAutoFit/>
          </a:bodyPr>
          <a:lstStyle/>
          <a:p>
            <a:pPr marL="469900">
              <a:spcBef>
                <a:spcPts val="685"/>
              </a:spcBef>
              <a:tabLst>
                <a:tab pos="984885" algn="l"/>
              </a:tabLst>
            </a:pPr>
            <a:r>
              <a:rPr lang="zh-CN" altLang="en-US" sz="2800" smtClean="0">
                <a:latin typeface="Arial" panose="020B0604020202020204" pitchFamily="34" charset="0"/>
                <a:ea typeface="黑体" panose="02010609060101010101" pitchFamily="49" charset="-122"/>
                <a:cs typeface="Arial" panose="020B0604020202020204" pitchFamily="34" charset="0"/>
              </a:rPr>
              <a:t>当</a:t>
            </a:r>
            <a:r>
              <a:rPr lang="zh-CN" altLang="en-US" sz="2800">
                <a:latin typeface="Arial" panose="020B0604020202020204" pitchFamily="34" charset="0"/>
                <a:ea typeface="黑体" panose="02010609060101010101" pitchFamily="49" charset="-122"/>
                <a:cs typeface="Arial" panose="020B0604020202020204" pitchFamily="34" charset="0"/>
              </a:rPr>
              <a:t>我们在讨论</a:t>
            </a:r>
            <a:r>
              <a:rPr lang="zh-CN" altLang="en-US" sz="2800" smtClean="0">
                <a:latin typeface="Arial" panose="020B0604020202020204" pitchFamily="34" charset="0"/>
                <a:ea typeface="黑体" panose="02010609060101010101" pitchFamily="49" charset="-122"/>
                <a:cs typeface="Arial" panose="020B0604020202020204" pitchFamily="34" charset="0"/>
              </a:rPr>
              <a:t>生物医学</a:t>
            </a:r>
            <a:r>
              <a:rPr lang="zh-CN" altLang="en-US" sz="2800" spc="-15" smtClean="0">
                <a:latin typeface="Arial" panose="020B0604020202020204" pitchFamily="34" charset="0"/>
                <a:ea typeface="黑体" panose="02010609060101010101" pitchFamily="49" charset="-122"/>
                <a:cs typeface="Arial" panose="020B0604020202020204" pitchFamily="34" charset="0"/>
              </a:rPr>
              <a:t>成像</a:t>
            </a:r>
            <a:r>
              <a:rPr lang="zh-CN" altLang="en-US" sz="2800" smtClean="0">
                <a:latin typeface="Arial" panose="020B0604020202020204" pitchFamily="34" charset="0"/>
                <a:ea typeface="黑体" panose="02010609060101010101" pitchFamily="49" charset="-122"/>
                <a:cs typeface="Arial" panose="020B0604020202020204" pitchFamily="34" charset="0"/>
              </a:rPr>
              <a:t>技</a:t>
            </a:r>
            <a:r>
              <a:rPr lang="zh-CN" altLang="en-US" sz="2800" spc="-15" smtClean="0">
                <a:latin typeface="Arial" panose="020B0604020202020204" pitchFamily="34" charset="0"/>
                <a:ea typeface="黑体" panose="02010609060101010101" pitchFamily="49" charset="-122"/>
                <a:cs typeface="Arial" panose="020B0604020202020204" pitchFamily="34" charset="0"/>
              </a:rPr>
              <a:t>术</a:t>
            </a:r>
            <a:r>
              <a:rPr lang="zh-CN" altLang="en-US" sz="2800" smtClean="0">
                <a:latin typeface="Arial" panose="020B0604020202020204" pitchFamily="34" charset="0"/>
                <a:ea typeface="黑体" panose="02010609060101010101" pitchFamily="49" charset="-122"/>
                <a:cs typeface="Arial" panose="020B0604020202020204" pitchFamily="34" charset="0"/>
              </a:rPr>
              <a:t>时，</a:t>
            </a:r>
            <a:r>
              <a:rPr lang="zh-CN" altLang="en-US" sz="2800" spc="-15" smtClean="0">
                <a:latin typeface="Arial" panose="020B0604020202020204" pitchFamily="34" charset="0"/>
                <a:ea typeface="黑体" panose="02010609060101010101" pitchFamily="49" charset="-122"/>
                <a:cs typeface="Arial" panose="020B0604020202020204" pitchFamily="34" charset="0"/>
              </a:rPr>
              <a:t>有</a:t>
            </a:r>
            <a:r>
              <a:rPr lang="zh-CN" altLang="en-US" sz="2800" smtClean="0">
                <a:latin typeface="Arial" panose="020B0604020202020204" pitchFamily="34" charset="0"/>
                <a:ea typeface="黑体" panose="02010609060101010101" pitchFamily="49" charset="-122"/>
                <a:cs typeface="Arial" panose="020B0604020202020204" pitchFamily="34" charset="0"/>
              </a:rPr>
              <a:t>一</a:t>
            </a:r>
            <a:r>
              <a:rPr lang="zh-CN" altLang="en-US" sz="2800" spc="5" smtClean="0">
                <a:latin typeface="Arial" panose="020B0604020202020204" pitchFamily="34" charset="0"/>
                <a:ea typeface="黑体" panose="02010609060101010101" pitchFamily="49" charset="-122"/>
                <a:cs typeface="Arial" panose="020B0604020202020204" pitchFamily="34" charset="0"/>
              </a:rPr>
              <a:t>些重要的参数如下。请</a:t>
            </a:r>
            <a:r>
              <a:rPr lang="zh-CN" altLang="en-US" sz="2800" spc="-10" smtClean="0">
                <a:latin typeface="Arial" panose="020B0604020202020204" pitchFamily="34" charset="0"/>
                <a:ea typeface="黑体" panose="02010609060101010101" pitchFamily="49" charset="-122"/>
                <a:cs typeface="Arial" panose="020B0604020202020204" pitchFamily="34" charset="0"/>
              </a:rPr>
              <a:t>问</a:t>
            </a:r>
            <a:r>
              <a:rPr lang="zh-CN" altLang="en-US" sz="2800" spc="5" smtClean="0">
                <a:latin typeface="Arial" panose="020B0604020202020204" pitchFamily="34" charset="0"/>
                <a:ea typeface="黑体" panose="02010609060101010101" pitchFamily="49" charset="-122"/>
                <a:cs typeface="Arial" panose="020B0604020202020204" pitchFamily="34" charset="0"/>
              </a:rPr>
              <a:t>各位</a:t>
            </a:r>
            <a:r>
              <a:rPr lang="zh-CN" altLang="en-US" sz="2800" spc="-10" smtClean="0">
                <a:latin typeface="Arial" panose="020B0604020202020204" pitchFamily="34" charset="0"/>
                <a:ea typeface="黑体" panose="02010609060101010101" pitchFamily="49" charset="-122"/>
                <a:cs typeface="Arial" panose="020B0604020202020204" pitchFamily="34" charset="0"/>
              </a:rPr>
              <a:t>认</a:t>
            </a:r>
            <a:r>
              <a:rPr lang="zh-CN" altLang="en-US" sz="2800" spc="5" smtClean="0">
                <a:latin typeface="Arial" panose="020B0604020202020204" pitchFamily="34" charset="0"/>
                <a:ea typeface="黑体" panose="02010609060101010101" pitchFamily="49" charset="-122"/>
                <a:cs typeface="Arial" panose="020B0604020202020204" pitchFamily="34" charset="0"/>
              </a:rPr>
              <a:t>为哪</a:t>
            </a:r>
            <a:r>
              <a:rPr lang="zh-CN" altLang="en-US" sz="2800" spc="-10" smtClean="0">
                <a:latin typeface="Arial" panose="020B0604020202020204" pitchFamily="34" charset="0"/>
                <a:ea typeface="黑体" panose="02010609060101010101" pitchFamily="49" charset="-122"/>
                <a:cs typeface="Arial" panose="020B0604020202020204" pitchFamily="34" charset="0"/>
              </a:rPr>
              <a:t>一</a:t>
            </a:r>
            <a:r>
              <a:rPr lang="zh-CN" altLang="en-US" sz="2800" spc="5" smtClean="0">
                <a:latin typeface="Arial" panose="020B0604020202020204" pitchFamily="34" charset="0"/>
                <a:ea typeface="黑体" panose="02010609060101010101" pitchFamily="49" charset="-122"/>
                <a:cs typeface="Arial" panose="020B0604020202020204" pitchFamily="34" charset="0"/>
              </a:rPr>
              <a:t>项</a:t>
            </a:r>
            <a:r>
              <a:rPr lang="zh-CN" altLang="en-US" sz="2800" smtClean="0">
                <a:latin typeface="Arial" panose="020B0604020202020204" pitchFamily="34" charset="0"/>
                <a:ea typeface="黑体" panose="02010609060101010101" pitchFamily="49" charset="-122"/>
                <a:cs typeface="Arial" panose="020B0604020202020204" pitchFamily="34" charset="0"/>
              </a:rPr>
              <a:t>是</a:t>
            </a:r>
            <a:r>
              <a:rPr lang="zh-CN" altLang="en-US" sz="2800">
                <a:latin typeface="Arial" panose="020B0604020202020204" pitchFamily="34" charset="0"/>
                <a:ea typeface="黑体" panose="02010609060101010101" pitchFamily="49" charset="-122"/>
                <a:cs typeface="Arial" panose="020B0604020202020204" pitchFamily="34" charset="0"/>
              </a:rPr>
              <a:t>最重要的参数？</a:t>
            </a:r>
          </a:p>
          <a:p>
            <a:pPr marL="469900">
              <a:lnSpc>
                <a:spcPct val="100000"/>
              </a:lnSpc>
              <a:spcBef>
                <a:spcPts val="685"/>
              </a:spcBef>
              <a:tabLst>
                <a:tab pos="984885" algn="l"/>
              </a:tabLst>
            </a:pPr>
            <a:r>
              <a:rPr lang="en-US" altLang="zh-CN" sz="2400" spc="-15" smtClean="0">
                <a:latin typeface="Arial" panose="020B0604020202020204" pitchFamily="34" charset="0"/>
                <a:ea typeface="黑体" panose="02010609060101010101" pitchFamily="49" charset="-122"/>
                <a:cs typeface="Arial" panose="020B0604020202020204" pitchFamily="34" charset="0"/>
              </a:rPr>
              <a:t>1</a:t>
            </a:r>
            <a:r>
              <a:rPr lang="en-US" altLang="zh-CN" sz="2400" spc="-5">
                <a:latin typeface="Arial" panose="020B0604020202020204" pitchFamily="34" charset="0"/>
                <a:ea typeface="黑体" panose="02010609060101010101" pitchFamily="49" charset="-122"/>
                <a:cs typeface="Arial" panose="020B0604020202020204" pitchFamily="34" charset="0"/>
              </a:rPr>
              <a:t>.</a:t>
            </a:r>
            <a:r>
              <a:rPr lang="zh-CN" altLang="en-US" sz="2400">
                <a:latin typeface="Arial" panose="020B0604020202020204" pitchFamily="34" charset="0"/>
                <a:ea typeface="黑体" panose="02010609060101010101" pitchFamily="49" charset="-122"/>
                <a:cs typeface="Arial" panose="020B0604020202020204" pitchFamily="34" charset="0"/>
              </a:rPr>
              <a:t>	</a:t>
            </a:r>
            <a:r>
              <a:rPr lang="zh-CN" altLang="en-US" sz="2400" spc="-5" smtClean="0">
                <a:latin typeface="Arial" panose="020B0604020202020204" pitchFamily="34" charset="0"/>
                <a:ea typeface="黑体" panose="02010609060101010101" pitchFamily="49" charset="-122"/>
                <a:cs typeface="Arial" panose="020B0604020202020204" pitchFamily="34" charset="0"/>
              </a:rPr>
              <a:t>对比度</a:t>
            </a:r>
            <a:endParaRPr lang="zh-CN" altLang="en-US" sz="2400">
              <a:latin typeface="Arial" panose="020B0604020202020204" pitchFamily="34" charset="0"/>
              <a:ea typeface="黑体" panose="02010609060101010101" pitchFamily="49" charset="-122"/>
              <a:cs typeface="Arial" panose="020B0604020202020204" pitchFamily="34" charset="0"/>
            </a:endParaRPr>
          </a:p>
          <a:p>
            <a:pPr marL="469900">
              <a:lnSpc>
                <a:spcPct val="100000"/>
              </a:lnSpc>
              <a:spcBef>
                <a:spcPts val="670"/>
              </a:spcBef>
              <a:tabLst>
                <a:tab pos="984885" algn="l"/>
              </a:tabLst>
            </a:pPr>
            <a:r>
              <a:rPr lang="en-US" altLang="zh-CN" sz="2400" spc="-15">
                <a:latin typeface="Arial" panose="020B0604020202020204" pitchFamily="34" charset="0"/>
                <a:ea typeface="黑体" panose="02010609060101010101" pitchFamily="49" charset="-122"/>
                <a:cs typeface="Arial" panose="020B0604020202020204" pitchFamily="34" charset="0"/>
              </a:rPr>
              <a:t>2</a:t>
            </a:r>
            <a:r>
              <a:rPr lang="en-US" altLang="zh-CN" sz="2400" spc="-5">
                <a:latin typeface="Arial" panose="020B0604020202020204" pitchFamily="34" charset="0"/>
                <a:ea typeface="黑体" panose="02010609060101010101" pitchFamily="49" charset="-122"/>
                <a:cs typeface="Arial" panose="020B0604020202020204" pitchFamily="34" charset="0"/>
              </a:rPr>
              <a:t>.</a:t>
            </a:r>
            <a:r>
              <a:rPr lang="zh-CN" altLang="en-US" sz="2400">
                <a:latin typeface="Arial" panose="020B0604020202020204" pitchFamily="34" charset="0"/>
                <a:ea typeface="黑体" panose="02010609060101010101" pitchFamily="49" charset="-122"/>
                <a:cs typeface="Arial" panose="020B0604020202020204" pitchFamily="34" charset="0"/>
              </a:rPr>
              <a:t>	</a:t>
            </a:r>
            <a:r>
              <a:rPr lang="zh-CN" altLang="en-US" sz="2400" spc="-5">
                <a:latin typeface="Arial" panose="020B0604020202020204" pitchFamily="34" charset="0"/>
                <a:ea typeface="黑体" panose="02010609060101010101" pitchFamily="49" charset="-122"/>
                <a:cs typeface="Arial" panose="020B0604020202020204" pitchFamily="34" charset="0"/>
              </a:rPr>
              <a:t>分辨率</a:t>
            </a:r>
            <a:endParaRPr lang="zh-CN" altLang="en-US" sz="2400">
              <a:latin typeface="Arial" panose="020B0604020202020204" pitchFamily="34" charset="0"/>
              <a:ea typeface="黑体" panose="02010609060101010101" pitchFamily="49" charset="-122"/>
              <a:cs typeface="Arial" panose="020B0604020202020204" pitchFamily="34" charset="0"/>
            </a:endParaRPr>
          </a:p>
          <a:p>
            <a:pPr marL="469900">
              <a:lnSpc>
                <a:spcPct val="100000"/>
              </a:lnSpc>
              <a:spcBef>
                <a:spcPts val="670"/>
              </a:spcBef>
              <a:tabLst>
                <a:tab pos="984885" algn="l"/>
              </a:tabLst>
            </a:pPr>
            <a:r>
              <a:rPr lang="en-US" altLang="zh-CN" sz="2400" spc="-15">
                <a:latin typeface="Arial" panose="020B0604020202020204" pitchFamily="34" charset="0"/>
                <a:ea typeface="黑体" panose="02010609060101010101" pitchFamily="49" charset="-122"/>
                <a:cs typeface="Arial" panose="020B0604020202020204" pitchFamily="34" charset="0"/>
              </a:rPr>
              <a:t>3</a:t>
            </a:r>
            <a:r>
              <a:rPr lang="en-US" altLang="zh-CN" sz="2400" spc="-5">
                <a:latin typeface="Arial" panose="020B0604020202020204" pitchFamily="34" charset="0"/>
                <a:ea typeface="黑体" panose="02010609060101010101" pitchFamily="49" charset="-122"/>
                <a:cs typeface="Arial" panose="020B0604020202020204" pitchFamily="34" charset="0"/>
              </a:rPr>
              <a:t>.</a:t>
            </a:r>
            <a:r>
              <a:rPr lang="zh-CN" altLang="en-US" sz="2400">
                <a:latin typeface="Arial" panose="020B0604020202020204" pitchFamily="34" charset="0"/>
                <a:ea typeface="黑体" panose="02010609060101010101" pitchFamily="49" charset="-122"/>
                <a:cs typeface="Arial" panose="020B0604020202020204" pitchFamily="34" charset="0"/>
              </a:rPr>
              <a:t>	</a:t>
            </a:r>
            <a:r>
              <a:rPr lang="zh-CN" altLang="en-US" sz="2400" spc="-5">
                <a:latin typeface="Arial" panose="020B0604020202020204" pitchFamily="34" charset="0"/>
                <a:ea typeface="黑体" panose="02010609060101010101" pitchFamily="49" charset="-122"/>
                <a:cs typeface="Arial" panose="020B0604020202020204" pitchFamily="34" charset="0"/>
              </a:rPr>
              <a:t>穿透深度</a:t>
            </a:r>
            <a:endParaRPr lang="zh-CN" altLang="en-US" sz="2400">
              <a:latin typeface="Arial" panose="020B0604020202020204" pitchFamily="34" charset="0"/>
              <a:ea typeface="黑体" panose="02010609060101010101" pitchFamily="49" charset="-122"/>
              <a:cs typeface="Arial" panose="020B0604020202020204" pitchFamily="34" charset="0"/>
            </a:endParaRPr>
          </a:p>
          <a:p>
            <a:pPr marL="469900">
              <a:lnSpc>
                <a:spcPct val="100000"/>
              </a:lnSpc>
              <a:spcBef>
                <a:spcPts val="670"/>
              </a:spcBef>
              <a:tabLst>
                <a:tab pos="984885" algn="l"/>
              </a:tabLst>
            </a:pPr>
            <a:r>
              <a:rPr lang="en-US" altLang="zh-CN" sz="2400" spc="-15">
                <a:latin typeface="Arial" panose="020B0604020202020204" pitchFamily="34" charset="0"/>
                <a:ea typeface="黑体" panose="02010609060101010101" pitchFamily="49" charset="-122"/>
                <a:cs typeface="Arial" panose="020B0604020202020204" pitchFamily="34" charset="0"/>
              </a:rPr>
              <a:t>4</a:t>
            </a:r>
            <a:r>
              <a:rPr lang="en-US" altLang="zh-CN" sz="2400" spc="-5">
                <a:latin typeface="Arial" panose="020B0604020202020204" pitchFamily="34" charset="0"/>
                <a:ea typeface="黑体" panose="02010609060101010101" pitchFamily="49" charset="-122"/>
                <a:cs typeface="Arial" panose="020B0604020202020204" pitchFamily="34" charset="0"/>
              </a:rPr>
              <a:t>.</a:t>
            </a:r>
            <a:r>
              <a:rPr lang="zh-CN" altLang="en-US" sz="2400">
                <a:latin typeface="Arial" panose="020B0604020202020204" pitchFamily="34" charset="0"/>
                <a:ea typeface="黑体" panose="02010609060101010101" pitchFamily="49" charset="-122"/>
                <a:cs typeface="Arial" panose="020B0604020202020204" pitchFamily="34" charset="0"/>
              </a:rPr>
              <a:t>	</a:t>
            </a:r>
            <a:r>
              <a:rPr lang="zh-CN" altLang="en-US" sz="2400" spc="-5">
                <a:latin typeface="Arial" panose="020B0604020202020204" pitchFamily="34" charset="0"/>
                <a:ea typeface="黑体" panose="02010609060101010101" pitchFamily="49" charset="-122"/>
                <a:cs typeface="Arial" panose="020B0604020202020204" pitchFamily="34" charset="0"/>
              </a:rPr>
              <a:t>非侵入式</a:t>
            </a:r>
            <a:endParaRPr lang="zh-CN" altLang="en-US" sz="2400">
              <a:latin typeface="Arial" panose="020B0604020202020204" pitchFamily="34" charset="0"/>
              <a:ea typeface="黑体" panose="02010609060101010101" pitchFamily="49" charset="-122"/>
              <a:cs typeface="Arial" panose="020B0604020202020204" pitchFamily="34" charset="0"/>
            </a:endParaRPr>
          </a:p>
        </p:txBody>
      </p:sp>
      <p:pic>
        <p:nvPicPr>
          <p:cNvPr id="11266" name="Picture 2" descr="https://timgsa.baidu.com/timg?image&amp;quality=80&amp;size=b9999_10000&amp;sec=1542601170483&amp;di=536c648d0db353fcc3ddfabb9521c5e6&amp;imgtype=0&amp;src=http%3A%2F%2Fbiolab.ahnu.edu.cn%2Fuploads%2F20141002%2F20141002152800_4464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6097" y="3046630"/>
            <a:ext cx="5087903" cy="3811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145427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218729"/>
            <a:ext cx="8372764" cy="584775"/>
          </a:xfrm>
          <a:prstGeom prst="rect">
            <a:avLst/>
          </a:prstGeom>
        </p:spPr>
        <p:txBody>
          <a:bodyPr wrap="square">
            <a:spAutoFit/>
          </a:bodyPr>
          <a:lstStyle/>
          <a:p>
            <a:pPr marL="255270">
              <a:lnSpc>
                <a:spcPct val="100000"/>
              </a:lnSpc>
            </a:pPr>
            <a:r>
              <a:rPr lang="zh-CN" altLang="en-US" sz="3200" spc="-10" smtClean="0">
                <a:solidFill>
                  <a:srgbClr val="C00000"/>
                </a:solidFill>
                <a:latin typeface="Arial" panose="020B0604020202020204" pitchFamily="34" charset="0"/>
                <a:ea typeface="黑体" panose="02010609060101010101" pitchFamily="49" charset="-122"/>
                <a:cs typeface="Arial" panose="020B0604020202020204" pitchFamily="34" charset="0"/>
              </a:rPr>
              <a:t>近代光学显微镜发展：</a:t>
            </a:r>
            <a:endParaRPr lang="zh-TW" altLang="en-US" sz="2400">
              <a:solidFill>
                <a:srgbClr val="C00000"/>
              </a:solidFill>
              <a:latin typeface="黑体" panose="02010609060101010101" pitchFamily="49" charset="-122"/>
              <a:ea typeface="黑体" panose="02010609060101010101" pitchFamily="49" charset="-122"/>
            </a:endParaRPr>
          </a:p>
        </p:txBody>
      </p:sp>
      <p:sp>
        <p:nvSpPr>
          <p:cNvPr id="8" name="object 3"/>
          <p:cNvSpPr txBox="1">
            <a:spLocks/>
          </p:cNvSpPr>
          <p:nvPr/>
        </p:nvSpPr>
        <p:spPr>
          <a:xfrm>
            <a:off x="361010" y="1859042"/>
            <a:ext cx="9770801" cy="5359544"/>
          </a:xfrm>
          <a:prstGeom prst="rect">
            <a:avLst/>
          </a:prstGeom>
        </p:spPr>
        <p:txBody>
          <a:bodyPr vert="horz" wrap="square" lIns="0" tIns="126111"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150">
              <a:lnSpc>
                <a:spcPts val="3785"/>
              </a:lnSpc>
            </a:pPr>
            <a:r>
              <a:rPr lang="zh-CN" altLang="en-US">
                <a:latin typeface="Arial" panose="020B0604020202020204" pitchFamily="34" charset="0"/>
                <a:ea typeface="黑体" panose="02010609060101010101" pitchFamily="49" charset="-122"/>
                <a:cs typeface="Arial" panose="020B0604020202020204" pitchFamily="34" charset="0"/>
              </a:rPr>
              <a:t>暗场</a:t>
            </a:r>
            <a:r>
              <a:rPr lang="zh-CN" altLang="en-US" smtClean="0">
                <a:latin typeface="Arial" panose="020B0604020202020204" pitchFamily="34" charset="0"/>
                <a:ea typeface="黑体" panose="02010609060101010101" pitchFamily="49" charset="-122"/>
                <a:cs typeface="Arial" panose="020B0604020202020204" pitchFamily="34" charset="0"/>
              </a:rPr>
              <a:t>显微镜</a:t>
            </a:r>
            <a:r>
              <a:rPr lang="zh-CN" altLang="en-US" spc="20" smtClean="0">
                <a:latin typeface="Arial" panose="020B0604020202020204" pitchFamily="34" charset="0"/>
                <a:ea typeface="黑体" panose="02010609060101010101" pitchFamily="49" charset="-122"/>
                <a:cs typeface="Arial" panose="020B0604020202020204" pitchFamily="34" charset="0"/>
              </a:rPr>
              <a:t> </a:t>
            </a:r>
            <a:r>
              <a:rPr lang="en-US" altLang="zh-CN" spc="-5" smtClean="0">
                <a:latin typeface="Arial" panose="020B0604020202020204" pitchFamily="34" charset="0"/>
                <a:ea typeface="黑体" panose="02010609060101010101" pitchFamily="49" charset="-122"/>
                <a:cs typeface="Arial" panose="020B0604020202020204" pitchFamily="34" charset="0"/>
              </a:rPr>
              <a:t>(Dar</a:t>
            </a:r>
            <a:r>
              <a:rPr lang="en-US" altLang="zh-CN" smtClean="0">
                <a:latin typeface="Arial" panose="020B0604020202020204" pitchFamily="34" charset="0"/>
                <a:ea typeface="黑体" panose="02010609060101010101" pitchFamily="49" charset="-122"/>
                <a:cs typeface="Arial" panose="020B0604020202020204" pitchFamily="34" charset="0"/>
              </a:rPr>
              <a:t>k</a:t>
            </a:r>
            <a:r>
              <a:rPr lang="zh-CN" altLang="en-US" spc="10" smtClean="0">
                <a:latin typeface="Arial" panose="020B0604020202020204" pitchFamily="34" charset="0"/>
                <a:ea typeface="黑体" panose="02010609060101010101" pitchFamily="49" charset="-122"/>
                <a:cs typeface="Arial" panose="020B0604020202020204" pitchFamily="34" charset="0"/>
              </a:rPr>
              <a:t> </a:t>
            </a:r>
            <a:r>
              <a:rPr lang="en-US" altLang="zh-CN" spc="-5" smtClean="0">
                <a:latin typeface="Arial" panose="020B0604020202020204" pitchFamily="34" charset="0"/>
                <a:ea typeface="黑体" panose="02010609060101010101" pitchFamily="49" charset="-122"/>
                <a:cs typeface="Arial" panose="020B0604020202020204" pitchFamily="34" charset="0"/>
              </a:rPr>
              <a:t>field)</a:t>
            </a:r>
          </a:p>
          <a:p>
            <a:pPr marL="767715">
              <a:lnSpc>
                <a:spcPts val="4265"/>
              </a:lnSpc>
            </a:pPr>
            <a:r>
              <a:rPr lang="zh-CN" altLang="en-US" spc="-5" smtClean="0">
                <a:latin typeface="Arial" panose="020B0604020202020204" pitchFamily="34" charset="0"/>
                <a:ea typeface="黑体" panose="02010609060101010101" pitchFamily="49" charset="-122"/>
                <a:cs typeface="Arial" panose="020B0604020202020204" pitchFamily="34" charset="0"/>
              </a:rPr>
              <a:t>增加</a:t>
            </a:r>
            <a:r>
              <a:rPr lang="zh-CN" altLang="en-US" spc="-5" smtClean="0">
                <a:solidFill>
                  <a:srgbClr val="FF0000"/>
                </a:solidFill>
                <a:latin typeface="Arial" panose="020B0604020202020204" pitchFamily="34" charset="0"/>
                <a:ea typeface="黑体" panose="02010609060101010101" pitchFamily="49" charset="-122"/>
                <a:cs typeface="Arial" panose="020B0604020202020204" pitchFamily="34" charset="0"/>
              </a:rPr>
              <a:t>对比度</a:t>
            </a:r>
            <a:endParaRPr lang="zh-CN" altLang="en-US" smtClean="0">
              <a:latin typeface="Arial" panose="020B0604020202020204" pitchFamily="34" charset="0"/>
              <a:ea typeface="黑体" panose="02010609060101010101" pitchFamily="49" charset="-122"/>
              <a:cs typeface="Arial" panose="020B0604020202020204" pitchFamily="34" charset="0"/>
            </a:endParaRPr>
          </a:p>
          <a:p>
            <a:pPr marL="311150">
              <a:lnSpc>
                <a:spcPts val="3840"/>
              </a:lnSpc>
              <a:spcBef>
                <a:spcPts val="595"/>
              </a:spcBef>
            </a:pPr>
            <a:r>
              <a:rPr lang="zh-CN" altLang="en-US" smtClean="0">
                <a:latin typeface="Arial" panose="020B0604020202020204" pitchFamily="34" charset="0"/>
                <a:ea typeface="黑体" panose="02010609060101010101" pitchFamily="49" charset="-122"/>
                <a:cs typeface="Arial" panose="020B0604020202020204" pitchFamily="34" charset="0"/>
              </a:rPr>
              <a:t>差分干涉显微</a:t>
            </a:r>
            <a:r>
              <a:rPr lang="zh-CN" altLang="en-US" spc="5" smtClean="0">
                <a:latin typeface="Arial" panose="020B0604020202020204" pitchFamily="34" charset="0"/>
                <a:ea typeface="黑体" panose="02010609060101010101" pitchFamily="49" charset="-122"/>
                <a:cs typeface="Arial" panose="020B0604020202020204" pitchFamily="34" charset="0"/>
              </a:rPr>
              <a:t>镜（</a:t>
            </a:r>
            <a:r>
              <a:rPr lang="en-US" altLang="zh-CN" spc="5" smtClean="0">
                <a:latin typeface="Arial" panose="020B0604020202020204" pitchFamily="34" charset="0"/>
                <a:ea typeface="黑体" panose="02010609060101010101" pitchFamily="49" charset="-122"/>
                <a:cs typeface="Arial" panose="020B0604020202020204" pitchFamily="34" charset="0"/>
              </a:rPr>
              <a:t>DIC</a:t>
            </a:r>
            <a:r>
              <a:rPr lang="zh-CN" altLang="en-US" spc="5" smtClean="0">
                <a:latin typeface="Arial" panose="020B0604020202020204" pitchFamily="34" charset="0"/>
                <a:ea typeface="黑体" panose="02010609060101010101" pitchFamily="49" charset="-122"/>
                <a:cs typeface="Arial" panose="020B0604020202020204" pitchFamily="34" charset="0"/>
              </a:rPr>
              <a:t>）</a:t>
            </a:r>
            <a:endParaRPr lang="en-US" altLang="zh-CN" spc="5" smtClean="0">
              <a:latin typeface="Arial" panose="020B0604020202020204" pitchFamily="34" charset="0"/>
              <a:ea typeface="黑体" panose="02010609060101010101" pitchFamily="49" charset="-122"/>
              <a:cs typeface="Arial" panose="020B0604020202020204" pitchFamily="34" charset="0"/>
            </a:endParaRPr>
          </a:p>
          <a:p>
            <a:pPr marL="82550" indent="0">
              <a:lnSpc>
                <a:spcPts val="3840"/>
              </a:lnSpc>
              <a:spcBef>
                <a:spcPts val="595"/>
              </a:spcBef>
              <a:buNone/>
            </a:pPr>
            <a:r>
              <a:rPr lang="en-US" altLang="zh-CN" spc="5">
                <a:latin typeface="Arial" panose="020B0604020202020204" pitchFamily="34" charset="0"/>
                <a:ea typeface="黑体" panose="02010609060101010101" pitchFamily="49" charset="-122"/>
                <a:cs typeface="Arial" panose="020B0604020202020204" pitchFamily="34" charset="0"/>
              </a:rPr>
              <a:t> </a:t>
            </a:r>
            <a:r>
              <a:rPr lang="en-US" altLang="zh-CN" spc="5" smtClean="0">
                <a:latin typeface="Arial" panose="020B0604020202020204" pitchFamily="34" charset="0"/>
                <a:ea typeface="黑体" panose="02010609060101010101" pitchFamily="49" charset="-122"/>
                <a:cs typeface="Arial" panose="020B0604020202020204" pitchFamily="34" charset="0"/>
              </a:rPr>
              <a:t> </a:t>
            </a:r>
            <a:r>
              <a:rPr lang="zh-CN" altLang="en-US" spc="5" smtClean="0">
                <a:latin typeface="Arial" panose="020B0604020202020204" pitchFamily="34" charset="0"/>
                <a:ea typeface="黑体" panose="02010609060101010101" pitchFamily="49" charset="-122"/>
                <a:cs typeface="Arial" panose="020B0604020202020204" pitchFamily="34" charset="0"/>
              </a:rPr>
              <a:t>或</a:t>
            </a:r>
            <a:r>
              <a:rPr lang="zh-CN" altLang="en-US" smtClean="0">
                <a:latin typeface="Arial" panose="020B0604020202020204" pitchFamily="34" charset="0"/>
                <a:ea typeface="黑体" panose="02010609060101010101" pitchFamily="49" charset="-122"/>
                <a:cs typeface="Arial" panose="020B0604020202020204" pitchFamily="34" charset="0"/>
              </a:rPr>
              <a:t>相差</a:t>
            </a:r>
            <a:r>
              <a:rPr lang="zh-CN" altLang="en-US">
                <a:latin typeface="Arial" panose="020B0604020202020204" pitchFamily="34" charset="0"/>
                <a:ea typeface="黑体" panose="02010609060101010101" pitchFamily="49" charset="-122"/>
                <a:cs typeface="Arial" panose="020B0604020202020204" pitchFamily="34" charset="0"/>
              </a:rPr>
              <a:t>显微</a:t>
            </a:r>
            <a:r>
              <a:rPr lang="zh-CN" altLang="en-US" spc="5">
                <a:latin typeface="Arial" panose="020B0604020202020204" pitchFamily="34" charset="0"/>
                <a:ea typeface="黑体" panose="02010609060101010101" pitchFamily="49" charset="-122"/>
                <a:cs typeface="Arial" panose="020B0604020202020204" pitchFamily="34" charset="0"/>
              </a:rPr>
              <a:t>镜</a:t>
            </a:r>
            <a:r>
              <a:rPr lang="zh-CN" altLang="en-US" smtClean="0">
                <a:latin typeface="Arial" panose="020B0604020202020204" pitchFamily="34" charset="0"/>
                <a:ea typeface="黑体" panose="02010609060101010101" pitchFamily="49" charset="-122"/>
                <a:cs typeface="Arial" panose="020B0604020202020204" pitchFamily="34" charset="0"/>
              </a:rPr>
              <a:t>（</a:t>
            </a:r>
            <a:r>
              <a:rPr lang="en-US" altLang="zh-CN" smtClean="0">
                <a:latin typeface="Arial" panose="020B0604020202020204" pitchFamily="34" charset="0"/>
                <a:ea typeface="黑体" panose="02010609060101010101" pitchFamily="49" charset="-122"/>
                <a:cs typeface="Arial" panose="020B0604020202020204" pitchFamily="34" charset="0"/>
              </a:rPr>
              <a:t>PC</a:t>
            </a:r>
            <a:r>
              <a:rPr lang="zh-CN" altLang="en-US" smtClean="0">
                <a:latin typeface="Arial" panose="020B0604020202020204" pitchFamily="34" charset="0"/>
                <a:ea typeface="黑体" panose="02010609060101010101" pitchFamily="49" charset="-122"/>
                <a:cs typeface="Arial" panose="020B0604020202020204" pitchFamily="34" charset="0"/>
              </a:rPr>
              <a:t>）</a:t>
            </a:r>
            <a:endParaRPr lang="en-US" altLang="zh-CN" smtClean="0">
              <a:latin typeface="Arial" panose="020B0604020202020204" pitchFamily="34" charset="0"/>
              <a:ea typeface="黑体" panose="02010609060101010101" pitchFamily="49" charset="-122"/>
              <a:cs typeface="Arial" panose="020B0604020202020204" pitchFamily="34" charset="0"/>
            </a:endParaRPr>
          </a:p>
          <a:p>
            <a:pPr marL="768350" lvl="1">
              <a:lnSpc>
                <a:spcPts val="3840"/>
              </a:lnSpc>
              <a:spcBef>
                <a:spcPts val="595"/>
              </a:spcBef>
            </a:pPr>
            <a:r>
              <a:rPr lang="zh-CN" altLang="en-US" sz="2800" spc="-5" smtClean="0">
                <a:latin typeface="Arial" panose="020B0604020202020204" pitchFamily="34" charset="0"/>
                <a:ea typeface="黑体" panose="02010609060101010101" pitchFamily="49" charset="-122"/>
                <a:cs typeface="Arial" panose="020B0604020202020204" pitchFamily="34" charset="0"/>
              </a:rPr>
              <a:t>增加</a:t>
            </a:r>
            <a:r>
              <a:rPr lang="zh-CN" altLang="en-US" sz="2800" spc="-5" smtClean="0">
                <a:solidFill>
                  <a:srgbClr val="FF0000"/>
                </a:solidFill>
                <a:latin typeface="Arial" panose="020B0604020202020204" pitchFamily="34" charset="0"/>
                <a:ea typeface="黑体" panose="02010609060101010101" pitchFamily="49" charset="-122"/>
                <a:cs typeface="Arial" panose="020B0604020202020204" pitchFamily="34" charset="0"/>
              </a:rPr>
              <a:t>对比度</a:t>
            </a:r>
            <a:endParaRPr lang="zh-CN" altLang="en-US" sz="2800">
              <a:latin typeface="Arial" panose="020B0604020202020204" pitchFamily="34" charset="0"/>
              <a:ea typeface="黑体" panose="02010609060101010101" pitchFamily="49" charset="-122"/>
              <a:cs typeface="Arial" panose="020B0604020202020204" pitchFamily="34" charset="0"/>
            </a:endParaRPr>
          </a:p>
          <a:p>
            <a:pPr marL="12700">
              <a:lnSpc>
                <a:spcPts val="3785"/>
              </a:lnSpc>
              <a:spcBef>
                <a:spcPts val="590"/>
              </a:spcBef>
            </a:pPr>
            <a:r>
              <a:rPr lang="zh-CN" altLang="en-US" smtClean="0">
                <a:latin typeface="Arial" panose="020B0604020202020204" pitchFamily="34" charset="0"/>
                <a:ea typeface="黑体" panose="02010609060101010101" pitchFamily="49" charset="-122"/>
                <a:cs typeface="Arial" panose="020B0604020202020204" pitchFamily="34" charset="0"/>
              </a:rPr>
              <a:t>荧光显微镜（</a:t>
            </a:r>
            <a:r>
              <a:rPr lang="en-US" altLang="zh-CN" smtClean="0">
                <a:latin typeface="Arial" panose="020B0604020202020204" pitchFamily="34" charset="0"/>
                <a:ea typeface="黑体" panose="02010609060101010101" pitchFamily="49" charset="-122"/>
                <a:cs typeface="Arial" panose="020B0604020202020204" pitchFamily="34" charset="0"/>
              </a:rPr>
              <a:t>fluorescence</a:t>
            </a:r>
            <a:r>
              <a:rPr lang="zh-CN" altLang="en-US" smtClean="0">
                <a:latin typeface="Arial" panose="020B0604020202020204" pitchFamily="34" charset="0"/>
                <a:ea typeface="黑体" panose="02010609060101010101" pitchFamily="49" charset="-122"/>
                <a:cs typeface="Arial" panose="020B0604020202020204" pitchFamily="34" charset="0"/>
              </a:rPr>
              <a:t>）</a:t>
            </a:r>
            <a:endParaRPr lang="zh-CN" altLang="en-US">
              <a:latin typeface="Arial" panose="020B0604020202020204" pitchFamily="34" charset="0"/>
              <a:ea typeface="黑体" panose="02010609060101010101" pitchFamily="49" charset="-122"/>
              <a:cs typeface="Arial" panose="020B0604020202020204" pitchFamily="34" charset="0"/>
            </a:endParaRPr>
          </a:p>
          <a:p>
            <a:pPr marL="768350" lvl="1">
              <a:lnSpc>
                <a:spcPts val="3840"/>
              </a:lnSpc>
              <a:spcBef>
                <a:spcPts val="595"/>
              </a:spcBef>
            </a:pPr>
            <a:r>
              <a:rPr lang="zh-CN" altLang="en-US" sz="2800" spc="-5">
                <a:latin typeface="Arial" panose="020B0604020202020204" pitchFamily="34" charset="0"/>
                <a:ea typeface="黑体" panose="02010609060101010101" pitchFamily="49" charset="-122"/>
                <a:cs typeface="Arial" panose="020B0604020202020204" pitchFamily="34" charset="0"/>
              </a:rPr>
              <a:t>增加</a:t>
            </a:r>
            <a:r>
              <a:rPr lang="zh-CN" altLang="en-US" sz="2800" spc="-5">
                <a:solidFill>
                  <a:srgbClr val="FF0000"/>
                </a:solidFill>
                <a:latin typeface="Arial" panose="020B0604020202020204" pitchFamily="34" charset="0"/>
                <a:ea typeface="黑体" panose="02010609060101010101" pitchFamily="49" charset="-122"/>
                <a:cs typeface="Arial" panose="020B0604020202020204" pitchFamily="34" charset="0"/>
              </a:rPr>
              <a:t>对比度</a:t>
            </a:r>
            <a:endParaRPr lang="zh-CN" altLang="en-US" sz="2800">
              <a:latin typeface="Arial" panose="020B0604020202020204" pitchFamily="34" charset="0"/>
              <a:ea typeface="黑体" panose="02010609060101010101" pitchFamily="49" charset="-122"/>
              <a:cs typeface="Arial" panose="020B0604020202020204" pitchFamily="34" charset="0"/>
            </a:endParaRPr>
          </a:p>
          <a:p>
            <a:pPr marL="469265">
              <a:lnSpc>
                <a:spcPts val="4265"/>
              </a:lnSpc>
            </a:pPr>
            <a:endParaRPr lang="zh-CN" altLang="en-US" sz="2400">
              <a:latin typeface="Arial" panose="020B0604020202020204" pitchFamily="34" charset="0"/>
              <a:ea typeface="黑体" panose="02010609060101010101" pitchFamily="49" charset="-122"/>
              <a:cs typeface="Arial" panose="020B0604020202020204" pitchFamily="34" charset="0"/>
            </a:endParaRPr>
          </a:p>
          <a:p>
            <a:pPr marL="311150">
              <a:lnSpc>
                <a:spcPts val="3840"/>
              </a:lnSpc>
              <a:spcBef>
                <a:spcPts val="595"/>
              </a:spcBef>
            </a:pPr>
            <a:endParaRPr lang="zh-CN" altLang="en-US" dirty="0">
              <a:latin typeface="Arial" panose="020B0604020202020204" pitchFamily="34" charset="0"/>
              <a:ea typeface="黑体" panose="02010609060101010101" pitchFamily="49" charset="-122"/>
              <a:cs typeface="Arial" panose="020B0604020202020204" pitchFamily="34" charset="0"/>
            </a:endParaRPr>
          </a:p>
        </p:txBody>
      </p:sp>
      <p:sp>
        <p:nvSpPr>
          <p:cNvPr id="12" name="object 6"/>
          <p:cNvSpPr/>
          <p:nvPr/>
        </p:nvSpPr>
        <p:spPr>
          <a:xfrm>
            <a:off x="4324738" y="2981820"/>
            <a:ext cx="2233594" cy="1653539"/>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5" name="object 7"/>
          <p:cNvSpPr txBox="1"/>
          <p:nvPr/>
        </p:nvSpPr>
        <p:spPr>
          <a:xfrm>
            <a:off x="4404368" y="3078395"/>
            <a:ext cx="2697994" cy="276999"/>
          </a:xfrm>
          <a:prstGeom prst="rect">
            <a:avLst/>
          </a:prstGeom>
        </p:spPr>
        <p:txBody>
          <a:bodyPr vert="horz" wrap="square" lIns="0" tIns="0" rIns="0" bIns="0" rtlCol="0">
            <a:spAutoFit/>
          </a:bodyPr>
          <a:lstStyle/>
          <a:p>
            <a:pPr marL="12700">
              <a:lnSpc>
                <a:spcPct val="100000"/>
              </a:lnSpc>
              <a:tabLst>
                <a:tab pos="2030730" algn="l"/>
              </a:tabLst>
            </a:pPr>
            <a:r>
              <a:rPr sz="1800" spc="-5" dirty="0">
                <a:solidFill>
                  <a:schemeClr val="bg1"/>
                </a:solidFill>
                <a:latin typeface="Arial" panose="020B0604020202020204" pitchFamily="34" charset="0"/>
                <a:ea typeface="黑体" panose="02010609060101010101" pitchFamily="49" charset="-122"/>
                <a:cs typeface="Arial" panose="020B0604020202020204" pitchFamily="34" charset="0"/>
              </a:rPr>
              <a:t>P</a:t>
            </a:r>
            <a:r>
              <a:rPr sz="1800" dirty="0">
                <a:solidFill>
                  <a:schemeClr val="bg1"/>
                </a:solidFill>
                <a:latin typeface="Arial" panose="020B0604020202020204" pitchFamily="34" charset="0"/>
                <a:ea typeface="黑体" panose="02010609060101010101" pitchFamily="49" charset="-122"/>
                <a:cs typeface="Arial" panose="020B0604020202020204" pitchFamily="34" charset="0"/>
              </a:rPr>
              <a:t>C</a:t>
            </a:r>
            <a:r>
              <a:rPr sz="1800">
                <a:latin typeface="Arial" panose="020B0604020202020204" pitchFamily="34" charset="0"/>
                <a:ea typeface="黑体" panose="02010609060101010101" pitchFamily="49" charset="-122"/>
                <a:cs typeface="Arial" panose="020B0604020202020204" pitchFamily="34" charset="0"/>
              </a:rPr>
              <a:t>	</a:t>
            </a:r>
          </a:p>
        </p:txBody>
      </p:sp>
      <p:sp>
        <p:nvSpPr>
          <p:cNvPr id="16" name="object 8"/>
          <p:cNvSpPr/>
          <p:nvPr/>
        </p:nvSpPr>
        <p:spPr>
          <a:xfrm>
            <a:off x="6657948" y="4754032"/>
            <a:ext cx="2435250" cy="1714501"/>
          </a:xfrm>
          <a:prstGeom prst="rect">
            <a:avLst/>
          </a:prstGeom>
          <a:blipFill>
            <a:blip r:embed="rId4" cstate="print"/>
            <a:srcRect/>
            <a:stretch>
              <a:fillRect l="-1" t="1" r="-315" b="-21456"/>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pic>
        <p:nvPicPr>
          <p:cNvPr id="3" name="图片 2"/>
          <p:cNvPicPr>
            <a:picLocks noChangeAspect="1"/>
          </p:cNvPicPr>
          <p:nvPr/>
        </p:nvPicPr>
        <p:blipFill>
          <a:blip r:embed="rId5"/>
          <a:stretch>
            <a:fillRect/>
          </a:stretch>
        </p:blipFill>
        <p:spPr>
          <a:xfrm>
            <a:off x="6657948" y="1268233"/>
            <a:ext cx="2442547" cy="1658049"/>
          </a:xfrm>
          <a:prstGeom prst="rect">
            <a:avLst/>
          </a:prstGeom>
        </p:spPr>
      </p:pic>
      <p:sp>
        <p:nvSpPr>
          <p:cNvPr id="17" name="矩形 16"/>
          <p:cNvSpPr/>
          <p:nvPr/>
        </p:nvSpPr>
        <p:spPr>
          <a:xfrm>
            <a:off x="6707341" y="3076354"/>
            <a:ext cx="595035" cy="369332"/>
          </a:xfrm>
          <a:prstGeom prst="rect">
            <a:avLst/>
          </a:prstGeom>
        </p:spPr>
        <p:txBody>
          <a:bodyPr wrap="none">
            <a:spAutoFit/>
          </a:bodyPr>
          <a:lstStyle/>
          <a:p>
            <a:pPr marL="12700">
              <a:lnSpc>
                <a:spcPct val="100000"/>
              </a:lnSpc>
              <a:tabLst>
                <a:tab pos="2030730" algn="l"/>
              </a:tabLst>
            </a:pPr>
            <a:r>
              <a:rPr lang="en-US" altLang="zh-CN">
                <a:solidFill>
                  <a:schemeClr val="bg1"/>
                </a:solidFill>
                <a:latin typeface="Arial" panose="020B0604020202020204" pitchFamily="34" charset="0"/>
                <a:ea typeface="黑体" panose="02010609060101010101" pitchFamily="49" charset="-122"/>
                <a:cs typeface="Arial" panose="020B0604020202020204" pitchFamily="34" charset="0"/>
              </a:rPr>
              <a:t>DIC</a:t>
            </a:r>
          </a:p>
        </p:txBody>
      </p:sp>
      <p:sp>
        <p:nvSpPr>
          <p:cNvPr id="18" name="object 5"/>
          <p:cNvSpPr/>
          <p:nvPr/>
        </p:nvSpPr>
        <p:spPr>
          <a:xfrm>
            <a:off x="6660236" y="3001853"/>
            <a:ext cx="2446972" cy="1650979"/>
          </a:xfrm>
          <a:prstGeom prst="rect">
            <a:avLst/>
          </a:prstGeom>
          <a:blipFill>
            <a:blip r:embed="rId6" cstate="print"/>
            <a:srcRect/>
            <a:stretch>
              <a:fillRect l="282" t="-100293" b="-1"/>
            </a:stretch>
          </a:blipFill>
        </p:spPr>
        <p:txBody>
          <a:bodyPr wrap="square" lIns="0" tIns="0" rIns="0" bIns="0" rtlCol="0"/>
          <a:lstStyle/>
          <a:p>
            <a:pPr marL="12700">
              <a:lnSpc>
                <a:spcPct val="100000"/>
              </a:lnSpc>
              <a:tabLst>
                <a:tab pos="2030730" algn="l"/>
              </a:tabLst>
            </a:pPr>
            <a:endParaRPr lang="en-US" altLang="zh-CN">
              <a:solidFill>
                <a:schemeClr val="bg1"/>
              </a:solidFill>
              <a:latin typeface="Arial" panose="020B0604020202020204" pitchFamily="34" charset="0"/>
              <a:ea typeface="黑体" panose="02010609060101010101" pitchFamily="49" charset="-122"/>
              <a:cs typeface="Arial" panose="020B0604020202020204" pitchFamily="34" charset="0"/>
            </a:endParaRPr>
          </a:p>
        </p:txBody>
      </p:sp>
      <p:sp>
        <p:nvSpPr>
          <p:cNvPr id="19" name="矩形 18"/>
          <p:cNvSpPr/>
          <p:nvPr/>
        </p:nvSpPr>
        <p:spPr>
          <a:xfrm>
            <a:off x="6639746" y="2999812"/>
            <a:ext cx="595035" cy="369332"/>
          </a:xfrm>
          <a:prstGeom prst="rect">
            <a:avLst/>
          </a:prstGeom>
        </p:spPr>
        <p:txBody>
          <a:bodyPr wrap="none">
            <a:spAutoFit/>
          </a:bodyPr>
          <a:lstStyle/>
          <a:p>
            <a:pPr marL="12700">
              <a:lnSpc>
                <a:spcPct val="100000"/>
              </a:lnSpc>
              <a:tabLst>
                <a:tab pos="2030730" algn="l"/>
              </a:tabLst>
            </a:pPr>
            <a:r>
              <a:rPr lang="en-US" altLang="zh-CN">
                <a:solidFill>
                  <a:schemeClr val="bg1"/>
                </a:solidFill>
                <a:latin typeface="Arial" panose="020B0604020202020204" pitchFamily="34" charset="0"/>
                <a:ea typeface="黑体" panose="02010609060101010101" pitchFamily="49" charset="-122"/>
                <a:cs typeface="Arial" panose="020B0604020202020204" pitchFamily="34" charset="0"/>
              </a:rPr>
              <a:t>DIC</a:t>
            </a:r>
          </a:p>
        </p:txBody>
      </p:sp>
      <p:sp>
        <p:nvSpPr>
          <p:cNvPr id="20" name="矩形 19"/>
          <p:cNvSpPr/>
          <p:nvPr/>
        </p:nvSpPr>
        <p:spPr>
          <a:xfrm>
            <a:off x="6639745" y="1254483"/>
            <a:ext cx="505267" cy="369332"/>
          </a:xfrm>
          <a:prstGeom prst="rect">
            <a:avLst/>
          </a:prstGeom>
        </p:spPr>
        <p:txBody>
          <a:bodyPr wrap="none">
            <a:spAutoFit/>
          </a:bodyPr>
          <a:lstStyle/>
          <a:p>
            <a:pPr marL="12700">
              <a:lnSpc>
                <a:spcPct val="100000"/>
              </a:lnSpc>
              <a:tabLst>
                <a:tab pos="2030730" algn="l"/>
              </a:tabLst>
            </a:pPr>
            <a:r>
              <a:rPr lang="en-US" altLang="zh-CN" smtClean="0">
                <a:solidFill>
                  <a:schemeClr val="bg1"/>
                </a:solidFill>
                <a:latin typeface="Arial" panose="020B0604020202020204" pitchFamily="34" charset="0"/>
                <a:ea typeface="黑体" panose="02010609060101010101" pitchFamily="49" charset="-122"/>
                <a:cs typeface="Arial" panose="020B0604020202020204" pitchFamily="34" charset="0"/>
              </a:rPr>
              <a:t>DF</a:t>
            </a:r>
            <a:endParaRPr lang="en-US" altLang="zh-CN">
              <a:solidFill>
                <a:schemeClr val="bg1"/>
              </a:solidFill>
              <a:latin typeface="Arial" panose="020B0604020202020204" pitchFamily="34" charset="0"/>
              <a:ea typeface="黑体" panose="02010609060101010101" pitchFamily="49" charset="-122"/>
              <a:cs typeface="Arial" panose="020B0604020202020204" pitchFamily="34" charset="0"/>
            </a:endParaRPr>
          </a:p>
        </p:txBody>
      </p:sp>
      <p:sp>
        <p:nvSpPr>
          <p:cNvPr id="21" name="矩形 20"/>
          <p:cNvSpPr/>
          <p:nvPr/>
        </p:nvSpPr>
        <p:spPr>
          <a:xfrm>
            <a:off x="6639745" y="4720471"/>
            <a:ext cx="813043" cy="369332"/>
          </a:xfrm>
          <a:prstGeom prst="rect">
            <a:avLst/>
          </a:prstGeom>
        </p:spPr>
        <p:txBody>
          <a:bodyPr wrap="none">
            <a:spAutoFit/>
          </a:bodyPr>
          <a:lstStyle/>
          <a:p>
            <a:pPr marL="12700">
              <a:lnSpc>
                <a:spcPct val="100000"/>
              </a:lnSpc>
              <a:tabLst>
                <a:tab pos="2030730" algn="l"/>
              </a:tabLst>
            </a:pPr>
            <a:r>
              <a:rPr lang="en-US" altLang="zh-CN" smtClean="0">
                <a:solidFill>
                  <a:schemeClr val="bg1"/>
                </a:solidFill>
                <a:latin typeface="Arial" panose="020B0604020202020204" pitchFamily="34" charset="0"/>
                <a:ea typeface="黑体" panose="02010609060101010101" pitchFamily="49" charset="-122"/>
                <a:cs typeface="Arial" panose="020B0604020202020204" pitchFamily="34" charset="0"/>
              </a:rPr>
              <a:t>FL</a:t>
            </a:r>
            <a:r>
              <a:rPr lang="en-US" altLang="zh-CN">
                <a:solidFill>
                  <a:schemeClr val="bg1"/>
                </a:solidFill>
                <a:latin typeface="Arial" panose="020B0604020202020204" pitchFamily="34" charset="0"/>
                <a:ea typeface="黑体" panose="02010609060101010101" pitchFamily="49" charset="-122"/>
                <a:cs typeface="Arial" panose="020B0604020202020204" pitchFamily="34" charset="0"/>
              </a:rPr>
              <a:t>U</a:t>
            </a:r>
            <a:r>
              <a:rPr lang="en-US" altLang="zh-CN" smtClean="0">
                <a:solidFill>
                  <a:schemeClr val="bg1"/>
                </a:solidFill>
                <a:latin typeface="Arial" panose="020B0604020202020204" pitchFamily="34" charset="0"/>
                <a:ea typeface="黑体" panose="02010609060101010101" pitchFamily="49" charset="-122"/>
                <a:cs typeface="Arial" panose="020B0604020202020204" pitchFamily="34" charset="0"/>
              </a:rPr>
              <a:t>O</a:t>
            </a:r>
            <a:endParaRPr lang="en-US" altLang="zh-CN">
              <a:solidFill>
                <a:schemeClr val="bg1"/>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1906336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217986" y="870803"/>
            <a:ext cx="8372764" cy="584775"/>
          </a:xfrm>
          <a:prstGeom prst="rect">
            <a:avLst/>
          </a:prstGeom>
        </p:spPr>
        <p:txBody>
          <a:bodyPr wrap="square">
            <a:spAutoFit/>
          </a:bodyPr>
          <a:lstStyle/>
          <a:p>
            <a:pPr marL="255270">
              <a:lnSpc>
                <a:spcPct val="100000"/>
              </a:lnSpc>
            </a:pPr>
            <a:r>
              <a:rPr lang="zh-CN" altLang="en-US" sz="3200" spc="-10" smtClean="0">
                <a:solidFill>
                  <a:srgbClr val="C00000"/>
                </a:solidFill>
                <a:latin typeface="Arial" panose="020B0604020202020204" pitchFamily="34" charset="0"/>
                <a:ea typeface="黑体" panose="02010609060101010101" pitchFamily="49" charset="-122"/>
                <a:cs typeface="Arial" panose="020B0604020202020204" pitchFamily="34" charset="0"/>
              </a:rPr>
              <a:t>常用的显微观察方式</a:t>
            </a:r>
            <a:endParaRPr lang="zh-TW" altLang="en-US" sz="2400">
              <a:solidFill>
                <a:srgbClr val="C00000"/>
              </a:solidFill>
              <a:latin typeface="黑体" panose="02010609060101010101" pitchFamily="49" charset="-122"/>
              <a:ea typeface="黑体" panose="02010609060101010101" pitchFamily="49" charset="-122"/>
            </a:endParaRPr>
          </a:p>
        </p:txBody>
      </p:sp>
      <p:sp>
        <p:nvSpPr>
          <p:cNvPr id="14" name="Text Box 6"/>
          <p:cNvSpPr txBox="1">
            <a:spLocks noChangeArrowheads="1"/>
          </p:cNvSpPr>
          <p:nvPr/>
        </p:nvSpPr>
        <p:spPr bwMode="auto">
          <a:xfrm>
            <a:off x="535099" y="1687660"/>
            <a:ext cx="3744912"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800" b="1" i="0">
                <a:solidFill>
                  <a:schemeClr val="tx1"/>
                </a:solidFill>
                <a:latin typeface="Arial" panose="020B0604020202020204" pitchFamily="34" charset="0"/>
                <a:ea typeface="黑体" panose="02010609060101010101" pitchFamily="49" charset="-122"/>
                <a:cs typeface="Arial" panose="020B0604020202020204" pitchFamily="34" charset="0"/>
              </a:rPr>
              <a:t>1</a:t>
            </a:r>
            <a:r>
              <a:rPr kumimoji="1" lang="zh-CN" altLang="en-US" sz="2800" b="1" i="0">
                <a:solidFill>
                  <a:schemeClr val="tx1"/>
                </a:solidFill>
                <a:latin typeface="Arial" panose="020B0604020202020204" pitchFamily="34" charset="0"/>
                <a:ea typeface="黑体" panose="02010609060101010101" pitchFamily="49" charset="-122"/>
                <a:cs typeface="Arial" panose="020B0604020202020204" pitchFamily="34" charset="0"/>
              </a:rPr>
              <a:t>）明视场透射光观察    </a:t>
            </a:r>
            <a:r>
              <a:rPr kumimoji="1" lang="zh-CN" altLang="en-US" sz="2400" b="1">
                <a:solidFill>
                  <a:schemeClr val="tx1"/>
                </a:solidFill>
                <a:latin typeface="Arial" panose="020B0604020202020204" pitchFamily="34" charset="0"/>
                <a:ea typeface="黑体" panose="02010609060101010101" pitchFamily="49" charset="-122"/>
                <a:cs typeface="Arial" panose="020B0604020202020204" pitchFamily="34" charset="0"/>
              </a:rPr>
              <a:t>（</a:t>
            </a:r>
            <a:r>
              <a:rPr kumimoji="1" lang="en-US" altLang="zh-CN" sz="2400" b="1">
                <a:solidFill>
                  <a:schemeClr val="tx1"/>
                </a:solidFill>
                <a:latin typeface="Arial" panose="020B0604020202020204" pitchFamily="34" charset="0"/>
                <a:ea typeface="黑体" panose="02010609060101010101" pitchFamily="49" charset="-122"/>
                <a:cs typeface="Arial" panose="020B0604020202020204" pitchFamily="34" charset="0"/>
              </a:rPr>
              <a:t>Brightfield</a:t>
            </a:r>
            <a:r>
              <a:rPr kumimoji="1" lang="zh-CN" altLang="en-US" sz="2400" b="1">
                <a:solidFill>
                  <a:schemeClr val="tx1"/>
                </a:solidFill>
                <a:latin typeface="Arial" panose="020B0604020202020204" pitchFamily="34" charset="0"/>
                <a:ea typeface="黑体" panose="02010609060101010101" pitchFamily="49" charset="-122"/>
                <a:cs typeface="Arial" panose="020B0604020202020204" pitchFamily="34" charset="0"/>
              </a:rPr>
              <a:t>）</a:t>
            </a:r>
          </a:p>
        </p:txBody>
      </p:sp>
      <p:pic>
        <p:nvPicPr>
          <p:cNvPr id="22" name="Picture 7" descr="brightfiel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8336" y="2787797"/>
            <a:ext cx="2890838" cy="3530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23" name="Object 8"/>
          <p:cNvGraphicFramePr>
            <a:graphicFrameLocks noChangeAspect="1"/>
          </p:cNvGraphicFramePr>
          <p:nvPr>
            <p:extLst>
              <p:ext uri="{D42A27DB-BD31-4B8C-83A1-F6EECF244321}">
                <p14:modId xmlns:p14="http://schemas.microsoft.com/office/powerpoint/2010/main" val="3775758224"/>
              </p:ext>
            </p:extLst>
          </p:nvPr>
        </p:nvGraphicFramePr>
        <p:xfrm>
          <a:off x="4534012" y="1049111"/>
          <a:ext cx="4248150" cy="5432425"/>
        </p:xfrm>
        <a:graphic>
          <a:graphicData uri="http://schemas.openxmlformats.org/presentationml/2006/ole">
            <mc:AlternateContent xmlns:mc="http://schemas.openxmlformats.org/markup-compatibility/2006">
              <mc:Choice xmlns:v="urn:schemas-microsoft-com:vml" Requires="v">
                <p:oleObj spid="_x0000_s50202" name="Image" r:id="rId5" imgW="14552381" imgH="14844444" progId="Photoshop.Image.9">
                  <p:embed/>
                </p:oleObj>
              </mc:Choice>
              <mc:Fallback>
                <p:oleObj name="Image" r:id="rId5" imgW="14552381" imgH="14844444" progId="Photoshop.Image.9">
                  <p:embed/>
                  <p:pic>
                    <p:nvPicPr>
                      <p:cNvPr id="25608" name="Object 8"/>
                      <p:cNvPicPr>
                        <a:picLocks noChangeAspect="1" noChangeArrowheads="1"/>
                      </p:cNvPicPr>
                      <p:nvPr/>
                    </p:nvPicPr>
                    <p:blipFill>
                      <a:blip r:embed="rId6">
                        <a:extLst>
                          <a:ext uri="{28A0092B-C50C-407E-A947-70E740481C1C}">
                            <a14:useLocalDpi xmlns:a14="http://schemas.microsoft.com/office/drawing/2010/main" val="0"/>
                          </a:ext>
                        </a:extLst>
                      </a:blip>
                      <a:srcRect l="2748" t="-1334" r="16429"/>
                      <a:stretch>
                        <a:fillRect/>
                      </a:stretch>
                    </p:blipFill>
                    <p:spPr bwMode="auto">
                      <a:xfrm>
                        <a:off x="4534012" y="1049111"/>
                        <a:ext cx="4248150" cy="5432425"/>
                      </a:xfrm>
                      <a:prstGeom prst="rect">
                        <a:avLst/>
                      </a:prstGeom>
                      <a:solidFill>
                        <a:schemeClr val="bg1"/>
                      </a:solidFill>
                      <a:ln w="28575" algn="ctr">
                        <a:solidFill>
                          <a:srgbClr val="6666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 name="Text Box 9"/>
          <p:cNvSpPr txBox="1">
            <a:spLocks noChangeArrowheads="1"/>
          </p:cNvSpPr>
          <p:nvPr/>
        </p:nvSpPr>
        <p:spPr bwMode="auto">
          <a:xfrm>
            <a:off x="7510574" y="5689374"/>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i="0">
                <a:solidFill>
                  <a:schemeClr val="tx1"/>
                </a:solidFill>
                <a:latin typeface="Arial" panose="020B0604020202020204" pitchFamily="34" charset="0"/>
                <a:ea typeface="黑体" panose="02010609060101010101" pitchFamily="49" charset="-122"/>
                <a:cs typeface="Arial" panose="020B0604020202020204" pitchFamily="34" charset="0"/>
              </a:rPr>
              <a:t>投射光源</a:t>
            </a:r>
          </a:p>
        </p:txBody>
      </p:sp>
      <p:sp>
        <p:nvSpPr>
          <p:cNvPr id="26" name="Text Box 10"/>
          <p:cNvSpPr txBox="1">
            <a:spLocks noChangeArrowheads="1"/>
          </p:cNvSpPr>
          <p:nvPr/>
        </p:nvSpPr>
        <p:spPr bwMode="auto">
          <a:xfrm>
            <a:off x="7485174" y="1657124"/>
            <a:ext cx="649537"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i="0">
                <a:solidFill>
                  <a:schemeClr val="tx1"/>
                </a:solidFill>
                <a:latin typeface="Arial" panose="020B0604020202020204" pitchFamily="34" charset="0"/>
                <a:ea typeface="黑体" panose="02010609060101010101" pitchFamily="49" charset="-122"/>
                <a:cs typeface="Arial" panose="020B0604020202020204" pitchFamily="34" charset="0"/>
              </a:rPr>
              <a:t>筒镜</a:t>
            </a:r>
          </a:p>
        </p:txBody>
      </p:sp>
      <p:sp>
        <p:nvSpPr>
          <p:cNvPr id="27" name="Text Box 11"/>
          <p:cNvSpPr txBox="1">
            <a:spLocks noChangeArrowheads="1"/>
          </p:cNvSpPr>
          <p:nvPr/>
        </p:nvSpPr>
        <p:spPr bwMode="auto">
          <a:xfrm>
            <a:off x="7485174" y="2844574"/>
            <a:ext cx="649537"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i="0">
                <a:solidFill>
                  <a:schemeClr val="tx1"/>
                </a:solidFill>
                <a:latin typeface="Arial" panose="020B0604020202020204" pitchFamily="34" charset="0"/>
                <a:ea typeface="黑体" panose="02010609060101010101" pitchFamily="49" charset="-122"/>
                <a:cs typeface="Arial" panose="020B0604020202020204" pitchFamily="34" charset="0"/>
              </a:rPr>
              <a:t>物镜</a:t>
            </a:r>
          </a:p>
        </p:txBody>
      </p:sp>
      <p:sp>
        <p:nvSpPr>
          <p:cNvPr id="28" name="Text Box 12"/>
          <p:cNvSpPr txBox="1">
            <a:spLocks noChangeArrowheads="1"/>
          </p:cNvSpPr>
          <p:nvPr/>
        </p:nvSpPr>
        <p:spPr bwMode="auto">
          <a:xfrm>
            <a:off x="7558199" y="3817711"/>
            <a:ext cx="649537"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i="0">
                <a:solidFill>
                  <a:schemeClr val="tx1"/>
                </a:solidFill>
                <a:latin typeface="Arial" panose="020B0604020202020204" pitchFamily="34" charset="0"/>
                <a:ea typeface="黑体" panose="02010609060101010101" pitchFamily="49" charset="-122"/>
                <a:cs typeface="Arial" panose="020B0604020202020204" pitchFamily="34" charset="0"/>
              </a:rPr>
              <a:t>样品</a:t>
            </a:r>
          </a:p>
        </p:txBody>
      </p:sp>
      <p:sp>
        <p:nvSpPr>
          <p:cNvPr id="29" name="Text Box 13"/>
          <p:cNvSpPr txBox="1">
            <a:spLocks noChangeArrowheads="1"/>
          </p:cNvSpPr>
          <p:nvPr/>
        </p:nvSpPr>
        <p:spPr bwMode="auto">
          <a:xfrm>
            <a:off x="7558199" y="4428899"/>
            <a:ext cx="881973"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i="0">
                <a:solidFill>
                  <a:schemeClr val="tx1"/>
                </a:solidFill>
                <a:latin typeface="Arial" panose="020B0604020202020204" pitchFamily="34" charset="0"/>
                <a:ea typeface="黑体" panose="02010609060101010101" pitchFamily="49" charset="-122"/>
                <a:cs typeface="Arial" panose="020B0604020202020204" pitchFamily="34" charset="0"/>
              </a:rPr>
              <a:t>聚光器</a:t>
            </a:r>
          </a:p>
        </p:txBody>
      </p:sp>
      <p:grpSp>
        <p:nvGrpSpPr>
          <p:cNvPr id="4" name="组合 3"/>
          <p:cNvGrpSpPr/>
          <p:nvPr/>
        </p:nvGrpSpPr>
        <p:grpSpPr>
          <a:xfrm>
            <a:off x="508732" y="2705146"/>
            <a:ext cx="3797645" cy="3776390"/>
            <a:chOff x="508732" y="2705146"/>
            <a:chExt cx="3797645" cy="3776390"/>
          </a:xfrm>
        </p:grpSpPr>
        <p:grpSp>
          <p:nvGrpSpPr>
            <p:cNvPr id="3" name="组合 2"/>
            <p:cNvGrpSpPr/>
            <p:nvPr/>
          </p:nvGrpSpPr>
          <p:grpSpPr>
            <a:xfrm>
              <a:off x="508732" y="2705146"/>
              <a:ext cx="3797645" cy="3776390"/>
              <a:chOff x="508732" y="2705146"/>
              <a:chExt cx="3797645" cy="3776390"/>
            </a:xfrm>
          </p:grpSpPr>
          <p:pic>
            <p:nvPicPr>
              <p:cNvPr id="12" name="Picture 8" descr="phasemicroscopyfigure2"/>
              <p:cNvPicPr>
                <a:picLocks noChangeAspect="1" noChangeArrowheads="1"/>
              </p:cNvPicPr>
              <p:nvPr/>
            </p:nvPicPr>
            <p:blipFill>
              <a:blip r:embed="rId7">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rcRect l="179" t="10965" r="52049" b="11111"/>
              <a:stretch>
                <a:fillRect/>
              </a:stretch>
            </p:blipFill>
            <p:spPr bwMode="auto">
              <a:xfrm>
                <a:off x="508732" y="2705146"/>
                <a:ext cx="3797645" cy="37763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878930" y="2803979"/>
                <a:ext cx="3057247" cy="523220"/>
              </a:xfrm>
              <a:prstGeom prst="rect">
                <a:avLst/>
              </a:prstGeom>
              <a:noFill/>
            </p:spPr>
            <p:txBody>
              <a:bodyPr wrap="none" rtlCol="0">
                <a:spAutoFit/>
              </a:bodyPr>
              <a:lstStyle/>
              <a:p>
                <a:r>
                  <a:rPr lang="zh-CN" altLang="en-US" sz="2800">
                    <a:solidFill>
                      <a:srgbClr val="C00000"/>
                    </a:solidFill>
                    <a:latin typeface="黑体" panose="02010609060101010101" pitchFamily="49" charset="-122"/>
                    <a:ea typeface="黑体" panose="02010609060101010101" pitchFamily="49" charset="-122"/>
                  </a:rPr>
                  <a:t>未</a:t>
                </a:r>
                <a:r>
                  <a:rPr lang="zh-CN" altLang="en-US" sz="2800" smtClean="0">
                    <a:solidFill>
                      <a:srgbClr val="C00000"/>
                    </a:solidFill>
                    <a:latin typeface="黑体" panose="02010609060101010101" pitchFamily="49" charset="-122"/>
                    <a:ea typeface="黑体" panose="02010609060101010101" pitchFamily="49" charset="-122"/>
                  </a:rPr>
                  <a:t>染色？对比很低</a:t>
                </a:r>
                <a:endParaRPr lang="zh-CN" altLang="en-US" sz="2800">
                  <a:solidFill>
                    <a:srgbClr val="C00000"/>
                  </a:solidFill>
                  <a:latin typeface="黑体" panose="02010609060101010101" pitchFamily="49" charset="-122"/>
                  <a:ea typeface="黑体" panose="02010609060101010101" pitchFamily="49" charset="-122"/>
                </a:endParaRPr>
              </a:p>
            </p:txBody>
          </p:sp>
        </p:grpSp>
        <p:sp>
          <p:nvSpPr>
            <p:cNvPr id="15" name="文本框 14"/>
            <p:cNvSpPr txBox="1"/>
            <p:nvPr/>
          </p:nvSpPr>
          <p:spPr>
            <a:xfrm>
              <a:off x="776338" y="5912996"/>
              <a:ext cx="3262432" cy="400110"/>
            </a:xfrm>
            <a:prstGeom prst="rect">
              <a:avLst/>
            </a:prstGeom>
            <a:noFill/>
          </p:spPr>
          <p:txBody>
            <a:bodyPr wrap="none" rtlCol="0">
              <a:spAutoFit/>
            </a:bodyPr>
            <a:lstStyle/>
            <a:p>
              <a:r>
                <a:rPr lang="zh-CN" altLang="en-US" sz="2000" smtClean="0">
                  <a:latin typeface="黑体" panose="02010609060101010101" pitchFamily="49" charset="-122"/>
                  <a:ea typeface="黑体" panose="02010609060101010101" pitchFamily="49" charset="-122"/>
                </a:rPr>
                <a:t>只记录光强，无法探测相位</a:t>
              </a:r>
              <a:endParaRPr lang="zh-CN" altLang="en-US" sz="2000">
                <a:latin typeface="黑体" panose="02010609060101010101" pitchFamily="49" charset="-122"/>
                <a:ea typeface="黑体" panose="02010609060101010101" pitchFamily="49" charset="-122"/>
              </a:endParaRPr>
            </a:p>
          </p:txBody>
        </p:sp>
      </p:grpSp>
    </p:spTree>
    <p:extLst>
      <p:ext uri="{BB962C8B-B14F-4D97-AF65-F5344CB8AC3E}">
        <p14:creationId xmlns:p14="http://schemas.microsoft.com/office/powerpoint/2010/main" val="1724912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3.3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散射</a:t>
            </a:r>
            <a:r>
              <a:rPr lang="en-US" altLang="zh-CN" smtClean="0">
                <a:solidFill>
                  <a:schemeClr val="tx1"/>
                </a:solidFill>
                <a:latin typeface="方正兰亭粗黑_GBK" panose="02000000000000000000" pitchFamily="2" charset="-122"/>
                <a:ea typeface="方正兰亭粗黑_GBK" panose="02000000000000000000" pitchFamily="2" charset="-122"/>
                <a:cs typeface="+mn-cs"/>
              </a:rPr>
              <a:t>-</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回顾</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7" name="標題 1"/>
          <p:cNvSpPr txBox="1">
            <a:spLocks/>
          </p:cNvSpPr>
          <p:nvPr/>
        </p:nvSpPr>
        <p:spPr>
          <a:xfrm>
            <a:off x="605654" y="458989"/>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zh-TW" altLang="en-US" sz="3200" dirty="0" smtClean="0">
                <a:latin typeface="黑体" pitchFamily="49" charset="-122"/>
                <a:ea typeface="黑体" pitchFamily="49" charset="-122"/>
              </a:rPr>
              <a:t>其它散射</a:t>
            </a:r>
            <a:r>
              <a:rPr lang="zh-TW" altLang="en-US" sz="3200" smtClean="0">
                <a:latin typeface="黑体" pitchFamily="49" charset="-122"/>
                <a:ea typeface="黑体" pitchFamily="49" charset="-122"/>
              </a:rPr>
              <a:t>的例子</a:t>
            </a:r>
            <a:r>
              <a:rPr lang="zh-CN" altLang="en-US" sz="3200" smtClean="0">
                <a:latin typeface="黑体" pitchFamily="49" charset="-122"/>
                <a:ea typeface="黑体" pitchFamily="49" charset="-122"/>
              </a:rPr>
              <a:t>：</a:t>
            </a:r>
            <a:endParaRPr lang="zh-TW" altLang="en-US" sz="3200" dirty="0" smtClean="0">
              <a:latin typeface="黑体" pitchFamily="49" charset="-122"/>
              <a:ea typeface="黑体" pitchFamily="49" charset="-122"/>
            </a:endParaRPr>
          </a:p>
        </p:txBody>
      </p:sp>
      <p:sp>
        <p:nvSpPr>
          <p:cNvPr id="8" name="內容版面配置區 2"/>
          <p:cNvSpPr txBox="1">
            <a:spLocks/>
          </p:cNvSpPr>
          <p:nvPr/>
        </p:nvSpPr>
        <p:spPr>
          <a:xfrm>
            <a:off x="3756312" y="979007"/>
            <a:ext cx="8229600" cy="452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400" smtClean="0">
                <a:latin typeface="Arial" panose="020B0604020202020204" pitchFamily="34" charset="0"/>
                <a:ea typeface="黑体" pitchFamily="49" charset="-122"/>
                <a:cs typeface="Arial" panose="020B0604020202020204" pitchFamily="34" charset="0"/>
              </a:rPr>
              <a:t>暗场显微镜（</a:t>
            </a:r>
            <a:r>
              <a:rPr lang="en-US" altLang="zh-CN" sz="2400" smtClean="0">
                <a:latin typeface="Arial" panose="020B0604020202020204" pitchFamily="34" charset="0"/>
                <a:ea typeface="黑体" pitchFamily="49" charset="-122"/>
                <a:cs typeface="Arial" panose="020B0604020202020204" pitchFamily="34" charset="0"/>
              </a:rPr>
              <a:t>dark field microscope</a:t>
            </a:r>
            <a:r>
              <a:rPr lang="zh-CN" altLang="en-US" sz="2400" smtClean="0">
                <a:latin typeface="Arial" panose="020B0604020202020204" pitchFamily="34" charset="0"/>
                <a:ea typeface="黑体" pitchFamily="49" charset="-122"/>
                <a:cs typeface="Arial" panose="020B0604020202020204" pitchFamily="34" charset="0"/>
              </a:rPr>
              <a:t>）</a:t>
            </a:r>
            <a:endParaRPr lang="en-US" altLang="zh-TW" sz="2400" dirty="0" smtClean="0">
              <a:latin typeface="Arial" panose="020B0604020202020204" pitchFamily="34" charset="0"/>
              <a:ea typeface="黑体" pitchFamily="49" charset="-122"/>
              <a:cs typeface="Arial" panose="020B0604020202020204" pitchFamily="34" charset="0"/>
            </a:endParaRPr>
          </a:p>
          <a:p>
            <a:endParaRPr lang="zh-TW" altLang="en-US" dirty="0" smtClean="0">
              <a:latin typeface="黑体" pitchFamily="49" charset="-122"/>
              <a:ea typeface="黑体" pitchFamily="49" charset="-122"/>
            </a:endParaRPr>
          </a:p>
        </p:txBody>
      </p:sp>
      <p:sp>
        <p:nvSpPr>
          <p:cNvPr id="2" name="矩形 1"/>
          <p:cNvSpPr/>
          <p:nvPr/>
        </p:nvSpPr>
        <p:spPr>
          <a:xfrm>
            <a:off x="56379" y="6273225"/>
            <a:ext cx="6872529" cy="584775"/>
          </a:xfrm>
          <a:prstGeom prst="rect">
            <a:avLst/>
          </a:prstGeom>
        </p:spPr>
        <p:txBody>
          <a:bodyPr wrap="square">
            <a:spAutoFit/>
          </a:bodyPr>
          <a:lstStyle/>
          <a:p>
            <a:r>
              <a:rPr kumimoji="1" lang="zh-CN" altLang="en-US" sz="1600" u="sng">
                <a:solidFill>
                  <a:srgbClr val="0033CC"/>
                </a:solidFill>
                <a:latin typeface="Arial" panose="020B0604020202020204" pitchFamily="34" charset="0"/>
                <a:ea typeface="標楷體" pitchFamily="65" charset="-120"/>
                <a:hlinkClick r:id="rId3"/>
              </a:rPr>
              <a:t>https://en.wikipedia.org/wiki/Dark-field_microscopy</a:t>
            </a:r>
            <a:endParaRPr kumimoji="1" lang="en-US" altLang="zh-CN" sz="1600" u="sng">
              <a:solidFill>
                <a:srgbClr val="0033CC"/>
              </a:solidFill>
              <a:latin typeface="Arial" panose="020B0604020202020204" pitchFamily="34" charset="0"/>
              <a:ea typeface="標楷體" pitchFamily="65" charset="-120"/>
            </a:endParaRPr>
          </a:p>
          <a:p>
            <a:r>
              <a:rPr kumimoji="1" lang="en-US" altLang="zh-CN" sz="1600" u="sng">
                <a:solidFill>
                  <a:srgbClr val="0033CC"/>
                </a:solidFill>
                <a:latin typeface="Arial" panose="020B0604020202020204" pitchFamily="34" charset="0"/>
                <a:ea typeface="標楷體" pitchFamily="65" charset="-120"/>
                <a:hlinkClick r:id="rId4" action="ppaction://hlinkfile"/>
              </a:rPr>
              <a:t>C. Zuo </a:t>
            </a:r>
            <a:r>
              <a:rPr kumimoji="1" lang="en-US" altLang="zh-CN" sz="1600" i="1" u="sng">
                <a:solidFill>
                  <a:srgbClr val="0033CC"/>
                </a:solidFill>
                <a:latin typeface="Arial" panose="020B0604020202020204" pitchFamily="34" charset="0"/>
                <a:ea typeface="標楷體" pitchFamily="65" charset="-120"/>
                <a:hlinkClick r:id="rId4" action="ppaction://hlinkfile"/>
              </a:rPr>
              <a:t>et. al. </a:t>
            </a:r>
            <a:r>
              <a:rPr kumimoji="1" lang="en-US" altLang="zh-CN" sz="1600" u="sng">
                <a:solidFill>
                  <a:srgbClr val="0033CC"/>
                </a:solidFill>
                <a:latin typeface="Arial" panose="020B0604020202020204" pitchFamily="34" charset="0"/>
                <a:ea typeface="標楷體" pitchFamily="65" charset="-120"/>
                <a:hlinkClick r:id="rId4" action="ppaction://hlinkfile"/>
              </a:rPr>
              <a:t>Optics and Lasers in Engineering </a:t>
            </a:r>
            <a:r>
              <a:rPr kumimoji="1" lang="en-US" altLang="zh-CN" sz="1600" b="1" u="sng">
                <a:solidFill>
                  <a:srgbClr val="0033CC"/>
                </a:solidFill>
                <a:latin typeface="Arial" panose="020B0604020202020204" pitchFamily="34" charset="0"/>
                <a:ea typeface="標楷體" pitchFamily="65" charset="-120"/>
                <a:hlinkClick r:id="rId4" action="ppaction://hlinkfile"/>
              </a:rPr>
              <a:t>78</a:t>
            </a:r>
            <a:r>
              <a:rPr kumimoji="1" lang="en-US" altLang="zh-CN" sz="1600" u="sng">
                <a:solidFill>
                  <a:srgbClr val="0033CC"/>
                </a:solidFill>
                <a:latin typeface="Arial" panose="020B0604020202020204" pitchFamily="34" charset="0"/>
                <a:ea typeface="標楷體" pitchFamily="65" charset="-120"/>
                <a:hlinkClick r:id="rId4" action="ppaction://hlinkfile"/>
              </a:rPr>
              <a:t>, 35–47 (2016) </a:t>
            </a:r>
            <a:endParaRPr kumimoji="1" lang="zh-CN" altLang="en-US" sz="1600" u="sng">
              <a:solidFill>
                <a:srgbClr val="0033CC"/>
              </a:solidFill>
              <a:latin typeface="Arial" panose="020B0604020202020204" pitchFamily="34" charset="0"/>
              <a:ea typeface="標楷體" pitchFamily="65" charset="-120"/>
            </a:endParaRPr>
          </a:p>
        </p:txBody>
      </p:sp>
      <p:pic>
        <p:nvPicPr>
          <p:cNvPr id="3" name="图片 2">
            <a:hlinkClick r:id="rId4" action="ppaction://hlinkfile"/>
          </p:cNvPr>
          <p:cNvPicPr>
            <a:picLocks noChangeAspect="1"/>
          </p:cNvPicPr>
          <p:nvPr/>
        </p:nvPicPr>
        <p:blipFill>
          <a:blip r:embed="rId5"/>
          <a:stretch>
            <a:fillRect/>
          </a:stretch>
        </p:blipFill>
        <p:spPr>
          <a:xfrm>
            <a:off x="2826292" y="1587514"/>
            <a:ext cx="5908062" cy="4343575"/>
          </a:xfrm>
          <a:prstGeom prst="rect">
            <a:avLst/>
          </a:prstGeom>
        </p:spPr>
      </p:pic>
      <p:pic>
        <p:nvPicPr>
          <p:cNvPr id="32770" name="Picture 2" descr="https://upload.wikimedia.org/wikipedia/commons/thumb/b/be/Dark_Field_Microscope_%40D..svg/220px-Dark_Field_Microscope_%40D..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4165" y="1587514"/>
            <a:ext cx="2095500" cy="426720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5739484" y="1496594"/>
            <a:ext cx="3064932" cy="2184400"/>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77601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217986" y="870803"/>
            <a:ext cx="8372764" cy="584775"/>
          </a:xfrm>
          <a:prstGeom prst="rect">
            <a:avLst/>
          </a:prstGeom>
        </p:spPr>
        <p:txBody>
          <a:bodyPr wrap="square">
            <a:spAutoFit/>
          </a:bodyPr>
          <a:lstStyle/>
          <a:p>
            <a:pPr marL="255270">
              <a:lnSpc>
                <a:spcPct val="100000"/>
              </a:lnSpc>
            </a:pPr>
            <a:r>
              <a:rPr lang="zh-CN" altLang="en-US" sz="3200" spc="-10" smtClean="0">
                <a:solidFill>
                  <a:srgbClr val="C00000"/>
                </a:solidFill>
                <a:latin typeface="Arial" panose="020B0604020202020204" pitchFamily="34" charset="0"/>
                <a:ea typeface="黑体" panose="02010609060101010101" pitchFamily="49" charset="-122"/>
                <a:cs typeface="Arial" panose="020B0604020202020204" pitchFamily="34" charset="0"/>
              </a:rPr>
              <a:t>常用的显微观察方式</a:t>
            </a:r>
            <a:endParaRPr lang="zh-TW" altLang="en-US" sz="2400">
              <a:solidFill>
                <a:srgbClr val="C00000"/>
              </a:solidFill>
              <a:latin typeface="黑体" panose="02010609060101010101" pitchFamily="49" charset="-122"/>
              <a:ea typeface="黑体" panose="02010609060101010101" pitchFamily="49" charset="-122"/>
            </a:endParaRPr>
          </a:p>
        </p:txBody>
      </p:sp>
      <p:sp>
        <p:nvSpPr>
          <p:cNvPr id="14" name="Text Box 6"/>
          <p:cNvSpPr txBox="1">
            <a:spLocks noChangeArrowheads="1"/>
          </p:cNvSpPr>
          <p:nvPr/>
        </p:nvSpPr>
        <p:spPr bwMode="auto">
          <a:xfrm>
            <a:off x="302411" y="1451458"/>
            <a:ext cx="6993165"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en-US" altLang="zh-CN" sz="2800" i="0" smtClean="0">
                <a:solidFill>
                  <a:schemeClr val="tx1"/>
                </a:solidFill>
                <a:latin typeface="Arial" panose="020B0604020202020204" pitchFamily="34" charset="0"/>
                <a:ea typeface="黑体" panose="02010609060101010101" pitchFamily="49" charset="-122"/>
                <a:cs typeface="Arial" panose="020B0604020202020204" pitchFamily="34" charset="0"/>
              </a:rPr>
              <a:t>2</a:t>
            </a:r>
            <a:r>
              <a:rPr kumimoji="1" lang="zh-CN" altLang="en-US" sz="2800" i="0" smtClean="0">
                <a:solidFill>
                  <a:schemeClr val="tx1"/>
                </a:solidFill>
                <a:latin typeface="Arial" panose="020B0604020202020204" pitchFamily="34" charset="0"/>
                <a:ea typeface="黑体" panose="02010609060101010101" pitchFamily="49" charset="-122"/>
                <a:cs typeface="Arial" panose="020B0604020202020204" pitchFamily="34" charset="0"/>
              </a:rPr>
              <a:t>）</a:t>
            </a:r>
            <a:r>
              <a:rPr kumimoji="1" lang="zh-CN" altLang="en-US" sz="2800" b="1" smtClean="0">
                <a:latin typeface="Arial" panose="020B0604020202020204" pitchFamily="34" charset="0"/>
                <a:ea typeface="黑体" panose="02010609060101010101" pitchFamily="49" charset="-122"/>
                <a:cs typeface="Arial" panose="020B0604020202020204" pitchFamily="34" charset="0"/>
              </a:rPr>
              <a:t>相差显微镜</a:t>
            </a:r>
            <a:r>
              <a:rPr kumimoji="1" lang="zh-CN" altLang="en-US" sz="2400" b="1" smtClean="0">
                <a:latin typeface="Arial" panose="020B0604020202020204" pitchFamily="34" charset="0"/>
                <a:ea typeface="黑体" panose="02010609060101010101" pitchFamily="49" charset="-122"/>
                <a:cs typeface="Arial" panose="020B0604020202020204" pitchFamily="34" charset="0"/>
              </a:rPr>
              <a:t> </a:t>
            </a:r>
            <a:r>
              <a:rPr kumimoji="1" lang="en-US" altLang="zh-CN" sz="2000" b="1">
                <a:latin typeface="Arial" panose="020B0604020202020204" pitchFamily="34" charset="0"/>
                <a:ea typeface="黑体" panose="02010609060101010101" pitchFamily="49" charset="-122"/>
                <a:cs typeface="Arial" panose="020B0604020202020204" pitchFamily="34" charset="0"/>
              </a:rPr>
              <a:t>(Phase Contrast Microscopy</a:t>
            </a:r>
            <a:r>
              <a:rPr kumimoji="1" lang="en-US" altLang="zh-CN" sz="2000" b="1" smtClean="0">
                <a:latin typeface="Arial" panose="020B0604020202020204" pitchFamily="34" charset="0"/>
                <a:ea typeface="黑体" panose="02010609060101010101" pitchFamily="49" charset="-122"/>
                <a:cs typeface="Arial" panose="020B0604020202020204" pitchFamily="34" charset="0"/>
              </a:rPr>
              <a:t>)</a:t>
            </a:r>
          </a:p>
          <a:p>
            <a:pPr>
              <a:spcBef>
                <a:spcPct val="50000"/>
              </a:spcBef>
            </a:pPr>
            <a:r>
              <a:rPr kumimoji="1"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      直透光与散射光之间引入</a:t>
            </a:r>
            <a:r>
              <a:rPr kumimoji="1"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90°</a:t>
            </a:r>
            <a:r>
              <a:rPr kumimoji="1"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相位差</a:t>
            </a:r>
            <a:endParaRPr kumimoji="1"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endParaRPr>
          </a:p>
          <a:p>
            <a:pPr>
              <a:spcBef>
                <a:spcPct val="50000"/>
              </a:spcBef>
            </a:pPr>
            <a:endParaRPr kumimoji="1" lang="zh-CN" altLang="en-US" sz="2400">
              <a:solidFill>
                <a:schemeClr val="tx1"/>
              </a:solidFill>
              <a:latin typeface="Arial" panose="020B0604020202020204" pitchFamily="34" charset="0"/>
              <a:ea typeface="黑体" panose="02010609060101010101" pitchFamily="49" charset="-122"/>
              <a:cs typeface="Arial" panose="020B0604020202020204" pitchFamily="34" charset="0"/>
            </a:endParaRPr>
          </a:p>
        </p:txBody>
      </p:sp>
      <p:grpSp>
        <p:nvGrpSpPr>
          <p:cNvPr id="2" name="组合 1"/>
          <p:cNvGrpSpPr/>
          <p:nvPr/>
        </p:nvGrpSpPr>
        <p:grpSpPr>
          <a:xfrm>
            <a:off x="994551" y="2607038"/>
            <a:ext cx="5075777" cy="3989243"/>
            <a:chOff x="448585" y="1264166"/>
            <a:chExt cx="6553200" cy="5332115"/>
          </a:xfrm>
        </p:grpSpPr>
        <p:graphicFrame>
          <p:nvGraphicFramePr>
            <p:cNvPr id="12" name="Object 12"/>
            <p:cNvGraphicFramePr>
              <a:graphicFrameLocks noChangeAspect="1"/>
            </p:cNvGraphicFramePr>
            <p:nvPr>
              <p:extLst>
                <p:ext uri="{D42A27DB-BD31-4B8C-83A1-F6EECF244321}">
                  <p14:modId xmlns:p14="http://schemas.microsoft.com/office/powerpoint/2010/main" val="2698461788"/>
                </p:ext>
              </p:extLst>
            </p:nvPr>
          </p:nvGraphicFramePr>
          <p:xfrm>
            <a:off x="448585" y="1264166"/>
            <a:ext cx="6553200" cy="5273672"/>
          </p:xfrm>
          <a:graphic>
            <a:graphicData uri="http://schemas.openxmlformats.org/presentationml/2006/ole">
              <mc:AlternateContent xmlns:mc="http://schemas.openxmlformats.org/markup-compatibility/2006">
                <mc:Choice xmlns:v="urn:schemas-microsoft-com:vml" Requires="v">
                  <p:oleObj spid="_x0000_s51277" name="Image" r:id="rId4" imgW="5079365" imgH="4088889" progId="Photoshop.Image.9">
                    <p:embed/>
                  </p:oleObj>
                </mc:Choice>
                <mc:Fallback>
                  <p:oleObj name="Image" r:id="rId4" imgW="5079365" imgH="4088889" progId="Photoshop.Image.9">
                    <p:embed/>
                    <p:pic>
                      <p:nvPicPr>
                        <p:cNvPr id="26636"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585" y="1264166"/>
                          <a:ext cx="6553200" cy="5273672"/>
                        </a:xfrm>
                        <a:prstGeom prst="rect">
                          <a:avLst/>
                        </a:prstGeom>
                        <a:noFill/>
                        <a:ln w="28575" algn="ctr">
                          <a:solidFill>
                            <a:srgbClr val="666699"/>
                          </a:solidFill>
                          <a:miter lim="800000"/>
                          <a:headEnd/>
                          <a:tailEnd/>
                        </a:ln>
                        <a:effectLst/>
                      </p:spPr>
                    </p:pic>
                  </p:oleObj>
                </mc:Fallback>
              </mc:AlternateContent>
            </a:graphicData>
          </a:graphic>
        </p:graphicFrame>
        <p:sp>
          <p:nvSpPr>
            <p:cNvPr id="13" name="Text Box 13"/>
            <p:cNvSpPr txBox="1">
              <a:spLocks noChangeArrowheads="1"/>
            </p:cNvSpPr>
            <p:nvPr/>
          </p:nvSpPr>
          <p:spPr bwMode="auto">
            <a:xfrm>
              <a:off x="684213" y="3716338"/>
              <a:ext cx="649537"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物镜</a:t>
              </a:r>
            </a:p>
          </p:txBody>
        </p:sp>
        <p:sp>
          <p:nvSpPr>
            <p:cNvPr id="15" name="Text Box 14"/>
            <p:cNvSpPr txBox="1">
              <a:spLocks noChangeArrowheads="1"/>
            </p:cNvSpPr>
            <p:nvPr/>
          </p:nvSpPr>
          <p:spPr bwMode="auto">
            <a:xfrm>
              <a:off x="468313" y="5048250"/>
              <a:ext cx="881973"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聚光器</a:t>
              </a:r>
            </a:p>
          </p:txBody>
        </p:sp>
        <p:sp>
          <p:nvSpPr>
            <p:cNvPr id="16" name="Text Box 15"/>
            <p:cNvSpPr txBox="1">
              <a:spLocks noChangeArrowheads="1"/>
            </p:cNvSpPr>
            <p:nvPr/>
          </p:nvSpPr>
          <p:spPr bwMode="auto">
            <a:xfrm>
              <a:off x="684213" y="4365625"/>
              <a:ext cx="649537"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样品</a:t>
              </a:r>
            </a:p>
          </p:txBody>
        </p:sp>
        <p:sp>
          <p:nvSpPr>
            <p:cNvPr id="17" name="Text Box 16"/>
            <p:cNvSpPr txBox="1">
              <a:spLocks noChangeArrowheads="1"/>
            </p:cNvSpPr>
            <p:nvPr/>
          </p:nvSpPr>
          <p:spPr bwMode="auto">
            <a:xfrm>
              <a:off x="539750" y="2708275"/>
              <a:ext cx="881973"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直射光</a:t>
              </a:r>
            </a:p>
          </p:txBody>
        </p:sp>
        <p:sp>
          <p:nvSpPr>
            <p:cNvPr id="18" name="Text Box 17"/>
            <p:cNvSpPr txBox="1">
              <a:spLocks noChangeArrowheads="1"/>
            </p:cNvSpPr>
            <p:nvPr/>
          </p:nvSpPr>
          <p:spPr bwMode="auto">
            <a:xfrm>
              <a:off x="2555873" y="2250121"/>
              <a:ext cx="1132482" cy="4936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i="0" smtClean="0">
                  <a:solidFill>
                    <a:schemeClr val="tx1"/>
                  </a:solidFill>
                  <a:latin typeface="Arial" panose="020B0604020202020204" pitchFamily="34" charset="0"/>
                  <a:ea typeface="黑体" panose="02010609060101010101" pitchFamily="49" charset="-122"/>
                  <a:cs typeface="Arial" panose="020B0604020202020204" pitchFamily="34" charset="0"/>
                </a:rPr>
                <a:t>散射光</a:t>
              </a:r>
              <a:endPar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endParaRPr>
            </a:p>
          </p:txBody>
        </p:sp>
        <p:sp>
          <p:nvSpPr>
            <p:cNvPr id="19" name="Text Box 18"/>
            <p:cNvSpPr txBox="1">
              <a:spLocks noChangeArrowheads="1"/>
            </p:cNvSpPr>
            <p:nvPr/>
          </p:nvSpPr>
          <p:spPr bwMode="auto">
            <a:xfrm>
              <a:off x="2555875" y="1628775"/>
              <a:ext cx="881973"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成像面</a:t>
              </a:r>
            </a:p>
          </p:txBody>
        </p:sp>
        <p:sp>
          <p:nvSpPr>
            <p:cNvPr id="20" name="Text Box 19"/>
            <p:cNvSpPr txBox="1">
              <a:spLocks noChangeArrowheads="1"/>
            </p:cNvSpPr>
            <p:nvPr/>
          </p:nvSpPr>
          <p:spPr bwMode="auto">
            <a:xfrm>
              <a:off x="2843213" y="4652963"/>
              <a:ext cx="881973"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相位板</a:t>
              </a:r>
            </a:p>
            <a:p>
              <a:endParaRPr lang="en-US" altLang="zh-CN" i="0">
                <a:solidFill>
                  <a:schemeClr val="tx1"/>
                </a:solidFill>
                <a:latin typeface="Arial" panose="020B0604020202020204" pitchFamily="34" charset="0"/>
                <a:ea typeface="黑体" panose="02010609060101010101" pitchFamily="49" charset="-122"/>
                <a:cs typeface="Arial" panose="020B0604020202020204" pitchFamily="34" charset="0"/>
              </a:endParaRPr>
            </a:p>
          </p:txBody>
        </p:sp>
        <p:sp>
          <p:nvSpPr>
            <p:cNvPr id="21" name="Text Box 20"/>
            <p:cNvSpPr txBox="1">
              <a:spLocks noChangeArrowheads="1"/>
            </p:cNvSpPr>
            <p:nvPr/>
          </p:nvSpPr>
          <p:spPr bwMode="auto">
            <a:xfrm>
              <a:off x="2843213" y="5949950"/>
              <a:ext cx="881973"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i="0">
                  <a:solidFill>
                    <a:schemeClr val="tx1"/>
                  </a:solidFill>
                  <a:latin typeface="Arial" panose="020B0604020202020204" pitchFamily="34" charset="0"/>
                  <a:ea typeface="黑体" panose="02010609060101010101" pitchFamily="49" charset="-122"/>
                  <a:cs typeface="Arial" panose="020B0604020202020204" pitchFamily="34" charset="0"/>
                </a:rPr>
                <a:t>相差环</a:t>
              </a:r>
            </a:p>
            <a:p>
              <a:endParaRPr lang="en-US" altLang="zh-CN" i="0">
                <a:solidFill>
                  <a:schemeClr val="tx1"/>
                </a:solidFill>
                <a:latin typeface="Arial" panose="020B0604020202020204" pitchFamily="34" charset="0"/>
                <a:ea typeface="黑体" panose="02010609060101010101" pitchFamily="49" charset="-122"/>
                <a:cs typeface="Arial" panose="020B0604020202020204" pitchFamily="34" charset="0"/>
              </a:endParaRPr>
            </a:p>
          </p:txBody>
        </p:sp>
      </p:grpSp>
      <p:pic>
        <p:nvPicPr>
          <p:cNvPr id="31" name="Picture 8" descr="phasemicroscopyfigure2"/>
          <p:cNvPicPr>
            <a:picLocks noChangeAspect="1" noChangeArrowheads="1"/>
          </p:cNvPicPr>
          <p:nvPr/>
        </p:nvPicPr>
        <p:blipFill>
          <a:blip r:embed="rId6">
            <a:extLst>
              <a:ext uri="{28A0092B-C50C-407E-A947-70E740481C1C}">
                <a14:useLocalDpi xmlns:a14="http://schemas.microsoft.com/office/drawing/2010/main" val="0"/>
              </a:ext>
            </a:extLst>
          </a:blip>
          <a:srcRect l="179" t="10965" r="52049" b="11111"/>
          <a:stretch>
            <a:fillRect/>
          </a:stretch>
        </p:blipFill>
        <p:spPr bwMode="auto">
          <a:xfrm>
            <a:off x="6489539" y="1284346"/>
            <a:ext cx="2132288" cy="21203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9" descr="phasemicroscopyfigure2"/>
          <p:cNvPicPr>
            <a:picLocks noChangeAspect="1" noChangeArrowheads="1"/>
          </p:cNvPicPr>
          <p:nvPr/>
        </p:nvPicPr>
        <p:blipFill>
          <a:blip r:embed="rId6">
            <a:extLst>
              <a:ext uri="{28A0092B-C50C-407E-A947-70E740481C1C}">
                <a14:useLocalDpi xmlns:a14="http://schemas.microsoft.com/office/drawing/2010/main" val="0"/>
              </a:ext>
            </a:extLst>
          </a:blip>
          <a:srcRect l="51292" t="10965" r="1025" b="11404"/>
          <a:stretch>
            <a:fillRect/>
          </a:stretch>
        </p:blipFill>
        <p:spPr bwMode="auto">
          <a:xfrm>
            <a:off x="6521282" y="4583515"/>
            <a:ext cx="2100545" cy="2084840"/>
          </a:xfrm>
          <a:prstGeom prst="rect">
            <a:avLst/>
          </a:prstGeom>
          <a:noFill/>
          <a:extLst>
            <a:ext uri="{909E8E84-426E-40DD-AFC4-6F175D3DCCD1}">
              <a14:hiddenFill xmlns:a14="http://schemas.microsoft.com/office/drawing/2010/main">
                <a:solidFill>
                  <a:srgbClr val="FFFFFF"/>
                </a:solidFill>
              </a14:hiddenFill>
            </a:ext>
          </a:extLst>
        </p:spPr>
      </p:pic>
      <p:sp>
        <p:nvSpPr>
          <p:cNvPr id="33" name="Text Box 10"/>
          <p:cNvSpPr txBox="1">
            <a:spLocks noChangeArrowheads="1"/>
          </p:cNvSpPr>
          <p:nvPr/>
        </p:nvSpPr>
        <p:spPr bwMode="auto">
          <a:xfrm>
            <a:off x="7054390" y="9726"/>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i="0">
                <a:solidFill>
                  <a:schemeClr val="tx1"/>
                </a:solidFill>
                <a:latin typeface="黑体" panose="02010609060101010101" pitchFamily="49" charset="-122"/>
                <a:ea typeface="黑体" panose="02010609060101010101" pitchFamily="49" charset="-122"/>
              </a:rPr>
              <a:t>明场图像</a:t>
            </a:r>
          </a:p>
        </p:txBody>
      </p:sp>
      <p:graphicFrame>
        <p:nvGraphicFramePr>
          <p:cNvPr id="35" name="Object 21"/>
          <p:cNvGraphicFramePr>
            <a:graphicFrameLocks noChangeAspect="1"/>
          </p:cNvGraphicFramePr>
          <p:nvPr>
            <p:extLst>
              <p:ext uri="{D42A27DB-BD31-4B8C-83A1-F6EECF244321}">
                <p14:modId xmlns:p14="http://schemas.microsoft.com/office/powerpoint/2010/main" val="968317977"/>
              </p:ext>
            </p:extLst>
          </p:nvPr>
        </p:nvGraphicFramePr>
        <p:xfrm>
          <a:off x="6492714" y="369620"/>
          <a:ext cx="2095500" cy="984250"/>
        </p:xfrm>
        <a:graphic>
          <a:graphicData uri="http://schemas.openxmlformats.org/presentationml/2006/ole">
            <mc:AlternateContent xmlns:mc="http://schemas.openxmlformats.org/markup-compatibility/2006">
              <mc:Choice xmlns:v="urn:schemas-microsoft-com:vml" Requires="v">
                <p:oleObj spid="_x0000_s51278" name="Image" r:id="rId7" imgW="1968254" imgH="1536508" progId="Photoshop.Image.9">
                  <p:embed/>
                </p:oleObj>
              </mc:Choice>
              <mc:Fallback>
                <p:oleObj name="Image" r:id="rId7" imgW="1968254" imgH="1536508" progId="Photoshop.Image.9">
                  <p:embed/>
                  <p:pic>
                    <p:nvPicPr>
                      <p:cNvPr id="15" name="Object 21"/>
                      <p:cNvPicPr>
                        <a:picLocks noChangeAspect="1" noChangeArrowheads="1"/>
                      </p:cNvPicPr>
                      <p:nvPr/>
                    </p:nvPicPr>
                    <p:blipFill>
                      <a:blip r:embed="rId8">
                        <a:extLst>
                          <a:ext uri="{28A0092B-C50C-407E-A947-70E740481C1C}">
                            <a14:useLocalDpi xmlns:a14="http://schemas.microsoft.com/office/drawing/2010/main" val="0"/>
                          </a:ext>
                        </a:extLst>
                      </a:blip>
                      <a:srcRect l="1451" r="2499"/>
                      <a:stretch>
                        <a:fillRect/>
                      </a:stretch>
                    </p:blipFill>
                    <p:spPr bwMode="auto">
                      <a:xfrm>
                        <a:off x="6492714" y="369620"/>
                        <a:ext cx="2095500"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 name="Object 22"/>
          <p:cNvGraphicFramePr>
            <a:graphicFrameLocks noChangeAspect="1"/>
          </p:cNvGraphicFramePr>
          <p:nvPr>
            <p:extLst>
              <p:ext uri="{D42A27DB-BD31-4B8C-83A1-F6EECF244321}">
                <p14:modId xmlns:p14="http://schemas.microsoft.com/office/powerpoint/2010/main" val="1745085678"/>
              </p:ext>
            </p:extLst>
          </p:nvPr>
        </p:nvGraphicFramePr>
        <p:xfrm>
          <a:off x="6487951" y="3681088"/>
          <a:ext cx="2105025" cy="857420"/>
        </p:xfrm>
        <a:graphic>
          <a:graphicData uri="http://schemas.openxmlformats.org/presentationml/2006/ole">
            <mc:AlternateContent xmlns:mc="http://schemas.openxmlformats.org/markup-compatibility/2006">
              <mc:Choice xmlns:v="urn:schemas-microsoft-com:vml" Requires="v">
                <p:oleObj spid="_x0000_s51279" name="Image" r:id="rId9" imgW="1955556" imgH="1536508" progId="Photoshop.Image.9">
                  <p:embed/>
                </p:oleObj>
              </mc:Choice>
              <mc:Fallback>
                <p:oleObj name="Image" r:id="rId9" imgW="1955556" imgH="1536508" progId="Photoshop.Image.9">
                  <p:embed/>
                  <p:pic>
                    <p:nvPicPr>
                      <p:cNvPr id="16" name="Object 22"/>
                      <p:cNvPicPr>
                        <a:picLocks noChangeAspect="1" noChangeArrowheads="1"/>
                      </p:cNvPicPr>
                      <p:nvPr/>
                    </p:nvPicPr>
                    <p:blipFill>
                      <a:blip r:embed="rId10">
                        <a:extLst>
                          <a:ext uri="{28A0092B-C50C-407E-A947-70E740481C1C}">
                            <a14:useLocalDpi xmlns:a14="http://schemas.microsoft.com/office/drawing/2010/main" val="0"/>
                          </a:ext>
                        </a:extLst>
                      </a:blip>
                      <a:srcRect l="974" r="3003"/>
                      <a:stretch>
                        <a:fillRect/>
                      </a:stretch>
                    </p:blipFill>
                    <p:spPr bwMode="auto">
                      <a:xfrm>
                        <a:off x="6487951" y="3681088"/>
                        <a:ext cx="2105025" cy="857420"/>
                      </a:xfrm>
                      <a:prstGeom prst="rect">
                        <a:avLst/>
                      </a:prstGeom>
                      <a:noFill/>
                      <a:ln>
                        <a:noFill/>
                      </a:ln>
                      <a:effectLst/>
                    </p:spPr>
                  </p:pic>
                </p:oleObj>
              </mc:Fallback>
            </mc:AlternateContent>
          </a:graphicData>
        </a:graphic>
      </p:graphicFrame>
      <p:sp>
        <p:nvSpPr>
          <p:cNvPr id="34" name="Text Box 11"/>
          <p:cNvSpPr txBox="1">
            <a:spLocks noChangeArrowheads="1"/>
          </p:cNvSpPr>
          <p:nvPr/>
        </p:nvSpPr>
        <p:spPr bwMode="auto">
          <a:xfrm>
            <a:off x="7011519" y="3399286"/>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i="0">
                <a:solidFill>
                  <a:schemeClr val="tx1"/>
                </a:solidFill>
                <a:latin typeface="黑体" panose="02010609060101010101" pitchFamily="49" charset="-122"/>
                <a:ea typeface="黑体" panose="02010609060101010101" pitchFamily="49" charset="-122"/>
              </a:rPr>
              <a:t>相差图像</a:t>
            </a:r>
          </a:p>
        </p:txBody>
      </p:sp>
    </p:spTree>
    <p:extLst>
      <p:ext uri="{BB962C8B-B14F-4D97-AF65-F5344CB8AC3E}">
        <p14:creationId xmlns:p14="http://schemas.microsoft.com/office/powerpoint/2010/main" val="35928244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217986" y="870803"/>
            <a:ext cx="8372764" cy="584775"/>
          </a:xfrm>
          <a:prstGeom prst="rect">
            <a:avLst/>
          </a:prstGeom>
        </p:spPr>
        <p:txBody>
          <a:bodyPr wrap="square">
            <a:spAutoFit/>
          </a:bodyPr>
          <a:lstStyle/>
          <a:p>
            <a:pPr marL="255270">
              <a:lnSpc>
                <a:spcPct val="100000"/>
              </a:lnSpc>
            </a:pPr>
            <a:r>
              <a:rPr lang="zh-CN" altLang="en-US" sz="3200" spc="-10" smtClean="0">
                <a:solidFill>
                  <a:srgbClr val="C00000"/>
                </a:solidFill>
                <a:latin typeface="Arial" panose="020B0604020202020204" pitchFamily="34" charset="0"/>
                <a:ea typeface="黑体" panose="02010609060101010101" pitchFamily="49" charset="-122"/>
                <a:cs typeface="Arial" panose="020B0604020202020204" pitchFamily="34" charset="0"/>
              </a:rPr>
              <a:t>常用的显微观察方式</a:t>
            </a:r>
            <a:endParaRPr lang="zh-TW" altLang="en-US" sz="2400">
              <a:solidFill>
                <a:srgbClr val="C00000"/>
              </a:solidFill>
              <a:latin typeface="黑体" panose="02010609060101010101" pitchFamily="49" charset="-122"/>
              <a:ea typeface="黑体" panose="02010609060101010101" pitchFamily="49" charset="-122"/>
            </a:endParaRPr>
          </a:p>
        </p:txBody>
      </p:sp>
      <p:sp>
        <p:nvSpPr>
          <p:cNvPr id="14" name="Text Box 6"/>
          <p:cNvSpPr txBox="1">
            <a:spLocks noChangeArrowheads="1"/>
          </p:cNvSpPr>
          <p:nvPr/>
        </p:nvSpPr>
        <p:spPr bwMode="auto">
          <a:xfrm>
            <a:off x="302411" y="1451458"/>
            <a:ext cx="6993165"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en-US" altLang="zh-CN" sz="2800" i="0" smtClean="0">
                <a:solidFill>
                  <a:schemeClr val="tx1"/>
                </a:solidFill>
                <a:latin typeface="Arial" panose="020B0604020202020204" pitchFamily="34" charset="0"/>
                <a:ea typeface="黑体" panose="02010609060101010101" pitchFamily="49" charset="-122"/>
                <a:cs typeface="Arial" panose="020B0604020202020204" pitchFamily="34" charset="0"/>
              </a:rPr>
              <a:t>2</a:t>
            </a:r>
            <a:r>
              <a:rPr kumimoji="1" lang="zh-CN" altLang="en-US" sz="2800" i="0" smtClean="0">
                <a:solidFill>
                  <a:schemeClr val="tx1"/>
                </a:solidFill>
                <a:latin typeface="Arial" panose="020B0604020202020204" pitchFamily="34" charset="0"/>
                <a:ea typeface="黑体" panose="02010609060101010101" pitchFamily="49" charset="-122"/>
                <a:cs typeface="Arial" panose="020B0604020202020204" pitchFamily="34" charset="0"/>
              </a:rPr>
              <a:t>）</a:t>
            </a:r>
            <a:r>
              <a:rPr kumimoji="1" lang="zh-CN" altLang="en-US" sz="2800" b="1" smtClean="0">
                <a:latin typeface="Arial" panose="020B0604020202020204" pitchFamily="34" charset="0"/>
                <a:ea typeface="黑体" panose="02010609060101010101" pitchFamily="49" charset="-122"/>
                <a:cs typeface="Arial" panose="020B0604020202020204" pitchFamily="34" charset="0"/>
              </a:rPr>
              <a:t>相差显微镜</a:t>
            </a:r>
            <a:r>
              <a:rPr kumimoji="1" lang="zh-CN" altLang="en-US" sz="2400" b="1" smtClean="0">
                <a:latin typeface="Arial" panose="020B0604020202020204" pitchFamily="34" charset="0"/>
                <a:ea typeface="黑体" panose="02010609060101010101" pitchFamily="49" charset="-122"/>
                <a:cs typeface="Arial" panose="020B0604020202020204" pitchFamily="34" charset="0"/>
              </a:rPr>
              <a:t> </a:t>
            </a:r>
            <a:r>
              <a:rPr kumimoji="1" lang="en-US" altLang="zh-CN" sz="2000" b="1">
                <a:latin typeface="Arial" panose="020B0604020202020204" pitchFamily="34" charset="0"/>
                <a:ea typeface="黑体" panose="02010609060101010101" pitchFamily="49" charset="-122"/>
                <a:cs typeface="Arial" panose="020B0604020202020204" pitchFamily="34" charset="0"/>
              </a:rPr>
              <a:t>(Phase Contrast Microscopy</a:t>
            </a:r>
            <a:r>
              <a:rPr kumimoji="1" lang="en-US" altLang="zh-CN" sz="2000" b="1" smtClean="0">
                <a:latin typeface="Arial" panose="020B0604020202020204" pitchFamily="34" charset="0"/>
                <a:ea typeface="黑体" panose="02010609060101010101" pitchFamily="49" charset="-122"/>
                <a:cs typeface="Arial" panose="020B0604020202020204" pitchFamily="34" charset="0"/>
              </a:rPr>
              <a:t>)</a:t>
            </a:r>
          </a:p>
          <a:p>
            <a:pPr>
              <a:spcBef>
                <a:spcPct val="50000"/>
              </a:spcBef>
            </a:pPr>
            <a:r>
              <a:rPr kumimoji="1"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      直透光与散射光之间引入</a:t>
            </a:r>
            <a:r>
              <a:rPr kumimoji="1"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90°</a:t>
            </a:r>
            <a:r>
              <a:rPr kumimoji="1"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相位差</a:t>
            </a:r>
            <a:endParaRPr kumimoji="1"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endParaRPr>
          </a:p>
          <a:p>
            <a:pPr>
              <a:spcBef>
                <a:spcPct val="50000"/>
              </a:spcBef>
            </a:pPr>
            <a:endParaRPr kumimoji="1" lang="zh-CN" altLang="en-US" sz="2400">
              <a:solidFill>
                <a:schemeClr val="tx1"/>
              </a:solidFill>
              <a:latin typeface="Arial" panose="020B0604020202020204" pitchFamily="34" charset="0"/>
              <a:ea typeface="黑体" panose="02010609060101010101" pitchFamily="49" charset="-122"/>
              <a:cs typeface="Arial" panose="020B0604020202020204" pitchFamily="34" charset="0"/>
            </a:endParaRPr>
          </a:p>
        </p:txBody>
      </p:sp>
      <p:pic>
        <p:nvPicPr>
          <p:cNvPr id="31" name="Picture 8" descr="phasemicroscopyfigure2"/>
          <p:cNvPicPr>
            <a:picLocks noChangeAspect="1" noChangeArrowheads="1"/>
          </p:cNvPicPr>
          <p:nvPr/>
        </p:nvPicPr>
        <p:blipFill>
          <a:blip r:embed="rId4">
            <a:extLst>
              <a:ext uri="{28A0092B-C50C-407E-A947-70E740481C1C}">
                <a14:useLocalDpi xmlns:a14="http://schemas.microsoft.com/office/drawing/2010/main" val="0"/>
              </a:ext>
            </a:extLst>
          </a:blip>
          <a:srcRect l="179" t="10965" r="52049" b="11111"/>
          <a:stretch>
            <a:fillRect/>
          </a:stretch>
        </p:blipFill>
        <p:spPr bwMode="auto">
          <a:xfrm>
            <a:off x="6489539" y="1284346"/>
            <a:ext cx="2132288" cy="21203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9" descr="phasemicroscopyfigure2"/>
          <p:cNvPicPr>
            <a:picLocks noChangeAspect="1" noChangeArrowheads="1"/>
          </p:cNvPicPr>
          <p:nvPr/>
        </p:nvPicPr>
        <p:blipFill>
          <a:blip r:embed="rId4">
            <a:extLst>
              <a:ext uri="{28A0092B-C50C-407E-A947-70E740481C1C}">
                <a14:useLocalDpi xmlns:a14="http://schemas.microsoft.com/office/drawing/2010/main" val="0"/>
              </a:ext>
            </a:extLst>
          </a:blip>
          <a:srcRect l="51292" t="10965" r="1025" b="11404"/>
          <a:stretch>
            <a:fillRect/>
          </a:stretch>
        </p:blipFill>
        <p:spPr bwMode="auto">
          <a:xfrm>
            <a:off x="6521282" y="4583515"/>
            <a:ext cx="2100545" cy="2084840"/>
          </a:xfrm>
          <a:prstGeom prst="rect">
            <a:avLst/>
          </a:prstGeom>
          <a:noFill/>
          <a:extLst>
            <a:ext uri="{909E8E84-426E-40DD-AFC4-6F175D3DCCD1}">
              <a14:hiddenFill xmlns:a14="http://schemas.microsoft.com/office/drawing/2010/main">
                <a:solidFill>
                  <a:srgbClr val="FFFFFF"/>
                </a:solidFill>
              </a14:hiddenFill>
            </a:ext>
          </a:extLst>
        </p:spPr>
      </p:pic>
      <p:sp>
        <p:nvSpPr>
          <p:cNvPr id="33" name="Text Box 10"/>
          <p:cNvSpPr txBox="1">
            <a:spLocks noChangeArrowheads="1"/>
          </p:cNvSpPr>
          <p:nvPr/>
        </p:nvSpPr>
        <p:spPr bwMode="auto">
          <a:xfrm>
            <a:off x="7054390" y="9726"/>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i="0">
                <a:solidFill>
                  <a:schemeClr val="tx1"/>
                </a:solidFill>
                <a:latin typeface="黑体" panose="02010609060101010101" pitchFamily="49" charset="-122"/>
                <a:ea typeface="黑体" panose="02010609060101010101" pitchFamily="49" charset="-122"/>
              </a:rPr>
              <a:t>明场图像</a:t>
            </a:r>
          </a:p>
        </p:txBody>
      </p:sp>
      <p:graphicFrame>
        <p:nvGraphicFramePr>
          <p:cNvPr id="35" name="Object 21"/>
          <p:cNvGraphicFramePr>
            <a:graphicFrameLocks noChangeAspect="1"/>
          </p:cNvGraphicFramePr>
          <p:nvPr/>
        </p:nvGraphicFramePr>
        <p:xfrm>
          <a:off x="6492714" y="369620"/>
          <a:ext cx="2095500" cy="984250"/>
        </p:xfrm>
        <a:graphic>
          <a:graphicData uri="http://schemas.openxmlformats.org/presentationml/2006/ole">
            <mc:AlternateContent xmlns:mc="http://schemas.openxmlformats.org/markup-compatibility/2006">
              <mc:Choice xmlns:v="urn:schemas-microsoft-com:vml" Requires="v">
                <p:oleObj spid="_x0000_s53306" name="Image" r:id="rId5" imgW="1968254" imgH="1536508" progId="Photoshop.Image.9">
                  <p:embed/>
                </p:oleObj>
              </mc:Choice>
              <mc:Fallback>
                <p:oleObj name="Image" r:id="rId5" imgW="1968254" imgH="1536508" progId="Photoshop.Image.9">
                  <p:embed/>
                  <p:pic>
                    <p:nvPicPr>
                      <p:cNvPr id="35" name="Object 21"/>
                      <p:cNvPicPr>
                        <a:picLocks noChangeAspect="1" noChangeArrowheads="1"/>
                      </p:cNvPicPr>
                      <p:nvPr/>
                    </p:nvPicPr>
                    <p:blipFill>
                      <a:blip r:embed="rId6">
                        <a:extLst>
                          <a:ext uri="{28A0092B-C50C-407E-A947-70E740481C1C}">
                            <a14:useLocalDpi xmlns:a14="http://schemas.microsoft.com/office/drawing/2010/main" val="0"/>
                          </a:ext>
                        </a:extLst>
                      </a:blip>
                      <a:srcRect l="1451" r="2499"/>
                      <a:stretch>
                        <a:fillRect/>
                      </a:stretch>
                    </p:blipFill>
                    <p:spPr bwMode="auto">
                      <a:xfrm>
                        <a:off x="6492714" y="369620"/>
                        <a:ext cx="2095500"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 name="Object 22"/>
          <p:cNvGraphicFramePr>
            <a:graphicFrameLocks noChangeAspect="1"/>
          </p:cNvGraphicFramePr>
          <p:nvPr/>
        </p:nvGraphicFramePr>
        <p:xfrm>
          <a:off x="6487951" y="3681088"/>
          <a:ext cx="2105025" cy="857420"/>
        </p:xfrm>
        <a:graphic>
          <a:graphicData uri="http://schemas.openxmlformats.org/presentationml/2006/ole">
            <mc:AlternateContent xmlns:mc="http://schemas.openxmlformats.org/markup-compatibility/2006">
              <mc:Choice xmlns:v="urn:schemas-microsoft-com:vml" Requires="v">
                <p:oleObj spid="_x0000_s53307" name="Image" r:id="rId7" imgW="1955556" imgH="1536508" progId="Photoshop.Image.9">
                  <p:embed/>
                </p:oleObj>
              </mc:Choice>
              <mc:Fallback>
                <p:oleObj name="Image" r:id="rId7" imgW="1955556" imgH="1536508" progId="Photoshop.Image.9">
                  <p:embed/>
                  <p:pic>
                    <p:nvPicPr>
                      <p:cNvPr id="36" name="Object 22"/>
                      <p:cNvPicPr>
                        <a:picLocks noChangeAspect="1" noChangeArrowheads="1"/>
                      </p:cNvPicPr>
                      <p:nvPr/>
                    </p:nvPicPr>
                    <p:blipFill>
                      <a:blip r:embed="rId8">
                        <a:extLst>
                          <a:ext uri="{28A0092B-C50C-407E-A947-70E740481C1C}">
                            <a14:useLocalDpi xmlns:a14="http://schemas.microsoft.com/office/drawing/2010/main" val="0"/>
                          </a:ext>
                        </a:extLst>
                      </a:blip>
                      <a:srcRect l="974" r="3003"/>
                      <a:stretch>
                        <a:fillRect/>
                      </a:stretch>
                    </p:blipFill>
                    <p:spPr bwMode="auto">
                      <a:xfrm>
                        <a:off x="6487951" y="3681088"/>
                        <a:ext cx="2105025" cy="857420"/>
                      </a:xfrm>
                      <a:prstGeom prst="rect">
                        <a:avLst/>
                      </a:prstGeom>
                      <a:noFill/>
                      <a:ln>
                        <a:noFill/>
                      </a:ln>
                      <a:effectLst/>
                    </p:spPr>
                  </p:pic>
                </p:oleObj>
              </mc:Fallback>
            </mc:AlternateContent>
          </a:graphicData>
        </a:graphic>
      </p:graphicFrame>
      <p:sp>
        <p:nvSpPr>
          <p:cNvPr id="34" name="Text Box 11"/>
          <p:cNvSpPr txBox="1">
            <a:spLocks noChangeArrowheads="1"/>
          </p:cNvSpPr>
          <p:nvPr/>
        </p:nvSpPr>
        <p:spPr bwMode="auto">
          <a:xfrm>
            <a:off x="7011519" y="3399286"/>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i="0">
                <a:solidFill>
                  <a:schemeClr val="tx1"/>
                </a:solidFill>
                <a:latin typeface="黑体" panose="02010609060101010101" pitchFamily="49" charset="-122"/>
                <a:ea typeface="黑体" panose="02010609060101010101" pitchFamily="49" charset="-122"/>
              </a:rPr>
              <a:t>相差图像</a:t>
            </a:r>
          </a:p>
        </p:txBody>
      </p:sp>
      <p:sp>
        <p:nvSpPr>
          <p:cNvPr id="3" name="矩形 2"/>
          <p:cNvSpPr/>
          <p:nvPr/>
        </p:nvSpPr>
        <p:spPr>
          <a:xfrm>
            <a:off x="0" y="6510360"/>
            <a:ext cx="7639050" cy="307777"/>
          </a:xfrm>
          <a:prstGeom prst="rect">
            <a:avLst/>
          </a:prstGeom>
        </p:spPr>
        <p:txBody>
          <a:bodyPr wrap="square">
            <a:spAutoFit/>
          </a:bodyPr>
          <a:lstStyle/>
          <a:p>
            <a:r>
              <a:rPr lang="zh-CN" altLang="en-US" sz="1400" u="sng" spc="-20">
                <a:solidFill>
                  <a:srgbClr val="0033CC"/>
                </a:solidFill>
                <a:latin typeface="Arial" panose="020B0604020202020204" pitchFamily="34" charset="0"/>
                <a:ea typeface="黑体" panose="02010609060101010101" pitchFamily="49" charset="-122"/>
                <a:cs typeface="Arial" panose="020B0604020202020204" pitchFamily="34" charset="0"/>
              </a:rPr>
              <a:t>https://www.nobelprize.org/prizes/physics/1953/zernike/biographical/</a:t>
            </a:r>
          </a:p>
        </p:txBody>
      </p:sp>
      <p:grpSp>
        <p:nvGrpSpPr>
          <p:cNvPr id="6" name="组合 5"/>
          <p:cNvGrpSpPr/>
          <p:nvPr/>
        </p:nvGrpSpPr>
        <p:grpSpPr>
          <a:xfrm>
            <a:off x="168229" y="2843009"/>
            <a:ext cx="2616973" cy="3579751"/>
            <a:chOff x="222025" y="2843009"/>
            <a:chExt cx="2616973" cy="3579751"/>
          </a:xfrm>
        </p:grpSpPr>
        <p:pic>
          <p:nvPicPr>
            <p:cNvPr id="53255" name="Picture 7" descr="https://www.nobelprize.org/images/zernike-13094-content-portrait-mobile-tiny.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9198" y="2843009"/>
              <a:ext cx="2209800" cy="3095625"/>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929230" y="6022650"/>
              <a:ext cx="1609736" cy="400110"/>
            </a:xfrm>
            <a:prstGeom prst="rect">
              <a:avLst/>
            </a:prstGeom>
          </p:spPr>
          <p:txBody>
            <a:bodyPr wrap="none">
              <a:spAutoFit/>
            </a:bodyPr>
            <a:lstStyle/>
            <a:p>
              <a:pPr fontAlgn="base"/>
              <a:r>
                <a:rPr kumimoji="1" lang="en-US" altLang="zh-CN" sz="2000">
                  <a:latin typeface="Arial" panose="020B0604020202020204" pitchFamily="34" charset="0"/>
                  <a:ea typeface="黑体" panose="02010609060101010101" pitchFamily="49" charset="-122"/>
                  <a:cs typeface="Arial" panose="020B0604020202020204" pitchFamily="34" charset="0"/>
                </a:rPr>
                <a:t>Frits Zernike</a:t>
              </a:r>
            </a:p>
          </p:txBody>
        </p:sp>
        <p:grpSp>
          <p:nvGrpSpPr>
            <p:cNvPr id="25" name="组合 24"/>
            <p:cNvGrpSpPr/>
            <p:nvPr/>
          </p:nvGrpSpPr>
          <p:grpSpPr>
            <a:xfrm>
              <a:off x="222025" y="5142913"/>
              <a:ext cx="851515" cy="1213325"/>
              <a:chOff x="3320195" y="4539762"/>
              <a:chExt cx="851515" cy="1213325"/>
            </a:xfrm>
          </p:grpSpPr>
          <p:pic>
            <p:nvPicPr>
              <p:cNvPr id="26" name="Picture 12" descr="Image result for è¯ºè´å°"/>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331550" y="4539762"/>
                <a:ext cx="828806" cy="82880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7" name="矩形 26"/>
              <p:cNvSpPr/>
              <p:nvPr/>
            </p:nvSpPr>
            <p:spPr>
              <a:xfrm>
                <a:off x="3320195" y="5383755"/>
                <a:ext cx="851515" cy="369332"/>
              </a:xfrm>
              <a:prstGeom prst="rect">
                <a:avLst/>
              </a:prstGeom>
            </p:spPr>
            <p:txBody>
              <a:bodyPr wrap="none">
                <a:spAutoFit/>
              </a:bodyPr>
              <a:lstStyle/>
              <a:p>
                <a:r>
                  <a:rPr lang="en-US" altLang="zh-CN" smtClean="0">
                    <a:latin typeface="Arial" panose="020B0604020202020204" pitchFamily="34" charset="0"/>
                    <a:cs typeface="Arial" panose="020B0604020202020204" pitchFamily="34" charset="0"/>
                  </a:rPr>
                  <a:t>P1953</a:t>
                </a:r>
                <a:endParaRPr lang="zh-CN" altLang="en-US" dirty="0">
                  <a:latin typeface="Arial" panose="020B0604020202020204" pitchFamily="34" charset="0"/>
                  <a:cs typeface="Arial" panose="020B0604020202020204" pitchFamily="34" charset="0"/>
                </a:endParaRPr>
              </a:p>
            </p:txBody>
          </p:sp>
        </p:grpSp>
      </p:grpSp>
      <p:pic>
        <p:nvPicPr>
          <p:cNvPr id="7" name="图片 6"/>
          <p:cNvPicPr>
            <a:picLocks noChangeAspect="1"/>
          </p:cNvPicPr>
          <p:nvPr/>
        </p:nvPicPr>
        <p:blipFill>
          <a:blip r:embed="rId11"/>
          <a:stretch>
            <a:fillRect/>
          </a:stretch>
        </p:blipFill>
        <p:spPr>
          <a:xfrm>
            <a:off x="2876611" y="2851297"/>
            <a:ext cx="3502598" cy="3087337"/>
          </a:xfrm>
          <a:prstGeom prst="rect">
            <a:avLst/>
          </a:prstGeom>
        </p:spPr>
      </p:pic>
    </p:spTree>
    <p:extLst>
      <p:ext uri="{BB962C8B-B14F-4D97-AF65-F5344CB8AC3E}">
        <p14:creationId xmlns:p14="http://schemas.microsoft.com/office/powerpoint/2010/main" val="82758864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descr="DIC"/>
          <p:cNvPicPr>
            <a:picLocks noChangeAspect="1" noChangeArrowheads="1"/>
          </p:cNvPicPr>
          <p:nvPr/>
        </p:nvPicPr>
        <p:blipFill>
          <a:blip r:embed="rId4">
            <a:extLst>
              <a:ext uri="{28A0092B-C50C-407E-A947-70E740481C1C}">
                <a14:useLocalDpi xmlns:a14="http://schemas.microsoft.com/office/drawing/2010/main" val="0"/>
              </a:ext>
            </a:extLst>
          </a:blip>
          <a:srcRect r="-42822"/>
          <a:stretch>
            <a:fillRect/>
          </a:stretch>
        </p:blipFill>
        <p:spPr bwMode="auto">
          <a:xfrm>
            <a:off x="4678323" y="433388"/>
            <a:ext cx="4322763" cy="5937250"/>
          </a:xfrm>
          <a:prstGeom prst="rect">
            <a:avLst/>
          </a:prstGeom>
          <a:solidFill>
            <a:schemeClr val="bg1"/>
          </a:solidFill>
          <a:ln w="28575">
            <a:solidFill>
              <a:srgbClr val="666699"/>
            </a:solidFill>
            <a:miter lim="800000"/>
            <a:headEnd/>
            <a:tailEnd/>
          </a:ln>
        </p:spPr>
      </p:pic>
      <p:sp>
        <p:nvSpPr>
          <p:cNvPr id="23" name="Text Box 9"/>
          <p:cNvSpPr txBox="1">
            <a:spLocks noChangeArrowheads="1"/>
          </p:cNvSpPr>
          <p:nvPr/>
        </p:nvSpPr>
        <p:spPr bwMode="auto">
          <a:xfrm>
            <a:off x="7704098" y="5829300"/>
            <a:ext cx="1200150"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i="0">
                <a:solidFill>
                  <a:schemeClr val="tx1"/>
                </a:solidFill>
              </a:rPr>
              <a:t>投射光源</a:t>
            </a:r>
          </a:p>
        </p:txBody>
      </p:sp>
      <p:sp>
        <p:nvSpPr>
          <p:cNvPr id="25" name="Text Box 10"/>
          <p:cNvSpPr txBox="1">
            <a:spLocks noChangeArrowheads="1"/>
          </p:cNvSpPr>
          <p:nvPr/>
        </p:nvSpPr>
        <p:spPr bwMode="auto">
          <a:xfrm>
            <a:off x="7766011" y="1365250"/>
            <a:ext cx="1144587"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i="0">
                <a:solidFill>
                  <a:schemeClr val="tx1"/>
                </a:solidFill>
              </a:rPr>
              <a:t>DIC</a:t>
            </a:r>
            <a:r>
              <a:rPr lang="zh-CN" altLang="en-US" b="1" i="0">
                <a:solidFill>
                  <a:schemeClr val="tx1"/>
                </a:solidFill>
              </a:rPr>
              <a:t>棱镜</a:t>
            </a:r>
          </a:p>
        </p:txBody>
      </p:sp>
      <p:sp>
        <p:nvSpPr>
          <p:cNvPr id="26" name="Text Box 11"/>
          <p:cNvSpPr txBox="1">
            <a:spLocks noChangeArrowheads="1"/>
          </p:cNvSpPr>
          <p:nvPr/>
        </p:nvSpPr>
        <p:spPr bwMode="auto">
          <a:xfrm>
            <a:off x="7919998" y="2265363"/>
            <a:ext cx="692150"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i="0">
                <a:solidFill>
                  <a:schemeClr val="tx1"/>
                </a:solidFill>
              </a:rPr>
              <a:t>物镜</a:t>
            </a:r>
          </a:p>
        </p:txBody>
      </p:sp>
      <p:sp>
        <p:nvSpPr>
          <p:cNvPr id="27" name="Text Box 12"/>
          <p:cNvSpPr txBox="1">
            <a:spLocks noChangeArrowheads="1"/>
          </p:cNvSpPr>
          <p:nvPr/>
        </p:nvSpPr>
        <p:spPr bwMode="auto">
          <a:xfrm>
            <a:off x="7919998" y="2913063"/>
            <a:ext cx="692150"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i="0">
                <a:solidFill>
                  <a:schemeClr val="tx1"/>
                </a:solidFill>
              </a:rPr>
              <a:t>样品</a:t>
            </a:r>
          </a:p>
        </p:txBody>
      </p:sp>
      <p:sp>
        <p:nvSpPr>
          <p:cNvPr id="28" name="Text Box 13"/>
          <p:cNvSpPr txBox="1">
            <a:spLocks noChangeArrowheads="1"/>
          </p:cNvSpPr>
          <p:nvPr/>
        </p:nvSpPr>
        <p:spPr bwMode="auto">
          <a:xfrm>
            <a:off x="7846973" y="3705225"/>
            <a:ext cx="946150"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i="0">
                <a:solidFill>
                  <a:schemeClr val="tx1"/>
                </a:solidFill>
              </a:rPr>
              <a:t>聚光器</a:t>
            </a:r>
          </a:p>
        </p:txBody>
      </p:sp>
      <p:sp>
        <p:nvSpPr>
          <p:cNvPr id="29" name="Text Box 14"/>
          <p:cNvSpPr txBox="1">
            <a:spLocks noChangeArrowheads="1"/>
          </p:cNvSpPr>
          <p:nvPr/>
        </p:nvSpPr>
        <p:spPr bwMode="auto">
          <a:xfrm>
            <a:off x="7846973" y="484188"/>
            <a:ext cx="946150" cy="70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i="0">
                <a:solidFill>
                  <a:schemeClr val="tx1"/>
                </a:solidFill>
              </a:rPr>
              <a:t>检偏镜</a:t>
            </a:r>
          </a:p>
          <a:p>
            <a:endParaRPr lang="en-US" altLang="zh-CN" b="1" i="0">
              <a:solidFill>
                <a:schemeClr val="tx1"/>
              </a:solidFill>
            </a:endParaRPr>
          </a:p>
        </p:txBody>
      </p:sp>
      <p:sp>
        <p:nvSpPr>
          <p:cNvPr id="30" name="Text Box 15"/>
          <p:cNvSpPr txBox="1">
            <a:spLocks noChangeArrowheads="1"/>
          </p:cNvSpPr>
          <p:nvPr/>
        </p:nvSpPr>
        <p:spPr bwMode="auto">
          <a:xfrm>
            <a:off x="7704098" y="4352925"/>
            <a:ext cx="1144588"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i="0">
                <a:solidFill>
                  <a:schemeClr val="tx1"/>
                </a:solidFill>
              </a:rPr>
              <a:t>DIC</a:t>
            </a:r>
            <a:r>
              <a:rPr lang="zh-CN" altLang="en-US" b="1" i="0">
                <a:solidFill>
                  <a:schemeClr val="tx1"/>
                </a:solidFill>
              </a:rPr>
              <a:t>棱镜</a:t>
            </a:r>
          </a:p>
        </p:txBody>
      </p:sp>
      <p:sp>
        <p:nvSpPr>
          <p:cNvPr id="37" name="Text Box 16"/>
          <p:cNvSpPr txBox="1">
            <a:spLocks noChangeArrowheads="1"/>
          </p:cNvSpPr>
          <p:nvPr/>
        </p:nvSpPr>
        <p:spPr bwMode="auto">
          <a:xfrm>
            <a:off x="7846973" y="5218113"/>
            <a:ext cx="946150"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i="0">
                <a:solidFill>
                  <a:schemeClr val="tx1"/>
                </a:solidFill>
              </a:rPr>
              <a:t>起偏镜</a:t>
            </a:r>
          </a:p>
        </p:txBody>
      </p:sp>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217986" y="870803"/>
            <a:ext cx="8372764" cy="584775"/>
          </a:xfrm>
          <a:prstGeom prst="rect">
            <a:avLst/>
          </a:prstGeom>
        </p:spPr>
        <p:txBody>
          <a:bodyPr wrap="square">
            <a:spAutoFit/>
          </a:bodyPr>
          <a:lstStyle/>
          <a:p>
            <a:pPr marL="255270">
              <a:lnSpc>
                <a:spcPct val="100000"/>
              </a:lnSpc>
            </a:pPr>
            <a:r>
              <a:rPr lang="zh-CN" altLang="en-US" sz="3200" spc="-10" smtClean="0">
                <a:solidFill>
                  <a:srgbClr val="C00000"/>
                </a:solidFill>
                <a:latin typeface="Arial" panose="020B0604020202020204" pitchFamily="34" charset="0"/>
                <a:ea typeface="黑体" panose="02010609060101010101" pitchFamily="49" charset="-122"/>
                <a:cs typeface="Arial" panose="020B0604020202020204" pitchFamily="34" charset="0"/>
              </a:rPr>
              <a:t>常用的显微观察方式</a:t>
            </a:r>
            <a:endParaRPr lang="zh-TW" altLang="en-US" sz="2400">
              <a:solidFill>
                <a:srgbClr val="C00000"/>
              </a:solidFill>
              <a:latin typeface="黑体" panose="02010609060101010101" pitchFamily="49" charset="-122"/>
              <a:ea typeface="黑体" panose="02010609060101010101" pitchFamily="49" charset="-122"/>
            </a:endParaRPr>
          </a:p>
        </p:txBody>
      </p:sp>
      <p:sp>
        <p:nvSpPr>
          <p:cNvPr id="14" name="Text Box 6"/>
          <p:cNvSpPr txBox="1">
            <a:spLocks noChangeArrowheads="1"/>
          </p:cNvSpPr>
          <p:nvPr/>
        </p:nvSpPr>
        <p:spPr bwMode="auto">
          <a:xfrm>
            <a:off x="387123" y="1513199"/>
            <a:ext cx="4661127" cy="1161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ts val="2260"/>
              </a:lnSpc>
              <a:spcBef>
                <a:spcPct val="50000"/>
              </a:spcBef>
            </a:pPr>
            <a:r>
              <a:rPr kumimoji="1" lang="en-US" altLang="zh-CN" sz="2800" i="0" smtClean="0">
                <a:solidFill>
                  <a:schemeClr val="tx1"/>
                </a:solidFill>
                <a:latin typeface="Arial" panose="020B0604020202020204" pitchFamily="34" charset="0"/>
                <a:ea typeface="黑体" panose="02010609060101010101" pitchFamily="49" charset="-122"/>
                <a:cs typeface="Arial" panose="020B0604020202020204" pitchFamily="34" charset="0"/>
              </a:rPr>
              <a:t>3</a:t>
            </a:r>
            <a:r>
              <a:rPr kumimoji="1" lang="zh-CN" altLang="en-US" sz="2800" i="0" smtClean="0">
                <a:solidFill>
                  <a:schemeClr val="tx1"/>
                </a:solidFill>
                <a:latin typeface="Arial" panose="020B0604020202020204" pitchFamily="34" charset="0"/>
                <a:ea typeface="黑体" panose="02010609060101010101" pitchFamily="49" charset="-122"/>
                <a:cs typeface="Arial" panose="020B0604020202020204" pitchFamily="34" charset="0"/>
              </a:rPr>
              <a:t>）</a:t>
            </a:r>
            <a:r>
              <a:rPr kumimoji="1" lang="zh-CN" altLang="en-US" sz="2800" b="1" smtClean="0">
                <a:solidFill>
                  <a:srgbClr val="C00000"/>
                </a:solidFill>
                <a:latin typeface="Arial" panose="020B0604020202020204" pitchFamily="34" charset="0"/>
                <a:ea typeface="黑体" panose="02010609060101010101" pitchFamily="49" charset="-122"/>
                <a:cs typeface="Arial" panose="020B0604020202020204" pitchFamily="34" charset="0"/>
              </a:rPr>
              <a:t>微分干涉相差</a:t>
            </a:r>
            <a:r>
              <a:rPr kumimoji="1" lang="zh-CN" altLang="en-US" sz="2800" b="1" smtClean="0">
                <a:latin typeface="Arial" panose="020B0604020202020204" pitchFamily="34" charset="0"/>
                <a:ea typeface="黑体" panose="02010609060101010101" pitchFamily="49" charset="-122"/>
                <a:cs typeface="Arial" panose="020B0604020202020204" pitchFamily="34" charset="0"/>
              </a:rPr>
              <a:t>显微镜 </a:t>
            </a:r>
            <a:r>
              <a:rPr kumimoji="1" lang="en-US" altLang="zh-CN" sz="1600" b="1">
                <a:latin typeface="Arial" panose="020B0604020202020204" pitchFamily="34" charset="0"/>
                <a:ea typeface="黑体" panose="02010609060101010101" pitchFamily="49" charset="-122"/>
                <a:cs typeface="Arial" panose="020B0604020202020204" pitchFamily="34" charset="0"/>
              </a:rPr>
              <a:t>(Differential Interference Contrast </a:t>
            </a:r>
            <a:r>
              <a:rPr kumimoji="1" lang="zh-CN" altLang="en-US" sz="1600" b="1">
                <a:latin typeface="Arial" panose="020B0604020202020204" pitchFamily="34" charset="0"/>
                <a:ea typeface="黑体" panose="02010609060101010101" pitchFamily="49" charset="-122"/>
                <a:cs typeface="Arial" panose="020B0604020202020204" pitchFamily="34" charset="0"/>
              </a:rPr>
              <a:t>，</a:t>
            </a:r>
            <a:r>
              <a:rPr kumimoji="1" lang="en-US" altLang="zh-CN" sz="1600" b="1">
                <a:solidFill>
                  <a:srgbClr val="C00000"/>
                </a:solidFill>
                <a:latin typeface="Arial" panose="020B0604020202020204" pitchFamily="34" charset="0"/>
                <a:ea typeface="黑体" panose="02010609060101010101" pitchFamily="49" charset="-122"/>
                <a:cs typeface="Arial" panose="020B0604020202020204" pitchFamily="34" charset="0"/>
              </a:rPr>
              <a:t>DIC</a:t>
            </a:r>
            <a:r>
              <a:rPr kumimoji="1" lang="en-US" altLang="zh-CN" sz="1600" b="1">
                <a:latin typeface="Arial" panose="020B0604020202020204" pitchFamily="34" charset="0"/>
                <a:ea typeface="黑体" panose="02010609060101010101" pitchFamily="49" charset="-122"/>
                <a:cs typeface="Arial" panose="020B0604020202020204" pitchFamily="34" charset="0"/>
              </a:rPr>
              <a:t>)</a:t>
            </a:r>
          </a:p>
          <a:p>
            <a:pPr>
              <a:lnSpc>
                <a:spcPts val="2260"/>
              </a:lnSpc>
              <a:spcBef>
                <a:spcPct val="50000"/>
              </a:spcBef>
            </a:pPr>
            <a:endParaRPr kumimoji="1" lang="zh-CN" altLang="en-US" sz="2400">
              <a:solidFill>
                <a:schemeClr val="tx1"/>
              </a:solidFill>
              <a:latin typeface="Arial" panose="020B0604020202020204" pitchFamily="34" charset="0"/>
              <a:ea typeface="黑体" panose="02010609060101010101" pitchFamily="49" charset="-122"/>
              <a:cs typeface="Arial" panose="020B0604020202020204" pitchFamily="34" charset="0"/>
            </a:endParaRPr>
          </a:p>
        </p:txBody>
      </p:sp>
      <p:pic>
        <p:nvPicPr>
          <p:cNvPr id="39" name="Picture 19" descr="heladi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4646" y="4634619"/>
            <a:ext cx="2201289" cy="1584718"/>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21"/>
          <p:cNvSpPr>
            <a:spLocks noChangeArrowheads="1"/>
          </p:cNvSpPr>
          <p:nvPr/>
        </p:nvSpPr>
        <p:spPr bwMode="auto">
          <a:xfrm>
            <a:off x="3006371" y="4242753"/>
            <a:ext cx="1213794"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i="0">
                <a:solidFill>
                  <a:schemeClr val="tx1"/>
                </a:solidFill>
                <a:latin typeface="Arial" panose="020B0604020202020204" pitchFamily="34" charset="0"/>
                <a:ea typeface="黑体" panose="02010609060101010101" pitchFamily="49" charset="-122"/>
                <a:cs typeface="Arial" panose="020B0604020202020204" pitchFamily="34" charset="0"/>
              </a:rPr>
              <a:t>HeLa</a:t>
            </a:r>
            <a:r>
              <a:rPr lang="zh-CN" altLang="en-US" b="1" i="0">
                <a:solidFill>
                  <a:schemeClr val="tx1"/>
                </a:solidFill>
                <a:latin typeface="Arial" panose="020B0604020202020204" pitchFamily="34" charset="0"/>
                <a:ea typeface="黑体" panose="02010609060101010101" pitchFamily="49" charset="-122"/>
                <a:cs typeface="Arial" panose="020B0604020202020204" pitchFamily="34" charset="0"/>
              </a:rPr>
              <a:t>细胞</a:t>
            </a:r>
          </a:p>
        </p:txBody>
      </p:sp>
      <p:sp>
        <p:nvSpPr>
          <p:cNvPr id="41" name="Rectangle 22"/>
          <p:cNvSpPr>
            <a:spLocks noChangeArrowheads="1"/>
          </p:cNvSpPr>
          <p:nvPr/>
        </p:nvSpPr>
        <p:spPr bwMode="auto">
          <a:xfrm>
            <a:off x="987672" y="4242753"/>
            <a:ext cx="649537"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i="0">
                <a:solidFill>
                  <a:schemeClr val="tx1"/>
                </a:solidFill>
                <a:latin typeface="Arial" panose="020B0604020202020204" pitchFamily="34" charset="0"/>
                <a:ea typeface="黑体" panose="02010609060101010101" pitchFamily="49" charset="-122"/>
                <a:cs typeface="Arial" panose="020B0604020202020204" pitchFamily="34" charset="0"/>
              </a:rPr>
              <a:t>线虫</a:t>
            </a:r>
          </a:p>
        </p:txBody>
      </p:sp>
      <p:graphicFrame>
        <p:nvGraphicFramePr>
          <p:cNvPr id="42" name="Object 23"/>
          <p:cNvGraphicFramePr>
            <a:graphicFrameLocks noChangeAspect="1"/>
          </p:cNvGraphicFramePr>
          <p:nvPr>
            <p:extLst>
              <p:ext uri="{D42A27DB-BD31-4B8C-83A1-F6EECF244321}">
                <p14:modId xmlns:p14="http://schemas.microsoft.com/office/powerpoint/2010/main" val="1016699707"/>
              </p:ext>
            </p:extLst>
          </p:nvPr>
        </p:nvGraphicFramePr>
        <p:xfrm>
          <a:off x="242848" y="2265363"/>
          <a:ext cx="4283075" cy="1703387"/>
        </p:xfrm>
        <a:graphic>
          <a:graphicData uri="http://schemas.openxmlformats.org/presentationml/2006/ole">
            <mc:AlternateContent xmlns:mc="http://schemas.openxmlformats.org/markup-compatibility/2006">
              <mc:Choice xmlns:v="urn:schemas-microsoft-com:vml" Requires="v">
                <p:oleObj spid="_x0000_s52249" name="Image" r:id="rId6" imgW="4952381" imgH="1968254" progId="Photoshop.Image.9">
                  <p:embed/>
                </p:oleObj>
              </mc:Choice>
              <mc:Fallback>
                <p:oleObj name="Image" r:id="rId6" imgW="4952381" imgH="1968254" progId="Photoshop.Image.9">
                  <p:embed/>
                  <p:pic>
                    <p:nvPicPr>
                      <p:cNvPr id="27671" name="Object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848" y="2265363"/>
                        <a:ext cx="4283075" cy="1703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3" name="Rectangle 24"/>
          <p:cNvSpPr>
            <a:spLocks noChangeArrowheads="1"/>
          </p:cNvSpPr>
          <p:nvPr/>
        </p:nvSpPr>
        <p:spPr bwMode="auto">
          <a:xfrm>
            <a:off x="776543" y="2343903"/>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i="0" smtClean="0">
                <a:solidFill>
                  <a:schemeClr val="tx1"/>
                </a:solidFill>
                <a:latin typeface="Arial" panose="020B0604020202020204" pitchFamily="34" charset="0"/>
                <a:ea typeface="黑体" panose="02010609060101010101" pitchFamily="49" charset="-122"/>
                <a:cs typeface="Arial" panose="020B0604020202020204" pitchFamily="34" charset="0"/>
              </a:rPr>
              <a:t>样品相位</a:t>
            </a:r>
            <a:endParaRPr lang="zh-CN" altLang="en-US" b="1" i="0">
              <a:solidFill>
                <a:schemeClr val="tx1"/>
              </a:solidFill>
              <a:latin typeface="Arial" panose="020B0604020202020204" pitchFamily="34" charset="0"/>
              <a:ea typeface="黑体" panose="02010609060101010101" pitchFamily="49" charset="-122"/>
              <a:cs typeface="Arial" panose="020B0604020202020204" pitchFamily="34" charset="0"/>
            </a:endParaRPr>
          </a:p>
        </p:txBody>
      </p:sp>
      <p:sp>
        <p:nvSpPr>
          <p:cNvPr id="44" name="Rectangle 25"/>
          <p:cNvSpPr>
            <a:spLocks noChangeArrowheads="1"/>
          </p:cNvSpPr>
          <p:nvPr/>
        </p:nvSpPr>
        <p:spPr bwMode="auto">
          <a:xfrm>
            <a:off x="2546310" y="2336800"/>
            <a:ext cx="174438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i="0">
                <a:solidFill>
                  <a:schemeClr val="tx1"/>
                </a:solidFill>
                <a:latin typeface="Arial" panose="020B0604020202020204" pitchFamily="34" charset="0"/>
                <a:ea typeface="黑体" panose="02010609060101010101" pitchFamily="49" charset="-122"/>
                <a:cs typeface="Arial" panose="020B0604020202020204" pitchFamily="34" charset="0"/>
              </a:rPr>
              <a:t>DIC</a:t>
            </a:r>
            <a:r>
              <a:rPr lang="zh-CN" altLang="en-US" b="1" i="0">
                <a:solidFill>
                  <a:schemeClr val="tx1"/>
                </a:solidFill>
                <a:latin typeface="Arial" panose="020B0604020202020204" pitchFamily="34" charset="0"/>
                <a:ea typeface="黑体" panose="02010609060101010101" pitchFamily="49" charset="-122"/>
                <a:cs typeface="Arial" panose="020B0604020202020204" pitchFamily="34" charset="0"/>
              </a:rPr>
              <a:t>成像光强度</a:t>
            </a:r>
          </a:p>
        </p:txBody>
      </p:sp>
      <p:sp>
        <p:nvSpPr>
          <p:cNvPr id="45" name="Rectangle 26"/>
          <p:cNvSpPr>
            <a:spLocks noChangeArrowheads="1"/>
          </p:cNvSpPr>
          <p:nvPr/>
        </p:nvSpPr>
        <p:spPr bwMode="auto">
          <a:xfrm>
            <a:off x="387123" y="3884672"/>
            <a:ext cx="403225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1600" b="1" i="0">
                <a:solidFill>
                  <a:schemeClr val="tx1"/>
                </a:solidFill>
                <a:latin typeface="Arial" panose="020B0604020202020204" pitchFamily="34" charset="0"/>
                <a:ea typeface="黑体" panose="02010609060101010101" pitchFamily="49" charset="-122"/>
                <a:cs typeface="Arial" panose="020B0604020202020204" pitchFamily="34" charset="0"/>
              </a:rPr>
              <a:t>DIC</a:t>
            </a:r>
            <a:r>
              <a:rPr lang="zh-CN" altLang="en-US" sz="1600" b="1" i="0">
                <a:solidFill>
                  <a:schemeClr val="tx1"/>
                </a:solidFill>
                <a:latin typeface="Arial" panose="020B0604020202020204" pitchFamily="34" charset="0"/>
                <a:ea typeface="黑体" panose="02010609060101010101" pitchFamily="49" charset="-122"/>
                <a:cs typeface="Arial" panose="020B0604020202020204" pitchFamily="34" charset="0"/>
              </a:rPr>
              <a:t>将</a:t>
            </a:r>
            <a:r>
              <a:rPr lang="zh-CN" altLang="en-US" sz="1600" b="1" i="0" smtClean="0">
                <a:solidFill>
                  <a:schemeClr val="tx1"/>
                </a:solidFill>
                <a:latin typeface="Arial" panose="020B0604020202020204" pitchFamily="34" charset="0"/>
                <a:ea typeface="黑体" panose="02010609060101010101" pitchFamily="49" charset="-122"/>
                <a:cs typeface="Arial" panose="020B0604020202020204" pitchFamily="34" charset="0"/>
              </a:rPr>
              <a:t>样品</a:t>
            </a:r>
            <a:r>
              <a:rPr lang="zh-CN" altLang="en-US" sz="1600" b="1" i="0" smtClean="0">
                <a:solidFill>
                  <a:srgbClr val="C00000"/>
                </a:solidFill>
                <a:latin typeface="Arial" panose="020B0604020202020204" pitchFamily="34" charset="0"/>
                <a:ea typeface="黑体" panose="02010609060101010101" pitchFamily="49" charset="-122"/>
                <a:cs typeface="Arial" panose="020B0604020202020204" pitchFamily="34" charset="0"/>
              </a:rPr>
              <a:t>相位梯度信息</a:t>
            </a:r>
            <a:r>
              <a:rPr lang="zh-CN" altLang="en-US" sz="1600" b="1" i="0">
                <a:solidFill>
                  <a:srgbClr val="C00000"/>
                </a:solidFill>
                <a:latin typeface="Arial" panose="020B0604020202020204" pitchFamily="34" charset="0"/>
                <a:ea typeface="黑体" panose="02010609060101010101" pitchFamily="49" charset="-122"/>
                <a:cs typeface="Arial" panose="020B0604020202020204" pitchFamily="34" charset="0"/>
              </a:rPr>
              <a:t>转化为光强信息</a:t>
            </a:r>
          </a:p>
        </p:txBody>
      </p:sp>
      <p:pic>
        <p:nvPicPr>
          <p:cNvPr id="38" name="Picture 18" descr="8th2003exlarg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4929" y="4651139"/>
            <a:ext cx="2187329" cy="1575036"/>
          </a:xfrm>
          <a:prstGeom prst="rect">
            <a:avLst/>
          </a:prstGeom>
          <a:noFill/>
          <a:extLst>
            <a:ext uri="{909E8E84-426E-40DD-AFC4-6F175D3DCCD1}">
              <a14:hiddenFill xmlns:a14="http://schemas.microsoft.com/office/drawing/2010/main">
                <a:solidFill>
                  <a:srgbClr val="FFFFFF"/>
                </a:solidFill>
              </a14:hiddenFill>
            </a:ext>
          </a:extLst>
        </p:spPr>
      </p:pic>
      <p:sp>
        <p:nvSpPr>
          <p:cNvPr id="46" name="Rectangle 26"/>
          <p:cNvSpPr>
            <a:spLocks noChangeArrowheads="1"/>
          </p:cNvSpPr>
          <p:nvPr/>
        </p:nvSpPr>
        <p:spPr bwMode="auto">
          <a:xfrm>
            <a:off x="1597143" y="6270578"/>
            <a:ext cx="4032250"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000" i="0" smtClean="0">
                <a:solidFill>
                  <a:srgbClr val="C00000"/>
                </a:solidFill>
                <a:latin typeface="Arial" panose="020B0604020202020204" pitchFamily="34" charset="0"/>
                <a:ea typeface="黑体" panose="02010609060101010101" pitchFamily="49" charset="-122"/>
                <a:cs typeface="Arial" panose="020B0604020202020204" pitchFamily="34" charset="0"/>
              </a:rPr>
              <a:t>浮雕状立体感</a:t>
            </a:r>
            <a:endParaRPr lang="zh-CN" altLang="en-US" sz="2000" i="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99316329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l="291" t="874"/>
          <a:stretch/>
        </p:blipFill>
        <p:spPr>
          <a:xfrm>
            <a:off x="231191" y="1518396"/>
            <a:ext cx="8635626" cy="4678004"/>
          </a:xfrm>
          <a:prstGeom prst="rect">
            <a:avLst/>
          </a:prstGeom>
        </p:spPr>
      </p:pic>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3.3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散射</a:t>
            </a:r>
            <a:r>
              <a:rPr lang="en-US" altLang="zh-CN" smtClean="0">
                <a:solidFill>
                  <a:schemeClr val="tx1"/>
                </a:solidFill>
                <a:latin typeface="方正兰亭粗黑_GBK" panose="02000000000000000000" pitchFamily="2" charset="-122"/>
                <a:ea typeface="方正兰亭粗黑_GBK" panose="02000000000000000000" pitchFamily="2" charset="-122"/>
                <a:cs typeface="+mn-cs"/>
              </a:rPr>
              <a:t>-</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回顾</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7" name="標題 1"/>
          <p:cNvSpPr txBox="1">
            <a:spLocks/>
          </p:cNvSpPr>
          <p:nvPr/>
        </p:nvSpPr>
        <p:spPr>
          <a:xfrm>
            <a:off x="650291" y="513653"/>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zh-CN" altLang="en-US" sz="3200" smtClean="0">
                <a:solidFill>
                  <a:srgbClr val="C00000"/>
                </a:solidFill>
                <a:latin typeface="Arial" panose="020B0604020202020204" pitchFamily="34" charset="0"/>
                <a:ea typeface="黑体" pitchFamily="49" charset="-122"/>
                <a:cs typeface="Arial" panose="020B0604020202020204" pitchFamily="34" charset="0"/>
              </a:rPr>
              <a:t>可编程</a:t>
            </a:r>
            <a:r>
              <a:rPr lang="en-US" altLang="zh-CN" sz="3200" smtClean="0">
                <a:solidFill>
                  <a:srgbClr val="C00000"/>
                </a:solidFill>
                <a:latin typeface="Arial" panose="020B0604020202020204" pitchFamily="34" charset="0"/>
                <a:ea typeface="黑体" pitchFamily="49" charset="-122"/>
                <a:cs typeface="Arial" panose="020B0604020202020204" pitchFamily="34" charset="0"/>
              </a:rPr>
              <a:t>LCD</a:t>
            </a:r>
            <a:r>
              <a:rPr lang="zh-CN" altLang="en-US" sz="3200" smtClean="0">
                <a:solidFill>
                  <a:srgbClr val="C00000"/>
                </a:solidFill>
                <a:latin typeface="Arial" panose="020B0604020202020204" pitchFamily="34" charset="0"/>
                <a:ea typeface="黑体" pitchFamily="49" charset="-122"/>
                <a:cs typeface="Arial" panose="020B0604020202020204" pitchFamily="34" charset="0"/>
              </a:rPr>
              <a:t>聚光镜显微镜</a:t>
            </a:r>
            <a:r>
              <a:rPr lang="zh-CN" altLang="en-US" sz="3200" smtClean="0">
                <a:latin typeface="Arial" panose="020B0604020202020204" pitchFamily="34" charset="0"/>
                <a:ea typeface="黑体" pitchFamily="49" charset="-122"/>
                <a:cs typeface="Arial" panose="020B0604020202020204" pitchFamily="34" charset="0"/>
              </a:rPr>
              <a:t>：</a:t>
            </a:r>
            <a:endParaRPr lang="zh-TW" altLang="en-US" sz="3200" dirty="0" smtClean="0">
              <a:latin typeface="Arial" panose="020B0604020202020204" pitchFamily="34" charset="0"/>
              <a:ea typeface="黑体" pitchFamily="49" charset="-122"/>
              <a:cs typeface="Arial" panose="020B0604020202020204" pitchFamily="34" charset="0"/>
            </a:endParaRPr>
          </a:p>
        </p:txBody>
      </p:sp>
      <p:sp>
        <p:nvSpPr>
          <p:cNvPr id="8" name="內容版面配置區 2"/>
          <p:cNvSpPr txBox="1">
            <a:spLocks/>
          </p:cNvSpPr>
          <p:nvPr/>
        </p:nvSpPr>
        <p:spPr>
          <a:xfrm>
            <a:off x="5392674" y="944739"/>
            <a:ext cx="8229600" cy="452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400" smtClean="0">
                <a:latin typeface="Arial" panose="020B0604020202020204" pitchFamily="34" charset="0"/>
                <a:ea typeface="黑体" pitchFamily="49" charset="-122"/>
                <a:cs typeface="Arial" panose="020B0604020202020204" pitchFamily="34" charset="0"/>
              </a:rPr>
              <a:t>多模式成像，一键切换</a:t>
            </a:r>
            <a:endParaRPr lang="zh-TW" altLang="en-US" dirty="0" smtClean="0">
              <a:latin typeface="黑体" pitchFamily="49" charset="-122"/>
              <a:ea typeface="黑体" pitchFamily="49" charset="-122"/>
            </a:endParaRPr>
          </a:p>
        </p:txBody>
      </p:sp>
      <p:sp>
        <p:nvSpPr>
          <p:cNvPr id="2" name="矩形 1"/>
          <p:cNvSpPr/>
          <p:nvPr/>
        </p:nvSpPr>
        <p:spPr>
          <a:xfrm>
            <a:off x="0" y="6486062"/>
            <a:ext cx="6872529" cy="338554"/>
          </a:xfrm>
          <a:prstGeom prst="rect">
            <a:avLst/>
          </a:prstGeom>
        </p:spPr>
        <p:txBody>
          <a:bodyPr wrap="square">
            <a:spAutoFit/>
          </a:bodyPr>
          <a:lstStyle/>
          <a:p>
            <a:r>
              <a:rPr kumimoji="1" lang="en-US" altLang="zh-CN" sz="1600" u="sng" smtClean="0">
                <a:solidFill>
                  <a:srgbClr val="0033CC"/>
                </a:solidFill>
                <a:latin typeface="Arial" panose="020B0604020202020204" pitchFamily="34" charset="0"/>
                <a:ea typeface="標楷體" pitchFamily="65" charset="-120"/>
                <a:hlinkClick r:id="rId4" action="ppaction://hlinkfile"/>
              </a:rPr>
              <a:t>C</a:t>
            </a:r>
            <a:r>
              <a:rPr kumimoji="1" lang="en-US" altLang="zh-CN" sz="1600" u="sng">
                <a:solidFill>
                  <a:srgbClr val="0033CC"/>
                </a:solidFill>
                <a:latin typeface="Arial" panose="020B0604020202020204" pitchFamily="34" charset="0"/>
                <a:ea typeface="標楷體" pitchFamily="65" charset="-120"/>
                <a:hlinkClick r:id="rId4" action="ppaction://hlinkfile"/>
              </a:rPr>
              <a:t>. Zuo </a:t>
            </a:r>
            <a:r>
              <a:rPr kumimoji="1" lang="en-US" altLang="zh-CN" sz="1600" i="1" u="sng">
                <a:solidFill>
                  <a:srgbClr val="0033CC"/>
                </a:solidFill>
                <a:latin typeface="Arial" panose="020B0604020202020204" pitchFamily="34" charset="0"/>
                <a:ea typeface="標楷體" pitchFamily="65" charset="-120"/>
                <a:hlinkClick r:id="rId4" action="ppaction://hlinkfile"/>
              </a:rPr>
              <a:t>et. al. </a:t>
            </a:r>
            <a:r>
              <a:rPr kumimoji="1" lang="en-US" altLang="zh-CN" sz="1600" u="sng">
                <a:solidFill>
                  <a:srgbClr val="0033CC"/>
                </a:solidFill>
                <a:latin typeface="Arial" panose="020B0604020202020204" pitchFamily="34" charset="0"/>
                <a:ea typeface="標楷體" pitchFamily="65" charset="-120"/>
                <a:hlinkClick r:id="rId4" action="ppaction://hlinkfile"/>
              </a:rPr>
              <a:t>Optics and Lasers in Engineering </a:t>
            </a:r>
            <a:r>
              <a:rPr kumimoji="1" lang="en-US" altLang="zh-CN" sz="1600" b="1" u="sng">
                <a:solidFill>
                  <a:srgbClr val="0033CC"/>
                </a:solidFill>
                <a:latin typeface="Arial" panose="020B0604020202020204" pitchFamily="34" charset="0"/>
                <a:ea typeface="標楷體" pitchFamily="65" charset="-120"/>
                <a:hlinkClick r:id="rId4" action="ppaction://hlinkfile"/>
              </a:rPr>
              <a:t>78</a:t>
            </a:r>
            <a:r>
              <a:rPr kumimoji="1" lang="en-US" altLang="zh-CN" sz="1600" u="sng">
                <a:solidFill>
                  <a:srgbClr val="0033CC"/>
                </a:solidFill>
                <a:latin typeface="Arial" panose="020B0604020202020204" pitchFamily="34" charset="0"/>
                <a:ea typeface="標楷體" pitchFamily="65" charset="-120"/>
                <a:hlinkClick r:id="rId4" action="ppaction://hlinkfile"/>
              </a:rPr>
              <a:t>, 35–47 (2016) </a:t>
            </a:r>
            <a:endParaRPr kumimoji="1" lang="zh-CN" altLang="en-US" sz="1600" u="sng">
              <a:solidFill>
                <a:srgbClr val="0033CC"/>
              </a:solidFill>
              <a:latin typeface="Arial" panose="020B0604020202020204" pitchFamily="34" charset="0"/>
              <a:ea typeface="標楷體" pitchFamily="65" charset="-120"/>
            </a:endParaRPr>
          </a:p>
        </p:txBody>
      </p:sp>
      <p:grpSp>
        <p:nvGrpSpPr>
          <p:cNvPr id="14" name="组合 13"/>
          <p:cNvGrpSpPr/>
          <p:nvPr/>
        </p:nvGrpSpPr>
        <p:grpSpPr>
          <a:xfrm>
            <a:off x="3051747" y="1685611"/>
            <a:ext cx="5913798" cy="4343575"/>
            <a:chOff x="3010867" y="1599886"/>
            <a:chExt cx="5913798" cy="4343575"/>
          </a:xfrm>
        </p:grpSpPr>
        <p:pic>
          <p:nvPicPr>
            <p:cNvPr id="3" name="图片 2">
              <a:hlinkClick r:id="rId4" action="ppaction://hlinkfile"/>
            </p:cNvPr>
            <p:cNvPicPr>
              <a:picLocks noChangeAspect="1"/>
            </p:cNvPicPr>
            <p:nvPr/>
          </p:nvPicPr>
          <p:blipFill>
            <a:blip r:embed="rId5"/>
            <a:stretch>
              <a:fillRect/>
            </a:stretch>
          </p:blipFill>
          <p:spPr>
            <a:xfrm>
              <a:off x="3016603" y="1599886"/>
              <a:ext cx="5908062" cy="4343575"/>
            </a:xfrm>
            <a:prstGeom prst="rect">
              <a:avLst/>
            </a:prstGeom>
          </p:spPr>
        </p:pic>
        <p:sp>
          <p:nvSpPr>
            <p:cNvPr id="9" name="文本框 8"/>
            <p:cNvSpPr txBox="1"/>
            <p:nvPr/>
          </p:nvSpPr>
          <p:spPr>
            <a:xfrm>
              <a:off x="3058429" y="1628461"/>
              <a:ext cx="479618" cy="369332"/>
            </a:xfrm>
            <a:prstGeom prst="rect">
              <a:avLst/>
            </a:prstGeom>
            <a:noFill/>
          </p:spPr>
          <p:txBody>
            <a:bodyPr wrap="none" rtlCol="0">
              <a:spAutoFit/>
            </a:bodyPr>
            <a:lstStyle/>
            <a:p>
              <a:r>
                <a:rPr lang="en-US" altLang="zh-CN" smtClean="0">
                  <a:latin typeface="Arial" panose="020B0604020202020204" pitchFamily="34" charset="0"/>
                  <a:cs typeface="Arial" panose="020B0604020202020204" pitchFamily="34" charset="0"/>
                </a:rPr>
                <a:t>BF</a:t>
              </a:r>
              <a:endParaRPr lang="zh-CN" altLang="en-US">
                <a:latin typeface="Arial" panose="020B0604020202020204" pitchFamily="34" charset="0"/>
                <a:cs typeface="Arial" panose="020B0604020202020204" pitchFamily="34" charset="0"/>
              </a:endParaRPr>
            </a:p>
          </p:txBody>
        </p:sp>
        <p:sp>
          <p:nvSpPr>
            <p:cNvPr id="11" name="文本框 10"/>
            <p:cNvSpPr txBox="1"/>
            <p:nvPr/>
          </p:nvSpPr>
          <p:spPr>
            <a:xfrm>
              <a:off x="5988157" y="1628461"/>
              <a:ext cx="492443" cy="369332"/>
            </a:xfrm>
            <a:prstGeom prst="rect">
              <a:avLst/>
            </a:prstGeom>
            <a:noFill/>
          </p:spPr>
          <p:txBody>
            <a:bodyPr wrap="none" rtlCol="0">
              <a:spAutoFit/>
            </a:bodyPr>
            <a:lstStyle/>
            <a:p>
              <a:r>
                <a:rPr lang="en-US" altLang="zh-CN" smtClean="0">
                  <a:solidFill>
                    <a:schemeClr val="bg1"/>
                  </a:solidFill>
                  <a:latin typeface="Arial" panose="020B0604020202020204" pitchFamily="34" charset="0"/>
                  <a:cs typeface="Arial" panose="020B0604020202020204" pitchFamily="34" charset="0"/>
                </a:rPr>
                <a:t>DF</a:t>
              </a:r>
              <a:endParaRPr lang="zh-CN" altLang="en-US">
                <a:solidFill>
                  <a:schemeClr val="bg1"/>
                </a:solidFill>
                <a:latin typeface="Arial" panose="020B0604020202020204" pitchFamily="34" charset="0"/>
                <a:cs typeface="Arial" panose="020B0604020202020204" pitchFamily="34" charset="0"/>
              </a:endParaRPr>
            </a:p>
          </p:txBody>
        </p:sp>
        <p:sp>
          <p:nvSpPr>
            <p:cNvPr id="12" name="文本框 11"/>
            <p:cNvSpPr txBox="1"/>
            <p:nvPr/>
          </p:nvSpPr>
          <p:spPr>
            <a:xfrm>
              <a:off x="3010867" y="3979216"/>
              <a:ext cx="505267" cy="369332"/>
            </a:xfrm>
            <a:prstGeom prst="rect">
              <a:avLst/>
            </a:prstGeom>
            <a:noFill/>
          </p:spPr>
          <p:txBody>
            <a:bodyPr wrap="none" rtlCol="0">
              <a:spAutoFit/>
            </a:bodyPr>
            <a:lstStyle/>
            <a:p>
              <a:r>
                <a:rPr lang="en-US" altLang="zh-CN" smtClean="0">
                  <a:solidFill>
                    <a:schemeClr val="bg1"/>
                  </a:solidFill>
                  <a:latin typeface="Arial" panose="020B0604020202020204" pitchFamily="34" charset="0"/>
                  <a:cs typeface="Arial" panose="020B0604020202020204" pitchFamily="34" charset="0"/>
                </a:rPr>
                <a:t>PH</a:t>
              </a:r>
              <a:endParaRPr lang="zh-CN" altLang="en-US">
                <a:solidFill>
                  <a:schemeClr val="bg1"/>
                </a:solidFill>
                <a:latin typeface="Arial" panose="020B0604020202020204" pitchFamily="34" charset="0"/>
                <a:cs typeface="Arial" panose="020B0604020202020204" pitchFamily="34" charset="0"/>
              </a:endParaRPr>
            </a:p>
          </p:txBody>
        </p:sp>
        <p:sp>
          <p:nvSpPr>
            <p:cNvPr id="13" name="文本框 12"/>
            <p:cNvSpPr txBox="1"/>
            <p:nvPr/>
          </p:nvSpPr>
          <p:spPr>
            <a:xfrm>
              <a:off x="5988157" y="3979216"/>
              <a:ext cx="1970411" cy="338554"/>
            </a:xfrm>
            <a:prstGeom prst="rect">
              <a:avLst/>
            </a:prstGeom>
            <a:noFill/>
          </p:spPr>
          <p:txBody>
            <a:bodyPr wrap="none" rtlCol="0">
              <a:spAutoFit/>
            </a:bodyPr>
            <a:lstStyle/>
            <a:p>
              <a:r>
                <a:rPr lang="en-US" altLang="zh-CN" sz="1600" smtClean="0">
                  <a:latin typeface="Arial" panose="020B0604020202020204" pitchFamily="34" charset="0"/>
                  <a:cs typeface="Arial" panose="020B0604020202020204" pitchFamily="34" charset="0"/>
                </a:rPr>
                <a:t>Oblique illumination</a:t>
              </a:r>
              <a:endParaRPr lang="zh-CN" altLang="en-US" sz="160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59667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ircle(out)">
                                      <p:cBhvr>
                                        <p:cTn id="1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3.5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辐射</a:t>
            </a:r>
            <a:r>
              <a:rPr lang="en-US" altLang="zh-CN" smtClean="0">
                <a:solidFill>
                  <a:schemeClr val="tx1"/>
                </a:solidFill>
                <a:latin typeface="方正兰亭粗黑_GBK" panose="02000000000000000000" pitchFamily="2" charset="-122"/>
                <a:ea typeface="方正兰亭粗黑_GBK" panose="02000000000000000000" pitchFamily="2" charset="-122"/>
                <a:cs typeface="+mn-cs"/>
              </a:rPr>
              <a:t>-</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回顾</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pic>
        <p:nvPicPr>
          <p:cNvPr id="12" name="Picture 6">
            <a:hlinkClick r:id="rId3" action="ppaction://hlinkpres?slideindex=1&amp;slidetitl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8912" y="812536"/>
            <a:ext cx="5145088" cy="436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內容版面配置區 2"/>
          <p:cNvSpPr>
            <a:spLocks noGrp="1"/>
          </p:cNvSpPr>
          <p:nvPr>
            <p:ph idx="1"/>
          </p:nvPr>
        </p:nvSpPr>
        <p:spPr>
          <a:xfrm>
            <a:off x="508000" y="1683808"/>
            <a:ext cx="3767667" cy="4784725"/>
          </a:xfrm>
        </p:spPr>
        <p:txBody>
          <a:bodyPr/>
          <a:lstStyle/>
          <a:p>
            <a:pPr eaLnBrk="1" hangingPunct="1"/>
            <a:r>
              <a:rPr lang="zh-TW" altLang="en-US" smtClean="0">
                <a:latin typeface="黑体" panose="02010609060101010101" pitchFamily="49" charset="-122"/>
                <a:ea typeface="黑体" panose="02010609060101010101" pitchFamily="49" charset="-122"/>
              </a:rPr>
              <a:t>最直观的解释是由</a:t>
            </a:r>
            <a:r>
              <a:rPr lang="zh-TW" altLang="en-US" smtClean="0">
                <a:solidFill>
                  <a:srgbClr val="FF0000"/>
                </a:solidFill>
                <a:latin typeface="黑体" panose="02010609060101010101" pitchFamily="49" charset="-122"/>
                <a:ea typeface="黑体" panose="02010609060101010101" pitchFamily="49" charset="-122"/>
              </a:rPr>
              <a:t>能阶跃迁</a:t>
            </a:r>
            <a:r>
              <a:rPr lang="zh-TW" altLang="en-US" smtClean="0">
                <a:latin typeface="黑体" panose="02010609060101010101" pitchFamily="49" charset="-122"/>
                <a:ea typeface="黑体" panose="02010609060101010101" pitchFamily="49" charset="-122"/>
              </a:rPr>
              <a:t>而来</a:t>
            </a:r>
            <a:endParaRPr lang="en-US" altLang="zh-TW" smtClean="0">
              <a:latin typeface="黑体" panose="02010609060101010101" pitchFamily="49" charset="-122"/>
              <a:ea typeface="黑体" panose="02010609060101010101" pitchFamily="49" charset="-122"/>
            </a:endParaRPr>
          </a:p>
          <a:p>
            <a:pPr lvl="1" eaLnBrk="1" hangingPunct="1"/>
            <a:r>
              <a:rPr lang="zh-TW" altLang="en-US" smtClean="0">
                <a:latin typeface="黑体" panose="02010609060101010101" pitchFamily="49" charset="-122"/>
                <a:ea typeface="黑体" panose="02010609060101010101" pitchFamily="49" charset="-122"/>
              </a:rPr>
              <a:t>分子可因为外加能量而由低能阶跃迁到高能阶</a:t>
            </a:r>
            <a:endParaRPr lang="en-US" altLang="zh-TW" smtClean="0">
              <a:latin typeface="黑体" panose="02010609060101010101" pitchFamily="49" charset="-122"/>
              <a:ea typeface="黑体" panose="02010609060101010101" pitchFamily="49" charset="-122"/>
            </a:endParaRPr>
          </a:p>
          <a:p>
            <a:pPr lvl="1" eaLnBrk="1" hangingPunct="1"/>
            <a:r>
              <a:rPr lang="zh-TW" altLang="en-US" smtClean="0">
                <a:latin typeface="黑体" panose="02010609060101010101" pitchFamily="49" charset="-122"/>
                <a:ea typeface="黑体" panose="02010609060101010101" pitchFamily="49" charset="-122"/>
              </a:rPr>
              <a:t>当分子由高能阶跃迁到低能阶时，便伴随着光子的放射</a:t>
            </a:r>
            <a:endParaRPr lang="en-US" altLang="zh-TW" smtClean="0">
              <a:latin typeface="黑体" panose="02010609060101010101" pitchFamily="49" charset="-122"/>
              <a:ea typeface="黑体" panose="02010609060101010101" pitchFamily="49" charset="-122"/>
            </a:endParaRPr>
          </a:p>
        </p:txBody>
      </p:sp>
      <p:sp>
        <p:nvSpPr>
          <p:cNvPr id="14" name="矩形 5"/>
          <p:cNvSpPr>
            <a:spLocks noChangeArrowheads="1"/>
          </p:cNvSpPr>
          <p:nvPr/>
        </p:nvSpPr>
        <p:spPr bwMode="auto">
          <a:xfrm>
            <a:off x="4275667" y="5299885"/>
            <a:ext cx="4572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新細明體" charset="-120"/>
              </a:defRPr>
            </a:lvl1pPr>
            <a:lvl2pPr marL="742950" indent="-285750">
              <a:spcBef>
                <a:spcPct val="20000"/>
              </a:spcBef>
              <a:buChar char="–"/>
              <a:defRPr kumimoji="1" sz="2800">
                <a:solidFill>
                  <a:schemeClr val="tx1"/>
                </a:solidFill>
                <a:latin typeface="Arial" panose="020B0604020202020204" pitchFamily="34" charset="0"/>
                <a:ea typeface="新細明體" charset="-120"/>
              </a:defRPr>
            </a:lvl2pPr>
            <a:lvl3pPr marL="1143000" indent="-228600">
              <a:spcBef>
                <a:spcPct val="20000"/>
              </a:spcBef>
              <a:buChar char="•"/>
              <a:defRPr kumimoji="1" sz="2400">
                <a:solidFill>
                  <a:schemeClr val="tx1"/>
                </a:solidFill>
                <a:latin typeface="Arial" panose="020B0604020202020204" pitchFamily="34" charset="0"/>
                <a:ea typeface="新細明體" charset="-120"/>
              </a:defRPr>
            </a:lvl3pPr>
            <a:lvl4pPr marL="1600200" indent="-228600">
              <a:spcBef>
                <a:spcPct val="20000"/>
              </a:spcBef>
              <a:buChar char="–"/>
              <a:defRPr kumimoji="1" sz="2000">
                <a:solidFill>
                  <a:schemeClr val="tx1"/>
                </a:solidFill>
                <a:latin typeface="Arial" panose="020B0604020202020204" pitchFamily="34" charset="0"/>
                <a:ea typeface="新細明體" charset="-120"/>
              </a:defRPr>
            </a:lvl4pPr>
            <a:lvl5pPr marL="2057400" indent="-228600">
              <a:spcBef>
                <a:spcPct val="20000"/>
              </a:spcBef>
              <a:buChar char="»"/>
              <a:defRPr kumimoji="1" sz="2000">
                <a:solidFill>
                  <a:schemeClr val="tx1"/>
                </a:solidFill>
                <a:latin typeface="Arial" panose="020B0604020202020204" pitchFamily="34"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charset="-120"/>
              </a:defRPr>
            </a:lvl9pPr>
          </a:lstStyle>
          <a:p>
            <a:pPr algn="ctr">
              <a:buFontTx/>
              <a:buNone/>
            </a:pPr>
            <a:r>
              <a:rPr lang="zh-TW" altLang="en-US" sz="2800">
                <a:solidFill>
                  <a:srgbClr val="000000"/>
                </a:solidFill>
                <a:latin typeface="黑体" panose="02010609060101010101" pitchFamily="49" charset="-122"/>
                <a:ea typeface="黑体" panose="02010609060101010101" pitchFamily="49" charset="-122"/>
              </a:rPr>
              <a:t>比起黑体辐射来说，放光的可见光效率高非常多</a:t>
            </a:r>
            <a:endParaRPr lang="en-US" altLang="en-US" sz="2800">
              <a:solidFill>
                <a:srgbClr val="000000"/>
              </a:solidFill>
              <a:latin typeface="黑体" panose="02010609060101010101" pitchFamily="49" charset="-122"/>
              <a:ea typeface="黑体" panose="02010609060101010101" pitchFamily="49" charset="-122"/>
            </a:endParaRPr>
          </a:p>
        </p:txBody>
      </p:sp>
      <p:sp>
        <p:nvSpPr>
          <p:cNvPr id="22" name="標題 1"/>
          <p:cNvSpPr>
            <a:spLocks noGrp="1"/>
          </p:cNvSpPr>
          <p:nvPr>
            <p:ph type="title"/>
          </p:nvPr>
        </p:nvSpPr>
        <p:spPr>
          <a:xfrm>
            <a:off x="623888" y="575469"/>
            <a:ext cx="7886700" cy="1325563"/>
          </a:xfrm>
        </p:spPr>
        <p:txBody>
          <a:bodyPr>
            <a:normAutofit/>
          </a:bodyPr>
          <a:lstStyle/>
          <a:p>
            <a:pPr marL="342900" indent="-342900" eaLnBrk="1" hangingPunct="1">
              <a:defRPr/>
            </a:pPr>
            <a:r>
              <a:rPr lang="zh-TW" altLang="en-US" sz="4000" smtClean="0">
                <a:latin typeface="Arial" panose="020B0604020202020204" pitchFamily="34" charset="0"/>
                <a:ea typeface="黑体" panose="02010609060101010101" pitchFamily="49" charset="-122"/>
                <a:cs typeface="Arial" panose="020B0604020202020204" pitchFamily="34" charset="0"/>
              </a:rPr>
              <a:t>荧光</a:t>
            </a:r>
            <a:endParaRPr lang="en-US" altLang="en-US" sz="4000">
              <a:latin typeface="Arial" panose="020B0604020202020204" pitchFamily="34" charset="0"/>
              <a:ea typeface="黑体" panose="02010609060101010101" pitchFamily="49" charset="-122"/>
              <a:cs typeface="Arial" panose="020B0604020202020204" pitchFamily="34" charset="0"/>
            </a:endParaRPr>
          </a:p>
        </p:txBody>
      </p:sp>
      <p:pic>
        <p:nvPicPr>
          <p:cNvPr id="35844" name="Picture 4" descr="https://timgsa.baidu.com/timg?image&amp;quality=80&amp;size=b9999_10000&amp;sec=1540751056644&amp;di=186e6076c35885c6aaa7ecd7df0b51d0&amp;imgtype=0&amp;src=http%3A%2F%2Fwww.hedebio.com%2FuploadFiles%2FImage%2F63595037188978250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358" y="4738435"/>
            <a:ext cx="3638949" cy="173009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1094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dissolve">
                                      <p:cBhvr>
                                        <p:cTn id="7" dur="500"/>
                                        <p:tgtEl>
                                          <p:spTgt spid="1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dissolve">
                                      <p:cBhvr>
                                        <p:cTn id="12" dur="500"/>
                                        <p:tgtEl>
                                          <p:spTgt spid="1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Image result for GFP æ°´æ¯"/>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18936" y="2442348"/>
            <a:ext cx="4936941" cy="2735837"/>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3.5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辐射</a:t>
            </a:r>
            <a:r>
              <a:rPr lang="en-US" altLang="zh-CN" smtClean="0">
                <a:solidFill>
                  <a:schemeClr val="tx1"/>
                </a:solidFill>
                <a:latin typeface="方正兰亭粗黑_GBK" panose="02000000000000000000" pitchFamily="2" charset="-122"/>
                <a:ea typeface="方正兰亭粗黑_GBK" panose="02000000000000000000" pitchFamily="2" charset="-122"/>
                <a:cs typeface="+mn-cs"/>
              </a:rPr>
              <a:t>-</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回顾</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7" name="标题 4"/>
          <p:cNvSpPr txBox="1">
            <a:spLocks/>
          </p:cNvSpPr>
          <p:nvPr/>
        </p:nvSpPr>
        <p:spPr>
          <a:xfrm>
            <a:off x="312987" y="941252"/>
            <a:ext cx="8519865" cy="609600"/>
          </a:xfrm>
          <a:prstGeom prst="rect">
            <a:avLst/>
          </a:prstGeom>
        </p:spPr>
        <p:txBody>
          <a:bodyPr vert="horz" rtlCol="0" anchor="ctr">
            <a:noAutofit/>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ea typeface="黑体" pitchFamily="49" charset="-122"/>
              </a:defRPr>
            </a:lvl2pPr>
            <a:lvl3pPr algn="l" rtl="0" eaLnBrk="0" fontAlgn="base" hangingPunct="0">
              <a:spcBef>
                <a:spcPct val="0"/>
              </a:spcBef>
              <a:spcAft>
                <a:spcPct val="0"/>
              </a:spcAft>
              <a:defRPr sz="4100" b="1">
                <a:solidFill>
                  <a:schemeClr val="tx2"/>
                </a:solidFill>
                <a:latin typeface="Lucida Sans Unicode" pitchFamily="34" charset="0"/>
                <a:ea typeface="黑体" pitchFamily="49" charset="-122"/>
              </a:defRPr>
            </a:lvl3pPr>
            <a:lvl4pPr algn="l" rtl="0" eaLnBrk="0" fontAlgn="base" hangingPunct="0">
              <a:spcBef>
                <a:spcPct val="0"/>
              </a:spcBef>
              <a:spcAft>
                <a:spcPct val="0"/>
              </a:spcAft>
              <a:defRPr sz="4100" b="1">
                <a:solidFill>
                  <a:schemeClr val="tx2"/>
                </a:solidFill>
                <a:latin typeface="Lucida Sans Unicode" pitchFamily="34" charset="0"/>
                <a:ea typeface="黑体" pitchFamily="49" charset="-122"/>
              </a:defRPr>
            </a:lvl4pPr>
            <a:lvl5pPr algn="l" rtl="0" eaLnBrk="0" fontAlgn="base" hangingPunct="0">
              <a:spcBef>
                <a:spcPct val="0"/>
              </a:spcBef>
              <a:spcAft>
                <a:spcPct val="0"/>
              </a:spcAft>
              <a:defRPr sz="4100" b="1">
                <a:solidFill>
                  <a:schemeClr val="tx2"/>
                </a:solidFill>
                <a:latin typeface="Lucida Sans Unicode" pitchFamily="34" charset="0"/>
                <a:ea typeface="黑体" pitchFamily="49" charset="-122"/>
              </a:defRPr>
            </a:lvl5pPr>
            <a:lvl6pPr marL="457200" algn="l" rtl="0" fontAlgn="base">
              <a:spcBef>
                <a:spcPct val="0"/>
              </a:spcBef>
              <a:spcAft>
                <a:spcPct val="0"/>
              </a:spcAft>
              <a:defRPr sz="4100" b="1">
                <a:solidFill>
                  <a:schemeClr val="tx2"/>
                </a:solidFill>
                <a:latin typeface="Lucida Sans Unicode" pitchFamily="34" charset="0"/>
                <a:ea typeface="黑体" pitchFamily="49" charset="-122"/>
              </a:defRPr>
            </a:lvl6pPr>
            <a:lvl7pPr marL="914400" algn="l" rtl="0" fontAlgn="base">
              <a:spcBef>
                <a:spcPct val="0"/>
              </a:spcBef>
              <a:spcAft>
                <a:spcPct val="0"/>
              </a:spcAft>
              <a:defRPr sz="4100" b="1">
                <a:solidFill>
                  <a:schemeClr val="tx2"/>
                </a:solidFill>
                <a:latin typeface="Lucida Sans Unicode" pitchFamily="34" charset="0"/>
                <a:ea typeface="黑体" pitchFamily="49" charset="-122"/>
              </a:defRPr>
            </a:lvl7pPr>
            <a:lvl8pPr marL="1371600" algn="l" rtl="0" fontAlgn="base">
              <a:spcBef>
                <a:spcPct val="0"/>
              </a:spcBef>
              <a:spcAft>
                <a:spcPct val="0"/>
              </a:spcAft>
              <a:defRPr sz="4100" b="1">
                <a:solidFill>
                  <a:schemeClr val="tx2"/>
                </a:solidFill>
                <a:latin typeface="Lucida Sans Unicode" pitchFamily="34" charset="0"/>
                <a:ea typeface="黑体" pitchFamily="49" charset="-122"/>
              </a:defRPr>
            </a:lvl8pPr>
            <a:lvl9pPr marL="1828800" algn="l" rtl="0" fontAlgn="base">
              <a:spcBef>
                <a:spcPct val="0"/>
              </a:spcBef>
              <a:spcAft>
                <a:spcPct val="0"/>
              </a:spcAft>
              <a:defRPr sz="4100" b="1">
                <a:solidFill>
                  <a:schemeClr val="tx2"/>
                </a:solidFill>
                <a:latin typeface="Lucida Sans Unicode" pitchFamily="34" charset="0"/>
                <a:ea typeface="黑体" pitchFamily="49" charset="-122"/>
              </a:defRPr>
            </a:lvl9pPr>
            <a:extLst/>
          </a:lstStyle>
          <a:p>
            <a:pPr eaLnBrk="1" hangingPunct="1">
              <a:defRPr/>
            </a:pPr>
            <a:r>
              <a:rPr lang="zh-CN" altLang="en-US" sz="3200" b="0" dirty="0">
                <a:solidFill>
                  <a:schemeClr val="accent6">
                    <a:lumMod val="50000"/>
                  </a:schemeClr>
                </a:solidFill>
                <a:effectLst/>
                <a:latin typeface="Arial" panose="020B0604020202020204" pitchFamily="34" charset="0"/>
                <a:ea typeface="黑体" panose="02010609060101010101" pitchFamily="49" charset="-122"/>
                <a:cs typeface="Arial" panose="020B0604020202020204" pitchFamily="34" charset="0"/>
              </a:rPr>
              <a:t>绿色</a:t>
            </a:r>
            <a:r>
              <a:rPr lang="zh-CN" altLang="en-US" sz="3200" b="0">
                <a:solidFill>
                  <a:schemeClr val="accent6">
                    <a:lumMod val="50000"/>
                  </a:schemeClr>
                </a:solidFill>
                <a:effectLst/>
                <a:latin typeface="Arial" panose="020B0604020202020204" pitchFamily="34" charset="0"/>
                <a:ea typeface="黑体" panose="02010609060101010101" pitchFamily="49" charset="-122"/>
                <a:cs typeface="Arial" panose="020B0604020202020204" pitchFamily="34" charset="0"/>
              </a:rPr>
              <a:t>荧光</a:t>
            </a:r>
            <a:r>
              <a:rPr lang="zh-CN" altLang="en-US" sz="3200" b="0" smtClean="0">
                <a:solidFill>
                  <a:schemeClr val="accent6">
                    <a:lumMod val="50000"/>
                  </a:schemeClr>
                </a:solidFill>
                <a:effectLst/>
                <a:latin typeface="Arial" panose="020B0604020202020204" pitchFamily="34" charset="0"/>
                <a:ea typeface="黑体" panose="02010609060101010101" pitchFamily="49" charset="-122"/>
                <a:cs typeface="Arial" panose="020B0604020202020204" pitchFamily="34" charset="0"/>
              </a:rPr>
              <a:t>蛋白</a:t>
            </a:r>
            <a:r>
              <a:rPr lang="zh-CN" altLang="en-US" sz="2400" b="0" smtClean="0">
                <a:solidFill>
                  <a:schemeClr val="accent6">
                    <a:lumMod val="50000"/>
                  </a:schemeClr>
                </a:solidFill>
                <a:effectLst/>
                <a:latin typeface="Arial" panose="020B0604020202020204" pitchFamily="34" charset="0"/>
                <a:ea typeface="黑体" panose="02010609060101010101" pitchFamily="49" charset="-122"/>
                <a:cs typeface="Arial" panose="020B0604020202020204" pitchFamily="34" charset="0"/>
              </a:rPr>
              <a:t>（</a:t>
            </a:r>
            <a:r>
              <a:rPr lang="en-US" altLang="zh-CN" sz="2400" b="0" dirty="0">
                <a:solidFill>
                  <a:schemeClr val="accent6">
                    <a:lumMod val="50000"/>
                  </a:schemeClr>
                </a:solidFill>
                <a:effectLst/>
                <a:latin typeface="Arial" panose="020B0604020202020204" pitchFamily="34" charset="0"/>
                <a:ea typeface="黑体" panose="02010609060101010101" pitchFamily="49" charset="-122"/>
                <a:cs typeface="Arial" panose="020B0604020202020204" pitchFamily="34" charset="0"/>
              </a:rPr>
              <a:t>Green-Fluorescent Protein</a:t>
            </a:r>
            <a:r>
              <a:rPr lang="zh-CN" altLang="en-US" sz="2400" b="0" dirty="0">
                <a:solidFill>
                  <a:schemeClr val="accent6">
                    <a:lumMod val="50000"/>
                  </a:schemeClr>
                </a:solidFill>
                <a:effectLst/>
                <a:latin typeface="Arial" panose="020B0604020202020204" pitchFamily="34" charset="0"/>
                <a:ea typeface="黑体" panose="02010609060101010101" pitchFamily="49" charset="-122"/>
                <a:cs typeface="Arial" panose="020B0604020202020204" pitchFamily="34" charset="0"/>
              </a:rPr>
              <a:t>，</a:t>
            </a:r>
            <a:r>
              <a:rPr lang="en-US" altLang="zh-CN" sz="2400" b="0" dirty="0">
                <a:solidFill>
                  <a:schemeClr val="accent6">
                    <a:lumMod val="50000"/>
                  </a:schemeClr>
                </a:solidFill>
                <a:effectLst/>
                <a:latin typeface="Arial" panose="020B0604020202020204" pitchFamily="34" charset="0"/>
                <a:ea typeface="黑体" panose="02010609060101010101" pitchFamily="49" charset="-122"/>
                <a:cs typeface="Arial" panose="020B0604020202020204" pitchFamily="34" charset="0"/>
              </a:rPr>
              <a:t>GFP</a:t>
            </a:r>
            <a:r>
              <a:rPr lang="zh-CN" altLang="en-US" sz="2400" b="0" dirty="0">
                <a:solidFill>
                  <a:schemeClr val="accent6">
                    <a:lumMod val="50000"/>
                  </a:schemeClr>
                </a:solidFill>
                <a:effectLst/>
                <a:latin typeface="Arial" panose="020B0604020202020204" pitchFamily="34" charset="0"/>
                <a:ea typeface="黑体" panose="02010609060101010101" pitchFamily="49" charset="-122"/>
                <a:cs typeface="Arial" panose="020B0604020202020204" pitchFamily="34" charset="0"/>
              </a:rPr>
              <a:t>）</a:t>
            </a:r>
          </a:p>
        </p:txBody>
      </p:sp>
      <p:sp>
        <p:nvSpPr>
          <p:cNvPr id="8" name="内容占位符 5"/>
          <p:cNvSpPr txBox="1">
            <a:spLocks/>
          </p:cNvSpPr>
          <p:nvPr/>
        </p:nvSpPr>
        <p:spPr bwMode="auto">
          <a:xfrm>
            <a:off x="5355877" y="2304087"/>
            <a:ext cx="3476975"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buClr>
                <a:srgbClr val="2DA2BF"/>
              </a:buClr>
              <a:buSzPct val="80000"/>
              <a:buFont typeface="Wingdings" pitchFamily="2" charset="2"/>
              <a:buChar char="ü"/>
              <a:defRPr/>
            </a:pPr>
            <a:r>
              <a:rPr lang="zh-CN" altLang="en-US" sz="2000" u="sng">
                <a:solidFill>
                  <a:srgbClr val="FF0000"/>
                </a:solidFill>
                <a:latin typeface="Arial" panose="020B0604020202020204" pitchFamily="34" charset="0"/>
                <a:ea typeface="黑体" panose="02010609060101010101" pitchFamily="49" charset="-122"/>
                <a:cs typeface="Arial" panose="020B0604020202020204" pitchFamily="34" charset="0"/>
              </a:rPr>
              <a:t>活体检测：</a:t>
            </a:r>
            <a:r>
              <a:rPr lang="zh-CN" altLang="zh-CN" sz="2000">
                <a:latin typeface="Arial" panose="020B0604020202020204" pitchFamily="34" charset="0"/>
                <a:ea typeface="黑体" panose="02010609060101010101" pitchFamily="49" charset="-122"/>
                <a:cs typeface="Arial" panose="020B0604020202020204" pitchFamily="34" charset="0"/>
              </a:rPr>
              <a:t>由于长波能量低</a:t>
            </a:r>
            <a:r>
              <a:rPr lang="en-US" altLang="zh-CN" sz="2000">
                <a:latin typeface="Arial" panose="020B0604020202020204" pitchFamily="34" charset="0"/>
                <a:ea typeface="黑体" panose="02010609060101010101" pitchFamily="49" charset="-122"/>
                <a:cs typeface="Arial" panose="020B0604020202020204" pitchFamily="34" charset="0"/>
              </a:rPr>
              <a:t>,</a:t>
            </a:r>
            <a:r>
              <a:rPr lang="zh-CN" altLang="zh-CN" sz="2000">
                <a:latin typeface="Arial" panose="020B0604020202020204" pitchFamily="34" charset="0"/>
                <a:ea typeface="黑体" panose="02010609060101010101" pitchFamily="49" charset="-122"/>
                <a:cs typeface="Arial" panose="020B0604020202020204" pitchFamily="34" charset="0"/>
              </a:rPr>
              <a:t>细胞忍受能力强。</a:t>
            </a:r>
            <a:endParaRPr lang="zh-CN" altLang="en-US" sz="2000">
              <a:latin typeface="Arial" panose="020B0604020202020204" pitchFamily="34" charset="0"/>
              <a:ea typeface="黑体" panose="02010609060101010101" pitchFamily="49" charset="-122"/>
              <a:cs typeface="Arial" panose="020B0604020202020204" pitchFamily="34" charset="0"/>
            </a:endParaRPr>
          </a:p>
          <a:p>
            <a:pPr eaLnBrk="1" hangingPunct="1">
              <a:buClr>
                <a:srgbClr val="2DA2BF"/>
              </a:buClr>
              <a:buSzPct val="80000"/>
              <a:buFont typeface="Wingdings" pitchFamily="2" charset="2"/>
              <a:buChar char="ü"/>
              <a:defRPr/>
            </a:pPr>
            <a:r>
              <a:rPr lang="zh-CN" altLang="en-US" sz="2000" u="sng">
                <a:solidFill>
                  <a:srgbClr val="FF0000"/>
                </a:solidFill>
                <a:latin typeface="Arial" panose="020B0604020202020204" pitchFamily="34" charset="0"/>
                <a:ea typeface="黑体" panose="02010609060101010101" pitchFamily="49" charset="-122"/>
                <a:cs typeface="Arial" panose="020B0604020202020204" pitchFamily="34" charset="0"/>
              </a:rPr>
              <a:t>长时间检测：</a:t>
            </a:r>
            <a:r>
              <a:rPr lang="zh-CN" altLang="zh-CN" sz="2000">
                <a:latin typeface="Arial" panose="020B0604020202020204" pitchFamily="34" charset="0"/>
                <a:ea typeface="黑体" panose="02010609060101010101" pitchFamily="49" charset="-122"/>
                <a:cs typeface="Arial" panose="020B0604020202020204" pitchFamily="34" charset="0"/>
              </a:rPr>
              <a:t>荧光极其稳定</a:t>
            </a:r>
            <a:r>
              <a:rPr lang="en-US" altLang="zh-CN" sz="2000">
                <a:latin typeface="Arial" panose="020B0604020202020204" pitchFamily="34" charset="0"/>
                <a:ea typeface="黑体" panose="02010609060101010101" pitchFamily="49" charset="-122"/>
                <a:cs typeface="Arial" panose="020B0604020202020204" pitchFamily="34" charset="0"/>
              </a:rPr>
              <a:t>,</a:t>
            </a:r>
            <a:r>
              <a:rPr lang="zh-CN" altLang="zh-CN" sz="2000">
                <a:latin typeface="Arial" panose="020B0604020202020204" pitchFamily="34" charset="0"/>
                <a:ea typeface="黑体" panose="02010609060101010101" pitchFamily="49" charset="-122"/>
                <a:cs typeface="Arial" panose="020B0604020202020204" pitchFamily="34" charset="0"/>
              </a:rPr>
              <a:t>在激发光照射下</a:t>
            </a:r>
            <a:r>
              <a:rPr lang="en-US" altLang="zh-CN" sz="2000">
                <a:latin typeface="Arial" panose="020B0604020202020204" pitchFamily="34" charset="0"/>
                <a:ea typeface="黑体" panose="02010609060101010101" pitchFamily="49" charset="-122"/>
                <a:cs typeface="Arial" panose="020B0604020202020204" pitchFamily="34" charset="0"/>
              </a:rPr>
              <a:t>,GFP</a:t>
            </a:r>
            <a:r>
              <a:rPr lang="zh-CN" altLang="zh-CN" sz="2000">
                <a:latin typeface="Arial" panose="020B0604020202020204" pitchFamily="34" charset="0"/>
                <a:ea typeface="黑体" panose="02010609060101010101" pitchFamily="49" charset="-122"/>
                <a:cs typeface="Arial" panose="020B0604020202020204" pitchFamily="34" charset="0"/>
              </a:rPr>
              <a:t>抗光漂白能力比荧光素强</a:t>
            </a:r>
            <a:r>
              <a:rPr lang="zh-CN" altLang="en-US" sz="2000">
                <a:latin typeface="Arial" panose="020B0604020202020204" pitchFamily="34" charset="0"/>
                <a:ea typeface="黑体" panose="02010609060101010101" pitchFamily="49" charset="-122"/>
                <a:cs typeface="Arial" panose="020B0604020202020204" pitchFamily="34" charset="0"/>
              </a:rPr>
              <a:t>。</a:t>
            </a:r>
            <a:endParaRPr lang="en-US" altLang="zh-CN" sz="2000">
              <a:latin typeface="Arial" panose="020B0604020202020204" pitchFamily="34" charset="0"/>
              <a:ea typeface="黑体" panose="02010609060101010101" pitchFamily="49" charset="-122"/>
              <a:cs typeface="Arial" panose="020B0604020202020204" pitchFamily="34" charset="0"/>
            </a:endParaRPr>
          </a:p>
          <a:p>
            <a:pPr eaLnBrk="1" hangingPunct="1">
              <a:buClr>
                <a:srgbClr val="2DA2BF"/>
              </a:buClr>
              <a:buSzPct val="80000"/>
              <a:buFont typeface="Wingdings" pitchFamily="2" charset="2"/>
              <a:buChar char="ü"/>
              <a:defRPr/>
            </a:pPr>
            <a:r>
              <a:rPr lang="zh-CN" altLang="en-US" sz="2000" u="sng">
                <a:solidFill>
                  <a:srgbClr val="FF0000"/>
                </a:solidFill>
                <a:latin typeface="Arial" panose="020B0604020202020204" pitchFamily="34" charset="0"/>
                <a:ea typeface="黑体" panose="02010609060101010101" pitchFamily="49" charset="-122"/>
                <a:cs typeface="Arial" panose="020B0604020202020204" pitchFamily="34" charset="0"/>
              </a:rPr>
              <a:t>容易融合：</a:t>
            </a:r>
            <a:r>
              <a:rPr lang="zh-CN" altLang="en-US" sz="2000">
                <a:latin typeface="Arial" panose="020B0604020202020204" pitchFamily="34" charset="0"/>
                <a:ea typeface="黑体" panose="02010609060101010101" pitchFamily="49" charset="-122"/>
                <a:cs typeface="Arial" panose="020B0604020202020204" pitchFamily="34" charset="0"/>
              </a:rPr>
              <a:t>分子量较小</a:t>
            </a:r>
            <a:r>
              <a:rPr lang="en-US" altLang="zh-CN" sz="2000">
                <a:latin typeface="Arial" panose="020B0604020202020204" pitchFamily="34" charset="0"/>
                <a:ea typeface="黑体" panose="02010609060101010101" pitchFamily="49" charset="-122"/>
                <a:cs typeface="Arial" panose="020B0604020202020204" pitchFamily="34" charset="0"/>
              </a:rPr>
              <a:t>,</a:t>
            </a:r>
            <a:r>
              <a:rPr lang="zh-CN" altLang="en-US" sz="2000">
                <a:latin typeface="Arial" panose="020B0604020202020204" pitchFamily="34" charset="0"/>
                <a:ea typeface="黑体" panose="02010609060101010101" pitchFamily="49" charset="-122"/>
                <a:cs typeface="Arial" panose="020B0604020202020204" pitchFamily="34" charset="0"/>
              </a:rPr>
              <a:t>易与目的基因形成融合蛋白且不影响自身的目的基因产物的空间构象和功能。可指示外源目的基因表达及沉默内源目的基因表达</a:t>
            </a:r>
            <a:endParaRPr lang="en-US" altLang="zh-CN" sz="2000">
              <a:latin typeface="Arial" panose="020B0604020202020204" pitchFamily="34" charset="0"/>
              <a:ea typeface="黑体" panose="02010609060101010101" pitchFamily="49" charset="-122"/>
              <a:cs typeface="Arial" panose="020B0604020202020204" pitchFamily="34" charset="0"/>
            </a:endParaRPr>
          </a:p>
          <a:p>
            <a:pPr eaLnBrk="1" hangingPunct="1">
              <a:buClr>
                <a:srgbClr val="2DA2BF"/>
              </a:buClr>
              <a:buSzPct val="80000"/>
              <a:buFont typeface="Wingdings" pitchFamily="2" charset="2"/>
              <a:buChar char="ü"/>
              <a:defRPr/>
            </a:pPr>
            <a:endParaRPr lang="en-US" altLang="zh-CN" sz="1800" dirty="0">
              <a:latin typeface="Arial" panose="020B0604020202020204" pitchFamily="34" charset="0"/>
              <a:ea typeface="黑体" panose="02010609060101010101" pitchFamily="49" charset="-122"/>
              <a:cs typeface="Arial" panose="020B0604020202020204" pitchFamily="34" charset="0"/>
            </a:endParaRPr>
          </a:p>
        </p:txBody>
      </p:sp>
      <p:pic>
        <p:nvPicPr>
          <p:cNvPr id="9" name="Picture 2" descr="C:\Users\Administrator\Desktop\600px-GFP_structur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72338" y="4200543"/>
            <a:ext cx="1702410" cy="1702409"/>
          </a:xfrm>
          <a:prstGeom prst="rect">
            <a:avLst/>
          </a:prstGeom>
          <a:ln>
            <a:noFill/>
          </a:ln>
          <a:effectLst>
            <a:glow rad="12700">
              <a:schemeClr val="bg1">
                <a:alpha val="47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657604" y="5316446"/>
            <a:ext cx="3277902" cy="523220"/>
          </a:xfrm>
          <a:prstGeom prst="rect">
            <a:avLst/>
          </a:prstGeom>
        </p:spPr>
        <p:txBody>
          <a:bodyPr wrap="square">
            <a:spAutoFit/>
          </a:bodyPr>
          <a:lstStyle/>
          <a:p>
            <a:pPr algn="ctr" eaLnBrk="1" hangingPunct="1">
              <a:buSzPct val="80000"/>
              <a:defRPr/>
            </a:pPr>
            <a:r>
              <a:rPr lang="en-US" altLang="zh-CN" sz="1400" dirty="0">
                <a:solidFill>
                  <a:srgbClr val="7030A0"/>
                </a:solidFill>
                <a:latin typeface="Arial" panose="020B0604020202020204" pitchFamily="34" charset="0"/>
                <a:ea typeface="黑体" panose="02010609060101010101" pitchFamily="49" charset="-122"/>
                <a:cs typeface="Arial" panose="020B0604020202020204" pitchFamily="34" charset="0"/>
              </a:rPr>
              <a:t>238</a:t>
            </a:r>
            <a:r>
              <a:rPr lang="zh-CN" altLang="en-US" sz="1400" dirty="0">
                <a:solidFill>
                  <a:srgbClr val="7030A0"/>
                </a:solidFill>
                <a:latin typeface="Arial" panose="020B0604020202020204" pitchFamily="34" charset="0"/>
                <a:ea typeface="黑体" panose="02010609060101010101" pitchFamily="49" charset="-122"/>
                <a:cs typeface="Arial" panose="020B0604020202020204" pitchFamily="34" charset="0"/>
              </a:rPr>
              <a:t>个</a:t>
            </a:r>
            <a:r>
              <a:rPr lang="zh-CN" altLang="en-US" sz="1400">
                <a:solidFill>
                  <a:srgbClr val="7030A0"/>
                </a:solidFill>
                <a:latin typeface="Arial" panose="020B0604020202020204" pitchFamily="34" charset="0"/>
                <a:ea typeface="黑体" panose="02010609060101010101" pitchFamily="49" charset="-122"/>
                <a:cs typeface="Arial" panose="020B0604020202020204" pitchFamily="34" charset="0"/>
              </a:rPr>
              <a:t>氨基酸组成</a:t>
            </a:r>
            <a:r>
              <a:rPr lang="zh-CN" altLang="en-US" sz="1400" smtClean="0">
                <a:solidFill>
                  <a:srgbClr val="7030A0"/>
                </a:solidFill>
                <a:latin typeface="Arial" panose="020B0604020202020204" pitchFamily="34" charset="0"/>
                <a:ea typeface="黑体" panose="02010609060101010101" pitchFamily="49" charset="-122"/>
                <a:cs typeface="Arial" panose="020B0604020202020204" pitchFamily="34" charset="0"/>
              </a:rPr>
              <a:t>。激发</a:t>
            </a:r>
            <a:r>
              <a:rPr lang="zh-CN" altLang="en-US" sz="1400" dirty="0">
                <a:solidFill>
                  <a:srgbClr val="7030A0"/>
                </a:solidFill>
                <a:latin typeface="Arial" panose="020B0604020202020204" pitchFamily="34" charset="0"/>
                <a:ea typeface="黑体" panose="02010609060101010101" pitchFamily="49" charset="-122"/>
                <a:cs typeface="Arial" panose="020B0604020202020204" pitchFamily="34" charset="0"/>
              </a:rPr>
              <a:t>波长 </a:t>
            </a:r>
            <a:r>
              <a:rPr lang="en-US" altLang="zh-CN" sz="1400">
                <a:solidFill>
                  <a:srgbClr val="7030A0"/>
                </a:solidFill>
                <a:latin typeface="Arial" panose="020B0604020202020204" pitchFamily="34" charset="0"/>
                <a:ea typeface="黑体" panose="02010609060101010101" pitchFamily="49" charset="-122"/>
                <a:cs typeface="Arial" panose="020B0604020202020204" pitchFamily="34" charset="0"/>
              </a:rPr>
              <a:t>479 </a:t>
            </a:r>
            <a:r>
              <a:rPr lang="en-US" altLang="zh-CN" sz="1400" smtClean="0">
                <a:solidFill>
                  <a:srgbClr val="7030A0"/>
                </a:solidFill>
                <a:latin typeface="Arial" panose="020B0604020202020204" pitchFamily="34" charset="0"/>
                <a:ea typeface="黑体" panose="02010609060101010101" pitchFamily="49" charset="-122"/>
                <a:cs typeface="Arial" panose="020B0604020202020204" pitchFamily="34" charset="0"/>
              </a:rPr>
              <a:t>nm </a:t>
            </a:r>
            <a:r>
              <a:rPr lang="zh-CN" altLang="en-US" sz="1400" smtClean="0">
                <a:solidFill>
                  <a:srgbClr val="7030A0"/>
                </a:solidFill>
                <a:latin typeface="Arial" panose="020B0604020202020204" pitchFamily="34" charset="0"/>
                <a:ea typeface="黑体" panose="02010609060101010101" pitchFamily="49" charset="-122"/>
                <a:cs typeface="Arial" panose="020B0604020202020204" pitchFamily="34" charset="0"/>
              </a:rPr>
              <a:t>发射</a:t>
            </a:r>
            <a:r>
              <a:rPr lang="zh-CN" altLang="en-US" sz="1400" dirty="0">
                <a:solidFill>
                  <a:srgbClr val="7030A0"/>
                </a:solidFill>
                <a:latin typeface="Arial" panose="020B0604020202020204" pitchFamily="34" charset="0"/>
                <a:ea typeface="黑体" panose="02010609060101010101" pitchFamily="49" charset="-122"/>
                <a:cs typeface="Arial" panose="020B0604020202020204" pitchFamily="34" charset="0"/>
              </a:rPr>
              <a:t>波长 </a:t>
            </a:r>
            <a:r>
              <a:rPr lang="en-US" altLang="zh-CN" sz="1400" dirty="0">
                <a:solidFill>
                  <a:srgbClr val="7030A0"/>
                </a:solidFill>
                <a:latin typeface="Arial" panose="020B0604020202020204" pitchFamily="34" charset="0"/>
                <a:ea typeface="黑体" panose="02010609060101010101" pitchFamily="49" charset="-122"/>
                <a:cs typeface="Arial" panose="020B0604020202020204" pitchFamily="34" charset="0"/>
              </a:rPr>
              <a:t>508 nm</a:t>
            </a:r>
          </a:p>
        </p:txBody>
      </p:sp>
      <p:sp>
        <p:nvSpPr>
          <p:cNvPr id="11" name="矩形 10"/>
          <p:cNvSpPr/>
          <p:nvPr/>
        </p:nvSpPr>
        <p:spPr>
          <a:xfrm>
            <a:off x="398464" y="1694985"/>
            <a:ext cx="8194675" cy="369332"/>
          </a:xfrm>
          <a:prstGeom prst="rect">
            <a:avLst/>
          </a:prstGeom>
          <a:solidFill>
            <a:srgbClr val="7D3C4A">
              <a:lumMod val="20000"/>
              <a:lumOff val="80000"/>
            </a:srgbClr>
          </a:solidFill>
        </p:spPr>
        <p:txBody>
          <a:bodyPr>
            <a:spAutoFit/>
          </a:bodyPr>
          <a:lstStyle/>
          <a:p>
            <a:pPr marL="285750" indent="-285750">
              <a:buSzPct val="80000"/>
              <a:buFont typeface="Wingdings" pitchFamily="2" charset="2"/>
              <a:buChar char="u"/>
              <a:defRPr/>
            </a:pPr>
            <a:r>
              <a:rPr lang="en-US" altLang="zh-CN" kern="0" dirty="0">
                <a:solidFill>
                  <a:srgbClr val="5E2D37"/>
                </a:solidFill>
                <a:latin typeface="Arial" panose="020B0604020202020204" pitchFamily="34" charset="0"/>
                <a:ea typeface="黑体" panose="02010609060101010101" pitchFamily="49" charset="-122"/>
                <a:cs typeface="Arial" panose="020B0604020202020204" pitchFamily="34" charset="0"/>
              </a:rPr>
              <a:t>1962</a:t>
            </a:r>
            <a:r>
              <a:rPr lang="zh-CN" altLang="zh-CN" kern="0" dirty="0">
                <a:solidFill>
                  <a:srgbClr val="5E2D37"/>
                </a:solidFill>
                <a:latin typeface="Arial" panose="020B0604020202020204" pitchFamily="34" charset="0"/>
                <a:ea typeface="黑体" panose="02010609060101010101" pitchFamily="49" charset="-122"/>
                <a:cs typeface="Arial" panose="020B0604020202020204" pitchFamily="34" charset="0"/>
              </a:rPr>
              <a:t>年</a:t>
            </a:r>
            <a:r>
              <a:rPr lang="zh-CN" altLang="en-US" kern="0" dirty="0">
                <a:solidFill>
                  <a:srgbClr val="5E2D37"/>
                </a:solidFill>
                <a:latin typeface="Arial" panose="020B0604020202020204" pitchFamily="34" charset="0"/>
                <a:ea typeface="黑体" panose="02010609060101010101" pitchFamily="49" charset="-122"/>
                <a:cs typeface="Arial" panose="020B0604020202020204" pitchFamily="34" charset="0"/>
              </a:rPr>
              <a:t>，日本下村修（</a:t>
            </a:r>
            <a:r>
              <a:rPr lang="en-US" altLang="zh-CN" kern="0" dirty="0" err="1">
                <a:solidFill>
                  <a:srgbClr val="5E2D37"/>
                </a:solidFill>
                <a:latin typeface="Arial" panose="020B0604020202020204" pitchFamily="34" charset="0"/>
                <a:ea typeface="黑体" panose="02010609060101010101" pitchFamily="49" charset="-122"/>
                <a:cs typeface="Arial" panose="020B0604020202020204" pitchFamily="34" charset="0"/>
              </a:rPr>
              <a:t>Shimomure</a:t>
            </a:r>
            <a:r>
              <a:rPr lang="zh-CN" altLang="en-US" kern="0" dirty="0">
                <a:solidFill>
                  <a:srgbClr val="5E2D37"/>
                </a:solidFill>
                <a:latin typeface="Arial" panose="020B0604020202020204" pitchFamily="34" charset="0"/>
                <a:ea typeface="黑体" panose="02010609060101010101" pitchFamily="49" charset="-122"/>
                <a:cs typeface="Arial" panose="020B0604020202020204" pitchFamily="34" charset="0"/>
              </a:rPr>
              <a:t>）</a:t>
            </a:r>
            <a:r>
              <a:rPr lang="zh-CN" altLang="zh-CN" kern="0" dirty="0">
                <a:solidFill>
                  <a:srgbClr val="5E2D37"/>
                </a:solidFill>
                <a:latin typeface="Arial" panose="020B0604020202020204" pitchFamily="34" charset="0"/>
                <a:ea typeface="黑体" panose="02010609060101010101" pitchFamily="49" charset="-122"/>
                <a:cs typeface="Arial" panose="020B0604020202020204" pitchFamily="34" charset="0"/>
              </a:rPr>
              <a:t>等首先从维多利亚水母中分离出了</a:t>
            </a:r>
            <a:r>
              <a:rPr lang="en-US" altLang="zh-CN" kern="0">
                <a:solidFill>
                  <a:srgbClr val="5E2D37"/>
                </a:solidFill>
                <a:latin typeface="Arial" panose="020B0604020202020204" pitchFamily="34" charset="0"/>
                <a:ea typeface="黑体" panose="02010609060101010101" pitchFamily="49" charset="-122"/>
                <a:cs typeface="Arial" panose="020B0604020202020204" pitchFamily="34" charset="0"/>
              </a:rPr>
              <a:t>GFP </a:t>
            </a:r>
            <a:r>
              <a:rPr lang="zh-CN" altLang="en-US" kern="0" smtClean="0">
                <a:solidFill>
                  <a:srgbClr val="5E2D37"/>
                </a:solidFill>
                <a:latin typeface="Arial" panose="020B0604020202020204" pitchFamily="34" charset="0"/>
                <a:ea typeface="黑体" panose="02010609060101010101" pitchFamily="49" charset="-122"/>
                <a:cs typeface="Arial" panose="020B0604020202020204" pitchFamily="34" charset="0"/>
              </a:rPr>
              <a:t>。</a:t>
            </a:r>
            <a:endParaRPr lang="en-US" altLang="zh-CN" kern="0" dirty="0">
              <a:solidFill>
                <a:srgbClr val="5E2D37"/>
              </a:solidFill>
              <a:latin typeface="Arial" panose="020B0604020202020204" pitchFamily="34" charset="0"/>
              <a:ea typeface="黑体" panose="02010609060101010101" pitchFamily="49" charset="-122"/>
              <a:cs typeface="Arial" panose="020B0604020202020204" pitchFamily="34" charset="0"/>
            </a:endParaRPr>
          </a:p>
        </p:txBody>
      </p:sp>
      <p:sp>
        <p:nvSpPr>
          <p:cNvPr id="12" name="矩形 11"/>
          <p:cNvSpPr/>
          <p:nvPr/>
        </p:nvSpPr>
        <p:spPr>
          <a:xfrm>
            <a:off x="1009109" y="6155410"/>
            <a:ext cx="6973384" cy="461665"/>
          </a:xfrm>
          <a:prstGeom prst="rect">
            <a:avLst/>
          </a:prstGeom>
        </p:spPr>
        <p:txBody>
          <a:bodyPr wrap="none">
            <a:spAutoFit/>
          </a:bodyPr>
          <a:lstStyle/>
          <a:p>
            <a:pPr algn="ctr" eaLnBrk="1" hangingPunct="1">
              <a:buSzPct val="80000"/>
              <a:defRPr/>
            </a:pPr>
            <a:r>
              <a:rPr lang="zh-CN" altLang="en-US" sz="2400" dirty="0">
                <a:solidFill>
                  <a:srgbClr val="7030A0"/>
                </a:solidFill>
                <a:latin typeface="Arial" panose="020B0604020202020204" pitchFamily="34" charset="0"/>
                <a:ea typeface="黑体" panose="02010609060101010101" pitchFamily="49" charset="-122"/>
                <a:cs typeface="Arial" panose="020B0604020202020204" pitchFamily="34" charset="0"/>
              </a:rPr>
              <a:t>衍生物和突变体：</a:t>
            </a:r>
            <a:r>
              <a:rPr lang="en-US" altLang="zh-CN" sz="2400" dirty="0">
                <a:solidFill>
                  <a:srgbClr val="0000FF"/>
                </a:solidFill>
                <a:latin typeface="Arial" panose="020B0604020202020204" pitchFamily="34" charset="0"/>
                <a:ea typeface="黑体" panose="02010609060101010101" pitchFamily="49" charset="-122"/>
                <a:cs typeface="Arial" panose="020B0604020202020204" pitchFamily="34" charset="0"/>
              </a:rPr>
              <a:t>BFP</a:t>
            </a:r>
            <a:r>
              <a:rPr lang="zh-CN" altLang="en-US" sz="2400" dirty="0">
                <a:solidFill>
                  <a:srgbClr val="7030A0"/>
                </a:solidFill>
                <a:latin typeface="Arial" panose="020B0604020202020204" pitchFamily="34" charset="0"/>
                <a:ea typeface="黑体" panose="02010609060101010101" pitchFamily="49" charset="-122"/>
                <a:cs typeface="Arial" panose="020B0604020202020204" pitchFamily="34" charset="0"/>
              </a:rPr>
              <a:t>、</a:t>
            </a:r>
            <a:r>
              <a:rPr lang="en-US" altLang="zh-CN" sz="2400" dirty="0">
                <a:solidFill>
                  <a:srgbClr val="DEF5FA">
                    <a:lumMod val="50000"/>
                  </a:srgbClr>
                </a:solidFill>
                <a:latin typeface="Arial" panose="020B0604020202020204" pitchFamily="34" charset="0"/>
                <a:ea typeface="黑体" panose="02010609060101010101" pitchFamily="49" charset="-122"/>
                <a:cs typeface="Arial" panose="020B0604020202020204" pitchFamily="34" charset="0"/>
              </a:rPr>
              <a:t>CFP</a:t>
            </a:r>
            <a:r>
              <a:rPr lang="zh-CN" altLang="en-US" sz="2400" dirty="0">
                <a:solidFill>
                  <a:srgbClr val="7030A0"/>
                </a:solidFill>
                <a:latin typeface="Arial" panose="020B0604020202020204" pitchFamily="34" charset="0"/>
                <a:ea typeface="黑体" panose="02010609060101010101" pitchFamily="49" charset="-122"/>
                <a:cs typeface="Arial" panose="020B0604020202020204" pitchFamily="34" charset="0"/>
              </a:rPr>
              <a:t>、</a:t>
            </a:r>
            <a:r>
              <a:rPr lang="en-US" altLang="zh-CN" sz="2400" dirty="0">
                <a:solidFill>
                  <a:srgbClr val="008000"/>
                </a:solidFill>
                <a:latin typeface="Arial" panose="020B0604020202020204" pitchFamily="34" charset="0"/>
                <a:ea typeface="黑体" panose="02010609060101010101" pitchFamily="49" charset="-122"/>
                <a:cs typeface="Arial" panose="020B0604020202020204" pitchFamily="34" charset="0"/>
              </a:rPr>
              <a:t>GFP</a:t>
            </a:r>
            <a:r>
              <a:rPr lang="zh-CN" altLang="en-US" sz="2400" dirty="0">
                <a:solidFill>
                  <a:srgbClr val="7030A0"/>
                </a:solidFill>
                <a:latin typeface="Arial" panose="020B0604020202020204" pitchFamily="34" charset="0"/>
                <a:ea typeface="黑体" panose="02010609060101010101" pitchFamily="49" charset="-122"/>
                <a:cs typeface="Arial" panose="020B0604020202020204" pitchFamily="34" charset="0"/>
              </a:rPr>
              <a:t>、</a:t>
            </a:r>
            <a:r>
              <a:rPr lang="en-US" altLang="zh-CN" sz="2400" dirty="0">
                <a:solidFill>
                  <a:srgbClr val="FF0000"/>
                </a:solidFill>
                <a:latin typeface="Arial" panose="020B0604020202020204" pitchFamily="34" charset="0"/>
                <a:ea typeface="黑体" panose="02010609060101010101" pitchFamily="49" charset="-122"/>
                <a:cs typeface="Arial" panose="020B0604020202020204" pitchFamily="34" charset="0"/>
              </a:rPr>
              <a:t>RFP</a:t>
            </a:r>
            <a:r>
              <a:rPr lang="zh-CN" altLang="en-US" sz="2400" dirty="0">
                <a:solidFill>
                  <a:srgbClr val="7030A0"/>
                </a:solidFill>
                <a:latin typeface="Arial" panose="020B0604020202020204" pitchFamily="34" charset="0"/>
                <a:ea typeface="黑体" panose="02010609060101010101" pitchFamily="49" charset="-122"/>
                <a:cs typeface="Arial" panose="020B0604020202020204" pitchFamily="34" charset="0"/>
              </a:rPr>
              <a:t>、</a:t>
            </a:r>
            <a:r>
              <a:rPr lang="en-US" altLang="zh-CN" sz="2400" dirty="0">
                <a:solidFill>
                  <a:srgbClr val="FFC000"/>
                </a:solidFill>
                <a:latin typeface="Arial" panose="020B0604020202020204" pitchFamily="34" charset="0"/>
                <a:ea typeface="黑体" panose="02010609060101010101" pitchFamily="49" charset="-122"/>
                <a:cs typeface="Arial" panose="020B0604020202020204" pitchFamily="34" charset="0"/>
              </a:rPr>
              <a:t>YFP</a:t>
            </a:r>
          </a:p>
        </p:txBody>
      </p:sp>
    </p:spTree>
    <p:extLst>
      <p:ext uri="{BB962C8B-B14F-4D97-AF65-F5344CB8AC3E}">
        <p14:creationId xmlns:p14="http://schemas.microsoft.com/office/powerpoint/2010/main" val="179589529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3.5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辐射</a:t>
            </a:r>
            <a:r>
              <a:rPr lang="en-US" altLang="zh-CN" smtClean="0">
                <a:solidFill>
                  <a:schemeClr val="tx1"/>
                </a:solidFill>
                <a:latin typeface="方正兰亭粗黑_GBK" panose="02000000000000000000" pitchFamily="2" charset="-122"/>
                <a:ea typeface="方正兰亭粗黑_GBK" panose="02000000000000000000" pitchFamily="2" charset="-122"/>
                <a:cs typeface="+mn-cs"/>
              </a:rPr>
              <a:t>-</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回顾</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pic>
        <p:nvPicPr>
          <p:cNvPr id="8" name="Picture 5" descr="Organelle_Trac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873" y="1355491"/>
            <a:ext cx="7129462" cy="469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6"/>
          <p:cNvSpPr>
            <a:spLocks noChangeArrowheads="1"/>
          </p:cNvSpPr>
          <p:nvPr/>
        </p:nvSpPr>
        <p:spPr bwMode="auto">
          <a:xfrm>
            <a:off x="754625" y="6112435"/>
            <a:ext cx="8135937"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Lucida Sans Unicode" panose="020B0602030504020204" pitchFamily="34" charset="0"/>
                <a:ea typeface="宋体" panose="02010600030101010101" pitchFamily="2" charset="-122"/>
              </a:defRPr>
            </a:lvl1pPr>
            <a:lvl2pPr marL="742950" indent="-285750">
              <a:defRPr>
                <a:solidFill>
                  <a:schemeClr val="tx1"/>
                </a:solidFill>
                <a:latin typeface="Lucida Sans Unicode" panose="020B0602030504020204" pitchFamily="34" charset="0"/>
                <a:ea typeface="宋体" panose="02010600030101010101" pitchFamily="2" charset="-122"/>
              </a:defRPr>
            </a:lvl2pPr>
            <a:lvl3pPr marL="1143000" indent="-228600">
              <a:defRPr>
                <a:solidFill>
                  <a:schemeClr val="tx1"/>
                </a:solidFill>
                <a:latin typeface="Lucida Sans Unicode" panose="020B0602030504020204" pitchFamily="34" charset="0"/>
                <a:ea typeface="宋体" panose="02010600030101010101" pitchFamily="2" charset="-122"/>
              </a:defRPr>
            </a:lvl3pPr>
            <a:lvl4pPr marL="1600200" indent="-228600">
              <a:defRPr>
                <a:solidFill>
                  <a:schemeClr val="tx1"/>
                </a:solidFill>
                <a:latin typeface="Lucida Sans Unicode" panose="020B0602030504020204" pitchFamily="34" charset="0"/>
                <a:ea typeface="宋体" panose="02010600030101010101" pitchFamily="2" charset="-122"/>
              </a:defRPr>
            </a:lvl4pPr>
            <a:lvl5pPr marL="2057400" indent="-228600">
              <a:defRPr>
                <a:solidFill>
                  <a:schemeClr val="tx1"/>
                </a:solidFill>
                <a:latin typeface="Lucida Sans Unicode" panose="020B0602030504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9pPr>
          </a:lstStyle>
          <a:p>
            <a:pPr>
              <a:defRPr/>
            </a:pPr>
            <a:r>
              <a:rPr lang="en-US" altLang="zh-CN" kern="0">
                <a:solidFill>
                  <a:prstClr val="black"/>
                </a:solidFill>
                <a:latin typeface="Arial" panose="020B0604020202020204" pitchFamily="34" charset="0"/>
                <a:cs typeface="Arial" panose="020B0604020202020204" pitchFamily="34" charset="0"/>
              </a:rPr>
              <a:t>These fusion proteins employ a range of fluorescent molecules including CFP, GFP, mKATE2, RFP and YFP</a:t>
            </a:r>
            <a:r>
              <a:rPr lang="zh-CN" altLang="en-US" kern="0">
                <a:solidFill>
                  <a:prstClr val="black"/>
                </a:solidFill>
                <a:latin typeface="Arial" panose="020B0604020202020204" pitchFamily="34" charset="0"/>
                <a:cs typeface="Arial" panose="020B0604020202020204" pitchFamily="34" charset="0"/>
              </a:rPr>
              <a:t>。</a:t>
            </a:r>
          </a:p>
        </p:txBody>
      </p:sp>
      <p:sp>
        <p:nvSpPr>
          <p:cNvPr id="10" name="Rectangle 7"/>
          <p:cNvSpPr>
            <a:spLocks noChangeArrowheads="1"/>
          </p:cNvSpPr>
          <p:nvPr/>
        </p:nvSpPr>
        <p:spPr bwMode="auto">
          <a:xfrm>
            <a:off x="612029" y="827648"/>
            <a:ext cx="914400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zh-CN" altLang="en-US" sz="2400" dirty="0">
                <a:solidFill>
                  <a:srgbClr val="464646"/>
                </a:solidFill>
                <a:latin typeface="Arial" charset="0"/>
                <a:ea typeface="黑体" panose="02010609060101010101" pitchFamily="49" charset="-122"/>
                <a:cs typeface="Arial" charset="0"/>
              </a:rPr>
              <a:t>各类荧光蛋白</a:t>
            </a:r>
            <a:r>
              <a:rPr lang="zh-CN" altLang="en-US" sz="2400">
                <a:solidFill>
                  <a:srgbClr val="464646"/>
                </a:solidFill>
                <a:latin typeface="Arial" charset="0"/>
                <a:ea typeface="黑体" panose="02010609060101010101" pitchFamily="49" charset="-122"/>
                <a:cs typeface="Arial" charset="0"/>
              </a:rPr>
              <a:t>作为</a:t>
            </a:r>
            <a:r>
              <a:rPr lang="zh-CN" altLang="en-US" sz="2400" smtClean="0">
                <a:solidFill>
                  <a:srgbClr val="464646"/>
                </a:solidFill>
                <a:latin typeface="Arial" charset="0"/>
                <a:ea typeface="黑体" panose="02010609060101010101" pitchFamily="49" charset="-122"/>
                <a:cs typeface="Arial" charset="0"/>
              </a:rPr>
              <a:t>标签</a:t>
            </a:r>
            <a:r>
              <a:rPr lang="en-US" altLang="zh-CN" sz="2400">
                <a:solidFill>
                  <a:srgbClr val="464646"/>
                </a:solidFill>
                <a:latin typeface="Arial" charset="0"/>
                <a:ea typeface="黑体" panose="02010609060101010101" pitchFamily="49" charset="-122"/>
                <a:cs typeface="Arial" charset="0"/>
              </a:rPr>
              <a:t>(</a:t>
            </a:r>
            <a:r>
              <a:rPr lang="en-US" altLang="zh-CN" sz="2400" smtClean="0">
                <a:solidFill>
                  <a:srgbClr val="464646"/>
                </a:solidFill>
                <a:latin typeface="Arial" charset="0"/>
                <a:ea typeface="黑体" panose="02010609060101010101" pitchFamily="49" charset="-122"/>
                <a:cs typeface="Arial" charset="0"/>
              </a:rPr>
              <a:t>tag)</a:t>
            </a:r>
            <a:r>
              <a:rPr lang="zh-CN" altLang="en-US" sz="2400" smtClean="0">
                <a:solidFill>
                  <a:srgbClr val="464646"/>
                </a:solidFill>
                <a:latin typeface="Arial" charset="0"/>
                <a:ea typeface="黑体" panose="02010609060101010101" pitchFamily="49" charset="-122"/>
                <a:cs typeface="Arial" charset="0"/>
              </a:rPr>
              <a:t>融合</a:t>
            </a:r>
            <a:r>
              <a:rPr lang="zh-CN" altLang="en-US" sz="2400" dirty="0">
                <a:solidFill>
                  <a:srgbClr val="464646"/>
                </a:solidFill>
                <a:latin typeface="Arial" charset="0"/>
                <a:ea typeface="黑体" panose="02010609060101010101" pitchFamily="49" charset="-122"/>
                <a:cs typeface="Arial" charset="0"/>
              </a:rPr>
              <a:t>细胞器特异蛋白指示细胞器</a:t>
            </a:r>
          </a:p>
        </p:txBody>
      </p:sp>
    </p:spTree>
    <p:extLst>
      <p:ext uri="{BB962C8B-B14F-4D97-AF65-F5344CB8AC3E}">
        <p14:creationId xmlns:p14="http://schemas.microsoft.com/office/powerpoint/2010/main" val="17113231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標題 1"/>
          <p:cNvSpPr>
            <a:spLocks noGrp="1"/>
          </p:cNvSpPr>
          <p:nvPr>
            <p:ph type="title"/>
          </p:nvPr>
        </p:nvSpPr>
        <p:spPr>
          <a:xfrm>
            <a:off x="560917" y="786864"/>
            <a:ext cx="7886700" cy="583141"/>
          </a:xfrm>
        </p:spPr>
        <p:txBody>
          <a:bodyPr>
            <a:normAutofit/>
          </a:bodyPr>
          <a:lstStyle/>
          <a:p>
            <a:pPr eaLnBrk="1" hangingPunct="1">
              <a:defRPr/>
            </a:pPr>
            <a:r>
              <a:rPr lang="zh-TW" altLang="en-US" sz="3200" smtClean="0">
                <a:solidFill>
                  <a:srgbClr val="C00000"/>
                </a:solidFill>
                <a:latin typeface="黑体" panose="02010609060101010101" pitchFamily="49" charset="-122"/>
                <a:ea typeface="黑体" panose="02010609060101010101" pitchFamily="49" charset="-122"/>
              </a:rPr>
              <a:t>造成了生命科学的一波革命</a:t>
            </a:r>
            <a:endParaRPr lang="en-US" altLang="en-US" sz="3200" smtClean="0">
              <a:solidFill>
                <a:srgbClr val="C00000"/>
              </a:solidFill>
              <a:latin typeface="黑体" panose="02010609060101010101" pitchFamily="49" charset="-122"/>
              <a:ea typeface="黑体" panose="02010609060101010101" pitchFamily="49" charset="-122"/>
            </a:endParaRPr>
          </a:p>
        </p:txBody>
      </p:sp>
      <p:pic>
        <p:nvPicPr>
          <p:cNvPr id="142340" name="Picture 2">
            <a:hlinkClick r:id="rId3" action="ppaction://hlinkfile"/>
          </p:cNvPr>
          <p:cNvPicPr>
            <a:picLocks noChangeAspect="1" noChangeArrowheads="1"/>
          </p:cNvPicPr>
          <p:nvPr/>
        </p:nvPicPr>
        <p:blipFill>
          <a:blip r:embed="rId4">
            <a:extLst>
              <a:ext uri="{28A0092B-C50C-407E-A947-70E740481C1C}">
                <a14:useLocalDpi xmlns:a14="http://schemas.microsoft.com/office/drawing/2010/main" val="0"/>
              </a:ext>
            </a:extLst>
          </a:blip>
          <a:srcRect l="25781" t="26666" r="26563" b="20416"/>
          <a:stretch>
            <a:fillRect/>
          </a:stretch>
        </p:blipFill>
        <p:spPr bwMode="auto">
          <a:xfrm>
            <a:off x="1805125" y="1793886"/>
            <a:ext cx="5535475" cy="4609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2341" name="矩形 1"/>
          <p:cNvSpPr>
            <a:spLocks noChangeArrowheads="1"/>
          </p:cNvSpPr>
          <p:nvPr/>
        </p:nvSpPr>
        <p:spPr bwMode="auto">
          <a:xfrm>
            <a:off x="0" y="6488668"/>
            <a:ext cx="7340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新細明體" charset="-120"/>
              </a:defRPr>
            </a:lvl1pPr>
            <a:lvl2pPr marL="742950" indent="-285750">
              <a:spcBef>
                <a:spcPct val="20000"/>
              </a:spcBef>
              <a:buChar char="–"/>
              <a:defRPr kumimoji="1" sz="2800">
                <a:solidFill>
                  <a:schemeClr val="tx1"/>
                </a:solidFill>
                <a:latin typeface="Arial" panose="020B0604020202020204" pitchFamily="34" charset="0"/>
                <a:ea typeface="新細明體" charset="-120"/>
              </a:defRPr>
            </a:lvl2pPr>
            <a:lvl3pPr marL="1143000" indent="-228600">
              <a:spcBef>
                <a:spcPct val="20000"/>
              </a:spcBef>
              <a:buChar char="•"/>
              <a:defRPr kumimoji="1" sz="2400">
                <a:solidFill>
                  <a:schemeClr val="tx1"/>
                </a:solidFill>
                <a:latin typeface="Arial" panose="020B0604020202020204" pitchFamily="34" charset="0"/>
                <a:ea typeface="新細明體" charset="-120"/>
              </a:defRPr>
            </a:lvl3pPr>
            <a:lvl4pPr marL="1600200" indent="-228600">
              <a:spcBef>
                <a:spcPct val="20000"/>
              </a:spcBef>
              <a:buChar char="–"/>
              <a:defRPr kumimoji="1" sz="2000">
                <a:solidFill>
                  <a:schemeClr val="tx1"/>
                </a:solidFill>
                <a:latin typeface="Arial" panose="020B0604020202020204" pitchFamily="34" charset="0"/>
                <a:ea typeface="新細明體" charset="-120"/>
              </a:defRPr>
            </a:lvl4pPr>
            <a:lvl5pPr marL="2057400" indent="-228600">
              <a:spcBef>
                <a:spcPct val="20000"/>
              </a:spcBef>
              <a:buChar char="»"/>
              <a:defRPr kumimoji="1" sz="2000">
                <a:solidFill>
                  <a:schemeClr val="tx1"/>
                </a:solidFill>
                <a:latin typeface="Arial" panose="020B0604020202020204" pitchFamily="34"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charset="-120"/>
              </a:defRPr>
            </a:lvl9pPr>
          </a:lstStyle>
          <a:p>
            <a:pPr eaLnBrk="1" hangingPunct="1">
              <a:spcBef>
                <a:spcPct val="0"/>
              </a:spcBef>
              <a:buFontTx/>
              <a:buNone/>
            </a:pPr>
            <a:r>
              <a:rPr lang="en-US" altLang="zh-TW" sz="1800" u="sng" smtClean="0">
                <a:solidFill>
                  <a:srgbClr val="0033CC"/>
                </a:solidFill>
                <a:ea typeface="標楷體" pitchFamily="65" charset="-120"/>
              </a:rPr>
              <a:t>http</a:t>
            </a:r>
            <a:r>
              <a:rPr lang="en-US" altLang="zh-TW" sz="1800" u="sng">
                <a:solidFill>
                  <a:srgbClr val="0033CC"/>
                </a:solidFill>
                <a:ea typeface="標楷體" pitchFamily="65" charset="-120"/>
              </a:rPr>
              <a:t>://www.nobelprize.org/nobel_prizes/chemistry/laureates/2008/</a:t>
            </a:r>
            <a:endParaRPr lang="zh-TW" altLang="en-US" sz="1800" u="sng">
              <a:solidFill>
                <a:srgbClr val="0033CC"/>
              </a:solidFill>
              <a:ea typeface="標楷體" pitchFamily="65" charset="-120"/>
            </a:endParaRPr>
          </a:p>
        </p:txBody>
      </p:sp>
      <p:sp>
        <p:nvSpPr>
          <p:cNvPr id="6"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3.5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辐射</a:t>
            </a:r>
            <a:r>
              <a:rPr lang="en-US" altLang="zh-CN" smtClean="0">
                <a:solidFill>
                  <a:schemeClr val="tx1"/>
                </a:solidFill>
                <a:latin typeface="方正兰亭粗黑_GBK" panose="02000000000000000000" pitchFamily="2" charset="-122"/>
                <a:ea typeface="方正兰亭粗黑_GBK" panose="02000000000000000000" pitchFamily="2" charset="-122"/>
                <a:cs typeface="+mn-cs"/>
              </a:rPr>
              <a:t>-</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回顾</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2" name="矩形 1"/>
          <p:cNvSpPr/>
          <p:nvPr/>
        </p:nvSpPr>
        <p:spPr>
          <a:xfrm>
            <a:off x="560917" y="1370005"/>
            <a:ext cx="8708589" cy="338554"/>
          </a:xfrm>
          <a:prstGeom prst="rect">
            <a:avLst/>
          </a:prstGeom>
        </p:spPr>
        <p:txBody>
          <a:bodyPr wrap="square">
            <a:spAutoFit/>
          </a:bodyPr>
          <a:lstStyle/>
          <a:p>
            <a:pPr marL="285750" indent="-285750">
              <a:buSzPct val="80000"/>
              <a:buFont typeface="Wingdings" pitchFamily="2" charset="2"/>
              <a:buChar char="u"/>
              <a:defRPr/>
            </a:pPr>
            <a:r>
              <a:rPr lang="en-US" altLang="zh-CN" sz="1600" kern="0">
                <a:solidFill>
                  <a:srgbClr val="5E2D37"/>
                </a:solidFill>
                <a:latin typeface="Arial" panose="020B0604020202020204" pitchFamily="34" charset="0"/>
                <a:ea typeface="黑体" panose="02010609060101010101" pitchFamily="49" charset="-122"/>
                <a:cs typeface="Arial" panose="020B0604020202020204" pitchFamily="34" charset="0"/>
              </a:rPr>
              <a:t>2008</a:t>
            </a:r>
            <a:r>
              <a:rPr lang="zh-CN" altLang="en-US" sz="1600" kern="0">
                <a:solidFill>
                  <a:srgbClr val="5E2D37"/>
                </a:solidFill>
                <a:latin typeface="Arial" panose="020B0604020202020204" pitchFamily="34" charset="0"/>
                <a:ea typeface="黑体" panose="02010609060101010101" pitchFamily="49" charset="-122"/>
                <a:cs typeface="Arial" panose="020B0604020202020204" pitchFamily="34" charset="0"/>
              </a:rPr>
              <a:t>年，美国科学家钱永健、马丁</a:t>
            </a:r>
            <a:r>
              <a:rPr lang="en-US" altLang="zh-CN" sz="1600" kern="0">
                <a:solidFill>
                  <a:srgbClr val="5E2D37"/>
                </a:solidFill>
                <a:latin typeface="Arial" panose="020B0604020202020204" pitchFamily="34" charset="0"/>
                <a:ea typeface="黑体" panose="02010609060101010101" pitchFamily="49" charset="-122"/>
                <a:cs typeface="Arial" panose="020B0604020202020204" pitchFamily="34" charset="0"/>
              </a:rPr>
              <a:t>·</a:t>
            </a:r>
            <a:r>
              <a:rPr lang="zh-CN" altLang="en-US" sz="1600" kern="0">
                <a:solidFill>
                  <a:srgbClr val="5E2D37"/>
                </a:solidFill>
                <a:latin typeface="Arial" panose="020B0604020202020204" pitchFamily="34" charset="0"/>
                <a:ea typeface="黑体" panose="02010609060101010101" pitchFamily="49" charset="-122"/>
                <a:cs typeface="Arial" panose="020B0604020202020204" pitchFamily="34" charset="0"/>
              </a:rPr>
              <a:t>沙尔菲和下村修三人因发现</a:t>
            </a:r>
            <a:r>
              <a:rPr lang="en-US" altLang="zh-CN" sz="1600" kern="0">
                <a:solidFill>
                  <a:srgbClr val="5E2D37"/>
                </a:solidFill>
                <a:latin typeface="Arial" panose="020B0604020202020204" pitchFamily="34" charset="0"/>
                <a:ea typeface="黑体" panose="02010609060101010101" pitchFamily="49" charset="-122"/>
                <a:cs typeface="Arial" panose="020B0604020202020204" pitchFamily="34" charset="0"/>
              </a:rPr>
              <a:t>GFP</a:t>
            </a:r>
            <a:r>
              <a:rPr lang="zh-CN" altLang="en-US" sz="1600" kern="0">
                <a:solidFill>
                  <a:srgbClr val="5E2D37"/>
                </a:solidFill>
                <a:latin typeface="Arial" panose="020B0604020202020204" pitchFamily="34" charset="0"/>
                <a:ea typeface="黑体" panose="02010609060101010101" pitchFamily="49" charset="-122"/>
                <a:cs typeface="Arial" panose="020B0604020202020204" pitchFamily="34" charset="0"/>
              </a:rPr>
              <a:t>而获得诺贝尔化学奖。</a:t>
            </a:r>
            <a:endParaRPr lang="en-US" altLang="zh-CN" sz="1600" kern="0" dirty="0">
              <a:solidFill>
                <a:srgbClr val="5E2D37"/>
              </a:solidFill>
              <a:latin typeface="Arial" panose="020B0604020202020204" pitchFamily="34" charset="0"/>
              <a:ea typeface="黑体" panose="02010609060101010101" pitchFamily="49" charset="-122"/>
              <a:cs typeface="Arial" panose="020B0604020202020204" pitchFamily="34" charset="0"/>
            </a:endParaRPr>
          </a:p>
        </p:txBody>
      </p:sp>
      <p:pic>
        <p:nvPicPr>
          <p:cNvPr id="7" name="Picture 12" descr="Image result for è¯ºè´å°"/>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92140" y="4645289"/>
            <a:ext cx="828806" cy="82880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矩形 7"/>
          <p:cNvSpPr/>
          <p:nvPr/>
        </p:nvSpPr>
        <p:spPr>
          <a:xfrm>
            <a:off x="6780785" y="5489282"/>
            <a:ext cx="864339" cy="369332"/>
          </a:xfrm>
          <a:prstGeom prst="rect">
            <a:avLst/>
          </a:prstGeom>
        </p:spPr>
        <p:txBody>
          <a:bodyPr wrap="none">
            <a:spAutoFit/>
          </a:bodyPr>
          <a:lstStyle/>
          <a:p>
            <a:r>
              <a:rPr lang="en-US" altLang="zh-CN" smtClean="0">
                <a:latin typeface="Arial" panose="020B0604020202020204" pitchFamily="34" charset="0"/>
                <a:cs typeface="Arial" panose="020B0604020202020204" pitchFamily="34" charset="0"/>
              </a:rPr>
              <a:t>C2008</a:t>
            </a:r>
            <a:endParaRPr lang="zh-CN"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239738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38769" y="2797460"/>
            <a:ext cx="2707472" cy="553998"/>
          </a:xfrm>
          <a:prstGeom prst="rect">
            <a:avLst/>
          </a:prstGeom>
        </p:spPr>
        <p:txBody>
          <a:bodyPr wrap="none">
            <a:spAutoFit/>
          </a:bodyPr>
          <a:lstStyle/>
          <a:p>
            <a:pPr algn="ctr"/>
            <a:r>
              <a:rPr lang="en-US" altLang="zh-CN" sz="1600" dirty="0">
                <a:latin typeface="Gill Sans MT" panose="020B0502020104020203" pitchFamily="34" charset="0"/>
              </a:rPr>
              <a:t>Dark field (Ultra) microscope </a:t>
            </a:r>
          </a:p>
          <a:p>
            <a:pPr algn="ctr"/>
            <a:r>
              <a:rPr lang="en-US" altLang="zh-CN" sz="1400" dirty="0"/>
              <a:t>R. Zsigmondy, </a:t>
            </a:r>
            <a:r>
              <a:rPr lang="en-US" altLang="zh-CN" sz="1400" dirty="0">
                <a:latin typeface="Gill Sans MT" panose="020B0502020104020203" pitchFamily="34" charset="0"/>
              </a:rPr>
              <a:t>1903</a:t>
            </a:r>
            <a:endParaRPr lang="zh-CN" altLang="en-US" sz="1400" dirty="0">
              <a:latin typeface="Gill Sans MT" panose="020B0502020104020203" pitchFamily="34" charset="0"/>
            </a:endParaRPr>
          </a:p>
        </p:txBody>
      </p:sp>
      <p:sp>
        <p:nvSpPr>
          <p:cNvPr id="28" name="矩形 27"/>
          <p:cNvSpPr/>
          <p:nvPr/>
        </p:nvSpPr>
        <p:spPr>
          <a:xfrm>
            <a:off x="5573890" y="2797460"/>
            <a:ext cx="2487861" cy="553998"/>
          </a:xfrm>
          <a:prstGeom prst="rect">
            <a:avLst/>
          </a:prstGeom>
        </p:spPr>
        <p:txBody>
          <a:bodyPr wrap="none">
            <a:spAutoFit/>
          </a:bodyPr>
          <a:lstStyle/>
          <a:p>
            <a:pPr algn="ctr"/>
            <a:r>
              <a:rPr lang="en-US" altLang="zh-CN" sz="1600" dirty="0">
                <a:latin typeface="Gill Sans MT" panose="020B0502020104020203" pitchFamily="34" charset="0"/>
              </a:rPr>
              <a:t>Phase contrast microscope </a:t>
            </a:r>
          </a:p>
          <a:p>
            <a:pPr algn="ctr"/>
            <a:r>
              <a:rPr lang="en-US" altLang="zh-CN" sz="1400" dirty="0">
                <a:latin typeface="Gill Sans MT" panose="020B0502020104020203" pitchFamily="34" charset="0"/>
              </a:rPr>
              <a:t>F. Zernike, 1932</a:t>
            </a:r>
            <a:endParaRPr lang="zh-CN" altLang="en-US" sz="1400" dirty="0">
              <a:latin typeface="Gill Sans MT" panose="020B0502020104020203" pitchFamily="34" charset="0"/>
            </a:endParaRPr>
          </a:p>
        </p:txBody>
      </p:sp>
      <p:sp>
        <p:nvSpPr>
          <p:cNvPr id="31" name="矩形 30"/>
          <p:cNvSpPr/>
          <p:nvPr/>
        </p:nvSpPr>
        <p:spPr>
          <a:xfrm>
            <a:off x="835696" y="5924315"/>
            <a:ext cx="2913618" cy="836126"/>
          </a:xfrm>
          <a:prstGeom prst="rect">
            <a:avLst/>
          </a:prstGeom>
        </p:spPr>
        <p:txBody>
          <a:bodyPr wrap="none">
            <a:spAutoFit/>
          </a:bodyPr>
          <a:lstStyle/>
          <a:p>
            <a:pPr algn="ctr"/>
            <a:r>
              <a:rPr lang="en-US" altLang="zh-CN" sz="1600" dirty="0">
                <a:latin typeface="Gill Sans MT" panose="020B0502020104020203" pitchFamily="34" charset="0"/>
              </a:rPr>
              <a:t>Fluorescence microscopy</a:t>
            </a:r>
          </a:p>
          <a:p>
            <a:r>
              <a:rPr lang="en-US" altLang="zh-CN" sz="1400" dirty="0">
                <a:latin typeface="Gill Sans MT" panose="020B0502020104020203" pitchFamily="34" charset="0"/>
              </a:rPr>
              <a:t>O. Shimomura, M. </a:t>
            </a:r>
            <a:r>
              <a:rPr lang="en-US" altLang="zh-CN" sz="1400" dirty="0" err="1">
                <a:latin typeface="Gill Sans MT" panose="020B0502020104020203" pitchFamily="34" charset="0"/>
              </a:rPr>
              <a:t>Chalfie</a:t>
            </a:r>
            <a:r>
              <a:rPr lang="en-US" altLang="zh-CN" sz="1400" dirty="0">
                <a:latin typeface="Gill Sans MT" panose="020B0502020104020203" pitchFamily="34" charset="0"/>
              </a:rPr>
              <a:t> and R. </a:t>
            </a:r>
            <a:r>
              <a:rPr lang="en-US" altLang="zh-CN" sz="1400" dirty="0" err="1">
                <a:latin typeface="Gill Sans MT" panose="020B0502020104020203" pitchFamily="34" charset="0"/>
              </a:rPr>
              <a:t>Tsien</a:t>
            </a:r>
            <a:endParaRPr lang="en-US" altLang="zh-CN" sz="1400" dirty="0">
              <a:latin typeface="Gill Sans MT" panose="020B0502020104020203" pitchFamily="34" charset="0"/>
            </a:endParaRPr>
          </a:p>
          <a:p>
            <a:pPr algn="ctr">
              <a:lnSpc>
                <a:spcPts val="2160"/>
              </a:lnSpc>
            </a:pPr>
            <a:r>
              <a:rPr lang="en-US" altLang="zh-CN" sz="1400" dirty="0">
                <a:latin typeface="Gill Sans MT" panose="020B0502020104020203" pitchFamily="34" charset="0"/>
              </a:rPr>
              <a:t>early 20th century</a:t>
            </a:r>
            <a:r>
              <a:rPr lang="en-US" altLang="zh-CN" sz="1400" dirty="0"/>
              <a:t> </a:t>
            </a:r>
            <a:endParaRPr lang="zh-CN" altLang="en-US" sz="1400" dirty="0"/>
          </a:p>
        </p:txBody>
      </p:sp>
      <p:sp>
        <p:nvSpPr>
          <p:cNvPr id="4" name="矩形 3"/>
          <p:cNvSpPr/>
          <p:nvPr/>
        </p:nvSpPr>
        <p:spPr>
          <a:xfrm>
            <a:off x="4957752" y="5953557"/>
            <a:ext cx="3675878" cy="866904"/>
          </a:xfrm>
          <a:prstGeom prst="rect">
            <a:avLst/>
          </a:prstGeom>
        </p:spPr>
        <p:txBody>
          <a:bodyPr wrap="none">
            <a:spAutoFit/>
          </a:bodyPr>
          <a:lstStyle/>
          <a:p>
            <a:pPr algn="ctr"/>
            <a:r>
              <a:rPr lang="en-US" altLang="zh-CN" sz="1600" dirty="0" err="1">
                <a:latin typeface="Gill Sans MT" panose="020B0502020104020203" pitchFamily="34" charset="0"/>
              </a:rPr>
              <a:t>Superresolution</a:t>
            </a:r>
            <a:r>
              <a:rPr lang="en-US" altLang="zh-CN" sz="1600" dirty="0">
                <a:latin typeface="Gill Sans MT" panose="020B0502020104020203" pitchFamily="34" charset="0"/>
              </a:rPr>
              <a:t> fluorescence microscopy</a:t>
            </a:r>
          </a:p>
          <a:p>
            <a:pPr algn="ctr"/>
            <a:r>
              <a:rPr lang="en-US" altLang="zh-CN" sz="1400" dirty="0">
                <a:latin typeface="Gill Sans MT" panose="020B0502020104020203" pitchFamily="34" charset="0"/>
              </a:rPr>
              <a:t>E. Betzig, S. W. Hell and W. E. Moerner</a:t>
            </a:r>
          </a:p>
          <a:p>
            <a:pPr algn="ctr">
              <a:lnSpc>
                <a:spcPts val="2160"/>
              </a:lnSpc>
            </a:pPr>
            <a:r>
              <a:rPr lang="en-US" altLang="zh-CN" sz="1400" dirty="0">
                <a:latin typeface="Gill Sans MT" panose="020B0502020104020203" pitchFamily="34" charset="0"/>
              </a:rPr>
              <a:t>late 20</a:t>
            </a:r>
            <a:r>
              <a:rPr lang="en-US" altLang="zh-CN" sz="1400" baseline="30000" dirty="0">
                <a:latin typeface="Gill Sans MT" panose="020B0502020104020203" pitchFamily="34" charset="0"/>
              </a:rPr>
              <a:t>th</a:t>
            </a:r>
            <a:r>
              <a:rPr lang="en-US" altLang="zh-CN" sz="1400" dirty="0">
                <a:latin typeface="Gill Sans MT" panose="020B0502020104020203" pitchFamily="34" charset="0"/>
              </a:rPr>
              <a:t> </a:t>
            </a:r>
            <a:r>
              <a:rPr lang="en-US" altLang="zh-CN" sz="1400" dirty="0"/>
              <a:t>century </a:t>
            </a:r>
            <a:endParaRPr lang="zh-CN" altLang="en-US" sz="1400" dirty="0">
              <a:latin typeface="Gill Sans MT" panose="020B0502020104020203" pitchFamily="34" charset="0"/>
            </a:endParaRPr>
          </a:p>
        </p:txBody>
      </p:sp>
      <p:pic>
        <p:nvPicPr>
          <p:cNvPr id="18" name="图片 17"/>
          <p:cNvPicPr>
            <a:picLocks noChangeAspect="1"/>
          </p:cNvPicPr>
          <p:nvPr/>
        </p:nvPicPr>
        <p:blipFill>
          <a:blip r:embed="rId3"/>
          <a:stretch>
            <a:fillRect/>
          </a:stretch>
        </p:blipFill>
        <p:spPr>
          <a:xfrm>
            <a:off x="1038156" y="261254"/>
            <a:ext cx="2520000" cy="2520000"/>
          </a:xfrm>
          <a:prstGeom prst="ellipse">
            <a:avLst/>
          </a:prstGeom>
        </p:spPr>
      </p:pic>
      <p:pic>
        <p:nvPicPr>
          <p:cNvPr id="20" name="图片 19"/>
          <p:cNvPicPr>
            <a:picLocks noChangeAspect="1"/>
          </p:cNvPicPr>
          <p:nvPr/>
        </p:nvPicPr>
        <p:blipFill rotWithShape="1">
          <a:blip r:embed="rId4"/>
          <a:srcRect l="1412" t="-98" r="17429" b="5327"/>
          <a:stretch/>
        </p:blipFill>
        <p:spPr>
          <a:xfrm rot="10800000">
            <a:off x="5529633" y="277460"/>
            <a:ext cx="2532116" cy="2520000"/>
          </a:xfrm>
          <a:prstGeom prst="ellipse">
            <a:avLst/>
          </a:prstGeom>
          <a:blipFill>
            <a:blip r:embed="rId5">
              <a:extLst>
                <a:ext uri="{28A0092B-C50C-407E-A947-70E740481C1C}">
                  <a14:useLocalDpi xmlns:a14="http://schemas.microsoft.com/office/drawing/2010/main" val="0"/>
                </a:ext>
              </a:extLst>
            </a:blip>
            <a:srcRect/>
            <a:stretch>
              <a:fillRect l="-17000" r="-17000"/>
            </a:stretch>
          </a:blipFill>
          <a:ln w="12700">
            <a:solidFill>
              <a:schemeClr val="bg1"/>
            </a:solidFill>
          </a:ln>
        </p:spPr>
      </p:pic>
      <p:pic>
        <p:nvPicPr>
          <p:cNvPr id="24" name="图片 23"/>
          <p:cNvPicPr>
            <a:picLocks noChangeAspect="1"/>
          </p:cNvPicPr>
          <p:nvPr/>
        </p:nvPicPr>
        <p:blipFill>
          <a:blip r:embed="rId6">
            <a:duotone>
              <a:prstClr val="black"/>
              <a:srgbClr val="11EA00">
                <a:tint val="45000"/>
                <a:satMod val="400000"/>
              </a:srgbClr>
            </a:duotone>
            <a:extLst>
              <a:ext uri="{BEBA8EAE-BF5A-486C-A8C5-ECC9F3942E4B}">
                <a14:imgProps xmlns:a14="http://schemas.microsoft.com/office/drawing/2010/main">
                  <a14:imgLayer r:embed="rId7">
                    <a14:imgEffect>
                      <a14:brightnessContrast bright="-20000" contrast="40000"/>
                    </a14:imgEffect>
                  </a14:imgLayer>
                </a14:imgProps>
              </a:ext>
            </a:extLst>
          </a:blip>
          <a:stretch>
            <a:fillRect/>
          </a:stretch>
        </p:blipFill>
        <p:spPr>
          <a:xfrm>
            <a:off x="1032505" y="3441715"/>
            <a:ext cx="2520000" cy="2482600"/>
          </a:xfrm>
          <a:prstGeom prst="ellipse">
            <a:avLst/>
          </a:prstGeom>
          <a:blipFill rotWithShape="1">
            <a:blip r:embed="rId8" cstate="print">
              <a:duotone>
                <a:prstClr val="black"/>
                <a:srgbClr val="11EA00">
                  <a:tint val="45000"/>
                  <a:satMod val="400000"/>
                </a:srgbClr>
              </a:duotone>
              <a:extLst>
                <a:ext uri="{28A0092B-C50C-407E-A947-70E740481C1C}">
                  <a14:useLocalDpi xmlns:a14="http://schemas.microsoft.com/office/drawing/2010/main" val="0"/>
                </a:ext>
              </a:extLst>
            </a:blip>
            <a:srcRect/>
            <a:stretch>
              <a:fillRect l="-19000" r="-19000"/>
            </a:stretch>
          </a:blipFill>
          <a:ln w="12700">
            <a:solidFill>
              <a:schemeClr val="bg1"/>
            </a:solidFill>
          </a:ln>
        </p:spPr>
      </p:pic>
      <p:pic>
        <p:nvPicPr>
          <p:cNvPr id="25" name="图片 24"/>
          <p:cNvPicPr>
            <a:picLocks/>
          </p:cNvPicPr>
          <p:nvPr/>
        </p:nvPicPr>
        <p:blipFill>
          <a:blip r:embed="rId9">
            <a:duotone>
              <a:prstClr val="black"/>
              <a:srgbClr val="11EA00">
                <a:tint val="45000"/>
                <a:satMod val="400000"/>
              </a:srgbClr>
            </a:duotone>
            <a:extLst>
              <a:ext uri="{BEBA8EAE-BF5A-486C-A8C5-ECC9F3942E4B}">
                <a14:imgProps xmlns:a14="http://schemas.microsoft.com/office/drawing/2010/main">
                  <a14:imgLayer r:embed="rId10">
                    <a14:imgEffect>
                      <a14:brightnessContrast bright="40000" contrast="-20000"/>
                    </a14:imgEffect>
                  </a14:imgLayer>
                </a14:imgProps>
              </a:ext>
            </a:extLst>
          </a:blip>
          <a:stretch>
            <a:fillRect/>
          </a:stretch>
        </p:blipFill>
        <p:spPr>
          <a:xfrm rot="10220045">
            <a:off x="5535691" y="3461114"/>
            <a:ext cx="2520000" cy="2520000"/>
          </a:xfrm>
          <a:prstGeom prst="ellipse">
            <a:avLst/>
          </a:prstGeom>
          <a:blipFill rotWithShape="1">
            <a:blip r:embed="rId8" cstate="print">
              <a:duotone>
                <a:prstClr val="black"/>
                <a:srgbClr val="11EA00">
                  <a:tint val="45000"/>
                  <a:satMod val="400000"/>
                </a:srgbClr>
              </a:duotone>
              <a:extLst>
                <a:ext uri="{28A0092B-C50C-407E-A947-70E740481C1C}">
                  <a14:useLocalDpi xmlns:a14="http://schemas.microsoft.com/office/drawing/2010/main" val="0"/>
                </a:ext>
              </a:extLst>
            </a:blip>
            <a:srcRect/>
            <a:stretch>
              <a:fillRect l="-19000" r="-19000"/>
            </a:stretch>
          </a:blipFill>
          <a:ln w="12700">
            <a:solidFill>
              <a:schemeClr val="bg1"/>
            </a:solidFill>
          </a:ln>
        </p:spPr>
      </p:pic>
    </p:spTree>
    <p:extLst>
      <p:ext uri="{BB962C8B-B14F-4D97-AF65-F5344CB8AC3E}">
        <p14:creationId xmlns:p14="http://schemas.microsoft.com/office/powerpoint/2010/main" val="2285553127"/>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230066" y="6579277"/>
            <a:ext cx="8639175" cy="307777"/>
          </a:xfrm>
          <a:prstGeom prst="rect">
            <a:avLst/>
          </a:prstGeom>
        </p:spPr>
        <p:txBody>
          <a:bodyPr wrap="square">
            <a:spAutoFit/>
          </a:bodyPr>
          <a:lstStyle/>
          <a:p>
            <a:r>
              <a:rPr lang="en-US" altLang="zh-CN" sz="1400" b="1" dirty="0">
                <a:solidFill>
                  <a:srgbClr val="763420"/>
                </a:solidFill>
                <a:latin typeface="georgia" panose="02040502050405020303" pitchFamily="18" charset="0"/>
              </a:rPr>
              <a:t> </a:t>
            </a:r>
            <a:r>
              <a:rPr lang="en-US" altLang="zh-CN" sz="1400" dirty="0">
                <a:solidFill>
                  <a:schemeClr val="bg1"/>
                </a:solidFill>
                <a:latin typeface="Gill Sans MT" panose="020B0502020104020203" pitchFamily="34" charset="0"/>
                <a:cs typeface="Arial" panose="020B0604020202020204" pitchFamily="34" charset="0"/>
              </a:rPr>
              <a:t>Van Leeuwenhoek’s microscope</a:t>
            </a:r>
            <a:r>
              <a:rPr lang="en-US" altLang="zh-CN" sz="1400" dirty="0">
                <a:solidFill>
                  <a:schemeClr val="bg1"/>
                </a:solidFill>
                <a:latin typeface="Gill Sans MT" panose="020B0502020104020203" pitchFamily="34" charset="0"/>
                <a:ea typeface="+mj-ea"/>
                <a:cs typeface="Arial" panose="020B0604020202020204" pitchFamily="34" charset="0"/>
              </a:rPr>
              <a:t>, 1670</a:t>
            </a:r>
            <a:endParaRPr lang="zh-CN" altLang="en-US" sz="1400" dirty="0">
              <a:solidFill>
                <a:schemeClr val="bg1"/>
              </a:solidFill>
              <a:latin typeface="Gill Sans MT" panose="020B0502020104020203" pitchFamily="34" charset="0"/>
              <a:ea typeface="+mj-ea"/>
              <a:cs typeface="Arial" panose="020B0604020202020204" pitchFamily="34" charset="0"/>
            </a:endParaRPr>
          </a:p>
        </p:txBody>
      </p:sp>
      <p:sp>
        <p:nvSpPr>
          <p:cNvPr id="5" name="矩形 4"/>
          <p:cNvSpPr/>
          <p:nvPr/>
        </p:nvSpPr>
        <p:spPr>
          <a:xfrm>
            <a:off x="849225" y="2797460"/>
            <a:ext cx="2886560" cy="553998"/>
          </a:xfrm>
          <a:prstGeom prst="rect">
            <a:avLst/>
          </a:prstGeom>
        </p:spPr>
        <p:txBody>
          <a:bodyPr wrap="none">
            <a:spAutoFit/>
          </a:bodyPr>
          <a:lstStyle/>
          <a:p>
            <a:pPr algn="ctr"/>
            <a:r>
              <a:rPr lang="en-US" altLang="zh-CN" sz="1600" dirty="0">
                <a:latin typeface="Gill Sans MT" panose="020B0502020104020203" pitchFamily="34" charset="0"/>
              </a:rPr>
              <a:t>Nobel Prize for Chemistry, 1925</a:t>
            </a:r>
          </a:p>
          <a:p>
            <a:pPr algn="ctr"/>
            <a:r>
              <a:rPr lang="en-US" altLang="zh-CN" sz="1400" dirty="0"/>
              <a:t>R. Zsigmondy</a:t>
            </a:r>
            <a:endParaRPr lang="zh-CN" altLang="en-US" sz="1400" dirty="0">
              <a:latin typeface="Gill Sans MT" panose="020B0502020104020203" pitchFamily="34" charset="0"/>
            </a:endParaRPr>
          </a:p>
        </p:txBody>
      </p:sp>
      <p:sp>
        <p:nvSpPr>
          <p:cNvPr id="28" name="矩形 27"/>
          <p:cNvSpPr/>
          <p:nvPr/>
        </p:nvSpPr>
        <p:spPr>
          <a:xfrm>
            <a:off x="5507526" y="2797460"/>
            <a:ext cx="2620589" cy="553998"/>
          </a:xfrm>
          <a:prstGeom prst="rect">
            <a:avLst/>
          </a:prstGeom>
        </p:spPr>
        <p:txBody>
          <a:bodyPr wrap="none">
            <a:spAutoFit/>
          </a:bodyPr>
          <a:lstStyle/>
          <a:p>
            <a:pPr algn="ctr"/>
            <a:r>
              <a:rPr lang="en-US" altLang="zh-CN" sz="1600" dirty="0">
                <a:latin typeface="Gill Sans MT" panose="020B0502020104020203" pitchFamily="34" charset="0"/>
              </a:rPr>
              <a:t>Nobel Prize for Physics, 1953</a:t>
            </a:r>
          </a:p>
          <a:p>
            <a:pPr algn="ctr"/>
            <a:r>
              <a:rPr lang="en-US" altLang="zh-CN" sz="1400" dirty="0">
                <a:latin typeface="Gill Sans MT" panose="020B0502020104020203" pitchFamily="34" charset="0"/>
              </a:rPr>
              <a:t>F. Zernike</a:t>
            </a:r>
            <a:endParaRPr lang="zh-CN" altLang="en-US" sz="1400" dirty="0">
              <a:latin typeface="Gill Sans MT" panose="020B0502020104020203" pitchFamily="34" charset="0"/>
            </a:endParaRPr>
          </a:p>
        </p:txBody>
      </p:sp>
      <p:sp>
        <p:nvSpPr>
          <p:cNvPr id="31" name="矩形 30"/>
          <p:cNvSpPr/>
          <p:nvPr/>
        </p:nvSpPr>
        <p:spPr>
          <a:xfrm>
            <a:off x="835696" y="5924315"/>
            <a:ext cx="2913618" cy="836126"/>
          </a:xfrm>
          <a:prstGeom prst="rect">
            <a:avLst/>
          </a:prstGeom>
        </p:spPr>
        <p:txBody>
          <a:bodyPr wrap="none">
            <a:spAutoFit/>
          </a:bodyPr>
          <a:lstStyle/>
          <a:p>
            <a:pPr algn="ctr"/>
            <a:r>
              <a:rPr lang="en-US" altLang="zh-CN" sz="1600" dirty="0">
                <a:latin typeface="Gill Sans MT" panose="020B0502020104020203" pitchFamily="34" charset="0"/>
              </a:rPr>
              <a:t>Nobel Prize for Chemistry, 2008</a:t>
            </a:r>
          </a:p>
          <a:p>
            <a:r>
              <a:rPr lang="en-US" altLang="zh-CN" sz="1400" dirty="0">
                <a:latin typeface="Gill Sans MT" panose="020B0502020104020203" pitchFamily="34" charset="0"/>
              </a:rPr>
              <a:t>O. Shimomura, M. </a:t>
            </a:r>
            <a:r>
              <a:rPr lang="en-US" altLang="zh-CN" sz="1400" dirty="0" err="1">
                <a:latin typeface="Gill Sans MT" panose="020B0502020104020203" pitchFamily="34" charset="0"/>
              </a:rPr>
              <a:t>Chalfie</a:t>
            </a:r>
            <a:r>
              <a:rPr lang="en-US" altLang="zh-CN" sz="1400" dirty="0">
                <a:latin typeface="Gill Sans MT" panose="020B0502020104020203" pitchFamily="34" charset="0"/>
              </a:rPr>
              <a:t> and R. </a:t>
            </a:r>
            <a:r>
              <a:rPr lang="en-US" altLang="zh-CN" sz="1400" dirty="0" err="1">
                <a:latin typeface="Gill Sans MT" panose="020B0502020104020203" pitchFamily="34" charset="0"/>
              </a:rPr>
              <a:t>Tsien</a:t>
            </a:r>
            <a:endParaRPr lang="en-US" altLang="zh-CN" sz="1400" dirty="0">
              <a:latin typeface="Gill Sans MT" panose="020B0502020104020203" pitchFamily="34" charset="0"/>
            </a:endParaRPr>
          </a:p>
          <a:p>
            <a:pPr algn="ctr">
              <a:lnSpc>
                <a:spcPts val="2160"/>
              </a:lnSpc>
            </a:pPr>
            <a:r>
              <a:rPr lang="en-US" altLang="zh-CN" sz="1400" dirty="0"/>
              <a:t> </a:t>
            </a:r>
            <a:endParaRPr lang="zh-CN" altLang="en-US" sz="1400" dirty="0"/>
          </a:p>
        </p:txBody>
      </p:sp>
      <p:sp>
        <p:nvSpPr>
          <p:cNvPr id="4" name="矩形 3"/>
          <p:cNvSpPr/>
          <p:nvPr/>
        </p:nvSpPr>
        <p:spPr>
          <a:xfrm>
            <a:off x="5346673" y="5953557"/>
            <a:ext cx="2898036" cy="836126"/>
          </a:xfrm>
          <a:prstGeom prst="rect">
            <a:avLst/>
          </a:prstGeom>
        </p:spPr>
        <p:txBody>
          <a:bodyPr wrap="none">
            <a:spAutoFit/>
          </a:bodyPr>
          <a:lstStyle/>
          <a:p>
            <a:pPr algn="ctr"/>
            <a:r>
              <a:rPr lang="en-US" altLang="zh-CN" sz="1600" dirty="0">
                <a:latin typeface="Gill Sans MT" panose="020B0502020104020203" pitchFamily="34" charset="0"/>
              </a:rPr>
              <a:t>Nobel Prize for Chemistry, 2014</a:t>
            </a:r>
          </a:p>
          <a:p>
            <a:pPr algn="ctr"/>
            <a:r>
              <a:rPr lang="en-US" altLang="zh-CN" sz="1400" dirty="0">
                <a:latin typeface="Gill Sans MT" panose="020B0502020104020203" pitchFamily="34" charset="0"/>
              </a:rPr>
              <a:t>E. Betzig, S. W. Hell and W. E. Moerner</a:t>
            </a:r>
          </a:p>
          <a:p>
            <a:pPr algn="ctr">
              <a:lnSpc>
                <a:spcPts val="2160"/>
              </a:lnSpc>
            </a:pPr>
            <a:r>
              <a:rPr lang="en-US" altLang="zh-CN" sz="1400" dirty="0"/>
              <a:t> </a:t>
            </a:r>
            <a:endParaRPr lang="zh-CN" altLang="en-US" sz="1400" dirty="0">
              <a:latin typeface="Gill Sans MT" panose="020B0502020104020203" pitchFamily="34" charset="0"/>
            </a:endParaRPr>
          </a:p>
        </p:txBody>
      </p:sp>
      <p:pic>
        <p:nvPicPr>
          <p:cNvPr id="20" name="图片 19"/>
          <p:cNvPicPr>
            <a:picLocks noChangeAspect="1"/>
          </p:cNvPicPr>
          <p:nvPr/>
        </p:nvPicPr>
        <p:blipFill rotWithShape="1">
          <a:blip r:embed="rId3"/>
          <a:srcRect l="1412" t="-98" r="17429" b="5327"/>
          <a:stretch/>
        </p:blipFill>
        <p:spPr>
          <a:xfrm rot="10800000">
            <a:off x="5529633" y="277460"/>
            <a:ext cx="2532116" cy="2520000"/>
          </a:xfrm>
          <a:prstGeom prst="ellipse">
            <a:avLst/>
          </a:prstGeom>
          <a:blipFill>
            <a:blip r:embed="rId4">
              <a:extLst>
                <a:ext uri="{28A0092B-C50C-407E-A947-70E740481C1C}">
                  <a14:useLocalDpi xmlns:a14="http://schemas.microsoft.com/office/drawing/2010/main" val="0"/>
                </a:ext>
              </a:extLst>
            </a:blip>
            <a:srcRect/>
            <a:stretch>
              <a:fillRect l="-17000" r="-17000"/>
            </a:stretch>
          </a:blipFill>
          <a:ln w="12700">
            <a:solidFill>
              <a:schemeClr val="bg1"/>
            </a:solidFill>
          </a:ln>
        </p:spPr>
      </p:pic>
      <p:pic>
        <p:nvPicPr>
          <p:cNvPr id="11" name="图片 10"/>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40865" y="207445"/>
            <a:ext cx="2703280" cy="2660028"/>
          </a:xfrm>
          <a:prstGeom prst="rect">
            <a:avLst/>
          </a:prstGeom>
        </p:spPr>
      </p:pic>
      <p:pic>
        <p:nvPicPr>
          <p:cNvPr id="12" name="图片 11"/>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44051" y="207445"/>
            <a:ext cx="2703280" cy="2660028"/>
          </a:xfrm>
          <a:prstGeom prst="rect">
            <a:avLst/>
          </a:prstGeom>
        </p:spPr>
      </p:pic>
      <p:pic>
        <p:nvPicPr>
          <p:cNvPr id="13" name="图片 12"/>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40865" y="3351458"/>
            <a:ext cx="2703280" cy="2660028"/>
          </a:xfrm>
          <a:prstGeom prst="rect">
            <a:avLst/>
          </a:prstGeom>
        </p:spPr>
      </p:pic>
      <p:pic>
        <p:nvPicPr>
          <p:cNvPr id="15" name="图片 14"/>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44051" y="3351458"/>
            <a:ext cx="2703280" cy="2660028"/>
          </a:xfrm>
          <a:prstGeom prst="rect">
            <a:avLst/>
          </a:prstGeom>
        </p:spPr>
      </p:pic>
    </p:spTree>
    <p:extLst>
      <p:ext uri="{BB962C8B-B14F-4D97-AF65-F5344CB8AC3E}">
        <p14:creationId xmlns:p14="http://schemas.microsoft.com/office/powerpoint/2010/main" val="1912593636"/>
      </p:ext>
    </p:extLst>
  </p:cSld>
  <p:clrMapOvr>
    <a:masterClrMapping/>
  </p:clrMapOvr>
  <mc:AlternateContent xmlns:mc="http://schemas.openxmlformats.org/markup-compatibility/2006" xmlns:p14="http://schemas.microsoft.com/office/powerpoint/2010/main">
    <mc:Choice Requires="p14">
      <p:transition spd="slow" p14:dur="2000">
        <p:strips dir="rd"/>
      </p:transition>
    </mc:Choice>
    <mc:Fallback xmlns="">
      <p:transition spd="slow">
        <p:strips dir="rd"/>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a:extLst>
              <a:ext uri="{FF2B5EF4-FFF2-40B4-BE49-F238E27FC236}">
                <a16:creationId xmlns:a16="http://schemas.microsoft.com/office/drawing/2014/main" id="{7AC66143-6FBD-441A-833C-61BB0F2F54D0}"/>
              </a:ext>
            </a:extLst>
          </p:cNvPr>
          <p:cNvGraphicFramePr>
            <a:graphicFrameLocks noGrp="1"/>
          </p:cNvGraphicFramePr>
          <p:nvPr>
            <p:extLst>
              <p:ext uri="{D42A27DB-BD31-4B8C-83A1-F6EECF244321}">
                <p14:modId xmlns:p14="http://schemas.microsoft.com/office/powerpoint/2010/main" val="3917394289"/>
              </p:ext>
            </p:extLst>
          </p:nvPr>
        </p:nvGraphicFramePr>
        <p:xfrm>
          <a:off x="387350" y="781904"/>
          <a:ext cx="8369300" cy="5940726"/>
        </p:xfrm>
        <a:graphic>
          <a:graphicData uri="http://schemas.openxmlformats.org/drawingml/2006/table">
            <a:tbl>
              <a:tblPr bandRow="1">
                <a:tableStyleId>{21E4AEA4-8DFA-4A89-87EB-49C32662AFE0}</a:tableStyleId>
              </a:tblPr>
              <a:tblGrid>
                <a:gridCol w="1542189">
                  <a:extLst>
                    <a:ext uri="{9D8B030D-6E8A-4147-A177-3AD203B41FA5}">
                      <a16:colId xmlns:a16="http://schemas.microsoft.com/office/drawing/2014/main" val="3703762416"/>
                    </a:ext>
                  </a:extLst>
                </a:gridCol>
                <a:gridCol w="1571090">
                  <a:extLst>
                    <a:ext uri="{9D8B030D-6E8A-4147-A177-3AD203B41FA5}">
                      <a16:colId xmlns:a16="http://schemas.microsoft.com/office/drawing/2014/main" val="2852165524"/>
                    </a:ext>
                  </a:extLst>
                </a:gridCol>
                <a:gridCol w="2417555">
                  <a:extLst>
                    <a:ext uri="{9D8B030D-6E8A-4147-A177-3AD203B41FA5}">
                      <a16:colId xmlns:a16="http://schemas.microsoft.com/office/drawing/2014/main" val="1013713056"/>
                    </a:ext>
                  </a:extLst>
                </a:gridCol>
                <a:gridCol w="2838466">
                  <a:extLst>
                    <a:ext uri="{9D8B030D-6E8A-4147-A177-3AD203B41FA5}">
                      <a16:colId xmlns:a16="http://schemas.microsoft.com/office/drawing/2014/main" val="2633547846"/>
                    </a:ext>
                  </a:extLst>
                </a:gridCol>
              </a:tblGrid>
              <a:tr h="196378">
                <a:tc rowSpan="13">
                  <a:txBody>
                    <a:bodyPr/>
                    <a:lstStyle/>
                    <a:p>
                      <a:pPr algn="ctr"/>
                      <a:r>
                        <a:rPr lang="zh-CN" altLang="en-US" sz="1600" smtClean="0">
                          <a:latin typeface="Arial" panose="020B0604020202020204" pitchFamily="34" charset="0"/>
                          <a:ea typeface="黑体" panose="02010609060101010101" pitchFamily="49" charset="-122"/>
                          <a:cs typeface="Arial" panose="020B0604020202020204" pitchFamily="34" charset="0"/>
                        </a:rPr>
                        <a:t>近代（</a:t>
                      </a:r>
                      <a:r>
                        <a:rPr lang="en-US" altLang="zh-CN" sz="1600" smtClean="0">
                          <a:latin typeface="Arial" panose="020B0604020202020204" pitchFamily="34" charset="0"/>
                          <a:ea typeface="黑体" panose="02010609060101010101" pitchFamily="49" charset="-122"/>
                          <a:cs typeface="Arial" panose="020B0604020202020204" pitchFamily="34" charset="0"/>
                        </a:rPr>
                        <a:t>1900</a:t>
                      </a:r>
                      <a:r>
                        <a:rPr lang="zh-CN" altLang="en-US" sz="1600" smtClean="0">
                          <a:latin typeface="Arial" panose="020B0604020202020204" pitchFamily="34" charset="0"/>
                          <a:ea typeface="黑体" panose="02010609060101010101" pitchFamily="49" charset="-122"/>
                          <a:cs typeface="Arial" panose="020B0604020202020204" pitchFamily="34" charset="0"/>
                        </a:rPr>
                        <a:t>年后）与</a:t>
                      </a:r>
                      <a:r>
                        <a:rPr lang="zh-CN" altLang="en-US" sz="1600" dirty="0">
                          <a:latin typeface="Arial" panose="020B0604020202020204" pitchFamily="34" charset="0"/>
                          <a:ea typeface="黑体" panose="02010609060101010101" pitchFamily="49" charset="-122"/>
                          <a:cs typeface="Arial" panose="020B0604020202020204" pitchFamily="34" charset="0"/>
                        </a:rPr>
                        <a:t>显微</a:t>
                      </a:r>
                      <a:r>
                        <a:rPr lang="zh-CN" altLang="en-US" sz="1600" dirty="0" smtClean="0">
                          <a:latin typeface="Arial" panose="020B0604020202020204" pitchFamily="34" charset="0"/>
                          <a:ea typeface="黑体" panose="02010609060101010101" pitchFamily="49" charset="-122"/>
                          <a:cs typeface="Arial" panose="020B0604020202020204" pitchFamily="34" charset="0"/>
                        </a:rPr>
                        <a:t>成像相关的诺贝尔奖</a:t>
                      </a:r>
                      <a:endParaRPr lang="zh-CN" altLang="en-US" sz="1600" dirty="0">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en-US" altLang="zh-CN" sz="1400" dirty="0">
                          <a:latin typeface="Arial" panose="020B0604020202020204" pitchFamily="34" charset="0"/>
                          <a:ea typeface="黑体" panose="02010609060101010101" pitchFamily="49" charset="-122"/>
                          <a:cs typeface="Arial" panose="020B0604020202020204" pitchFamily="34" charset="0"/>
                        </a:rPr>
                        <a:t>1925</a:t>
                      </a:r>
                      <a:endParaRPr lang="zh-CN" altLang="en-US" sz="1400" dirty="0">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Richard Zsigmondy</a:t>
                      </a:r>
                    </a:p>
                  </a:txBody>
                  <a:tcPr anchor="ctr"/>
                </a:tc>
                <a:tc>
                  <a:txBody>
                    <a:bodyPr/>
                    <a:lstStyle/>
                    <a:p>
                      <a:pPr algn="ctr"/>
                      <a:r>
                        <a:rPr lang="zh-CN" altLang="en-US" sz="1400" b="0" i="0" kern="1200" dirty="0">
                          <a:solidFill>
                            <a:schemeClr val="dk1"/>
                          </a:solidFill>
                          <a:effectLst/>
                          <a:latin typeface="Arial" panose="020B0604020202020204" pitchFamily="34" charset="0"/>
                          <a:ea typeface="黑体" panose="02010609060101010101" pitchFamily="49" charset="-122"/>
                          <a:cs typeface="Arial" panose="020B0604020202020204" pitchFamily="34" charset="0"/>
                        </a:rPr>
                        <a:t>超显微镜（暗场）</a:t>
                      </a:r>
                      <a:endParaRPr lang="zh-CN" altLang="en-US" sz="1400" dirty="0">
                        <a:latin typeface="Arial" panose="020B0604020202020204" pitchFamily="34" charset="0"/>
                        <a:ea typeface="黑体" panose="02010609060101010101" pitchFamily="49" charset="-122"/>
                        <a:cs typeface="Arial" panose="020B0604020202020204" pitchFamily="34" charset="0"/>
                      </a:endParaRPr>
                    </a:p>
                  </a:txBody>
                  <a:tcPr anchor="ctr"/>
                </a:tc>
                <a:extLst>
                  <a:ext uri="{0D108BD9-81ED-4DB2-BD59-A6C34878D82A}">
                    <a16:rowId xmlns:a16="http://schemas.microsoft.com/office/drawing/2014/main" val="3038656990"/>
                  </a:ext>
                </a:extLst>
              </a:tr>
              <a:tr h="196378">
                <a:tc vMerge="1">
                  <a:txBody>
                    <a:bodyPr/>
                    <a:lstStyle/>
                    <a:p>
                      <a:endParaRPr lang="zh-CN" altLang="en-US" dirty="0"/>
                    </a:p>
                  </a:txBody>
                  <a:tcPr/>
                </a:tc>
                <a:tc>
                  <a:txBody>
                    <a:bodyPr/>
                    <a:lstStyle/>
                    <a:p>
                      <a:pPr algn="ctr"/>
                      <a:r>
                        <a:rPr lang="en-US" altLang="zh-CN" sz="1400" dirty="0" smtClean="0">
                          <a:latin typeface="Arial" panose="020B0604020202020204" pitchFamily="34" charset="0"/>
                          <a:ea typeface="黑体" panose="02010609060101010101" pitchFamily="49" charset="-122"/>
                          <a:cs typeface="Arial" panose="020B0604020202020204" pitchFamily="34" charset="0"/>
                        </a:rPr>
                        <a:t>1953</a:t>
                      </a:r>
                      <a:endParaRPr lang="zh-CN" altLang="en-US" sz="1400" dirty="0">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Frits Zernike</a:t>
                      </a:r>
                      <a:endParaRPr lang="zh-CN" altLang="en-US" sz="140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zh-CN" altLang="en-US" sz="1400" dirty="0">
                          <a:latin typeface="Arial" panose="020B0604020202020204" pitchFamily="34" charset="0"/>
                          <a:ea typeface="黑体" panose="02010609060101010101" pitchFamily="49" charset="-122"/>
                          <a:cs typeface="Arial" panose="020B0604020202020204" pitchFamily="34" charset="0"/>
                        </a:rPr>
                        <a:t>相衬显微镜</a:t>
                      </a:r>
                    </a:p>
                  </a:txBody>
                  <a:tcPr anchor="ctr"/>
                </a:tc>
                <a:extLst>
                  <a:ext uri="{0D108BD9-81ED-4DB2-BD59-A6C34878D82A}">
                    <a16:rowId xmlns:a16="http://schemas.microsoft.com/office/drawing/2014/main" val="3366873210"/>
                  </a:ext>
                </a:extLst>
              </a:tr>
              <a:tr h="196378">
                <a:tc vMerge="1">
                  <a:txBody>
                    <a:bodyPr/>
                    <a:lstStyle/>
                    <a:p>
                      <a:endParaRPr lang="zh-CN" altLang="en-US" dirty="0"/>
                    </a:p>
                  </a:txBody>
                  <a:tcPr/>
                </a:tc>
                <a:tc>
                  <a:txBody>
                    <a:bodyPr/>
                    <a:lstStyle/>
                    <a:p>
                      <a:pPr algn="ctr"/>
                      <a:r>
                        <a:rPr lang="en-US" altLang="zh-CN" sz="1400" dirty="0">
                          <a:latin typeface="Arial" panose="020B0604020202020204" pitchFamily="34" charset="0"/>
                          <a:ea typeface="黑体" panose="02010609060101010101" pitchFamily="49" charset="-122"/>
                          <a:cs typeface="Arial" panose="020B0604020202020204" pitchFamily="34" charset="0"/>
                        </a:rPr>
                        <a:t>1971</a:t>
                      </a:r>
                      <a:endParaRPr lang="zh-CN" altLang="en-US" sz="1400" dirty="0">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en-US" altLang="zh-CN" sz="1400" kern="1200" dirty="0" smtClean="0">
                          <a:solidFill>
                            <a:schemeClr val="dk1"/>
                          </a:solidFill>
                          <a:latin typeface="Arial" panose="020B0604020202020204" pitchFamily="34" charset="0"/>
                          <a:ea typeface="黑体" panose="02010609060101010101" pitchFamily="49" charset="-122"/>
                          <a:cs typeface="Arial" panose="020B0604020202020204" pitchFamily="34" charset="0"/>
                        </a:rPr>
                        <a:t>Dennis Gabor </a:t>
                      </a:r>
                      <a:endParaRPr lang="zh-CN" altLang="en-US" sz="140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zh-CN" altLang="en-US" sz="1400" dirty="0">
                          <a:latin typeface="Arial" panose="020B0604020202020204" pitchFamily="34" charset="0"/>
                          <a:ea typeface="黑体" panose="02010609060101010101" pitchFamily="49" charset="-122"/>
                          <a:cs typeface="Arial" panose="020B0604020202020204" pitchFamily="34" charset="0"/>
                        </a:rPr>
                        <a:t>全息摄影</a:t>
                      </a:r>
                    </a:p>
                  </a:txBody>
                  <a:tcPr anchor="ctr"/>
                </a:tc>
                <a:extLst>
                  <a:ext uri="{0D108BD9-81ED-4DB2-BD59-A6C34878D82A}">
                    <a16:rowId xmlns:a16="http://schemas.microsoft.com/office/drawing/2014/main" val="2425350915"/>
                  </a:ext>
                </a:extLst>
              </a:tr>
              <a:tr h="196378">
                <a:tc vMerge="1">
                  <a:txBody>
                    <a:bodyPr/>
                    <a:lstStyle/>
                    <a:p>
                      <a:endParaRPr lang="zh-CN" altLang="en-US" dirty="0"/>
                    </a:p>
                  </a:txBody>
                  <a:tcPr/>
                </a:tc>
                <a:tc>
                  <a:txBody>
                    <a:bodyPr/>
                    <a:lstStyle/>
                    <a:p>
                      <a:pPr algn="ctr"/>
                      <a:r>
                        <a:rPr lang="en-US" altLang="zh-CN" sz="1400" dirty="0">
                          <a:latin typeface="Arial" panose="020B0604020202020204" pitchFamily="34" charset="0"/>
                          <a:ea typeface="黑体" panose="02010609060101010101" pitchFamily="49" charset="-122"/>
                          <a:cs typeface="Arial" panose="020B0604020202020204" pitchFamily="34" charset="0"/>
                        </a:rPr>
                        <a:t>1974</a:t>
                      </a:r>
                      <a:endParaRPr lang="zh-CN" altLang="en-US" sz="1400" dirty="0">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Martin Ryle</a:t>
                      </a:r>
                      <a:endParaRPr lang="zh-CN" altLang="en-US" sz="140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zh-CN" altLang="en-US" sz="1400" dirty="0">
                          <a:latin typeface="Arial" panose="020B0604020202020204" pitchFamily="34" charset="0"/>
                          <a:ea typeface="黑体" panose="02010609060101010101" pitchFamily="49" charset="-122"/>
                          <a:cs typeface="Arial" panose="020B0604020202020204" pitchFamily="34" charset="0"/>
                        </a:rPr>
                        <a:t>射电望远镜</a:t>
                      </a:r>
                      <a:r>
                        <a:rPr lang="en-US" altLang="zh-CN" sz="1400" dirty="0">
                          <a:latin typeface="Arial" panose="020B0604020202020204" pitchFamily="34" charset="0"/>
                          <a:ea typeface="黑体" panose="02010609060101010101" pitchFamily="49" charset="-122"/>
                          <a:cs typeface="Arial" panose="020B0604020202020204" pitchFamily="34" charset="0"/>
                        </a:rPr>
                        <a:t>/</a:t>
                      </a:r>
                      <a:r>
                        <a:rPr lang="zh-CN" altLang="en-US" sz="1400" dirty="0">
                          <a:latin typeface="Arial" panose="020B0604020202020204" pitchFamily="34" charset="0"/>
                          <a:ea typeface="黑体" panose="02010609060101010101" pitchFamily="49" charset="-122"/>
                          <a:cs typeface="Arial" panose="020B0604020202020204" pitchFamily="34" charset="0"/>
                        </a:rPr>
                        <a:t>合成孔径</a:t>
                      </a:r>
                    </a:p>
                  </a:txBody>
                  <a:tcPr anchor="ctr"/>
                </a:tc>
                <a:extLst>
                  <a:ext uri="{0D108BD9-81ED-4DB2-BD59-A6C34878D82A}">
                    <a16:rowId xmlns:a16="http://schemas.microsoft.com/office/drawing/2014/main" val="2032685571"/>
                  </a:ext>
                </a:extLst>
              </a:tr>
              <a:tr h="333843">
                <a:tc vMerge="1">
                  <a:txBody>
                    <a:bodyPr/>
                    <a:lstStyle/>
                    <a:p>
                      <a:endParaRPr lang="zh-CN" altLang="en-US" dirty="0"/>
                    </a:p>
                  </a:txBody>
                  <a:tcPr/>
                </a:tc>
                <a:tc>
                  <a:txBody>
                    <a:bodyPr/>
                    <a:lstStyle/>
                    <a:p>
                      <a:pPr algn="ctr"/>
                      <a:r>
                        <a:rPr lang="en-US" altLang="zh-CN" sz="1400" dirty="0">
                          <a:latin typeface="Arial" panose="020B0604020202020204" pitchFamily="34" charset="0"/>
                          <a:ea typeface="黑体" panose="02010609060101010101" pitchFamily="49" charset="-122"/>
                          <a:cs typeface="Arial" panose="020B0604020202020204" pitchFamily="34" charset="0"/>
                        </a:rPr>
                        <a:t>1981</a:t>
                      </a:r>
                      <a:endParaRPr lang="zh-CN" altLang="en-US" sz="1400" dirty="0">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Kai Siegbahn</a:t>
                      </a:r>
                      <a:endParaRPr lang="zh-CN" altLang="en-US" sz="140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zh-CN" altLang="en-US" sz="1400" dirty="0">
                          <a:latin typeface="Arial" panose="020B0604020202020204" pitchFamily="34" charset="0"/>
                          <a:ea typeface="黑体" panose="02010609060101010101" pitchFamily="49" charset="-122"/>
                          <a:cs typeface="Arial" panose="020B0604020202020204" pitchFamily="34" charset="0"/>
                        </a:rPr>
                        <a:t>电子光谱仪</a:t>
                      </a:r>
                    </a:p>
                  </a:txBody>
                  <a:tcPr anchor="ctr"/>
                </a:tc>
                <a:extLst>
                  <a:ext uri="{0D108BD9-81ED-4DB2-BD59-A6C34878D82A}">
                    <a16:rowId xmlns:a16="http://schemas.microsoft.com/office/drawing/2014/main" val="3963580519"/>
                  </a:ext>
                </a:extLst>
              </a:tr>
              <a:tr h="196378">
                <a:tc vMerge="1">
                  <a:txBody>
                    <a:bodyPr/>
                    <a:lstStyle/>
                    <a:p>
                      <a:endParaRPr lang="zh-CN" altLang="en-US" dirty="0"/>
                    </a:p>
                  </a:txBody>
                  <a:tcPr/>
                </a:tc>
                <a:tc>
                  <a:txBody>
                    <a:bodyPr/>
                    <a:lstStyle/>
                    <a:p>
                      <a:pPr algn="ctr"/>
                      <a:r>
                        <a:rPr lang="en-US" altLang="zh-CN" sz="1400" dirty="0">
                          <a:latin typeface="Arial" panose="020B0604020202020204" pitchFamily="34" charset="0"/>
                          <a:ea typeface="黑体" panose="02010609060101010101" pitchFamily="49" charset="-122"/>
                          <a:cs typeface="Arial" panose="020B0604020202020204" pitchFamily="34" charset="0"/>
                        </a:rPr>
                        <a:t>1981</a:t>
                      </a:r>
                      <a:endParaRPr lang="zh-CN" altLang="en-US" sz="1400" dirty="0">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en-US" altLang="zh-CN" sz="1400" kern="1200" dirty="0" err="1">
                          <a:solidFill>
                            <a:schemeClr val="dk1"/>
                          </a:solidFill>
                          <a:latin typeface="Arial" panose="020B0604020202020204" pitchFamily="34" charset="0"/>
                          <a:ea typeface="黑体" panose="02010609060101010101" pitchFamily="49" charset="-122"/>
                          <a:cs typeface="Arial" panose="020B0604020202020204" pitchFamily="34" charset="0"/>
                        </a:rPr>
                        <a:t>Nicolaas</a:t>
                      </a: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 Bloembergen</a:t>
                      </a:r>
                    </a:p>
                    <a:p>
                      <a:pPr algn="ct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Arthur Schawlow</a:t>
                      </a:r>
                      <a:endParaRPr lang="zh-CN" altLang="en-US" sz="140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zh-CN" altLang="en-US" sz="1400" dirty="0">
                          <a:latin typeface="Arial" panose="020B0604020202020204" pitchFamily="34" charset="0"/>
                          <a:ea typeface="黑体" panose="02010609060101010101" pitchFamily="49" charset="-122"/>
                          <a:cs typeface="Arial" panose="020B0604020202020204" pitchFamily="34" charset="0"/>
                        </a:rPr>
                        <a:t>激光光谱仪</a:t>
                      </a:r>
                    </a:p>
                  </a:txBody>
                  <a:tcPr anchor="ctr"/>
                </a:tc>
                <a:extLst>
                  <a:ext uri="{0D108BD9-81ED-4DB2-BD59-A6C34878D82A}">
                    <a16:rowId xmlns:a16="http://schemas.microsoft.com/office/drawing/2014/main" val="223693154"/>
                  </a:ext>
                </a:extLst>
              </a:tr>
              <a:tr h="333843">
                <a:tc vMerge="1">
                  <a:txBody>
                    <a:bodyPr/>
                    <a:lstStyle/>
                    <a:p>
                      <a:endParaRPr lang="zh-CN" altLang="en-US" dirty="0"/>
                    </a:p>
                  </a:txBody>
                  <a:tcPr/>
                </a:tc>
                <a:tc>
                  <a:txBody>
                    <a:bodyPr/>
                    <a:lstStyle/>
                    <a:p>
                      <a:pPr algn="ctr"/>
                      <a:r>
                        <a:rPr lang="en-US" altLang="zh-CN" sz="1400" dirty="0">
                          <a:latin typeface="Arial" panose="020B0604020202020204" pitchFamily="34" charset="0"/>
                          <a:ea typeface="黑体" panose="02010609060101010101" pitchFamily="49" charset="-122"/>
                          <a:cs typeface="Arial" panose="020B0604020202020204" pitchFamily="34" charset="0"/>
                        </a:rPr>
                        <a:t>1986</a:t>
                      </a:r>
                      <a:endParaRPr lang="zh-CN" altLang="en-US" sz="1400" dirty="0">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Ernst Ruska</a:t>
                      </a:r>
                      <a:endParaRPr lang="zh-CN" altLang="en-US" sz="140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zh-CN" altLang="en-US" sz="1400" dirty="0">
                          <a:latin typeface="Arial" panose="020B0604020202020204" pitchFamily="34" charset="0"/>
                          <a:ea typeface="黑体" panose="02010609060101010101" pitchFamily="49" charset="-122"/>
                          <a:cs typeface="Arial" panose="020B0604020202020204" pitchFamily="34" charset="0"/>
                        </a:rPr>
                        <a:t>电子显微镜</a:t>
                      </a:r>
                    </a:p>
                  </a:txBody>
                  <a:tcPr anchor="ctr"/>
                </a:tc>
                <a:extLst>
                  <a:ext uri="{0D108BD9-81ED-4DB2-BD59-A6C34878D82A}">
                    <a16:rowId xmlns:a16="http://schemas.microsoft.com/office/drawing/2014/main" val="888451996"/>
                  </a:ext>
                </a:extLst>
              </a:tr>
              <a:tr h="196378">
                <a:tc vMerge="1">
                  <a:txBody>
                    <a:bodyPr/>
                    <a:lstStyle/>
                    <a:p>
                      <a:endParaRPr lang="zh-CN" altLang="en-US"/>
                    </a:p>
                  </a:txBody>
                  <a:tcPr/>
                </a:tc>
                <a:tc>
                  <a:txBody>
                    <a:bodyPr/>
                    <a:lstStyle/>
                    <a:p>
                      <a:pPr algn="ctr"/>
                      <a:r>
                        <a:rPr lang="en-US" altLang="zh-CN" sz="1400" dirty="0">
                          <a:latin typeface="Arial" panose="020B0604020202020204" pitchFamily="34" charset="0"/>
                          <a:ea typeface="黑体" panose="02010609060101010101" pitchFamily="49" charset="-122"/>
                          <a:cs typeface="Arial" panose="020B0604020202020204" pitchFamily="34" charset="0"/>
                        </a:rPr>
                        <a:t>1986</a:t>
                      </a:r>
                      <a:endParaRPr lang="zh-CN" altLang="en-US" sz="1400" dirty="0">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Gerd Binning</a:t>
                      </a:r>
                    </a:p>
                    <a:p>
                      <a:pPr algn="ct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Heinrich Rohrer</a:t>
                      </a:r>
                      <a:endParaRPr lang="zh-CN" altLang="en-US" sz="140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zh-CN" altLang="en-US" sz="1400" dirty="0">
                          <a:latin typeface="Arial" panose="020B0604020202020204" pitchFamily="34" charset="0"/>
                          <a:ea typeface="黑体" panose="02010609060101010101" pitchFamily="49" charset="-122"/>
                          <a:cs typeface="Arial" panose="020B0604020202020204" pitchFamily="34" charset="0"/>
                        </a:rPr>
                        <a:t>扫描隧道显微镜</a:t>
                      </a:r>
                    </a:p>
                  </a:txBody>
                  <a:tcPr anchor="ctr"/>
                </a:tc>
                <a:extLst>
                  <a:ext uri="{0D108BD9-81ED-4DB2-BD59-A6C34878D82A}">
                    <a16:rowId xmlns:a16="http://schemas.microsoft.com/office/drawing/2014/main" val="4216416534"/>
                  </a:ext>
                </a:extLst>
              </a:tr>
              <a:tr h="471307">
                <a:tc vMerge="1">
                  <a:txBody>
                    <a:bodyPr/>
                    <a:lstStyle/>
                    <a:p>
                      <a:endParaRPr lang="zh-CN" altLang="en-US" dirty="0"/>
                    </a:p>
                  </a:txBody>
                  <a:tcPr/>
                </a:tc>
                <a:tc>
                  <a:txBody>
                    <a:bodyPr/>
                    <a:lstStyle/>
                    <a:p>
                      <a:pPr algn="ctr"/>
                      <a:r>
                        <a:rPr lang="en-US" altLang="zh-CN" sz="1400" dirty="0">
                          <a:latin typeface="Arial" panose="020B0604020202020204" pitchFamily="34" charset="0"/>
                          <a:ea typeface="黑体" panose="02010609060101010101" pitchFamily="49" charset="-122"/>
                          <a:cs typeface="Arial" panose="020B0604020202020204" pitchFamily="34" charset="0"/>
                        </a:rPr>
                        <a:t>2008</a:t>
                      </a:r>
                      <a:endParaRPr lang="zh-CN" altLang="en-US" sz="1400" dirty="0">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Osamu Shimomura</a:t>
                      </a:r>
                    </a:p>
                    <a:p>
                      <a:pPr algn="ct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Martin </a:t>
                      </a:r>
                      <a:r>
                        <a:rPr lang="en-US" altLang="zh-CN" sz="1400" kern="1200" dirty="0" err="1">
                          <a:solidFill>
                            <a:schemeClr val="dk1"/>
                          </a:solidFill>
                          <a:latin typeface="Arial" panose="020B0604020202020204" pitchFamily="34" charset="0"/>
                          <a:ea typeface="黑体" panose="02010609060101010101" pitchFamily="49" charset="-122"/>
                          <a:cs typeface="Arial" panose="020B0604020202020204" pitchFamily="34" charset="0"/>
                        </a:rPr>
                        <a:t>Chalfie</a:t>
                      </a:r>
                      <a:endPar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p>
                      <a:pPr algn="ct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Roger Y. </a:t>
                      </a:r>
                      <a:r>
                        <a:rPr lang="en-US" altLang="zh-CN" sz="1400" kern="1200" dirty="0" err="1">
                          <a:solidFill>
                            <a:schemeClr val="dk1"/>
                          </a:solidFill>
                          <a:latin typeface="Arial" panose="020B0604020202020204" pitchFamily="34" charset="0"/>
                          <a:ea typeface="黑体" panose="02010609060101010101" pitchFamily="49" charset="-122"/>
                          <a:cs typeface="Arial" panose="020B0604020202020204" pitchFamily="34" charset="0"/>
                        </a:rPr>
                        <a:t>Tsien</a:t>
                      </a:r>
                      <a:endParaRPr lang="zh-CN" altLang="en-US" sz="140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zh-CN" altLang="en-US" sz="1400" dirty="0">
                          <a:latin typeface="Arial" panose="020B0604020202020204" pitchFamily="34" charset="0"/>
                          <a:ea typeface="黑体" panose="02010609060101010101" pitchFamily="49" charset="-122"/>
                          <a:cs typeface="Arial" panose="020B0604020202020204" pitchFamily="34" charset="0"/>
                        </a:rPr>
                        <a:t>绿色荧光蛋白</a:t>
                      </a:r>
                    </a:p>
                  </a:txBody>
                  <a:tcPr anchor="ctr"/>
                </a:tc>
                <a:extLst>
                  <a:ext uri="{0D108BD9-81ED-4DB2-BD59-A6C34878D82A}">
                    <a16:rowId xmlns:a16="http://schemas.microsoft.com/office/drawing/2014/main" val="2411400678"/>
                  </a:ext>
                </a:extLst>
              </a:tr>
              <a:tr h="333843">
                <a:tc vMerge="1">
                  <a:txBody>
                    <a:bodyPr/>
                    <a:lstStyle/>
                    <a:p>
                      <a:pPr algn="ctr"/>
                      <a:endParaRPr lang="zh-CN" altLang="en-US" dirty="0"/>
                    </a:p>
                  </a:txBody>
                  <a:tcPr anchor="ctr"/>
                </a:tc>
                <a:tc>
                  <a:txBody>
                    <a:bodyPr/>
                    <a:lstStyle/>
                    <a:p>
                      <a:pPr algn="ctr"/>
                      <a:r>
                        <a:rPr lang="en-US" altLang="zh-CN" sz="1400" dirty="0">
                          <a:latin typeface="Arial" panose="020B0604020202020204" pitchFamily="34" charset="0"/>
                          <a:ea typeface="黑体" panose="02010609060101010101" pitchFamily="49" charset="-122"/>
                          <a:cs typeface="Arial" panose="020B0604020202020204" pitchFamily="34" charset="0"/>
                        </a:rPr>
                        <a:t>2009</a:t>
                      </a:r>
                      <a:endParaRPr lang="zh-CN" altLang="en-US" sz="1400" dirty="0">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en-US" altLang="zh-CN" sz="1400" kern="1200" dirty="0" err="1">
                          <a:solidFill>
                            <a:schemeClr val="dk1"/>
                          </a:solidFill>
                          <a:latin typeface="Arial" panose="020B0604020202020204" pitchFamily="34" charset="0"/>
                          <a:ea typeface="黑体" panose="02010609060101010101" pitchFamily="49" charset="-122"/>
                          <a:cs typeface="Arial" panose="020B0604020202020204" pitchFamily="34" charset="0"/>
                        </a:rPr>
                        <a:t>Willaed</a:t>
                      </a: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 S. </a:t>
                      </a:r>
                      <a:r>
                        <a:rPr lang="en-US" altLang="zh-CN" sz="1400" kern="1200" dirty="0" err="1">
                          <a:solidFill>
                            <a:schemeClr val="dk1"/>
                          </a:solidFill>
                          <a:latin typeface="Arial" panose="020B0604020202020204" pitchFamily="34" charset="0"/>
                          <a:ea typeface="黑体" panose="02010609060101010101" pitchFamily="49" charset="-122"/>
                          <a:cs typeface="Arial" panose="020B0604020202020204" pitchFamily="34" charset="0"/>
                        </a:rPr>
                        <a:t>Boylean</a:t>
                      </a:r>
                      <a:endPar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p>
                      <a:pPr algn="ct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George Smith</a:t>
                      </a:r>
                      <a:endParaRPr lang="zh-CN" altLang="en-US" sz="140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zh-CN" altLang="en-US"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电荷耦合器件（</a:t>
                      </a: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CCD</a:t>
                      </a:r>
                      <a:r>
                        <a:rPr lang="zh-CN" altLang="en-US"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a:t>
                      </a:r>
                    </a:p>
                  </a:txBody>
                  <a:tcPr anchor="ctr"/>
                </a:tc>
                <a:extLst>
                  <a:ext uri="{0D108BD9-81ED-4DB2-BD59-A6C34878D82A}">
                    <a16:rowId xmlns:a16="http://schemas.microsoft.com/office/drawing/2014/main" val="65091096"/>
                  </a:ext>
                </a:extLst>
              </a:tr>
              <a:tr h="471307">
                <a:tc vMerge="1">
                  <a:txBody>
                    <a:bodyPr/>
                    <a:lstStyle/>
                    <a:p>
                      <a:pPr algn="ctr"/>
                      <a:endParaRPr lang="zh-CN" altLang="en-US" dirty="0"/>
                    </a:p>
                  </a:txBody>
                  <a:tcPr anchor="ctr"/>
                </a:tc>
                <a:tc>
                  <a:txBody>
                    <a:bodyPr/>
                    <a:lstStyle/>
                    <a:p>
                      <a:pPr algn="ctr"/>
                      <a:r>
                        <a:rPr lang="en-US" altLang="zh-CN" sz="1400" dirty="0">
                          <a:latin typeface="Arial" panose="020B0604020202020204" pitchFamily="34" charset="0"/>
                          <a:ea typeface="黑体" panose="02010609060101010101" pitchFamily="49" charset="-122"/>
                          <a:cs typeface="Arial" panose="020B0604020202020204" pitchFamily="34" charset="0"/>
                        </a:rPr>
                        <a:t>2014</a:t>
                      </a:r>
                      <a:endParaRPr lang="zh-CN" altLang="en-US" sz="1400" dirty="0">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Eric Betzig </a:t>
                      </a:r>
                    </a:p>
                    <a:p>
                      <a:pPr marL="0" marR="0" lvl="0" indent="0" algn="ctr" defTabSz="914400" rtl="0" eaLnBrk="1" fontAlgn="auto" latinLnBrk="0" hangingPunct="1">
                        <a:lnSpc>
                          <a:spcPct val="100000"/>
                        </a:lnSpc>
                        <a:spcBef>
                          <a:spcPts val="0"/>
                        </a:spcBef>
                        <a:spcAft>
                          <a:spcPts val="0"/>
                        </a:spcAft>
                        <a:buClrTx/>
                        <a:buSzTx/>
                        <a:buFontTx/>
                        <a:buNone/>
                        <a:tabLst/>
                        <a:defRPr/>
                      </a:pPr>
                      <a:r>
                        <a:rPr lang="sk-SK"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Stefan W. </a:t>
                      </a:r>
                      <a:endPar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sk-SK"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Hell</a:t>
                      </a: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 </a:t>
                      </a:r>
                      <a:r>
                        <a:rPr lang="sk-SK"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William E. Moerner </a:t>
                      </a:r>
                    </a:p>
                  </a:txBody>
                  <a:tcPr anchor="ctr"/>
                </a:tc>
                <a:tc>
                  <a:txBody>
                    <a:bodyPr/>
                    <a:lstStyle/>
                    <a:p>
                      <a:pPr algn="ctr"/>
                      <a:r>
                        <a:rPr lang="zh-CN" altLang="en-US"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超分辨率荧光显微成像</a:t>
                      </a:r>
                    </a:p>
                  </a:txBody>
                  <a:tcPr anchor="ctr"/>
                </a:tc>
                <a:extLst>
                  <a:ext uri="{0D108BD9-81ED-4DB2-BD59-A6C34878D82A}">
                    <a16:rowId xmlns:a16="http://schemas.microsoft.com/office/drawing/2014/main" val="613977797"/>
                  </a:ext>
                </a:extLst>
              </a:tr>
              <a:tr h="471307">
                <a:tc vMerge="1">
                  <a:txBody>
                    <a:bodyPr/>
                    <a:lstStyle/>
                    <a:p>
                      <a:pPr algn="ctr"/>
                      <a:endParaRPr lang="zh-CN" altLang="en-US" dirty="0"/>
                    </a:p>
                  </a:txBody>
                  <a:tcPr anchor="ctr"/>
                </a:tc>
                <a:tc>
                  <a:txBody>
                    <a:bodyPr/>
                    <a:lstStyle/>
                    <a:p>
                      <a:pPr algn="ctr"/>
                      <a:r>
                        <a:rPr lang="en-US" altLang="zh-CN" sz="1400" dirty="0">
                          <a:latin typeface="Arial" panose="020B0604020202020204" pitchFamily="34" charset="0"/>
                          <a:ea typeface="黑体" panose="02010609060101010101" pitchFamily="49" charset="-122"/>
                          <a:cs typeface="Arial" panose="020B0604020202020204" pitchFamily="34" charset="0"/>
                        </a:rPr>
                        <a:t>2017</a:t>
                      </a:r>
                      <a:endParaRPr lang="zh-CN" altLang="en-US" sz="1400" dirty="0">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Jacques </a:t>
                      </a:r>
                      <a:r>
                        <a:rPr lang="en-US" altLang="zh-CN" sz="1400" kern="1200" dirty="0" err="1">
                          <a:solidFill>
                            <a:schemeClr val="dk1"/>
                          </a:solidFill>
                          <a:latin typeface="Arial" panose="020B0604020202020204" pitchFamily="34" charset="0"/>
                          <a:ea typeface="黑体" panose="02010609060101010101" pitchFamily="49" charset="-122"/>
                          <a:cs typeface="Arial" panose="020B0604020202020204" pitchFamily="34" charset="0"/>
                        </a:rPr>
                        <a:t>Dubochet</a:t>
                      </a:r>
                      <a:endPar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p>
                      <a:pPr algn="ct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Joachim Frank</a:t>
                      </a:r>
                    </a:p>
                    <a:p>
                      <a:pPr algn="ctr"/>
                      <a:r>
                        <a:rPr lang="en-US" altLang="zh-CN"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Richard Henderson</a:t>
                      </a:r>
                      <a:endParaRPr lang="zh-CN" altLang="en-US" sz="140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zh-CN" altLang="en-US" sz="1400" kern="1200" dirty="0">
                          <a:solidFill>
                            <a:schemeClr val="dk1"/>
                          </a:solidFill>
                          <a:latin typeface="Arial" panose="020B0604020202020204" pitchFamily="34" charset="0"/>
                          <a:ea typeface="黑体" panose="02010609060101010101" pitchFamily="49" charset="-122"/>
                          <a:cs typeface="Arial" panose="020B0604020202020204" pitchFamily="34" charset="0"/>
                        </a:rPr>
                        <a:t>冷冻电镜</a:t>
                      </a:r>
                    </a:p>
                  </a:txBody>
                  <a:tcPr anchor="ctr"/>
                </a:tc>
                <a:extLst>
                  <a:ext uri="{0D108BD9-81ED-4DB2-BD59-A6C34878D82A}">
                    <a16:rowId xmlns:a16="http://schemas.microsoft.com/office/drawing/2014/main" val="4240954970"/>
                  </a:ext>
                </a:extLst>
              </a:tr>
              <a:tr h="196378">
                <a:tc vMerge="1">
                  <a:txBody>
                    <a:bodyPr/>
                    <a:lstStyle/>
                    <a:p>
                      <a:pPr algn="ctr"/>
                      <a:endParaRPr lang="zh-CN" altLang="en-US" sz="1600" dirty="0">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en-US" altLang="zh-CN" sz="1400" dirty="0" smtClean="0">
                          <a:latin typeface="Arial" panose="020B0604020202020204" pitchFamily="34" charset="0"/>
                          <a:ea typeface="黑体" panose="02010609060101010101" pitchFamily="49" charset="-122"/>
                          <a:cs typeface="Arial" panose="020B0604020202020204" pitchFamily="34" charset="0"/>
                        </a:rPr>
                        <a:t>2018</a:t>
                      </a:r>
                      <a:endParaRPr lang="zh-CN" altLang="en-US" sz="1400" dirty="0">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en-US" altLang="zh-CN" sz="1400" kern="1200" dirty="0" smtClean="0">
                          <a:solidFill>
                            <a:schemeClr val="dk1"/>
                          </a:solidFill>
                          <a:latin typeface="Arial" panose="020B0604020202020204" pitchFamily="34" charset="0"/>
                          <a:ea typeface="黑体" panose="02010609060101010101" pitchFamily="49" charset="-122"/>
                          <a:cs typeface="Arial" panose="020B0604020202020204" pitchFamily="34" charset="0"/>
                        </a:rPr>
                        <a:t>Arthur </a:t>
                      </a:r>
                      <a:r>
                        <a:rPr lang="en-US" altLang="zh-CN" sz="1400" kern="1200" dirty="0" err="1" smtClean="0">
                          <a:solidFill>
                            <a:schemeClr val="dk1"/>
                          </a:solidFill>
                          <a:latin typeface="Arial" panose="020B0604020202020204" pitchFamily="34" charset="0"/>
                          <a:ea typeface="黑体" panose="02010609060101010101" pitchFamily="49" charset="-122"/>
                          <a:cs typeface="Arial" panose="020B0604020202020204" pitchFamily="34" charset="0"/>
                        </a:rPr>
                        <a:t>Ashkin</a:t>
                      </a:r>
                      <a:endParaRPr lang="zh-CN" altLang="en-US" sz="140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txBody>
                  <a:tcPr anchor="ctr"/>
                </a:tc>
                <a:tc>
                  <a:txBody>
                    <a:bodyPr/>
                    <a:lstStyle/>
                    <a:p>
                      <a:pPr algn="ctr"/>
                      <a:r>
                        <a:rPr lang="zh-CN" altLang="en-US" sz="1400" kern="1200" dirty="0" smtClean="0">
                          <a:solidFill>
                            <a:schemeClr val="dk1"/>
                          </a:solidFill>
                          <a:latin typeface="Arial" panose="020B0604020202020204" pitchFamily="34" charset="0"/>
                          <a:ea typeface="黑体" panose="02010609060101010101" pitchFamily="49" charset="-122"/>
                          <a:cs typeface="Arial" panose="020B0604020202020204" pitchFamily="34" charset="0"/>
                        </a:rPr>
                        <a:t>光学镊子</a:t>
                      </a:r>
                      <a:endParaRPr lang="zh-CN" altLang="en-US" sz="140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txBody>
                  <a:tcPr anchor="ctr"/>
                </a:tc>
                <a:extLst>
                  <a:ext uri="{0D108BD9-81ED-4DB2-BD59-A6C34878D82A}">
                    <a16:rowId xmlns:a16="http://schemas.microsoft.com/office/drawing/2014/main" val="2441878492"/>
                  </a:ext>
                </a:extLst>
              </a:tr>
            </a:tbl>
          </a:graphicData>
        </a:graphic>
      </p:graphicFrame>
      <p:sp>
        <p:nvSpPr>
          <p:cNvPr id="6" name="Rectangle 2"/>
          <p:cNvSpPr>
            <a:spLocks noGrp="1" noChangeArrowheads="1"/>
          </p:cNvSpPr>
          <p:nvPr>
            <p:ph type="title"/>
          </p:nvPr>
        </p:nvSpPr>
        <p:spPr>
          <a:xfrm>
            <a:off x="387350" y="-172314"/>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Tree>
    <p:extLst>
      <p:ext uri="{BB962C8B-B14F-4D97-AF65-F5344CB8AC3E}">
        <p14:creationId xmlns:p14="http://schemas.microsoft.com/office/powerpoint/2010/main" val="1804849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218729"/>
            <a:ext cx="8372764" cy="584775"/>
          </a:xfrm>
          <a:prstGeom prst="rect">
            <a:avLst/>
          </a:prstGeom>
        </p:spPr>
        <p:txBody>
          <a:bodyPr wrap="square">
            <a:spAutoFit/>
          </a:bodyPr>
          <a:lstStyle/>
          <a:p>
            <a:pPr marL="255270">
              <a:lnSpc>
                <a:spcPct val="100000"/>
              </a:lnSpc>
            </a:pPr>
            <a:r>
              <a:rPr lang="zh-CN" altLang="en-US" sz="3200" spc="-10" smtClean="0">
                <a:solidFill>
                  <a:srgbClr val="C00000"/>
                </a:solidFill>
                <a:latin typeface="Arial" panose="020B0604020202020204" pitchFamily="34" charset="0"/>
                <a:ea typeface="黑体" panose="02010609060101010101" pitchFamily="49" charset="-122"/>
                <a:cs typeface="Arial" panose="020B0604020202020204" pitchFamily="34" charset="0"/>
              </a:rPr>
              <a:t>近代光学显微镜发展：</a:t>
            </a:r>
            <a:endParaRPr lang="zh-TW" altLang="en-US" sz="2400">
              <a:solidFill>
                <a:srgbClr val="C00000"/>
              </a:solidFill>
              <a:latin typeface="黑体" panose="02010609060101010101" pitchFamily="49" charset="-122"/>
              <a:ea typeface="黑体" panose="02010609060101010101" pitchFamily="49" charset="-122"/>
            </a:endParaRPr>
          </a:p>
        </p:txBody>
      </p:sp>
      <p:sp>
        <p:nvSpPr>
          <p:cNvPr id="14" name="object 3"/>
          <p:cNvSpPr txBox="1"/>
          <p:nvPr/>
        </p:nvSpPr>
        <p:spPr>
          <a:xfrm>
            <a:off x="456636" y="1960642"/>
            <a:ext cx="7757795" cy="2977738"/>
          </a:xfrm>
          <a:prstGeom prst="rect">
            <a:avLst/>
          </a:prstGeom>
        </p:spPr>
        <p:txBody>
          <a:bodyPr vert="horz" wrap="square" lIns="0" tIns="0" rIns="0" bIns="0" rtlCol="0">
            <a:spAutoFit/>
          </a:bodyPr>
          <a:lstStyle/>
          <a:p>
            <a:pPr marL="12700">
              <a:lnSpc>
                <a:spcPct val="100000"/>
              </a:lnSpc>
            </a:pPr>
            <a:r>
              <a:rPr sz="2800" smtClean="0">
                <a:latin typeface="黑体" panose="02010609060101010101" pitchFamily="49" charset="-122"/>
                <a:ea typeface="黑体" panose="02010609060101010101" pitchFamily="49" charset="-122"/>
                <a:cs typeface="華康行"/>
              </a:rPr>
              <a:t>•</a:t>
            </a:r>
            <a:r>
              <a:rPr lang="en-US" sz="2800" smtClean="0">
                <a:latin typeface="黑体" panose="02010609060101010101" pitchFamily="49" charset="-122"/>
                <a:ea typeface="黑体" panose="02010609060101010101" pitchFamily="49" charset="-122"/>
                <a:cs typeface="華康行"/>
              </a:rPr>
              <a:t> </a:t>
            </a:r>
            <a:r>
              <a:rPr sz="2800" smtClean="0">
                <a:latin typeface="黑体" panose="02010609060101010101" pitchFamily="49" charset="-122"/>
                <a:ea typeface="黑体" panose="02010609060101010101" pitchFamily="49" charset="-122"/>
                <a:cs typeface="華康行"/>
              </a:rPr>
              <a:t>请问各位以前有用过显</a:t>
            </a:r>
            <a:r>
              <a:rPr sz="2800" spc="-15" smtClean="0">
                <a:latin typeface="黑体" panose="02010609060101010101" pitchFamily="49" charset="-122"/>
                <a:ea typeface="黑体" panose="02010609060101010101" pitchFamily="49" charset="-122"/>
                <a:cs typeface="華康行"/>
              </a:rPr>
              <a:t>微</a:t>
            </a:r>
            <a:r>
              <a:rPr sz="2800" smtClean="0">
                <a:latin typeface="黑体" panose="02010609060101010101" pitchFamily="49" charset="-122"/>
                <a:ea typeface="黑体" panose="02010609060101010101" pitchFamily="49" charset="-122"/>
                <a:cs typeface="華康行"/>
              </a:rPr>
              <a:t>镜吗？</a:t>
            </a:r>
            <a:endParaRPr sz="2800">
              <a:latin typeface="黑体" panose="02010609060101010101" pitchFamily="49" charset="-122"/>
              <a:ea typeface="黑体" panose="02010609060101010101" pitchFamily="49" charset="-122"/>
              <a:cs typeface="華康行"/>
            </a:endParaRPr>
          </a:p>
          <a:p>
            <a:pPr marL="12700">
              <a:lnSpc>
                <a:spcPct val="100000"/>
              </a:lnSpc>
              <a:spcBef>
                <a:spcPts val="770"/>
              </a:spcBef>
            </a:pPr>
            <a:r>
              <a:rPr sz="2800" spc="5" smtClean="0">
                <a:latin typeface="黑体" panose="02010609060101010101" pitchFamily="49" charset="-122"/>
                <a:ea typeface="黑体" panose="02010609060101010101" pitchFamily="49" charset="-122"/>
                <a:cs typeface="華康行"/>
              </a:rPr>
              <a:t>•</a:t>
            </a:r>
            <a:r>
              <a:rPr lang="en-US" sz="2800" spc="5" smtClean="0">
                <a:latin typeface="黑体" panose="02010609060101010101" pitchFamily="49" charset="-122"/>
                <a:ea typeface="黑体" panose="02010609060101010101" pitchFamily="49" charset="-122"/>
                <a:cs typeface="華康行"/>
              </a:rPr>
              <a:t> </a:t>
            </a:r>
            <a:r>
              <a:rPr sz="2800" spc="5" smtClean="0">
                <a:latin typeface="黑体" panose="02010609060101010101" pitchFamily="49" charset="-122"/>
                <a:ea typeface="黑体" panose="02010609060101010101" pitchFamily="49" charset="-122"/>
                <a:cs typeface="華康行"/>
              </a:rPr>
              <a:t>还记得自己观察了哪些</a:t>
            </a:r>
            <a:r>
              <a:rPr sz="2800" spc="-10" smtClean="0">
                <a:latin typeface="黑体" panose="02010609060101010101" pitchFamily="49" charset="-122"/>
                <a:ea typeface="黑体" panose="02010609060101010101" pitchFamily="49" charset="-122"/>
                <a:cs typeface="華康行"/>
              </a:rPr>
              <a:t>样</a:t>
            </a:r>
            <a:r>
              <a:rPr sz="2800" spc="5" smtClean="0">
                <a:latin typeface="黑体" panose="02010609060101010101" pitchFamily="49" charset="-122"/>
                <a:ea typeface="黑体" panose="02010609060101010101" pitchFamily="49" charset="-122"/>
                <a:cs typeface="華康行"/>
              </a:rPr>
              <a:t>本</a:t>
            </a:r>
            <a:r>
              <a:rPr sz="2800" spc="5" dirty="0">
                <a:latin typeface="黑体" panose="02010609060101010101" pitchFamily="49" charset="-122"/>
                <a:ea typeface="黑体" panose="02010609060101010101" pitchFamily="49" charset="-122"/>
                <a:cs typeface="華康行"/>
              </a:rPr>
              <a:t>？</a:t>
            </a:r>
            <a:endParaRPr sz="2800">
              <a:latin typeface="黑体" panose="02010609060101010101" pitchFamily="49" charset="-122"/>
              <a:ea typeface="黑体" panose="02010609060101010101" pitchFamily="49" charset="-122"/>
              <a:cs typeface="華康行"/>
            </a:endParaRPr>
          </a:p>
          <a:p>
            <a:pPr marR="55880" algn="ctr">
              <a:lnSpc>
                <a:spcPct val="100000"/>
              </a:lnSpc>
              <a:spcBef>
                <a:spcPts val="685"/>
              </a:spcBef>
            </a:pPr>
            <a:r>
              <a:rPr sz="2400" spc="-10" smtClean="0">
                <a:latin typeface="黑体" panose="02010609060101010101" pitchFamily="49" charset="-122"/>
                <a:ea typeface="黑体" panose="02010609060101010101" pitchFamily="49" charset="-122"/>
                <a:cs typeface="華康行"/>
              </a:rPr>
              <a:t>–</a:t>
            </a:r>
            <a:r>
              <a:rPr sz="2400" spc="-5" smtClean="0">
                <a:latin typeface="黑体" panose="02010609060101010101" pitchFamily="49" charset="-122"/>
                <a:ea typeface="黑体" panose="02010609060101010101" pitchFamily="49" charset="-122"/>
                <a:cs typeface="華康行"/>
              </a:rPr>
              <a:t>草履虫，口腔上皮细胞，或是切片</a:t>
            </a:r>
            <a:r>
              <a:rPr sz="2400" spc="0" smtClean="0">
                <a:latin typeface="黑体" panose="02010609060101010101" pitchFamily="49" charset="-122"/>
                <a:ea typeface="黑体" panose="02010609060101010101" pitchFamily="49" charset="-122"/>
                <a:cs typeface="華康行"/>
              </a:rPr>
              <a:t>组</a:t>
            </a:r>
            <a:r>
              <a:rPr sz="2400" spc="-5" smtClean="0">
                <a:latin typeface="黑体" panose="02010609060101010101" pitchFamily="49" charset="-122"/>
                <a:ea typeface="黑体" panose="02010609060101010101" pitchFamily="49" charset="-122"/>
                <a:cs typeface="華康行"/>
              </a:rPr>
              <a:t>织？</a:t>
            </a:r>
            <a:endParaRPr sz="2400">
              <a:latin typeface="黑体" panose="02010609060101010101" pitchFamily="49" charset="-122"/>
              <a:ea typeface="黑体" panose="02010609060101010101" pitchFamily="49" charset="-122"/>
              <a:cs typeface="華康行"/>
            </a:endParaRPr>
          </a:p>
          <a:p>
            <a:pPr marL="12700">
              <a:lnSpc>
                <a:spcPct val="100000"/>
              </a:lnSpc>
              <a:spcBef>
                <a:spcPts val="750"/>
              </a:spcBef>
            </a:pPr>
            <a:r>
              <a:rPr sz="2800" smtClean="0">
                <a:latin typeface="黑体" panose="02010609060101010101" pitchFamily="49" charset="-122"/>
                <a:ea typeface="黑体" panose="02010609060101010101" pitchFamily="49" charset="-122"/>
                <a:cs typeface="華康行"/>
              </a:rPr>
              <a:t>•</a:t>
            </a:r>
            <a:r>
              <a:rPr lang="en-US" sz="2800" smtClean="0">
                <a:latin typeface="黑体" panose="02010609060101010101" pitchFamily="49" charset="-122"/>
                <a:ea typeface="黑体" panose="02010609060101010101" pitchFamily="49" charset="-122"/>
                <a:cs typeface="華康行"/>
              </a:rPr>
              <a:t> </a:t>
            </a:r>
            <a:r>
              <a:rPr sz="2800" smtClean="0">
                <a:latin typeface="黑体" panose="02010609060101010101" pitchFamily="49" charset="-122"/>
                <a:ea typeface="黑体" panose="02010609060101010101" pitchFamily="49" charset="-122"/>
                <a:cs typeface="華康行"/>
              </a:rPr>
              <a:t>猜猜看，如果把我们的</a:t>
            </a:r>
            <a:r>
              <a:rPr sz="2800" spc="-15" smtClean="0">
                <a:latin typeface="黑体" panose="02010609060101010101" pitchFamily="49" charset="-122"/>
                <a:ea typeface="黑体" panose="02010609060101010101" pitchFamily="49" charset="-122"/>
                <a:cs typeface="華康行"/>
              </a:rPr>
              <a:t>手</a:t>
            </a:r>
            <a:r>
              <a:rPr sz="2800" smtClean="0">
                <a:latin typeface="黑体" panose="02010609060101010101" pitchFamily="49" charset="-122"/>
                <a:ea typeface="黑体" panose="02010609060101010101" pitchFamily="49" charset="-122"/>
                <a:cs typeface="華康行"/>
              </a:rPr>
              <a:t>放在</a:t>
            </a:r>
            <a:r>
              <a:rPr sz="2800" spc="-15" smtClean="0">
                <a:latin typeface="黑体" panose="02010609060101010101" pitchFamily="49" charset="-122"/>
                <a:ea typeface="黑体" panose="02010609060101010101" pitchFamily="49" charset="-122"/>
                <a:cs typeface="華康行"/>
              </a:rPr>
              <a:t>显</a:t>
            </a:r>
            <a:r>
              <a:rPr sz="2800" smtClean="0">
                <a:latin typeface="黑体" panose="02010609060101010101" pitchFamily="49" charset="-122"/>
                <a:ea typeface="黑体" panose="02010609060101010101" pitchFamily="49" charset="-122"/>
                <a:cs typeface="華康行"/>
              </a:rPr>
              <a:t>微镜</a:t>
            </a:r>
            <a:r>
              <a:rPr sz="2800" spc="-15" smtClean="0">
                <a:latin typeface="黑体" panose="02010609060101010101" pitchFamily="49" charset="-122"/>
                <a:ea typeface="黑体" panose="02010609060101010101" pitchFamily="49" charset="-122"/>
                <a:cs typeface="華康行"/>
              </a:rPr>
              <a:t>下</a:t>
            </a:r>
            <a:r>
              <a:rPr sz="2800" smtClean="0">
                <a:latin typeface="黑体" panose="02010609060101010101" pitchFamily="49" charset="-122"/>
                <a:ea typeface="黑体" panose="02010609060101010101" pitchFamily="49" charset="-122"/>
                <a:cs typeface="華康行"/>
              </a:rPr>
              <a:t>，</a:t>
            </a:r>
          </a:p>
          <a:p>
            <a:pPr marL="355600">
              <a:lnSpc>
                <a:spcPct val="100000"/>
              </a:lnSpc>
            </a:pPr>
            <a:r>
              <a:rPr sz="2800" spc="5" smtClean="0">
                <a:latin typeface="黑体" panose="02010609060101010101" pitchFamily="49" charset="-122"/>
                <a:ea typeface="黑体" panose="02010609060101010101" pitchFamily="49" charset="-122"/>
                <a:cs typeface="華康行"/>
              </a:rPr>
              <a:t>看得到里面的皮下组织</a:t>
            </a:r>
            <a:r>
              <a:rPr sz="2800" spc="-10" smtClean="0">
                <a:latin typeface="黑体" panose="02010609060101010101" pitchFamily="49" charset="-122"/>
                <a:ea typeface="黑体" panose="02010609060101010101" pitchFamily="49" charset="-122"/>
                <a:cs typeface="華康行"/>
              </a:rPr>
              <a:t>吗</a:t>
            </a:r>
            <a:r>
              <a:rPr sz="2800" spc="5" smtClean="0">
                <a:latin typeface="黑体" panose="02010609060101010101" pitchFamily="49" charset="-122"/>
                <a:ea typeface="黑体" panose="02010609060101010101" pitchFamily="49" charset="-122"/>
                <a:cs typeface="華康行"/>
              </a:rPr>
              <a:t>？</a:t>
            </a:r>
            <a:endParaRPr sz="2800" smtClean="0">
              <a:latin typeface="黑体" panose="02010609060101010101" pitchFamily="49" charset="-122"/>
              <a:ea typeface="黑体" panose="02010609060101010101" pitchFamily="49" charset="-122"/>
              <a:cs typeface="華康行"/>
            </a:endParaRPr>
          </a:p>
          <a:p>
            <a:pPr marL="12700">
              <a:lnSpc>
                <a:spcPts val="3840"/>
              </a:lnSpc>
              <a:spcBef>
                <a:spcPts val="765"/>
              </a:spcBef>
            </a:pPr>
            <a:r>
              <a:rPr sz="2800" smtClean="0">
                <a:latin typeface="黑体" panose="02010609060101010101" pitchFamily="49" charset="-122"/>
                <a:ea typeface="黑体" panose="02010609060101010101" pitchFamily="49" charset="-122"/>
                <a:cs typeface="華康行"/>
              </a:rPr>
              <a:t>•</a:t>
            </a:r>
            <a:r>
              <a:rPr lang="en-US" sz="2800" smtClean="0">
                <a:latin typeface="黑体" panose="02010609060101010101" pitchFamily="49" charset="-122"/>
                <a:ea typeface="黑体" panose="02010609060101010101" pitchFamily="49" charset="-122"/>
                <a:cs typeface="華康行"/>
              </a:rPr>
              <a:t> </a:t>
            </a:r>
            <a:r>
              <a:rPr sz="2800" smtClean="0">
                <a:latin typeface="黑体" panose="02010609060101010101" pitchFamily="49" charset="-122"/>
                <a:ea typeface="黑体" panose="02010609060101010101" pitchFamily="49" charset="-122"/>
                <a:cs typeface="華康行"/>
              </a:rPr>
              <a:t>为什么呢？</a:t>
            </a:r>
            <a:endParaRPr sz="2800">
              <a:latin typeface="黑体" panose="02010609060101010101" pitchFamily="49" charset="-122"/>
              <a:ea typeface="黑体" panose="02010609060101010101" pitchFamily="49" charset="-122"/>
              <a:cs typeface="華康行"/>
            </a:endParaRPr>
          </a:p>
        </p:txBody>
      </p:sp>
      <p:pic>
        <p:nvPicPr>
          <p:cNvPr id="2" name="图片 1"/>
          <p:cNvPicPr>
            <a:picLocks noChangeAspect="1"/>
          </p:cNvPicPr>
          <p:nvPr/>
        </p:nvPicPr>
        <p:blipFill>
          <a:blip r:embed="rId3"/>
          <a:stretch>
            <a:fillRect/>
          </a:stretch>
        </p:blipFill>
        <p:spPr>
          <a:xfrm>
            <a:off x="5334000" y="4005500"/>
            <a:ext cx="3676875" cy="2730568"/>
          </a:xfrm>
          <a:prstGeom prst="rect">
            <a:avLst/>
          </a:prstGeom>
          <a:ln>
            <a:noFill/>
          </a:ln>
          <a:effectLst>
            <a:softEdge rad="112500"/>
          </a:effectLst>
        </p:spPr>
      </p:pic>
    </p:spTree>
    <p:extLst>
      <p:ext uri="{BB962C8B-B14F-4D97-AF65-F5344CB8AC3E}">
        <p14:creationId xmlns:p14="http://schemas.microsoft.com/office/powerpoint/2010/main" val="1502944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218729"/>
            <a:ext cx="8372764" cy="584775"/>
          </a:xfrm>
          <a:prstGeom prst="rect">
            <a:avLst/>
          </a:prstGeom>
        </p:spPr>
        <p:txBody>
          <a:bodyPr wrap="square">
            <a:spAutoFit/>
          </a:bodyPr>
          <a:lstStyle/>
          <a:p>
            <a:pPr marL="255270">
              <a:lnSpc>
                <a:spcPct val="100000"/>
              </a:lnSpc>
            </a:pPr>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为何我们看不到厚组织中的结</a:t>
            </a:r>
            <a:r>
              <a:rPr lang="zh-CN" altLang="en-US" sz="3200" spc="-20">
                <a:solidFill>
                  <a:srgbClr val="C00000"/>
                </a:solidFill>
                <a:latin typeface="Arial" panose="020B0604020202020204" pitchFamily="34" charset="0"/>
                <a:ea typeface="黑体" panose="02010609060101010101" pitchFamily="49" charset="-122"/>
                <a:cs typeface="Arial" panose="020B0604020202020204" pitchFamily="34" charset="0"/>
              </a:rPr>
              <a:t>构</a:t>
            </a:r>
            <a:r>
              <a:rPr lang="zh-CN" altLang="en-US" sz="3200" spc="5">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0" name="矩形 19"/>
          <p:cNvSpPr/>
          <p:nvPr/>
        </p:nvSpPr>
        <p:spPr>
          <a:xfrm>
            <a:off x="6639745" y="1254483"/>
            <a:ext cx="505267" cy="369332"/>
          </a:xfrm>
          <a:prstGeom prst="rect">
            <a:avLst/>
          </a:prstGeom>
        </p:spPr>
        <p:txBody>
          <a:bodyPr wrap="none">
            <a:spAutoFit/>
          </a:bodyPr>
          <a:lstStyle/>
          <a:p>
            <a:pPr marL="12700">
              <a:lnSpc>
                <a:spcPct val="100000"/>
              </a:lnSpc>
              <a:tabLst>
                <a:tab pos="2030730" algn="l"/>
              </a:tabLst>
            </a:pPr>
            <a:r>
              <a:rPr lang="en-US" altLang="zh-CN" smtClean="0">
                <a:solidFill>
                  <a:schemeClr val="bg1"/>
                </a:solidFill>
                <a:latin typeface="Arial" panose="020B0604020202020204" pitchFamily="34" charset="0"/>
                <a:ea typeface="黑体" panose="02010609060101010101" pitchFamily="49" charset="-122"/>
                <a:cs typeface="Arial" panose="020B0604020202020204" pitchFamily="34" charset="0"/>
              </a:rPr>
              <a:t>DF</a:t>
            </a:r>
            <a:endParaRPr lang="en-US" altLang="zh-CN">
              <a:solidFill>
                <a:schemeClr val="bg1"/>
              </a:solidFill>
              <a:latin typeface="Arial" panose="020B0604020202020204" pitchFamily="34" charset="0"/>
              <a:ea typeface="黑体" panose="02010609060101010101" pitchFamily="49" charset="-122"/>
              <a:cs typeface="Arial" panose="020B0604020202020204" pitchFamily="34" charset="0"/>
            </a:endParaRPr>
          </a:p>
        </p:txBody>
      </p:sp>
      <p:sp>
        <p:nvSpPr>
          <p:cNvPr id="6" name="object 3"/>
          <p:cNvSpPr txBox="1">
            <a:spLocks/>
          </p:cNvSpPr>
          <p:nvPr/>
        </p:nvSpPr>
        <p:spPr>
          <a:xfrm>
            <a:off x="263586" y="1511116"/>
            <a:ext cx="5111878" cy="3547766"/>
          </a:xfrm>
          <a:prstGeom prst="rect">
            <a:avLst/>
          </a:prstGeom>
        </p:spPr>
        <p:txBody>
          <a:bodyPr vert="horz" wrap="square" lIns="0" tIns="534035"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90525">
              <a:lnSpc>
                <a:spcPct val="100000"/>
              </a:lnSpc>
            </a:pPr>
            <a:r>
              <a:rPr lang="zh-CN" altLang="en-US" smtClean="0">
                <a:latin typeface="Arial" panose="020B0604020202020204" pitchFamily="34" charset="0"/>
                <a:ea typeface="黑体" panose="02010609060101010101" pitchFamily="49" charset="-122"/>
                <a:cs typeface="Arial" panose="020B0604020202020204" pitchFamily="34" charset="0"/>
              </a:rPr>
              <a:t>不是光穿不过去的问题</a:t>
            </a:r>
          </a:p>
          <a:p>
            <a:pPr marL="390525">
              <a:lnSpc>
                <a:spcPct val="100000"/>
              </a:lnSpc>
              <a:spcBef>
                <a:spcPts val="770"/>
              </a:spcBef>
            </a:pPr>
            <a:r>
              <a:rPr lang="zh-CN" altLang="en-US" spc="5" smtClean="0">
                <a:latin typeface="Arial" panose="020B0604020202020204" pitchFamily="34" charset="0"/>
                <a:ea typeface="黑体" panose="02010609060101010101" pitchFamily="49" charset="-122"/>
                <a:cs typeface="Arial" panose="020B0604020202020204" pitchFamily="34" charset="0"/>
              </a:rPr>
              <a:t>而是不同层的信号混杂</a:t>
            </a:r>
            <a:r>
              <a:rPr lang="zh-CN" altLang="en-US" spc="-10" smtClean="0">
                <a:latin typeface="Arial" panose="020B0604020202020204" pitchFamily="34" charset="0"/>
                <a:ea typeface="黑体" panose="02010609060101010101" pitchFamily="49" charset="-122"/>
                <a:cs typeface="Arial" panose="020B0604020202020204" pitchFamily="34" charset="0"/>
              </a:rPr>
              <a:t>在</a:t>
            </a:r>
            <a:r>
              <a:rPr lang="zh-CN" altLang="en-US" spc="5" smtClean="0">
                <a:latin typeface="Arial" panose="020B0604020202020204" pitchFamily="34" charset="0"/>
                <a:ea typeface="黑体" panose="02010609060101010101" pitchFamily="49" charset="-122"/>
                <a:cs typeface="Arial" panose="020B0604020202020204" pitchFamily="34" charset="0"/>
              </a:rPr>
              <a:t>一</a:t>
            </a:r>
            <a:r>
              <a:rPr lang="zh-CN" altLang="en-US" smtClean="0">
                <a:latin typeface="Arial" panose="020B0604020202020204" pitchFamily="34" charset="0"/>
                <a:ea typeface="黑体" panose="02010609060101010101" pitchFamily="49" charset="-122"/>
                <a:cs typeface="Arial" panose="020B0604020202020204" pitchFamily="34" charset="0"/>
              </a:rPr>
              <a:t>起</a:t>
            </a:r>
            <a:r>
              <a:rPr lang="zh-CN" altLang="en-US" spc="-5" smtClean="0">
                <a:latin typeface="Arial" panose="020B0604020202020204" pitchFamily="34" charset="0"/>
                <a:ea typeface="黑体" panose="02010609060101010101" pitchFamily="49" charset="-122"/>
                <a:cs typeface="Arial" panose="020B0604020202020204" pitchFamily="34" charset="0"/>
              </a:rPr>
              <a:t>，</a:t>
            </a:r>
            <a:r>
              <a:rPr lang="zh-CN" altLang="en-US" smtClean="0">
                <a:solidFill>
                  <a:srgbClr val="C00000"/>
                </a:solidFill>
                <a:latin typeface="Arial" panose="020B0604020202020204" pitchFamily="34" charset="0"/>
                <a:ea typeface="黑体" panose="02010609060101010101" pitchFamily="49" charset="-122"/>
                <a:cs typeface="Arial" panose="020B0604020202020204" pitchFamily="34" charset="0"/>
              </a:rPr>
              <a:t>对</a:t>
            </a:r>
            <a:r>
              <a:rPr lang="zh-CN" altLang="en-US" spc="-5" smtClean="0">
                <a:solidFill>
                  <a:srgbClr val="C00000"/>
                </a:solidFill>
                <a:latin typeface="Arial" panose="020B0604020202020204" pitchFamily="34" charset="0"/>
                <a:ea typeface="黑体" panose="02010609060101010101" pitchFamily="49" charset="-122"/>
                <a:cs typeface="Arial" panose="020B0604020202020204" pitchFamily="34" charset="0"/>
              </a:rPr>
              <a:t>比度</a:t>
            </a:r>
            <a:r>
              <a:rPr lang="zh-CN" altLang="en-US" smtClean="0">
                <a:latin typeface="Arial" panose="020B0604020202020204" pitchFamily="34" charset="0"/>
                <a:ea typeface="黑体" panose="02010609060101010101" pitchFamily="49" charset="-122"/>
                <a:cs typeface="Arial" panose="020B0604020202020204" pitchFamily="34" charset="0"/>
              </a:rPr>
              <a:t>不佳。</a:t>
            </a:r>
          </a:p>
          <a:p>
            <a:pPr marL="390525">
              <a:lnSpc>
                <a:spcPct val="100000"/>
              </a:lnSpc>
              <a:spcBef>
                <a:spcPts val="765"/>
              </a:spcBef>
            </a:pPr>
            <a:r>
              <a:rPr lang="zh-CN" altLang="en-US" smtClean="0">
                <a:latin typeface="Arial" panose="020B0604020202020204" pitchFamily="34" charset="0"/>
                <a:ea typeface="黑体" panose="02010609060101010101" pitchFamily="49" charset="-122"/>
                <a:cs typeface="Arial" panose="020B0604020202020204" pitchFamily="34" charset="0"/>
              </a:rPr>
              <a:t>有没有什么办法可以一</a:t>
            </a:r>
            <a:r>
              <a:rPr lang="zh-CN" altLang="en-US" spc="-15" smtClean="0">
                <a:latin typeface="Arial" panose="020B0604020202020204" pitchFamily="34" charset="0"/>
                <a:ea typeface="黑体" panose="02010609060101010101" pitchFamily="49" charset="-122"/>
                <a:cs typeface="Arial" panose="020B0604020202020204" pitchFamily="34" charset="0"/>
              </a:rPr>
              <a:t>次</a:t>
            </a:r>
            <a:r>
              <a:rPr lang="zh-CN" altLang="en-US" smtClean="0">
                <a:latin typeface="Arial" panose="020B0604020202020204" pitchFamily="34" charset="0"/>
                <a:ea typeface="黑体" panose="02010609060101010101" pitchFamily="49" charset="-122"/>
                <a:cs typeface="Arial" panose="020B0604020202020204" pitchFamily="34" charset="0"/>
              </a:rPr>
              <a:t>只</a:t>
            </a:r>
            <a:r>
              <a:rPr lang="zh-CN" altLang="en-US" spc="5" smtClean="0">
                <a:latin typeface="Arial" panose="020B0604020202020204" pitchFamily="34" charset="0"/>
                <a:ea typeface="黑体" panose="02010609060101010101" pitchFamily="49" charset="-122"/>
                <a:cs typeface="Arial" panose="020B0604020202020204" pitchFamily="34" charset="0"/>
              </a:rPr>
              <a:t>看到一层？</a:t>
            </a:r>
          </a:p>
          <a:p>
            <a:pPr marL="619125" indent="0">
              <a:lnSpc>
                <a:spcPct val="100000"/>
              </a:lnSpc>
              <a:spcBef>
                <a:spcPts val="685"/>
              </a:spcBef>
              <a:buNone/>
            </a:pPr>
            <a:r>
              <a:rPr lang="en-US" altLang="zh-CN" spc="-10" smtClean="0">
                <a:latin typeface="Arial" panose="020B0604020202020204" pitchFamily="34" charset="0"/>
                <a:ea typeface="黑体" panose="02010609060101010101" pitchFamily="49" charset="-122"/>
                <a:cs typeface="Arial" panose="020B0604020202020204" pitchFamily="34" charset="0"/>
              </a:rPr>
              <a:t>– </a:t>
            </a:r>
            <a:r>
              <a:rPr lang="zh-CN" altLang="en-US" spc="-5" smtClean="0">
                <a:latin typeface="Arial" panose="020B0604020202020204" pitchFamily="34" charset="0"/>
                <a:ea typeface="黑体" panose="02010609060101010101" pitchFamily="49" charset="-122"/>
                <a:cs typeface="Arial" panose="020B0604020202020204" pitchFamily="34" charset="0"/>
              </a:rPr>
              <a:t>机械式切片</a:t>
            </a:r>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7" name="object 4"/>
          <p:cNvSpPr/>
          <p:nvPr/>
        </p:nvSpPr>
        <p:spPr>
          <a:xfrm>
            <a:off x="7375525" y="4875276"/>
            <a:ext cx="579755" cy="1327150"/>
          </a:xfrm>
          <a:custGeom>
            <a:avLst/>
            <a:gdLst/>
            <a:ahLst/>
            <a:cxnLst/>
            <a:rect l="l" t="t" r="r" b="b"/>
            <a:pathLst>
              <a:path w="579754" h="1327150">
                <a:moveTo>
                  <a:pt x="289686" y="0"/>
                </a:moveTo>
                <a:lnTo>
                  <a:pt x="0" y="1327086"/>
                </a:lnTo>
                <a:lnTo>
                  <a:pt x="579501" y="1327086"/>
                </a:lnTo>
                <a:lnTo>
                  <a:pt x="289686" y="0"/>
                </a:lnTo>
                <a:close/>
              </a:path>
            </a:pathLst>
          </a:custGeom>
          <a:solidFill>
            <a:srgbClr val="00FF00"/>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8" name="object 5"/>
          <p:cNvSpPr/>
          <p:nvPr/>
        </p:nvSpPr>
        <p:spPr>
          <a:xfrm>
            <a:off x="7378700" y="3789426"/>
            <a:ext cx="576580" cy="1003300"/>
          </a:xfrm>
          <a:custGeom>
            <a:avLst/>
            <a:gdLst/>
            <a:ahLst/>
            <a:cxnLst/>
            <a:rect l="l" t="t" r="r" b="b"/>
            <a:pathLst>
              <a:path w="576579" h="1003300">
                <a:moveTo>
                  <a:pt x="576326" y="0"/>
                </a:moveTo>
                <a:lnTo>
                  <a:pt x="0" y="0"/>
                </a:lnTo>
                <a:lnTo>
                  <a:pt x="288163" y="1003300"/>
                </a:lnTo>
                <a:lnTo>
                  <a:pt x="576326" y="0"/>
                </a:lnTo>
                <a:close/>
              </a:path>
            </a:pathLst>
          </a:custGeom>
          <a:solidFill>
            <a:srgbClr val="00FF00"/>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9" name="object 6"/>
          <p:cNvSpPr/>
          <p:nvPr/>
        </p:nvSpPr>
        <p:spPr>
          <a:xfrm>
            <a:off x="6976871" y="1708404"/>
            <a:ext cx="1391412" cy="618744"/>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0" name="object 7"/>
          <p:cNvSpPr/>
          <p:nvPr/>
        </p:nvSpPr>
        <p:spPr>
          <a:xfrm>
            <a:off x="7024751" y="1733550"/>
            <a:ext cx="1295400" cy="523875"/>
          </a:xfrm>
          <a:custGeom>
            <a:avLst/>
            <a:gdLst/>
            <a:ahLst/>
            <a:cxnLst/>
            <a:rect l="l" t="t" r="r" b="b"/>
            <a:pathLst>
              <a:path w="1295400" h="523875">
                <a:moveTo>
                  <a:pt x="0" y="523875"/>
                </a:moveTo>
                <a:lnTo>
                  <a:pt x="1295400" y="523875"/>
                </a:lnTo>
                <a:lnTo>
                  <a:pt x="1295400" y="0"/>
                </a:lnTo>
                <a:lnTo>
                  <a:pt x="0" y="0"/>
                </a:lnTo>
                <a:lnTo>
                  <a:pt x="0" y="523875"/>
                </a:lnTo>
                <a:close/>
              </a:path>
            </a:pathLst>
          </a:custGeom>
          <a:solidFill>
            <a:srgbClr val="00FF00"/>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1" name="object 8"/>
          <p:cNvSpPr/>
          <p:nvPr/>
        </p:nvSpPr>
        <p:spPr>
          <a:xfrm>
            <a:off x="7024751" y="1733550"/>
            <a:ext cx="1295400" cy="523875"/>
          </a:xfrm>
          <a:custGeom>
            <a:avLst/>
            <a:gdLst/>
            <a:ahLst/>
            <a:cxnLst/>
            <a:rect l="l" t="t" r="r" b="b"/>
            <a:pathLst>
              <a:path w="1295400" h="523875">
                <a:moveTo>
                  <a:pt x="0" y="523875"/>
                </a:moveTo>
                <a:lnTo>
                  <a:pt x="1295400" y="523875"/>
                </a:lnTo>
                <a:lnTo>
                  <a:pt x="1295400" y="0"/>
                </a:lnTo>
                <a:lnTo>
                  <a:pt x="0" y="0"/>
                </a:lnTo>
                <a:lnTo>
                  <a:pt x="0" y="523875"/>
                </a:lnTo>
                <a:close/>
              </a:path>
            </a:pathLst>
          </a:custGeom>
          <a:ln w="9525">
            <a:solidFill>
              <a:srgbClr val="00FF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2" name="object 9"/>
          <p:cNvSpPr/>
          <p:nvPr/>
        </p:nvSpPr>
        <p:spPr>
          <a:xfrm>
            <a:off x="7024751" y="1733550"/>
            <a:ext cx="0" cy="685800"/>
          </a:xfrm>
          <a:custGeom>
            <a:avLst/>
            <a:gdLst/>
            <a:ahLst/>
            <a:cxnLst/>
            <a:rect l="l" t="t" r="r" b="b"/>
            <a:pathLst>
              <a:path h="685800">
                <a:moveTo>
                  <a:pt x="0" y="0"/>
                </a:moveTo>
                <a:lnTo>
                  <a:pt x="0" y="685800"/>
                </a:lnTo>
              </a:path>
            </a:pathLst>
          </a:custGeom>
          <a:ln w="19050">
            <a:solidFill>
              <a:srgbClr val="00FF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3" name="object 10"/>
          <p:cNvSpPr/>
          <p:nvPr/>
        </p:nvSpPr>
        <p:spPr>
          <a:xfrm>
            <a:off x="8320151" y="1733550"/>
            <a:ext cx="0" cy="685800"/>
          </a:xfrm>
          <a:custGeom>
            <a:avLst/>
            <a:gdLst/>
            <a:ahLst/>
            <a:cxnLst/>
            <a:rect l="l" t="t" r="r" b="b"/>
            <a:pathLst>
              <a:path h="685800">
                <a:moveTo>
                  <a:pt x="0" y="0"/>
                </a:moveTo>
                <a:lnTo>
                  <a:pt x="0" y="685800"/>
                </a:lnTo>
              </a:path>
            </a:pathLst>
          </a:custGeom>
          <a:ln w="19050">
            <a:solidFill>
              <a:srgbClr val="00FF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5" name="object 11"/>
          <p:cNvSpPr/>
          <p:nvPr/>
        </p:nvSpPr>
        <p:spPr>
          <a:xfrm>
            <a:off x="5957951" y="4248150"/>
            <a:ext cx="3186430" cy="1371600"/>
          </a:xfrm>
          <a:custGeom>
            <a:avLst/>
            <a:gdLst/>
            <a:ahLst/>
            <a:cxnLst/>
            <a:rect l="l" t="t" r="r" b="b"/>
            <a:pathLst>
              <a:path w="3186429" h="1371600">
                <a:moveTo>
                  <a:pt x="0" y="1371600"/>
                </a:moveTo>
                <a:lnTo>
                  <a:pt x="3186048" y="1371600"/>
                </a:lnTo>
                <a:lnTo>
                  <a:pt x="3186048" y="0"/>
                </a:lnTo>
                <a:lnTo>
                  <a:pt x="0" y="0"/>
                </a:lnTo>
                <a:lnTo>
                  <a:pt x="0" y="1371600"/>
                </a:lnTo>
                <a:close/>
              </a:path>
            </a:pathLst>
          </a:custGeom>
          <a:solidFill>
            <a:srgbClr val="00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6" name="object 12"/>
          <p:cNvSpPr/>
          <p:nvPr/>
        </p:nvSpPr>
        <p:spPr>
          <a:xfrm>
            <a:off x="5957951" y="5619750"/>
            <a:ext cx="3186430" cy="0"/>
          </a:xfrm>
          <a:custGeom>
            <a:avLst/>
            <a:gdLst/>
            <a:ahLst/>
            <a:cxnLst/>
            <a:rect l="l" t="t" r="r" b="b"/>
            <a:pathLst>
              <a:path w="3186429">
                <a:moveTo>
                  <a:pt x="0" y="0"/>
                </a:moveTo>
                <a:lnTo>
                  <a:pt x="3186048" y="0"/>
                </a:lnTo>
              </a:path>
            </a:pathLst>
          </a:custGeom>
          <a:ln w="9525">
            <a:solidFill>
              <a:srgbClr val="80808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7" name="object 13"/>
          <p:cNvSpPr/>
          <p:nvPr/>
        </p:nvSpPr>
        <p:spPr>
          <a:xfrm>
            <a:off x="5957951" y="4248150"/>
            <a:ext cx="3186430" cy="1371600"/>
          </a:xfrm>
          <a:custGeom>
            <a:avLst/>
            <a:gdLst/>
            <a:ahLst/>
            <a:cxnLst/>
            <a:rect l="l" t="t" r="r" b="b"/>
            <a:pathLst>
              <a:path w="3186429" h="1371600">
                <a:moveTo>
                  <a:pt x="3186048" y="0"/>
                </a:moveTo>
                <a:lnTo>
                  <a:pt x="0" y="0"/>
                </a:lnTo>
                <a:lnTo>
                  <a:pt x="0" y="1371600"/>
                </a:lnTo>
              </a:path>
            </a:pathLst>
          </a:custGeom>
          <a:ln w="9525">
            <a:solidFill>
              <a:srgbClr val="80808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8" name="object 14"/>
          <p:cNvSpPr/>
          <p:nvPr/>
        </p:nvSpPr>
        <p:spPr>
          <a:xfrm>
            <a:off x="8015351" y="3638550"/>
            <a:ext cx="0" cy="0"/>
          </a:xfrm>
          <a:custGeom>
            <a:avLst/>
            <a:gdLst/>
            <a:ahLst/>
            <a:cxnLst/>
            <a:rect l="l" t="t" r="r" b="b"/>
            <a:pathLst>
              <a:path>
                <a:moveTo>
                  <a:pt x="0" y="0"/>
                </a:moveTo>
                <a:lnTo>
                  <a:pt x="0" y="0"/>
                </a:lnTo>
              </a:path>
            </a:pathLst>
          </a:custGeom>
          <a:ln w="9525">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9" name="object 15"/>
          <p:cNvSpPr/>
          <p:nvPr/>
        </p:nvSpPr>
        <p:spPr>
          <a:xfrm>
            <a:off x="7329551" y="3638550"/>
            <a:ext cx="193040" cy="609600"/>
          </a:xfrm>
          <a:custGeom>
            <a:avLst/>
            <a:gdLst/>
            <a:ahLst/>
            <a:cxnLst/>
            <a:rect l="l" t="t" r="r" b="b"/>
            <a:pathLst>
              <a:path w="193040" h="609600">
                <a:moveTo>
                  <a:pt x="0" y="0"/>
                </a:moveTo>
                <a:lnTo>
                  <a:pt x="192785" y="609600"/>
                </a:lnTo>
              </a:path>
            </a:pathLst>
          </a:custGeom>
          <a:ln w="19050">
            <a:solidFill>
              <a:srgbClr val="00FF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1" name="object 16"/>
          <p:cNvSpPr/>
          <p:nvPr/>
        </p:nvSpPr>
        <p:spPr>
          <a:xfrm>
            <a:off x="7800975" y="3638550"/>
            <a:ext cx="193040" cy="609600"/>
          </a:xfrm>
          <a:custGeom>
            <a:avLst/>
            <a:gdLst/>
            <a:ahLst/>
            <a:cxnLst/>
            <a:rect l="l" t="t" r="r" b="b"/>
            <a:pathLst>
              <a:path w="193040" h="609600">
                <a:moveTo>
                  <a:pt x="192913" y="0"/>
                </a:moveTo>
                <a:lnTo>
                  <a:pt x="0" y="609600"/>
                </a:lnTo>
              </a:path>
            </a:pathLst>
          </a:custGeom>
          <a:ln w="19049">
            <a:solidFill>
              <a:srgbClr val="00FF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2" name="object 17"/>
          <p:cNvSpPr/>
          <p:nvPr/>
        </p:nvSpPr>
        <p:spPr>
          <a:xfrm>
            <a:off x="7522336" y="4248150"/>
            <a:ext cx="300355" cy="1371600"/>
          </a:xfrm>
          <a:custGeom>
            <a:avLst/>
            <a:gdLst/>
            <a:ahLst/>
            <a:cxnLst/>
            <a:rect l="l" t="t" r="r" b="b"/>
            <a:pathLst>
              <a:path w="300354" h="1371600">
                <a:moveTo>
                  <a:pt x="0" y="0"/>
                </a:moveTo>
                <a:lnTo>
                  <a:pt x="300101" y="1371600"/>
                </a:lnTo>
              </a:path>
            </a:pathLst>
          </a:custGeom>
          <a:ln w="19050">
            <a:solidFill>
              <a:srgbClr val="CC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3" name="object 18"/>
          <p:cNvSpPr/>
          <p:nvPr/>
        </p:nvSpPr>
        <p:spPr>
          <a:xfrm>
            <a:off x="7500873" y="4248150"/>
            <a:ext cx="300355" cy="1371600"/>
          </a:xfrm>
          <a:custGeom>
            <a:avLst/>
            <a:gdLst/>
            <a:ahLst/>
            <a:cxnLst/>
            <a:rect l="l" t="t" r="r" b="b"/>
            <a:pathLst>
              <a:path w="300354" h="1371600">
                <a:moveTo>
                  <a:pt x="300100" y="0"/>
                </a:moveTo>
                <a:lnTo>
                  <a:pt x="0" y="1371600"/>
                </a:lnTo>
              </a:path>
            </a:pathLst>
          </a:custGeom>
          <a:ln w="19050">
            <a:solidFill>
              <a:srgbClr val="CC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5" name="object 19"/>
          <p:cNvSpPr/>
          <p:nvPr/>
        </p:nvSpPr>
        <p:spPr>
          <a:xfrm>
            <a:off x="7813167" y="5617476"/>
            <a:ext cx="178435" cy="612140"/>
          </a:xfrm>
          <a:custGeom>
            <a:avLst/>
            <a:gdLst/>
            <a:ahLst/>
            <a:cxnLst/>
            <a:rect l="l" t="t" r="r" b="b"/>
            <a:pathLst>
              <a:path w="178434" h="612139">
                <a:moveTo>
                  <a:pt x="131835" y="540145"/>
                </a:moveTo>
                <a:lnTo>
                  <a:pt x="104012" y="546988"/>
                </a:lnTo>
                <a:lnTo>
                  <a:pt x="159257" y="611873"/>
                </a:lnTo>
                <a:lnTo>
                  <a:pt x="172690" y="552488"/>
                </a:lnTo>
                <a:lnTo>
                  <a:pt x="134874" y="552488"/>
                </a:lnTo>
                <a:lnTo>
                  <a:pt x="131835" y="540145"/>
                </a:lnTo>
                <a:close/>
              </a:path>
              <a:path w="178434" h="612139">
                <a:moveTo>
                  <a:pt x="150260" y="535613"/>
                </a:moveTo>
                <a:lnTo>
                  <a:pt x="131835" y="540145"/>
                </a:lnTo>
                <a:lnTo>
                  <a:pt x="134874" y="552488"/>
                </a:lnTo>
                <a:lnTo>
                  <a:pt x="153288" y="547928"/>
                </a:lnTo>
                <a:lnTo>
                  <a:pt x="150260" y="535613"/>
                </a:lnTo>
                <a:close/>
              </a:path>
              <a:path w="178434" h="612139">
                <a:moveTo>
                  <a:pt x="178053" y="528777"/>
                </a:moveTo>
                <a:lnTo>
                  <a:pt x="150260" y="535613"/>
                </a:lnTo>
                <a:lnTo>
                  <a:pt x="153288" y="547928"/>
                </a:lnTo>
                <a:lnTo>
                  <a:pt x="134874" y="552488"/>
                </a:lnTo>
                <a:lnTo>
                  <a:pt x="172690" y="552488"/>
                </a:lnTo>
                <a:lnTo>
                  <a:pt x="178053" y="528777"/>
                </a:lnTo>
                <a:close/>
              </a:path>
              <a:path w="178434" h="612139">
                <a:moveTo>
                  <a:pt x="18541" y="0"/>
                </a:moveTo>
                <a:lnTo>
                  <a:pt x="0" y="4546"/>
                </a:lnTo>
                <a:lnTo>
                  <a:pt x="131835" y="540145"/>
                </a:lnTo>
                <a:lnTo>
                  <a:pt x="150260" y="535613"/>
                </a:lnTo>
                <a:lnTo>
                  <a:pt x="18541" y="0"/>
                </a:lnTo>
                <a:close/>
              </a:path>
            </a:pathLst>
          </a:custGeom>
          <a:solidFill>
            <a:srgbClr val="00FF00"/>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6" name="object 20"/>
          <p:cNvSpPr/>
          <p:nvPr/>
        </p:nvSpPr>
        <p:spPr>
          <a:xfrm>
            <a:off x="7332091" y="5617476"/>
            <a:ext cx="178435" cy="612140"/>
          </a:xfrm>
          <a:custGeom>
            <a:avLst/>
            <a:gdLst/>
            <a:ahLst/>
            <a:cxnLst/>
            <a:rect l="l" t="t" r="r" b="b"/>
            <a:pathLst>
              <a:path w="178434" h="612139">
                <a:moveTo>
                  <a:pt x="0" y="528777"/>
                </a:moveTo>
                <a:lnTo>
                  <a:pt x="18795" y="611873"/>
                </a:lnTo>
                <a:lnTo>
                  <a:pt x="69358" y="552488"/>
                </a:lnTo>
                <a:lnTo>
                  <a:pt x="43306" y="552488"/>
                </a:lnTo>
                <a:lnTo>
                  <a:pt x="24764" y="547941"/>
                </a:lnTo>
                <a:lnTo>
                  <a:pt x="27799" y="535614"/>
                </a:lnTo>
                <a:lnTo>
                  <a:pt x="0" y="528777"/>
                </a:lnTo>
                <a:close/>
              </a:path>
              <a:path w="178434" h="612139">
                <a:moveTo>
                  <a:pt x="27799" y="535614"/>
                </a:moveTo>
                <a:lnTo>
                  <a:pt x="24764" y="547941"/>
                </a:lnTo>
                <a:lnTo>
                  <a:pt x="43306" y="552488"/>
                </a:lnTo>
                <a:lnTo>
                  <a:pt x="46335" y="540174"/>
                </a:lnTo>
                <a:lnTo>
                  <a:pt x="27799" y="535614"/>
                </a:lnTo>
                <a:close/>
              </a:path>
              <a:path w="178434" h="612139">
                <a:moveTo>
                  <a:pt x="46335" y="540174"/>
                </a:moveTo>
                <a:lnTo>
                  <a:pt x="43306" y="552488"/>
                </a:lnTo>
                <a:lnTo>
                  <a:pt x="69358" y="552488"/>
                </a:lnTo>
                <a:lnTo>
                  <a:pt x="74040" y="546988"/>
                </a:lnTo>
                <a:lnTo>
                  <a:pt x="46335" y="540174"/>
                </a:lnTo>
                <a:close/>
              </a:path>
              <a:path w="178434" h="612139">
                <a:moveTo>
                  <a:pt x="159638" y="0"/>
                </a:moveTo>
                <a:lnTo>
                  <a:pt x="27799" y="535614"/>
                </a:lnTo>
                <a:lnTo>
                  <a:pt x="46335" y="540174"/>
                </a:lnTo>
                <a:lnTo>
                  <a:pt x="178053" y="4546"/>
                </a:lnTo>
                <a:lnTo>
                  <a:pt x="159638" y="0"/>
                </a:lnTo>
                <a:close/>
              </a:path>
            </a:pathLst>
          </a:custGeom>
          <a:solidFill>
            <a:srgbClr val="00FF00"/>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7" name="object 21"/>
          <p:cNvSpPr/>
          <p:nvPr/>
        </p:nvSpPr>
        <p:spPr>
          <a:xfrm>
            <a:off x="7501001" y="4857750"/>
            <a:ext cx="321945" cy="762000"/>
          </a:xfrm>
          <a:custGeom>
            <a:avLst/>
            <a:gdLst/>
            <a:ahLst/>
            <a:cxnLst/>
            <a:rect l="l" t="t" r="r" b="b"/>
            <a:pathLst>
              <a:path w="321945" h="762000">
                <a:moveTo>
                  <a:pt x="160654" y="0"/>
                </a:moveTo>
                <a:lnTo>
                  <a:pt x="0" y="762000"/>
                </a:lnTo>
                <a:lnTo>
                  <a:pt x="321437" y="762000"/>
                </a:lnTo>
                <a:lnTo>
                  <a:pt x="160654" y="0"/>
                </a:lnTo>
                <a:close/>
              </a:path>
            </a:pathLst>
          </a:custGeom>
          <a:solidFill>
            <a:srgbClr val="CC0000"/>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8" name="object 22"/>
          <p:cNvSpPr/>
          <p:nvPr/>
        </p:nvSpPr>
        <p:spPr>
          <a:xfrm>
            <a:off x="7522336" y="4248150"/>
            <a:ext cx="278765" cy="685800"/>
          </a:xfrm>
          <a:custGeom>
            <a:avLst/>
            <a:gdLst/>
            <a:ahLst/>
            <a:cxnLst/>
            <a:rect l="l" t="t" r="r" b="b"/>
            <a:pathLst>
              <a:path w="278765" h="685800">
                <a:moveTo>
                  <a:pt x="278638" y="0"/>
                </a:moveTo>
                <a:lnTo>
                  <a:pt x="0" y="0"/>
                </a:lnTo>
                <a:lnTo>
                  <a:pt x="139319" y="685800"/>
                </a:lnTo>
                <a:lnTo>
                  <a:pt x="278638" y="0"/>
                </a:lnTo>
                <a:close/>
              </a:path>
            </a:pathLst>
          </a:custGeom>
          <a:solidFill>
            <a:srgbClr val="CC0000"/>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29" name="object 23"/>
          <p:cNvSpPr/>
          <p:nvPr/>
        </p:nvSpPr>
        <p:spPr>
          <a:xfrm>
            <a:off x="6979666" y="3305175"/>
            <a:ext cx="1363091" cy="301625"/>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0" name="object 24"/>
          <p:cNvSpPr/>
          <p:nvPr/>
        </p:nvSpPr>
        <p:spPr>
          <a:xfrm>
            <a:off x="6979666" y="3305175"/>
            <a:ext cx="1363345" cy="301625"/>
          </a:xfrm>
          <a:custGeom>
            <a:avLst/>
            <a:gdLst/>
            <a:ahLst/>
            <a:cxnLst/>
            <a:rect l="l" t="t" r="r" b="b"/>
            <a:pathLst>
              <a:path w="1363345" h="301625">
                <a:moveTo>
                  <a:pt x="0" y="301625"/>
                </a:moveTo>
                <a:lnTo>
                  <a:pt x="1363091" y="301625"/>
                </a:lnTo>
                <a:lnTo>
                  <a:pt x="1363091" y="0"/>
                </a:lnTo>
                <a:lnTo>
                  <a:pt x="0" y="0"/>
                </a:lnTo>
                <a:lnTo>
                  <a:pt x="0" y="301625"/>
                </a:lnTo>
                <a:close/>
              </a:path>
            </a:pathLst>
          </a:custGeom>
          <a:ln w="12700">
            <a:solidFill>
              <a:srgbClr val="BADFE2"/>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1" name="object 25"/>
          <p:cNvSpPr/>
          <p:nvPr/>
        </p:nvSpPr>
        <p:spPr>
          <a:xfrm>
            <a:off x="6784975" y="2257425"/>
            <a:ext cx="1752600" cy="1047750"/>
          </a:xfrm>
          <a:prstGeom prst="rect">
            <a:avLst/>
          </a:prstGeom>
          <a:blipFill>
            <a:blip r:embed="rId5"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2" name="object 26"/>
          <p:cNvSpPr/>
          <p:nvPr/>
        </p:nvSpPr>
        <p:spPr>
          <a:xfrm>
            <a:off x="6784975" y="2257425"/>
            <a:ext cx="1752600" cy="1047750"/>
          </a:xfrm>
          <a:custGeom>
            <a:avLst/>
            <a:gdLst/>
            <a:ahLst/>
            <a:cxnLst/>
            <a:rect l="l" t="t" r="r" b="b"/>
            <a:pathLst>
              <a:path w="1752600" h="1047750">
                <a:moveTo>
                  <a:pt x="0" y="1047750"/>
                </a:moveTo>
                <a:lnTo>
                  <a:pt x="1752600" y="1047750"/>
                </a:lnTo>
                <a:lnTo>
                  <a:pt x="1752600" y="0"/>
                </a:lnTo>
                <a:lnTo>
                  <a:pt x="0" y="0"/>
                </a:lnTo>
                <a:lnTo>
                  <a:pt x="0" y="1047750"/>
                </a:lnTo>
                <a:close/>
              </a:path>
            </a:pathLst>
          </a:custGeom>
          <a:ln w="9525">
            <a:solidFill>
              <a:srgbClr val="BADFE2"/>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3" name="object 27"/>
          <p:cNvSpPr/>
          <p:nvPr/>
        </p:nvSpPr>
        <p:spPr>
          <a:xfrm>
            <a:off x="6979666" y="3590925"/>
            <a:ext cx="1363217" cy="190500"/>
          </a:xfrm>
          <a:prstGeom prst="rect">
            <a:avLst/>
          </a:prstGeom>
          <a:blipFill>
            <a:blip r:embed="rId6"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4" name="object 28"/>
          <p:cNvSpPr/>
          <p:nvPr/>
        </p:nvSpPr>
        <p:spPr>
          <a:xfrm>
            <a:off x="6979666" y="3590925"/>
            <a:ext cx="1363345" cy="190500"/>
          </a:xfrm>
          <a:custGeom>
            <a:avLst/>
            <a:gdLst/>
            <a:ahLst/>
            <a:cxnLst/>
            <a:rect l="l" t="t" r="r" b="b"/>
            <a:pathLst>
              <a:path w="1363345" h="190500">
                <a:moveTo>
                  <a:pt x="0" y="0"/>
                </a:moveTo>
                <a:lnTo>
                  <a:pt x="340867" y="190500"/>
                </a:lnTo>
                <a:lnTo>
                  <a:pt x="1022350" y="190500"/>
                </a:lnTo>
                <a:lnTo>
                  <a:pt x="1363217" y="0"/>
                </a:lnTo>
                <a:lnTo>
                  <a:pt x="0" y="0"/>
                </a:lnTo>
                <a:close/>
              </a:path>
            </a:pathLst>
          </a:custGeom>
          <a:ln w="9525">
            <a:solidFill>
              <a:srgbClr val="BADFE2"/>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5" name="object 29"/>
          <p:cNvSpPr txBox="1"/>
          <p:nvPr/>
        </p:nvSpPr>
        <p:spPr>
          <a:xfrm>
            <a:off x="7309973" y="1848342"/>
            <a:ext cx="808757" cy="369332"/>
          </a:xfrm>
          <a:prstGeom prst="rect">
            <a:avLst/>
          </a:prstGeom>
        </p:spPr>
        <p:txBody>
          <a:bodyPr vert="horz" wrap="square" lIns="0" tIns="0" rIns="0" bIns="0" rtlCol="0">
            <a:spAutoFit/>
          </a:bodyPr>
          <a:lstStyle/>
          <a:p>
            <a:pPr marL="12700">
              <a:lnSpc>
                <a:spcPct val="100000"/>
              </a:lnSpc>
            </a:pPr>
            <a:r>
              <a:rPr sz="2400" spc="-5" dirty="0">
                <a:latin typeface="Arial" panose="020B0604020202020204" pitchFamily="34" charset="0"/>
                <a:ea typeface="黑体" panose="02010609060101010101" pitchFamily="49" charset="-122"/>
                <a:cs typeface="Arial" panose="020B0604020202020204" pitchFamily="34" charset="0"/>
              </a:rPr>
              <a:t>Las</a:t>
            </a:r>
            <a:r>
              <a:rPr sz="2400" spc="-15" dirty="0">
                <a:latin typeface="Arial" panose="020B0604020202020204" pitchFamily="34" charset="0"/>
                <a:ea typeface="黑体" panose="02010609060101010101" pitchFamily="49" charset="-122"/>
                <a:cs typeface="Arial" panose="020B0604020202020204" pitchFamily="34" charset="0"/>
              </a:rPr>
              <a:t>e</a:t>
            </a:r>
            <a:r>
              <a:rPr sz="2400" dirty="0">
                <a:latin typeface="Arial" panose="020B0604020202020204" pitchFamily="34" charset="0"/>
                <a:ea typeface="黑体" panose="02010609060101010101" pitchFamily="49" charset="-122"/>
                <a:cs typeface="Arial" panose="020B0604020202020204" pitchFamily="34" charset="0"/>
              </a:rPr>
              <a:t>r</a:t>
            </a:r>
            <a:endParaRPr sz="2400">
              <a:latin typeface="Arial" panose="020B0604020202020204" pitchFamily="34" charset="0"/>
              <a:ea typeface="黑体" panose="02010609060101010101" pitchFamily="49" charset="-122"/>
              <a:cs typeface="Arial" panose="020B0604020202020204" pitchFamily="34" charset="0"/>
            </a:endParaRPr>
          </a:p>
        </p:txBody>
      </p:sp>
      <p:pic>
        <p:nvPicPr>
          <p:cNvPr id="55298" name="Picture 2" descr="Image result for åç çç"/>
          <p:cNvPicPr>
            <a:picLocks noChangeAspect="1" noChangeArrowheads="1"/>
          </p:cNvPicPr>
          <p:nvPr/>
        </p:nvPicPr>
        <p:blipFill rotWithShape="1">
          <a:blip r:embed="rId7">
            <a:extLst>
              <a:ext uri="{28A0092B-C50C-407E-A947-70E740481C1C}">
                <a14:useLocalDpi xmlns:a14="http://schemas.microsoft.com/office/drawing/2010/main" val="0"/>
              </a:ext>
            </a:extLst>
          </a:blip>
          <a:srcRect l="1" t="53074" r="-1419"/>
          <a:stretch/>
        </p:blipFill>
        <p:spPr bwMode="auto">
          <a:xfrm>
            <a:off x="456636" y="5058882"/>
            <a:ext cx="5416944" cy="1339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290092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a:xfrm>
            <a:off x="457200" y="600853"/>
            <a:ext cx="7886700" cy="1325563"/>
          </a:xfrm>
        </p:spPr>
        <p:txBody>
          <a:bodyPr>
            <a:normAutofit/>
          </a:bodyPr>
          <a:lstStyle/>
          <a:p>
            <a:pPr eaLnBrk="1" hangingPunct="1">
              <a:defRPr/>
            </a:pPr>
            <a:r>
              <a:rPr lang="zh-CN" altLang="en-US" sz="3200" dirty="0">
                <a:latin typeface="黑体" pitchFamily="49" charset="-122"/>
                <a:ea typeface="黑体" pitchFamily="49" charset="-122"/>
              </a:rPr>
              <a:t>倏</a:t>
            </a:r>
            <a:r>
              <a:rPr lang="zh-CN" altLang="en-US" sz="3200" smtClean="0">
                <a:latin typeface="黑体" pitchFamily="49" charset="-122"/>
                <a:ea typeface="黑体" pitchFamily="49" charset="-122"/>
              </a:rPr>
              <a:t>逝</a:t>
            </a:r>
            <a:r>
              <a:rPr lang="zh-TW" altLang="en-US" sz="3200" smtClean="0">
                <a:latin typeface="黑体" pitchFamily="49" charset="-122"/>
                <a:ea typeface="黑体" pitchFamily="49" charset="-122"/>
              </a:rPr>
              <a:t>场</a:t>
            </a:r>
            <a:r>
              <a:rPr lang="zh-CN" altLang="en-US" sz="3200" smtClean="0">
                <a:latin typeface="黑体" pitchFamily="49" charset="-122"/>
                <a:ea typeface="黑体" pitchFamily="49" charset="-122"/>
              </a:rPr>
              <a:t>的应用二：</a:t>
            </a:r>
            <a:endParaRPr lang="en-US" altLang="zh-TW" sz="3200" dirty="0" smtClean="0">
              <a:latin typeface="Arial" pitchFamily="34" charset="0"/>
              <a:ea typeface="黑体" pitchFamily="49" charset="-122"/>
              <a:cs typeface="Arial" pitchFamily="34" charset="0"/>
            </a:endParaRPr>
          </a:p>
        </p:txBody>
      </p:sp>
      <p:sp>
        <p:nvSpPr>
          <p:cNvPr id="8"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dirty="0" smtClean="0">
                <a:solidFill>
                  <a:schemeClr val="tx1"/>
                </a:solidFill>
                <a:latin typeface="方正兰亭粗黑_GBK" panose="02000000000000000000" pitchFamily="2" charset="-122"/>
                <a:ea typeface="方正兰亭粗黑_GBK" panose="02000000000000000000" pitchFamily="2" charset="-122"/>
                <a:cs typeface="+mn-cs"/>
              </a:rPr>
              <a:t>3.1 </a:t>
            </a:r>
            <a:r>
              <a:rPr lang="zh-CN" altLang="en-US" dirty="0" smtClean="0">
                <a:solidFill>
                  <a:schemeClr val="tx1"/>
                </a:solidFill>
                <a:latin typeface="方正兰亭粗黑_GBK" panose="02000000000000000000" pitchFamily="2" charset="-122"/>
                <a:ea typeface="方正兰亭粗黑_GBK" panose="02000000000000000000" pitchFamily="2" charset="-122"/>
                <a:cs typeface="+mn-cs"/>
              </a:rPr>
              <a:t>反射</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与折射</a:t>
            </a:r>
            <a:r>
              <a:rPr lang="en-US" altLang="zh-CN" smtClean="0">
                <a:solidFill>
                  <a:schemeClr val="tx1"/>
                </a:solidFill>
                <a:latin typeface="方正兰亭粗黑_GBK" panose="02000000000000000000" pitchFamily="2" charset="-122"/>
                <a:ea typeface="方正兰亭粗黑_GBK" panose="02000000000000000000" pitchFamily="2" charset="-122"/>
                <a:cs typeface="+mn-cs"/>
              </a:rPr>
              <a:t>-</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回顾</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3" name="矩形 2"/>
          <p:cNvSpPr/>
          <p:nvPr/>
        </p:nvSpPr>
        <p:spPr>
          <a:xfrm>
            <a:off x="0" y="6550223"/>
            <a:ext cx="10566400" cy="307777"/>
          </a:xfrm>
          <a:prstGeom prst="rect">
            <a:avLst/>
          </a:prstGeom>
        </p:spPr>
        <p:txBody>
          <a:bodyPr wrap="square">
            <a:spAutoFit/>
          </a:bodyPr>
          <a:lstStyle/>
          <a:p>
            <a:r>
              <a:rPr kumimoji="1" lang="zh-CN" altLang="en-US" sz="1400" u="sng">
                <a:solidFill>
                  <a:srgbClr val="0033CC"/>
                </a:solidFill>
                <a:latin typeface="Arial" panose="020B0604020202020204" pitchFamily="34" charset="0"/>
                <a:cs typeface="Arial" panose="020B0604020202020204" pitchFamily="34" charset="0"/>
              </a:rPr>
              <a:t>https://www.olympus-lifescience.com.cn/en/microscope-resource/primer/techniques/fluorescence/tirf/tirfintro/</a:t>
            </a:r>
          </a:p>
        </p:txBody>
      </p:sp>
      <p:sp>
        <p:nvSpPr>
          <p:cNvPr id="5" name="矩形 4"/>
          <p:cNvSpPr/>
          <p:nvPr/>
        </p:nvSpPr>
        <p:spPr>
          <a:xfrm>
            <a:off x="457200" y="1539083"/>
            <a:ext cx="8280401" cy="523220"/>
          </a:xfrm>
          <a:prstGeom prst="rect">
            <a:avLst/>
          </a:prstGeom>
        </p:spPr>
        <p:txBody>
          <a:bodyPr wrap="square">
            <a:spAutoFit/>
          </a:bodyPr>
          <a:lstStyle/>
          <a:p>
            <a:r>
              <a:rPr lang="zh-CN" altLang="en-US" sz="2800">
                <a:solidFill>
                  <a:srgbClr val="C00000"/>
                </a:solidFill>
                <a:latin typeface="Arial" panose="020B0604020202020204" pitchFamily="34" charset="0"/>
                <a:ea typeface="黑体" pitchFamily="49" charset="-122"/>
                <a:cs typeface="Arial" panose="020B0604020202020204" pitchFamily="34" charset="0"/>
              </a:rPr>
              <a:t>全内反射荧光显微术</a:t>
            </a:r>
            <a:r>
              <a:rPr lang="en-US" altLang="zh-CN" sz="2800" smtClean="0">
                <a:solidFill>
                  <a:srgbClr val="C00000"/>
                </a:solidFill>
                <a:latin typeface="Arial" panose="020B0604020202020204" pitchFamily="34" charset="0"/>
                <a:ea typeface="黑体" pitchFamily="49" charset="-122"/>
                <a:cs typeface="Arial" panose="020B0604020202020204" pitchFamily="34" charset="0"/>
              </a:rPr>
              <a:t>(TIRF) —— </a:t>
            </a:r>
            <a:r>
              <a:rPr lang="zh-CN" altLang="en-US" sz="2800" smtClean="0">
                <a:solidFill>
                  <a:srgbClr val="C00000"/>
                </a:solidFill>
                <a:latin typeface="Arial" panose="020B0604020202020204" pitchFamily="34" charset="0"/>
                <a:ea typeface="黑体" pitchFamily="49" charset="-122"/>
                <a:cs typeface="Arial" panose="020B0604020202020204" pitchFamily="34" charset="0"/>
              </a:rPr>
              <a:t>只看最底层</a:t>
            </a:r>
            <a:endParaRPr lang="zh-CN" altLang="en-US" sz="2800">
              <a:solidFill>
                <a:srgbClr val="C00000"/>
              </a:solidFill>
              <a:latin typeface="Arial" panose="020B0604020202020204" pitchFamily="34" charset="0"/>
              <a:ea typeface="黑体" pitchFamily="49" charset="-122"/>
              <a:cs typeface="Arial" panose="020B0604020202020204" pitchFamily="34" charset="0"/>
            </a:endParaRPr>
          </a:p>
        </p:txBody>
      </p:sp>
      <p:pic>
        <p:nvPicPr>
          <p:cNvPr id="20482" name="Picture 2" descr="https://www.olympus-lifescience.com.cn/data/olympusmicro/primer/techniques/fluorescence/tirf/images/tirfigure1.jpg?rev=90D4">
            <a:hlinkClick r:id="rId3" action="ppaction://hlinkfile"/>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r="941" b="5215"/>
          <a:stretch/>
        </p:blipFill>
        <p:spPr bwMode="auto">
          <a:xfrm>
            <a:off x="320199" y="2276091"/>
            <a:ext cx="3650668" cy="3784254"/>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4091805" y="2082518"/>
            <a:ext cx="4645796" cy="1200329"/>
          </a:xfrm>
          <a:prstGeom prst="rect">
            <a:avLst/>
          </a:prstGeom>
        </p:spPr>
        <p:txBody>
          <a:bodyPr wrap="square">
            <a:spAutoFit/>
          </a:bodyPr>
          <a:lstStyle/>
          <a:p>
            <a:pPr algn="just"/>
            <a:r>
              <a:rPr lang="zh-CN" altLang="en-US" sz="2400">
                <a:latin typeface="Arial" panose="020B0604020202020204" pitchFamily="34" charset="0"/>
                <a:ea typeface="黑体" pitchFamily="49" charset="-122"/>
                <a:cs typeface="Arial" panose="020B0604020202020204" pitchFamily="34" charset="0"/>
              </a:rPr>
              <a:t>利用全内反射产生的消逝波激发样品</a:t>
            </a:r>
            <a:r>
              <a:rPr lang="en-US" altLang="zh-CN" sz="2400">
                <a:latin typeface="Arial" panose="020B0604020202020204" pitchFamily="34" charset="0"/>
                <a:ea typeface="黑体" pitchFamily="49" charset="-122"/>
                <a:cs typeface="Arial" panose="020B0604020202020204" pitchFamily="34" charset="0"/>
              </a:rPr>
              <a:t>,</a:t>
            </a:r>
            <a:r>
              <a:rPr lang="zh-CN" altLang="en-US" sz="2400">
                <a:latin typeface="Arial" panose="020B0604020202020204" pitchFamily="34" charset="0"/>
                <a:ea typeface="黑体" pitchFamily="49" charset="-122"/>
                <a:cs typeface="Arial" panose="020B0604020202020204" pitchFamily="34" charset="0"/>
              </a:rPr>
              <a:t>使样品表面</a:t>
            </a:r>
            <a:r>
              <a:rPr lang="zh-CN" altLang="en-US" sz="2400">
                <a:solidFill>
                  <a:srgbClr val="C00000"/>
                </a:solidFill>
                <a:latin typeface="Arial" panose="020B0604020202020204" pitchFamily="34" charset="0"/>
                <a:ea typeface="黑体" pitchFamily="49" charset="-122"/>
                <a:cs typeface="Arial" panose="020B0604020202020204" pitchFamily="34" charset="0"/>
              </a:rPr>
              <a:t>数百纳米厚的薄层</a:t>
            </a:r>
            <a:r>
              <a:rPr lang="zh-CN" altLang="en-US" sz="2400">
                <a:latin typeface="Arial" panose="020B0604020202020204" pitchFamily="34" charset="0"/>
                <a:ea typeface="黑体" pitchFamily="49" charset="-122"/>
                <a:cs typeface="Arial" panose="020B0604020202020204" pitchFamily="34" charset="0"/>
              </a:rPr>
              <a:t>内的荧光团受到</a:t>
            </a:r>
            <a:r>
              <a:rPr lang="zh-CN" altLang="en-US" sz="2400" smtClean="0">
                <a:latin typeface="Arial" panose="020B0604020202020204" pitchFamily="34" charset="0"/>
                <a:ea typeface="黑体" pitchFamily="49" charset="-122"/>
                <a:cs typeface="Arial" panose="020B0604020202020204" pitchFamily="34" charset="0"/>
              </a:rPr>
              <a:t>激发进行成像</a:t>
            </a:r>
            <a:endParaRPr lang="zh-CN" altLang="en-US" sz="2400">
              <a:latin typeface="Arial" panose="020B0604020202020204" pitchFamily="34" charset="0"/>
              <a:ea typeface="黑体" pitchFamily="49" charset="-122"/>
              <a:cs typeface="Arial" panose="020B0604020202020204" pitchFamily="34" charset="0"/>
            </a:endParaRPr>
          </a:p>
        </p:txBody>
      </p:sp>
      <p:pic>
        <p:nvPicPr>
          <p:cNvPr id="20484" name="Picture 4" descr="F-actin-TIRF-vs-EPI-FIG.jpg (67136 byt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6508" y="3282847"/>
            <a:ext cx="4348692" cy="2809606"/>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0" y="6364226"/>
            <a:ext cx="4572000" cy="307777"/>
          </a:xfrm>
          <a:prstGeom prst="rect">
            <a:avLst/>
          </a:prstGeom>
        </p:spPr>
        <p:txBody>
          <a:bodyPr>
            <a:spAutoFit/>
          </a:bodyPr>
          <a:lstStyle/>
          <a:p>
            <a:r>
              <a:rPr kumimoji="1" lang="zh-CN" altLang="en-US" sz="1400" u="sng">
                <a:solidFill>
                  <a:srgbClr val="0033CC"/>
                </a:solidFill>
                <a:latin typeface="Arial" panose="020B0604020202020204" pitchFamily="34" charset="0"/>
                <a:cs typeface="Arial" panose="020B0604020202020204" pitchFamily="34" charset="0"/>
              </a:rPr>
              <a:t>http://cammer.net/historical/aif/instructions/tirf/index.htm</a:t>
            </a:r>
          </a:p>
        </p:txBody>
      </p:sp>
    </p:spTree>
    <p:extLst>
      <p:ext uri="{BB962C8B-B14F-4D97-AF65-F5344CB8AC3E}">
        <p14:creationId xmlns:p14="http://schemas.microsoft.com/office/powerpoint/2010/main" val="230773118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218729"/>
            <a:ext cx="8372764" cy="584775"/>
          </a:xfrm>
          <a:prstGeom prst="rect">
            <a:avLst/>
          </a:prstGeom>
        </p:spPr>
        <p:txBody>
          <a:bodyPr wrap="square">
            <a:spAutoFit/>
          </a:bodyPr>
          <a:lstStyle/>
          <a:p>
            <a:pPr marL="255270"/>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file"/>
              </a:rPr>
              <a:t>共聚焦</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file"/>
              </a:rPr>
              <a:t>显微镜（</a:t>
            </a:r>
            <a:r>
              <a:rPr lang="en-US" altLang="zh-CN" sz="320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file"/>
              </a:rPr>
              <a:t>Confocal</a:t>
            </a:r>
            <a:r>
              <a:rPr lang="en-US" altLang="zh-CN" sz="3200" spc="-3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file"/>
              </a:rPr>
              <a:t> </a:t>
            </a:r>
            <a:r>
              <a:rPr lang="en-US" altLang="zh-CN" sz="3200" spc="-5" smtClean="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file"/>
              </a:rPr>
              <a:t>microscopy</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file"/>
              </a:rPr>
              <a:t>）</a:t>
            </a:r>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38" name="object 4"/>
          <p:cNvSpPr/>
          <p:nvPr/>
        </p:nvSpPr>
        <p:spPr>
          <a:xfrm>
            <a:off x="2862359" y="2126332"/>
            <a:ext cx="341630" cy="1619250"/>
          </a:xfrm>
          <a:custGeom>
            <a:avLst/>
            <a:gdLst/>
            <a:ahLst/>
            <a:cxnLst/>
            <a:rect l="l" t="t" r="r" b="b"/>
            <a:pathLst>
              <a:path w="341630" h="1619250">
                <a:moveTo>
                  <a:pt x="170687" y="0"/>
                </a:moveTo>
                <a:lnTo>
                  <a:pt x="129680" y="23528"/>
                </a:lnTo>
                <a:lnTo>
                  <a:pt x="104263" y="63621"/>
                </a:lnTo>
                <a:lnTo>
                  <a:pt x="80792" y="121294"/>
                </a:lnTo>
                <a:lnTo>
                  <a:pt x="59620" y="194883"/>
                </a:lnTo>
                <a:lnTo>
                  <a:pt x="50006" y="237124"/>
                </a:lnTo>
                <a:lnTo>
                  <a:pt x="41099" y="282720"/>
                </a:lnTo>
                <a:lnTo>
                  <a:pt x="32942" y="331460"/>
                </a:lnTo>
                <a:lnTo>
                  <a:pt x="25581" y="383138"/>
                </a:lnTo>
                <a:lnTo>
                  <a:pt x="19058" y="437545"/>
                </a:lnTo>
                <a:lnTo>
                  <a:pt x="13418" y="494472"/>
                </a:lnTo>
                <a:lnTo>
                  <a:pt x="8705" y="553711"/>
                </a:lnTo>
                <a:lnTo>
                  <a:pt x="4962" y="615055"/>
                </a:lnTo>
                <a:lnTo>
                  <a:pt x="2234" y="678293"/>
                </a:lnTo>
                <a:lnTo>
                  <a:pt x="566" y="743219"/>
                </a:lnTo>
                <a:lnTo>
                  <a:pt x="0" y="809625"/>
                </a:lnTo>
                <a:lnTo>
                  <a:pt x="566" y="876011"/>
                </a:lnTo>
                <a:lnTo>
                  <a:pt x="2234" y="940921"/>
                </a:lnTo>
                <a:lnTo>
                  <a:pt x="4962" y="1004145"/>
                </a:lnTo>
                <a:lnTo>
                  <a:pt x="8705" y="1065476"/>
                </a:lnTo>
                <a:lnTo>
                  <a:pt x="13418" y="1124704"/>
                </a:lnTo>
                <a:lnTo>
                  <a:pt x="19058" y="1181621"/>
                </a:lnTo>
                <a:lnTo>
                  <a:pt x="25581" y="1236019"/>
                </a:lnTo>
                <a:lnTo>
                  <a:pt x="32942" y="1287689"/>
                </a:lnTo>
                <a:lnTo>
                  <a:pt x="41099" y="1336423"/>
                </a:lnTo>
                <a:lnTo>
                  <a:pt x="50006" y="1382014"/>
                </a:lnTo>
                <a:lnTo>
                  <a:pt x="59620" y="1424251"/>
                </a:lnTo>
                <a:lnTo>
                  <a:pt x="69896" y="1462927"/>
                </a:lnTo>
                <a:lnTo>
                  <a:pt x="92262" y="1528761"/>
                </a:lnTo>
                <a:lnTo>
                  <a:pt x="116750" y="1577851"/>
                </a:lnTo>
                <a:lnTo>
                  <a:pt x="143009" y="1608527"/>
                </a:lnTo>
                <a:lnTo>
                  <a:pt x="170687" y="1619123"/>
                </a:lnTo>
                <a:lnTo>
                  <a:pt x="184682" y="1616439"/>
                </a:lnTo>
                <a:lnTo>
                  <a:pt x="224625" y="1577851"/>
                </a:lnTo>
                <a:lnTo>
                  <a:pt x="249113" y="1528761"/>
                </a:lnTo>
                <a:lnTo>
                  <a:pt x="271479" y="1462927"/>
                </a:lnTo>
                <a:lnTo>
                  <a:pt x="281755" y="1424251"/>
                </a:lnTo>
                <a:lnTo>
                  <a:pt x="291369" y="1382014"/>
                </a:lnTo>
                <a:lnTo>
                  <a:pt x="300276" y="1336423"/>
                </a:lnTo>
                <a:lnTo>
                  <a:pt x="308433" y="1287689"/>
                </a:lnTo>
                <a:lnTo>
                  <a:pt x="315794" y="1236019"/>
                </a:lnTo>
                <a:lnTo>
                  <a:pt x="322317" y="1181621"/>
                </a:lnTo>
                <a:lnTo>
                  <a:pt x="327957" y="1124704"/>
                </a:lnTo>
                <a:lnTo>
                  <a:pt x="332670" y="1065476"/>
                </a:lnTo>
                <a:lnTo>
                  <a:pt x="336413" y="1004145"/>
                </a:lnTo>
                <a:lnTo>
                  <a:pt x="339141" y="940921"/>
                </a:lnTo>
                <a:lnTo>
                  <a:pt x="340809" y="876011"/>
                </a:lnTo>
                <a:lnTo>
                  <a:pt x="341375" y="809625"/>
                </a:lnTo>
                <a:lnTo>
                  <a:pt x="340809" y="743219"/>
                </a:lnTo>
                <a:lnTo>
                  <a:pt x="339141" y="678293"/>
                </a:lnTo>
                <a:lnTo>
                  <a:pt x="336413" y="615055"/>
                </a:lnTo>
                <a:lnTo>
                  <a:pt x="332670" y="553711"/>
                </a:lnTo>
                <a:lnTo>
                  <a:pt x="327957" y="494472"/>
                </a:lnTo>
                <a:lnTo>
                  <a:pt x="322317" y="437545"/>
                </a:lnTo>
                <a:lnTo>
                  <a:pt x="315794" y="383138"/>
                </a:lnTo>
                <a:lnTo>
                  <a:pt x="308433" y="331460"/>
                </a:lnTo>
                <a:lnTo>
                  <a:pt x="300276" y="282720"/>
                </a:lnTo>
                <a:lnTo>
                  <a:pt x="291369" y="237124"/>
                </a:lnTo>
                <a:lnTo>
                  <a:pt x="281755" y="194883"/>
                </a:lnTo>
                <a:lnTo>
                  <a:pt x="271479" y="156203"/>
                </a:lnTo>
                <a:lnTo>
                  <a:pt x="249113" y="90364"/>
                </a:lnTo>
                <a:lnTo>
                  <a:pt x="224625" y="41272"/>
                </a:lnTo>
                <a:lnTo>
                  <a:pt x="198366" y="10595"/>
                </a:lnTo>
                <a:lnTo>
                  <a:pt x="170687" y="0"/>
                </a:lnTo>
                <a:close/>
              </a:path>
            </a:pathLst>
          </a:custGeom>
          <a:solidFill>
            <a:srgbClr val="99CC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9" name="object 5"/>
          <p:cNvSpPr/>
          <p:nvPr/>
        </p:nvSpPr>
        <p:spPr>
          <a:xfrm>
            <a:off x="2862359" y="2126332"/>
            <a:ext cx="341630" cy="1619250"/>
          </a:xfrm>
          <a:custGeom>
            <a:avLst/>
            <a:gdLst/>
            <a:ahLst/>
            <a:cxnLst/>
            <a:rect l="l" t="t" r="r" b="b"/>
            <a:pathLst>
              <a:path w="341630" h="1619250">
                <a:moveTo>
                  <a:pt x="341375" y="809625"/>
                </a:moveTo>
                <a:lnTo>
                  <a:pt x="340809" y="743219"/>
                </a:lnTo>
                <a:lnTo>
                  <a:pt x="339141" y="678293"/>
                </a:lnTo>
                <a:lnTo>
                  <a:pt x="336413" y="615055"/>
                </a:lnTo>
                <a:lnTo>
                  <a:pt x="332670" y="553711"/>
                </a:lnTo>
                <a:lnTo>
                  <a:pt x="327957" y="494472"/>
                </a:lnTo>
                <a:lnTo>
                  <a:pt x="322317" y="437545"/>
                </a:lnTo>
                <a:lnTo>
                  <a:pt x="315794" y="383138"/>
                </a:lnTo>
                <a:lnTo>
                  <a:pt x="308433" y="331460"/>
                </a:lnTo>
                <a:lnTo>
                  <a:pt x="300276" y="282720"/>
                </a:lnTo>
                <a:lnTo>
                  <a:pt x="291369" y="237124"/>
                </a:lnTo>
                <a:lnTo>
                  <a:pt x="281755" y="194883"/>
                </a:lnTo>
                <a:lnTo>
                  <a:pt x="271479" y="156203"/>
                </a:lnTo>
                <a:lnTo>
                  <a:pt x="249113" y="90364"/>
                </a:lnTo>
                <a:lnTo>
                  <a:pt x="224625" y="41272"/>
                </a:lnTo>
                <a:lnTo>
                  <a:pt x="198366" y="10595"/>
                </a:lnTo>
                <a:lnTo>
                  <a:pt x="170687" y="0"/>
                </a:lnTo>
                <a:lnTo>
                  <a:pt x="156693" y="2683"/>
                </a:lnTo>
                <a:lnTo>
                  <a:pt x="116750" y="41272"/>
                </a:lnTo>
                <a:lnTo>
                  <a:pt x="92262" y="90364"/>
                </a:lnTo>
                <a:lnTo>
                  <a:pt x="69896" y="156203"/>
                </a:lnTo>
                <a:lnTo>
                  <a:pt x="59620" y="194883"/>
                </a:lnTo>
                <a:lnTo>
                  <a:pt x="50006" y="237124"/>
                </a:lnTo>
                <a:lnTo>
                  <a:pt x="41099" y="282720"/>
                </a:lnTo>
                <a:lnTo>
                  <a:pt x="32942" y="331460"/>
                </a:lnTo>
                <a:lnTo>
                  <a:pt x="25581" y="383138"/>
                </a:lnTo>
                <a:lnTo>
                  <a:pt x="19058" y="437545"/>
                </a:lnTo>
                <a:lnTo>
                  <a:pt x="13418" y="494472"/>
                </a:lnTo>
                <a:lnTo>
                  <a:pt x="8705" y="553711"/>
                </a:lnTo>
                <a:lnTo>
                  <a:pt x="4962" y="615055"/>
                </a:lnTo>
                <a:lnTo>
                  <a:pt x="2234" y="678293"/>
                </a:lnTo>
                <a:lnTo>
                  <a:pt x="566" y="743219"/>
                </a:lnTo>
                <a:lnTo>
                  <a:pt x="0" y="809625"/>
                </a:lnTo>
                <a:lnTo>
                  <a:pt x="566" y="876011"/>
                </a:lnTo>
                <a:lnTo>
                  <a:pt x="2234" y="940921"/>
                </a:lnTo>
                <a:lnTo>
                  <a:pt x="4962" y="1004145"/>
                </a:lnTo>
                <a:lnTo>
                  <a:pt x="8705" y="1065476"/>
                </a:lnTo>
                <a:lnTo>
                  <a:pt x="13418" y="1124704"/>
                </a:lnTo>
                <a:lnTo>
                  <a:pt x="19058" y="1181621"/>
                </a:lnTo>
                <a:lnTo>
                  <a:pt x="25581" y="1236019"/>
                </a:lnTo>
                <a:lnTo>
                  <a:pt x="32942" y="1287689"/>
                </a:lnTo>
                <a:lnTo>
                  <a:pt x="41099" y="1336423"/>
                </a:lnTo>
                <a:lnTo>
                  <a:pt x="50006" y="1382014"/>
                </a:lnTo>
                <a:lnTo>
                  <a:pt x="59620" y="1424251"/>
                </a:lnTo>
                <a:lnTo>
                  <a:pt x="69896" y="1462927"/>
                </a:lnTo>
                <a:lnTo>
                  <a:pt x="92262" y="1528761"/>
                </a:lnTo>
                <a:lnTo>
                  <a:pt x="116750" y="1577851"/>
                </a:lnTo>
                <a:lnTo>
                  <a:pt x="143009" y="1608527"/>
                </a:lnTo>
                <a:lnTo>
                  <a:pt x="170687" y="1619123"/>
                </a:lnTo>
                <a:lnTo>
                  <a:pt x="184682" y="1616439"/>
                </a:lnTo>
                <a:lnTo>
                  <a:pt x="224625" y="1577851"/>
                </a:lnTo>
                <a:lnTo>
                  <a:pt x="249113" y="1528761"/>
                </a:lnTo>
                <a:lnTo>
                  <a:pt x="271479" y="1462927"/>
                </a:lnTo>
                <a:lnTo>
                  <a:pt x="281755" y="1424251"/>
                </a:lnTo>
                <a:lnTo>
                  <a:pt x="291369" y="1382014"/>
                </a:lnTo>
                <a:lnTo>
                  <a:pt x="300276" y="1336423"/>
                </a:lnTo>
                <a:lnTo>
                  <a:pt x="308433" y="1287689"/>
                </a:lnTo>
                <a:lnTo>
                  <a:pt x="315794" y="1236019"/>
                </a:lnTo>
                <a:lnTo>
                  <a:pt x="322317" y="1181621"/>
                </a:lnTo>
                <a:lnTo>
                  <a:pt x="327957" y="1124704"/>
                </a:lnTo>
                <a:lnTo>
                  <a:pt x="332670" y="1065476"/>
                </a:lnTo>
                <a:lnTo>
                  <a:pt x="336413" y="1004145"/>
                </a:lnTo>
                <a:lnTo>
                  <a:pt x="339141" y="940921"/>
                </a:lnTo>
                <a:lnTo>
                  <a:pt x="340809" y="876011"/>
                </a:lnTo>
                <a:lnTo>
                  <a:pt x="341375" y="809625"/>
                </a:lnTo>
                <a:close/>
              </a:path>
            </a:pathLst>
          </a:custGeom>
          <a:ln w="38100">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0" name="object 6"/>
          <p:cNvSpPr/>
          <p:nvPr/>
        </p:nvSpPr>
        <p:spPr>
          <a:xfrm>
            <a:off x="5910359" y="2126332"/>
            <a:ext cx="341630" cy="1619250"/>
          </a:xfrm>
          <a:custGeom>
            <a:avLst/>
            <a:gdLst/>
            <a:ahLst/>
            <a:cxnLst/>
            <a:rect l="l" t="t" r="r" b="b"/>
            <a:pathLst>
              <a:path w="341629" h="1619250">
                <a:moveTo>
                  <a:pt x="170687" y="0"/>
                </a:moveTo>
                <a:lnTo>
                  <a:pt x="129680" y="23528"/>
                </a:lnTo>
                <a:lnTo>
                  <a:pt x="104263" y="63621"/>
                </a:lnTo>
                <a:lnTo>
                  <a:pt x="80792" y="121294"/>
                </a:lnTo>
                <a:lnTo>
                  <a:pt x="59620" y="194883"/>
                </a:lnTo>
                <a:lnTo>
                  <a:pt x="50006" y="237124"/>
                </a:lnTo>
                <a:lnTo>
                  <a:pt x="41099" y="282720"/>
                </a:lnTo>
                <a:lnTo>
                  <a:pt x="32942" y="331460"/>
                </a:lnTo>
                <a:lnTo>
                  <a:pt x="25581" y="383138"/>
                </a:lnTo>
                <a:lnTo>
                  <a:pt x="19058" y="437545"/>
                </a:lnTo>
                <a:lnTo>
                  <a:pt x="13418" y="494472"/>
                </a:lnTo>
                <a:lnTo>
                  <a:pt x="8705" y="553711"/>
                </a:lnTo>
                <a:lnTo>
                  <a:pt x="4962" y="615055"/>
                </a:lnTo>
                <a:lnTo>
                  <a:pt x="2234" y="678293"/>
                </a:lnTo>
                <a:lnTo>
                  <a:pt x="566" y="743219"/>
                </a:lnTo>
                <a:lnTo>
                  <a:pt x="0" y="809625"/>
                </a:lnTo>
                <a:lnTo>
                  <a:pt x="566" y="876011"/>
                </a:lnTo>
                <a:lnTo>
                  <a:pt x="2234" y="940921"/>
                </a:lnTo>
                <a:lnTo>
                  <a:pt x="4962" y="1004145"/>
                </a:lnTo>
                <a:lnTo>
                  <a:pt x="8705" y="1065476"/>
                </a:lnTo>
                <a:lnTo>
                  <a:pt x="13418" y="1124704"/>
                </a:lnTo>
                <a:lnTo>
                  <a:pt x="19058" y="1181621"/>
                </a:lnTo>
                <a:lnTo>
                  <a:pt x="25581" y="1236019"/>
                </a:lnTo>
                <a:lnTo>
                  <a:pt x="32942" y="1287689"/>
                </a:lnTo>
                <a:lnTo>
                  <a:pt x="41099" y="1336423"/>
                </a:lnTo>
                <a:lnTo>
                  <a:pt x="50006" y="1382014"/>
                </a:lnTo>
                <a:lnTo>
                  <a:pt x="59620" y="1424251"/>
                </a:lnTo>
                <a:lnTo>
                  <a:pt x="69896" y="1462927"/>
                </a:lnTo>
                <a:lnTo>
                  <a:pt x="92262" y="1528761"/>
                </a:lnTo>
                <a:lnTo>
                  <a:pt x="116750" y="1577851"/>
                </a:lnTo>
                <a:lnTo>
                  <a:pt x="143009" y="1608527"/>
                </a:lnTo>
                <a:lnTo>
                  <a:pt x="170687" y="1619123"/>
                </a:lnTo>
                <a:lnTo>
                  <a:pt x="184682" y="1616439"/>
                </a:lnTo>
                <a:lnTo>
                  <a:pt x="224625" y="1577851"/>
                </a:lnTo>
                <a:lnTo>
                  <a:pt x="249113" y="1528761"/>
                </a:lnTo>
                <a:lnTo>
                  <a:pt x="271479" y="1462927"/>
                </a:lnTo>
                <a:lnTo>
                  <a:pt x="281755" y="1424251"/>
                </a:lnTo>
                <a:lnTo>
                  <a:pt x="291369" y="1382014"/>
                </a:lnTo>
                <a:lnTo>
                  <a:pt x="300276" y="1336423"/>
                </a:lnTo>
                <a:lnTo>
                  <a:pt x="308433" y="1287689"/>
                </a:lnTo>
                <a:lnTo>
                  <a:pt x="315794" y="1236019"/>
                </a:lnTo>
                <a:lnTo>
                  <a:pt x="322317" y="1181621"/>
                </a:lnTo>
                <a:lnTo>
                  <a:pt x="327957" y="1124704"/>
                </a:lnTo>
                <a:lnTo>
                  <a:pt x="332670" y="1065476"/>
                </a:lnTo>
                <a:lnTo>
                  <a:pt x="336413" y="1004145"/>
                </a:lnTo>
                <a:lnTo>
                  <a:pt x="339141" y="940921"/>
                </a:lnTo>
                <a:lnTo>
                  <a:pt x="340809" y="876011"/>
                </a:lnTo>
                <a:lnTo>
                  <a:pt x="341375" y="809625"/>
                </a:lnTo>
                <a:lnTo>
                  <a:pt x="340809" y="743219"/>
                </a:lnTo>
                <a:lnTo>
                  <a:pt x="339141" y="678293"/>
                </a:lnTo>
                <a:lnTo>
                  <a:pt x="336413" y="615055"/>
                </a:lnTo>
                <a:lnTo>
                  <a:pt x="332670" y="553711"/>
                </a:lnTo>
                <a:lnTo>
                  <a:pt x="327957" y="494472"/>
                </a:lnTo>
                <a:lnTo>
                  <a:pt x="322317" y="437545"/>
                </a:lnTo>
                <a:lnTo>
                  <a:pt x="315794" y="383138"/>
                </a:lnTo>
                <a:lnTo>
                  <a:pt x="308433" y="331460"/>
                </a:lnTo>
                <a:lnTo>
                  <a:pt x="300276" y="282720"/>
                </a:lnTo>
                <a:lnTo>
                  <a:pt x="291369" y="237124"/>
                </a:lnTo>
                <a:lnTo>
                  <a:pt x="281755" y="194883"/>
                </a:lnTo>
                <a:lnTo>
                  <a:pt x="271479" y="156203"/>
                </a:lnTo>
                <a:lnTo>
                  <a:pt x="249113" y="90364"/>
                </a:lnTo>
                <a:lnTo>
                  <a:pt x="224625" y="41272"/>
                </a:lnTo>
                <a:lnTo>
                  <a:pt x="198366" y="10595"/>
                </a:lnTo>
                <a:lnTo>
                  <a:pt x="170687" y="0"/>
                </a:lnTo>
                <a:close/>
              </a:path>
            </a:pathLst>
          </a:custGeom>
          <a:solidFill>
            <a:srgbClr val="99CC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1" name="object 7"/>
          <p:cNvSpPr/>
          <p:nvPr/>
        </p:nvSpPr>
        <p:spPr>
          <a:xfrm>
            <a:off x="5910359" y="2126332"/>
            <a:ext cx="341630" cy="1619250"/>
          </a:xfrm>
          <a:custGeom>
            <a:avLst/>
            <a:gdLst/>
            <a:ahLst/>
            <a:cxnLst/>
            <a:rect l="l" t="t" r="r" b="b"/>
            <a:pathLst>
              <a:path w="341629" h="1619250">
                <a:moveTo>
                  <a:pt x="341375" y="809625"/>
                </a:moveTo>
                <a:lnTo>
                  <a:pt x="340809" y="743219"/>
                </a:lnTo>
                <a:lnTo>
                  <a:pt x="339141" y="678293"/>
                </a:lnTo>
                <a:lnTo>
                  <a:pt x="336413" y="615055"/>
                </a:lnTo>
                <a:lnTo>
                  <a:pt x="332670" y="553711"/>
                </a:lnTo>
                <a:lnTo>
                  <a:pt x="327957" y="494472"/>
                </a:lnTo>
                <a:lnTo>
                  <a:pt x="322317" y="437545"/>
                </a:lnTo>
                <a:lnTo>
                  <a:pt x="315794" y="383138"/>
                </a:lnTo>
                <a:lnTo>
                  <a:pt x="308433" y="331460"/>
                </a:lnTo>
                <a:lnTo>
                  <a:pt x="300276" y="282720"/>
                </a:lnTo>
                <a:lnTo>
                  <a:pt x="291369" y="237124"/>
                </a:lnTo>
                <a:lnTo>
                  <a:pt x="281755" y="194883"/>
                </a:lnTo>
                <a:lnTo>
                  <a:pt x="271479" y="156203"/>
                </a:lnTo>
                <a:lnTo>
                  <a:pt x="249113" y="90364"/>
                </a:lnTo>
                <a:lnTo>
                  <a:pt x="224625" y="41272"/>
                </a:lnTo>
                <a:lnTo>
                  <a:pt x="198366" y="10595"/>
                </a:lnTo>
                <a:lnTo>
                  <a:pt x="170687" y="0"/>
                </a:lnTo>
                <a:lnTo>
                  <a:pt x="156693" y="2683"/>
                </a:lnTo>
                <a:lnTo>
                  <a:pt x="116750" y="41272"/>
                </a:lnTo>
                <a:lnTo>
                  <a:pt x="92262" y="90364"/>
                </a:lnTo>
                <a:lnTo>
                  <a:pt x="69896" y="156203"/>
                </a:lnTo>
                <a:lnTo>
                  <a:pt x="59620" y="194883"/>
                </a:lnTo>
                <a:lnTo>
                  <a:pt x="50006" y="237124"/>
                </a:lnTo>
                <a:lnTo>
                  <a:pt x="41099" y="282720"/>
                </a:lnTo>
                <a:lnTo>
                  <a:pt x="32942" y="331460"/>
                </a:lnTo>
                <a:lnTo>
                  <a:pt x="25581" y="383138"/>
                </a:lnTo>
                <a:lnTo>
                  <a:pt x="19058" y="437545"/>
                </a:lnTo>
                <a:lnTo>
                  <a:pt x="13418" y="494472"/>
                </a:lnTo>
                <a:lnTo>
                  <a:pt x="8705" y="553711"/>
                </a:lnTo>
                <a:lnTo>
                  <a:pt x="4962" y="615055"/>
                </a:lnTo>
                <a:lnTo>
                  <a:pt x="2234" y="678293"/>
                </a:lnTo>
                <a:lnTo>
                  <a:pt x="566" y="743219"/>
                </a:lnTo>
                <a:lnTo>
                  <a:pt x="0" y="809625"/>
                </a:lnTo>
                <a:lnTo>
                  <a:pt x="566" y="876011"/>
                </a:lnTo>
                <a:lnTo>
                  <a:pt x="2234" y="940921"/>
                </a:lnTo>
                <a:lnTo>
                  <a:pt x="4962" y="1004145"/>
                </a:lnTo>
                <a:lnTo>
                  <a:pt x="8705" y="1065476"/>
                </a:lnTo>
                <a:lnTo>
                  <a:pt x="13418" y="1124704"/>
                </a:lnTo>
                <a:lnTo>
                  <a:pt x="19058" y="1181621"/>
                </a:lnTo>
                <a:lnTo>
                  <a:pt x="25581" y="1236019"/>
                </a:lnTo>
                <a:lnTo>
                  <a:pt x="32942" y="1287689"/>
                </a:lnTo>
                <a:lnTo>
                  <a:pt x="41099" y="1336423"/>
                </a:lnTo>
                <a:lnTo>
                  <a:pt x="50006" y="1382014"/>
                </a:lnTo>
                <a:lnTo>
                  <a:pt x="59620" y="1424251"/>
                </a:lnTo>
                <a:lnTo>
                  <a:pt x="69896" y="1462927"/>
                </a:lnTo>
                <a:lnTo>
                  <a:pt x="92262" y="1528761"/>
                </a:lnTo>
                <a:lnTo>
                  <a:pt x="116750" y="1577851"/>
                </a:lnTo>
                <a:lnTo>
                  <a:pt x="143009" y="1608527"/>
                </a:lnTo>
                <a:lnTo>
                  <a:pt x="170687" y="1619123"/>
                </a:lnTo>
                <a:lnTo>
                  <a:pt x="184682" y="1616439"/>
                </a:lnTo>
                <a:lnTo>
                  <a:pt x="224625" y="1577851"/>
                </a:lnTo>
                <a:lnTo>
                  <a:pt x="249113" y="1528761"/>
                </a:lnTo>
                <a:lnTo>
                  <a:pt x="271479" y="1462927"/>
                </a:lnTo>
                <a:lnTo>
                  <a:pt x="281755" y="1424251"/>
                </a:lnTo>
                <a:lnTo>
                  <a:pt x="291369" y="1382014"/>
                </a:lnTo>
                <a:lnTo>
                  <a:pt x="300276" y="1336423"/>
                </a:lnTo>
                <a:lnTo>
                  <a:pt x="308433" y="1287689"/>
                </a:lnTo>
                <a:lnTo>
                  <a:pt x="315794" y="1236019"/>
                </a:lnTo>
                <a:lnTo>
                  <a:pt x="322317" y="1181621"/>
                </a:lnTo>
                <a:lnTo>
                  <a:pt x="327957" y="1124704"/>
                </a:lnTo>
                <a:lnTo>
                  <a:pt x="332670" y="1065476"/>
                </a:lnTo>
                <a:lnTo>
                  <a:pt x="336413" y="1004145"/>
                </a:lnTo>
                <a:lnTo>
                  <a:pt x="339141" y="940921"/>
                </a:lnTo>
                <a:lnTo>
                  <a:pt x="340809" y="876011"/>
                </a:lnTo>
                <a:lnTo>
                  <a:pt x="341375" y="809625"/>
                </a:lnTo>
                <a:close/>
              </a:path>
            </a:pathLst>
          </a:custGeom>
          <a:ln w="38100">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2" name="object 8"/>
          <p:cNvSpPr/>
          <p:nvPr/>
        </p:nvSpPr>
        <p:spPr>
          <a:xfrm>
            <a:off x="4270535" y="2202406"/>
            <a:ext cx="685800" cy="1447800"/>
          </a:xfrm>
          <a:custGeom>
            <a:avLst/>
            <a:gdLst/>
            <a:ahLst/>
            <a:cxnLst/>
            <a:rect l="l" t="t" r="r" b="b"/>
            <a:pathLst>
              <a:path w="685800" h="1447800">
                <a:moveTo>
                  <a:pt x="0" y="1447800"/>
                </a:moveTo>
                <a:lnTo>
                  <a:pt x="685800" y="1447800"/>
                </a:lnTo>
                <a:lnTo>
                  <a:pt x="685800" y="0"/>
                </a:lnTo>
                <a:lnTo>
                  <a:pt x="0" y="0"/>
                </a:lnTo>
                <a:lnTo>
                  <a:pt x="0" y="1447800"/>
                </a:lnTo>
                <a:close/>
              </a:path>
            </a:pathLst>
          </a:custGeom>
          <a:solidFill>
            <a:srgbClr val="009999"/>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3" name="object 9"/>
          <p:cNvSpPr/>
          <p:nvPr/>
        </p:nvSpPr>
        <p:spPr>
          <a:xfrm>
            <a:off x="4270535" y="2202406"/>
            <a:ext cx="685800" cy="1447800"/>
          </a:xfrm>
          <a:custGeom>
            <a:avLst/>
            <a:gdLst/>
            <a:ahLst/>
            <a:cxnLst/>
            <a:rect l="l" t="t" r="r" b="b"/>
            <a:pathLst>
              <a:path w="685800" h="1447800">
                <a:moveTo>
                  <a:pt x="0" y="1447800"/>
                </a:moveTo>
                <a:lnTo>
                  <a:pt x="685800" y="1447800"/>
                </a:lnTo>
                <a:lnTo>
                  <a:pt x="685800" y="0"/>
                </a:lnTo>
                <a:lnTo>
                  <a:pt x="0" y="0"/>
                </a:lnTo>
                <a:lnTo>
                  <a:pt x="0" y="1447800"/>
                </a:lnTo>
                <a:close/>
              </a:path>
            </a:pathLst>
          </a:custGeom>
          <a:ln w="38100">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4" name="object 10"/>
          <p:cNvSpPr/>
          <p:nvPr/>
        </p:nvSpPr>
        <p:spPr>
          <a:xfrm>
            <a:off x="841471" y="3040733"/>
            <a:ext cx="0" cy="457200"/>
          </a:xfrm>
          <a:custGeom>
            <a:avLst/>
            <a:gdLst/>
            <a:ahLst/>
            <a:cxnLst/>
            <a:rect l="l" t="t" r="r" b="b"/>
            <a:pathLst>
              <a:path h="457200">
                <a:moveTo>
                  <a:pt x="0" y="0"/>
                </a:moveTo>
                <a:lnTo>
                  <a:pt x="0" y="457200"/>
                </a:lnTo>
              </a:path>
            </a:pathLst>
          </a:custGeom>
          <a:ln w="28575">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5" name="object 11"/>
          <p:cNvSpPr/>
          <p:nvPr/>
        </p:nvSpPr>
        <p:spPr>
          <a:xfrm>
            <a:off x="689071" y="3116933"/>
            <a:ext cx="0" cy="381000"/>
          </a:xfrm>
          <a:custGeom>
            <a:avLst/>
            <a:gdLst/>
            <a:ahLst/>
            <a:cxnLst/>
            <a:rect l="l" t="t" r="r" b="b"/>
            <a:pathLst>
              <a:path h="381000">
                <a:moveTo>
                  <a:pt x="0" y="0"/>
                </a:moveTo>
                <a:lnTo>
                  <a:pt x="0" y="381000"/>
                </a:lnTo>
              </a:path>
            </a:pathLst>
          </a:custGeom>
          <a:ln w="28575">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6" name="object 12"/>
          <p:cNvSpPr/>
          <p:nvPr/>
        </p:nvSpPr>
        <p:spPr>
          <a:xfrm>
            <a:off x="460471" y="2659733"/>
            <a:ext cx="533400" cy="533400"/>
          </a:xfrm>
          <a:custGeom>
            <a:avLst/>
            <a:gdLst/>
            <a:ahLst/>
            <a:cxnLst/>
            <a:rect l="l" t="t" r="r" b="b"/>
            <a:pathLst>
              <a:path w="533400" h="533400">
                <a:moveTo>
                  <a:pt x="266700" y="0"/>
                </a:moveTo>
                <a:lnTo>
                  <a:pt x="223439" y="3489"/>
                </a:lnTo>
                <a:lnTo>
                  <a:pt x="182402" y="13594"/>
                </a:lnTo>
                <a:lnTo>
                  <a:pt x="144135" y="29763"/>
                </a:lnTo>
                <a:lnTo>
                  <a:pt x="109190" y="51450"/>
                </a:lnTo>
                <a:lnTo>
                  <a:pt x="78114" y="78104"/>
                </a:lnTo>
                <a:lnTo>
                  <a:pt x="51457" y="109179"/>
                </a:lnTo>
                <a:lnTo>
                  <a:pt x="29768" y="144124"/>
                </a:lnTo>
                <a:lnTo>
                  <a:pt x="13596" y="182392"/>
                </a:lnTo>
                <a:lnTo>
                  <a:pt x="3490" y="223433"/>
                </a:lnTo>
                <a:lnTo>
                  <a:pt x="0" y="266700"/>
                </a:lnTo>
                <a:lnTo>
                  <a:pt x="884" y="288559"/>
                </a:lnTo>
                <a:lnTo>
                  <a:pt x="7750" y="330758"/>
                </a:lnTo>
                <a:lnTo>
                  <a:pt x="20958" y="370468"/>
                </a:lnTo>
                <a:lnTo>
                  <a:pt x="39957" y="407141"/>
                </a:lnTo>
                <a:lnTo>
                  <a:pt x="64199" y="440224"/>
                </a:lnTo>
                <a:lnTo>
                  <a:pt x="93134" y="469166"/>
                </a:lnTo>
                <a:lnTo>
                  <a:pt x="126213" y="493418"/>
                </a:lnTo>
                <a:lnTo>
                  <a:pt x="162888" y="512427"/>
                </a:lnTo>
                <a:lnTo>
                  <a:pt x="202608" y="525643"/>
                </a:lnTo>
                <a:lnTo>
                  <a:pt x="244826" y="532515"/>
                </a:lnTo>
                <a:lnTo>
                  <a:pt x="266700" y="533400"/>
                </a:lnTo>
                <a:lnTo>
                  <a:pt x="288573" y="532515"/>
                </a:lnTo>
                <a:lnTo>
                  <a:pt x="330791" y="525643"/>
                </a:lnTo>
                <a:lnTo>
                  <a:pt x="370511" y="512427"/>
                </a:lnTo>
                <a:lnTo>
                  <a:pt x="407186" y="493418"/>
                </a:lnTo>
                <a:lnTo>
                  <a:pt x="440265" y="469166"/>
                </a:lnTo>
                <a:lnTo>
                  <a:pt x="469200" y="440224"/>
                </a:lnTo>
                <a:lnTo>
                  <a:pt x="493442" y="407141"/>
                </a:lnTo>
                <a:lnTo>
                  <a:pt x="512441" y="370468"/>
                </a:lnTo>
                <a:lnTo>
                  <a:pt x="525649" y="330758"/>
                </a:lnTo>
                <a:lnTo>
                  <a:pt x="532515" y="288559"/>
                </a:lnTo>
                <a:lnTo>
                  <a:pt x="533400" y="266700"/>
                </a:lnTo>
                <a:lnTo>
                  <a:pt x="532515" y="244822"/>
                </a:lnTo>
                <a:lnTo>
                  <a:pt x="525649" y="202600"/>
                </a:lnTo>
                <a:lnTo>
                  <a:pt x="512441" y="162877"/>
                </a:lnTo>
                <a:lnTo>
                  <a:pt x="493442" y="126202"/>
                </a:lnTo>
                <a:lnTo>
                  <a:pt x="469200" y="93124"/>
                </a:lnTo>
                <a:lnTo>
                  <a:pt x="440265" y="64190"/>
                </a:lnTo>
                <a:lnTo>
                  <a:pt x="407186" y="39951"/>
                </a:lnTo>
                <a:lnTo>
                  <a:pt x="370511" y="20954"/>
                </a:lnTo>
                <a:lnTo>
                  <a:pt x="330791" y="7749"/>
                </a:lnTo>
                <a:lnTo>
                  <a:pt x="288573" y="883"/>
                </a:lnTo>
                <a:lnTo>
                  <a:pt x="266700" y="0"/>
                </a:lnTo>
                <a:close/>
              </a:path>
            </a:pathLst>
          </a:custGeom>
          <a:solidFill>
            <a:srgbClr val="99CC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7" name="object 13"/>
          <p:cNvSpPr/>
          <p:nvPr/>
        </p:nvSpPr>
        <p:spPr>
          <a:xfrm>
            <a:off x="460471" y="2659733"/>
            <a:ext cx="533400" cy="533400"/>
          </a:xfrm>
          <a:custGeom>
            <a:avLst/>
            <a:gdLst/>
            <a:ahLst/>
            <a:cxnLst/>
            <a:rect l="l" t="t" r="r" b="b"/>
            <a:pathLst>
              <a:path w="533400" h="533400">
                <a:moveTo>
                  <a:pt x="533400" y="266700"/>
                </a:moveTo>
                <a:lnTo>
                  <a:pt x="529909" y="223433"/>
                </a:lnTo>
                <a:lnTo>
                  <a:pt x="519803" y="182392"/>
                </a:lnTo>
                <a:lnTo>
                  <a:pt x="503631" y="144124"/>
                </a:lnTo>
                <a:lnTo>
                  <a:pt x="481942" y="109179"/>
                </a:lnTo>
                <a:lnTo>
                  <a:pt x="455285" y="78104"/>
                </a:lnTo>
                <a:lnTo>
                  <a:pt x="424209" y="51450"/>
                </a:lnTo>
                <a:lnTo>
                  <a:pt x="389264" y="29763"/>
                </a:lnTo>
                <a:lnTo>
                  <a:pt x="350997" y="13594"/>
                </a:lnTo>
                <a:lnTo>
                  <a:pt x="309960" y="3489"/>
                </a:lnTo>
                <a:lnTo>
                  <a:pt x="266700" y="0"/>
                </a:lnTo>
                <a:lnTo>
                  <a:pt x="244826" y="883"/>
                </a:lnTo>
                <a:lnTo>
                  <a:pt x="202608" y="7749"/>
                </a:lnTo>
                <a:lnTo>
                  <a:pt x="162888" y="20955"/>
                </a:lnTo>
                <a:lnTo>
                  <a:pt x="126213" y="39951"/>
                </a:lnTo>
                <a:lnTo>
                  <a:pt x="93134" y="64190"/>
                </a:lnTo>
                <a:lnTo>
                  <a:pt x="64199" y="93124"/>
                </a:lnTo>
                <a:lnTo>
                  <a:pt x="39957" y="126202"/>
                </a:lnTo>
                <a:lnTo>
                  <a:pt x="20958" y="162877"/>
                </a:lnTo>
                <a:lnTo>
                  <a:pt x="7750" y="202600"/>
                </a:lnTo>
                <a:lnTo>
                  <a:pt x="884" y="244822"/>
                </a:lnTo>
                <a:lnTo>
                  <a:pt x="0" y="266700"/>
                </a:lnTo>
                <a:lnTo>
                  <a:pt x="884" y="288559"/>
                </a:lnTo>
                <a:lnTo>
                  <a:pt x="7750" y="330758"/>
                </a:lnTo>
                <a:lnTo>
                  <a:pt x="20958" y="370468"/>
                </a:lnTo>
                <a:lnTo>
                  <a:pt x="39957" y="407141"/>
                </a:lnTo>
                <a:lnTo>
                  <a:pt x="64199" y="440224"/>
                </a:lnTo>
                <a:lnTo>
                  <a:pt x="93134" y="469166"/>
                </a:lnTo>
                <a:lnTo>
                  <a:pt x="126213" y="493418"/>
                </a:lnTo>
                <a:lnTo>
                  <a:pt x="162888" y="512427"/>
                </a:lnTo>
                <a:lnTo>
                  <a:pt x="202608" y="525643"/>
                </a:lnTo>
                <a:lnTo>
                  <a:pt x="244826" y="532515"/>
                </a:lnTo>
                <a:lnTo>
                  <a:pt x="266700" y="533400"/>
                </a:lnTo>
                <a:lnTo>
                  <a:pt x="288573" y="532515"/>
                </a:lnTo>
                <a:lnTo>
                  <a:pt x="330791" y="525643"/>
                </a:lnTo>
                <a:lnTo>
                  <a:pt x="370511" y="512427"/>
                </a:lnTo>
                <a:lnTo>
                  <a:pt x="407186" y="493418"/>
                </a:lnTo>
                <a:lnTo>
                  <a:pt x="440265" y="469166"/>
                </a:lnTo>
                <a:lnTo>
                  <a:pt x="469200" y="440224"/>
                </a:lnTo>
                <a:lnTo>
                  <a:pt x="493442" y="407141"/>
                </a:lnTo>
                <a:lnTo>
                  <a:pt x="512441" y="370468"/>
                </a:lnTo>
                <a:lnTo>
                  <a:pt x="525649" y="330758"/>
                </a:lnTo>
                <a:lnTo>
                  <a:pt x="532515" y="288559"/>
                </a:lnTo>
                <a:lnTo>
                  <a:pt x="533400" y="266700"/>
                </a:lnTo>
                <a:close/>
              </a:path>
            </a:pathLst>
          </a:custGeom>
          <a:ln w="28575">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8" name="object 14"/>
          <p:cNvSpPr/>
          <p:nvPr/>
        </p:nvSpPr>
        <p:spPr>
          <a:xfrm>
            <a:off x="670907" y="2815631"/>
            <a:ext cx="214629" cy="309880"/>
          </a:xfrm>
          <a:custGeom>
            <a:avLst/>
            <a:gdLst/>
            <a:ahLst/>
            <a:cxnLst/>
            <a:rect l="l" t="t" r="r" b="b"/>
            <a:pathLst>
              <a:path w="214630" h="309880">
                <a:moveTo>
                  <a:pt x="148339" y="258375"/>
                </a:moveTo>
                <a:lnTo>
                  <a:pt x="164082" y="221840"/>
                </a:lnTo>
                <a:lnTo>
                  <a:pt x="191314" y="182351"/>
                </a:lnTo>
                <a:lnTo>
                  <a:pt x="198843" y="172554"/>
                </a:lnTo>
                <a:lnTo>
                  <a:pt x="206542" y="162314"/>
                </a:lnTo>
                <a:lnTo>
                  <a:pt x="214354" y="151397"/>
                </a:lnTo>
                <a:lnTo>
                  <a:pt x="211950" y="131845"/>
                </a:lnTo>
                <a:lnTo>
                  <a:pt x="209300" y="114382"/>
                </a:lnTo>
                <a:lnTo>
                  <a:pt x="198750" y="72821"/>
                </a:lnTo>
                <a:lnTo>
                  <a:pt x="174427" y="36324"/>
                </a:lnTo>
                <a:lnTo>
                  <a:pt x="131797" y="11466"/>
                </a:lnTo>
                <a:lnTo>
                  <a:pt x="101372" y="0"/>
                </a:lnTo>
                <a:lnTo>
                  <a:pt x="86608" y="225"/>
                </a:lnTo>
                <a:lnTo>
                  <a:pt x="72610" y="159"/>
                </a:lnTo>
                <a:lnTo>
                  <a:pt x="25252" y="6689"/>
                </a:lnTo>
                <a:lnTo>
                  <a:pt x="1142" y="36449"/>
                </a:lnTo>
                <a:lnTo>
                  <a:pt x="0" y="46611"/>
                </a:lnTo>
                <a:lnTo>
                  <a:pt x="1509" y="56633"/>
                </a:lnTo>
                <a:lnTo>
                  <a:pt x="24529" y="92193"/>
                </a:lnTo>
                <a:lnTo>
                  <a:pt x="55760" y="114714"/>
                </a:lnTo>
                <a:lnTo>
                  <a:pt x="18164" y="83750"/>
                </a:lnTo>
                <a:lnTo>
                  <a:pt x="5687" y="124649"/>
                </a:lnTo>
                <a:lnTo>
                  <a:pt x="2499" y="166954"/>
                </a:lnTo>
                <a:lnTo>
                  <a:pt x="26114" y="198227"/>
                </a:lnTo>
                <a:lnTo>
                  <a:pt x="67661" y="206297"/>
                </a:lnTo>
                <a:lnTo>
                  <a:pt x="101034" y="192843"/>
                </a:lnTo>
                <a:lnTo>
                  <a:pt x="100392" y="191635"/>
                </a:lnTo>
                <a:lnTo>
                  <a:pt x="58779" y="192558"/>
                </a:lnTo>
                <a:lnTo>
                  <a:pt x="18164" y="199701"/>
                </a:lnTo>
                <a:lnTo>
                  <a:pt x="8285" y="239640"/>
                </a:lnTo>
                <a:lnTo>
                  <a:pt x="16669" y="279340"/>
                </a:lnTo>
                <a:lnTo>
                  <a:pt x="30982" y="298821"/>
                </a:lnTo>
                <a:lnTo>
                  <a:pt x="40840" y="309527"/>
                </a:lnTo>
              </a:path>
            </a:pathLst>
          </a:custGeom>
          <a:ln w="28575">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9" name="object 15"/>
          <p:cNvSpPr/>
          <p:nvPr/>
        </p:nvSpPr>
        <p:spPr>
          <a:xfrm>
            <a:off x="8602251" y="2216757"/>
            <a:ext cx="393065" cy="567055"/>
          </a:xfrm>
          <a:custGeom>
            <a:avLst/>
            <a:gdLst/>
            <a:ahLst/>
            <a:cxnLst/>
            <a:rect l="l" t="t" r="r" b="b"/>
            <a:pathLst>
              <a:path w="393065" h="567055">
                <a:moveTo>
                  <a:pt x="0" y="0"/>
                </a:moveTo>
                <a:lnTo>
                  <a:pt x="65742" y="17962"/>
                </a:lnTo>
                <a:lnTo>
                  <a:pt x="127353" y="47061"/>
                </a:lnTo>
                <a:lnTo>
                  <a:pt x="184176" y="86347"/>
                </a:lnTo>
                <a:lnTo>
                  <a:pt x="235553" y="134873"/>
                </a:lnTo>
                <a:lnTo>
                  <a:pt x="280828" y="191690"/>
                </a:lnTo>
                <a:lnTo>
                  <a:pt x="319345" y="255849"/>
                </a:lnTo>
                <a:lnTo>
                  <a:pt x="335863" y="290385"/>
                </a:lnTo>
                <a:lnTo>
                  <a:pt x="350445" y="326400"/>
                </a:lnTo>
                <a:lnTo>
                  <a:pt x="363009" y="363777"/>
                </a:lnTo>
                <a:lnTo>
                  <a:pt x="373473" y="402396"/>
                </a:lnTo>
                <a:lnTo>
                  <a:pt x="381754" y="442140"/>
                </a:lnTo>
                <a:lnTo>
                  <a:pt x="387771" y="482888"/>
                </a:lnTo>
                <a:lnTo>
                  <a:pt x="391442" y="524524"/>
                </a:lnTo>
                <a:lnTo>
                  <a:pt x="392683" y="566927"/>
                </a:lnTo>
              </a:path>
            </a:pathLst>
          </a:custGeom>
          <a:ln w="28575">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50" name="object 16"/>
          <p:cNvSpPr/>
          <p:nvPr/>
        </p:nvSpPr>
        <p:spPr>
          <a:xfrm>
            <a:off x="8626635" y="2783684"/>
            <a:ext cx="368300" cy="561975"/>
          </a:xfrm>
          <a:custGeom>
            <a:avLst/>
            <a:gdLst/>
            <a:ahLst/>
            <a:cxnLst/>
            <a:rect l="l" t="t" r="r" b="b"/>
            <a:pathLst>
              <a:path w="368300" h="561975">
                <a:moveTo>
                  <a:pt x="0" y="561848"/>
                </a:moveTo>
                <a:lnTo>
                  <a:pt x="62344" y="540533"/>
                </a:lnTo>
                <a:lnTo>
                  <a:pt x="120526" y="509170"/>
                </a:lnTo>
                <a:lnTo>
                  <a:pt x="173980" y="468620"/>
                </a:lnTo>
                <a:lnTo>
                  <a:pt x="222142" y="419746"/>
                </a:lnTo>
                <a:lnTo>
                  <a:pt x="264445" y="363410"/>
                </a:lnTo>
                <a:lnTo>
                  <a:pt x="300325" y="300475"/>
                </a:lnTo>
                <a:lnTo>
                  <a:pt x="329216" y="231804"/>
                </a:lnTo>
                <a:lnTo>
                  <a:pt x="350552" y="158260"/>
                </a:lnTo>
                <a:lnTo>
                  <a:pt x="358211" y="119929"/>
                </a:lnTo>
                <a:lnTo>
                  <a:pt x="363768" y="80704"/>
                </a:lnTo>
                <a:lnTo>
                  <a:pt x="367155" y="40691"/>
                </a:lnTo>
                <a:lnTo>
                  <a:pt x="368300" y="0"/>
                </a:lnTo>
              </a:path>
            </a:pathLst>
          </a:custGeom>
          <a:ln w="28575">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51" name="object 17"/>
          <p:cNvSpPr/>
          <p:nvPr/>
        </p:nvSpPr>
        <p:spPr>
          <a:xfrm>
            <a:off x="7394735" y="2900905"/>
            <a:ext cx="0" cy="685800"/>
          </a:xfrm>
          <a:custGeom>
            <a:avLst/>
            <a:gdLst/>
            <a:ahLst/>
            <a:cxnLst/>
            <a:rect l="l" t="t" r="r" b="b"/>
            <a:pathLst>
              <a:path h="685800">
                <a:moveTo>
                  <a:pt x="0" y="0"/>
                </a:moveTo>
                <a:lnTo>
                  <a:pt x="0" y="685800"/>
                </a:lnTo>
              </a:path>
            </a:pathLst>
          </a:custGeom>
          <a:ln w="76200">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52" name="object 18"/>
          <p:cNvSpPr/>
          <p:nvPr/>
        </p:nvSpPr>
        <p:spPr>
          <a:xfrm>
            <a:off x="6023135" y="2278732"/>
            <a:ext cx="2743200" cy="1143000"/>
          </a:xfrm>
          <a:custGeom>
            <a:avLst/>
            <a:gdLst/>
            <a:ahLst/>
            <a:cxnLst/>
            <a:rect l="l" t="t" r="r" b="b"/>
            <a:pathLst>
              <a:path w="2743200" h="1143000">
                <a:moveTo>
                  <a:pt x="2743200" y="0"/>
                </a:moveTo>
                <a:lnTo>
                  <a:pt x="0" y="1143000"/>
                </a:lnTo>
              </a:path>
            </a:pathLst>
          </a:custGeom>
          <a:ln w="38100">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53" name="object 19"/>
          <p:cNvSpPr/>
          <p:nvPr/>
        </p:nvSpPr>
        <p:spPr>
          <a:xfrm>
            <a:off x="6023135" y="2354933"/>
            <a:ext cx="2743200" cy="990600"/>
          </a:xfrm>
          <a:custGeom>
            <a:avLst/>
            <a:gdLst/>
            <a:ahLst/>
            <a:cxnLst/>
            <a:rect l="l" t="t" r="r" b="b"/>
            <a:pathLst>
              <a:path w="2743200" h="990600">
                <a:moveTo>
                  <a:pt x="2743200" y="990600"/>
                </a:moveTo>
                <a:lnTo>
                  <a:pt x="0" y="0"/>
                </a:lnTo>
              </a:path>
            </a:pathLst>
          </a:custGeom>
          <a:ln w="38100">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54" name="object 20"/>
          <p:cNvSpPr/>
          <p:nvPr/>
        </p:nvSpPr>
        <p:spPr>
          <a:xfrm>
            <a:off x="3051335" y="2354933"/>
            <a:ext cx="2971800" cy="1143000"/>
          </a:xfrm>
          <a:custGeom>
            <a:avLst/>
            <a:gdLst/>
            <a:ahLst/>
            <a:cxnLst/>
            <a:rect l="l" t="t" r="r" b="b"/>
            <a:pathLst>
              <a:path w="2971800" h="1143000">
                <a:moveTo>
                  <a:pt x="2971800" y="0"/>
                </a:moveTo>
                <a:lnTo>
                  <a:pt x="0" y="1143000"/>
                </a:lnTo>
              </a:path>
            </a:pathLst>
          </a:custGeom>
          <a:ln w="38100">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55" name="object 21"/>
          <p:cNvSpPr/>
          <p:nvPr/>
        </p:nvSpPr>
        <p:spPr>
          <a:xfrm>
            <a:off x="3127535" y="2354933"/>
            <a:ext cx="2895600" cy="1066800"/>
          </a:xfrm>
          <a:custGeom>
            <a:avLst/>
            <a:gdLst/>
            <a:ahLst/>
            <a:cxnLst/>
            <a:rect l="l" t="t" r="r" b="b"/>
            <a:pathLst>
              <a:path w="2895600" h="1066800">
                <a:moveTo>
                  <a:pt x="2895600" y="1066800"/>
                </a:moveTo>
                <a:lnTo>
                  <a:pt x="0" y="0"/>
                </a:lnTo>
              </a:path>
            </a:pathLst>
          </a:custGeom>
          <a:ln w="38100">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56" name="object 22"/>
          <p:cNvSpPr/>
          <p:nvPr/>
        </p:nvSpPr>
        <p:spPr>
          <a:xfrm>
            <a:off x="536671" y="2354933"/>
            <a:ext cx="2591435" cy="1066800"/>
          </a:xfrm>
          <a:custGeom>
            <a:avLst/>
            <a:gdLst/>
            <a:ahLst/>
            <a:cxnLst/>
            <a:rect l="l" t="t" r="r" b="b"/>
            <a:pathLst>
              <a:path w="2591435" h="1066800">
                <a:moveTo>
                  <a:pt x="2590863" y="0"/>
                </a:moveTo>
                <a:lnTo>
                  <a:pt x="0" y="1066800"/>
                </a:lnTo>
              </a:path>
            </a:pathLst>
          </a:custGeom>
          <a:ln w="38100">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57" name="object 23"/>
          <p:cNvSpPr/>
          <p:nvPr/>
        </p:nvSpPr>
        <p:spPr>
          <a:xfrm>
            <a:off x="536671" y="2354933"/>
            <a:ext cx="2515235" cy="1143000"/>
          </a:xfrm>
          <a:custGeom>
            <a:avLst/>
            <a:gdLst/>
            <a:ahLst/>
            <a:cxnLst/>
            <a:rect l="l" t="t" r="r" b="b"/>
            <a:pathLst>
              <a:path w="2515235" h="1143000">
                <a:moveTo>
                  <a:pt x="2514663" y="1143000"/>
                </a:moveTo>
                <a:lnTo>
                  <a:pt x="0" y="0"/>
                </a:lnTo>
              </a:path>
            </a:pathLst>
          </a:custGeom>
          <a:ln w="38100">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58" name="object 24"/>
          <p:cNvSpPr/>
          <p:nvPr/>
        </p:nvSpPr>
        <p:spPr>
          <a:xfrm>
            <a:off x="231871" y="2354805"/>
            <a:ext cx="327660" cy="528955"/>
          </a:xfrm>
          <a:custGeom>
            <a:avLst/>
            <a:gdLst/>
            <a:ahLst/>
            <a:cxnLst/>
            <a:rect l="l" t="t" r="r" b="b"/>
            <a:pathLst>
              <a:path w="327659" h="528955">
                <a:moveTo>
                  <a:pt x="327190" y="0"/>
                </a:moveTo>
                <a:lnTo>
                  <a:pt x="272413" y="16761"/>
                </a:lnTo>
                <a:lnTo>
                  <a:pt x="221078" y="43902"/>
                </a:lnTo>
                <a:lnTo>
                  <a:pt x="173733" y="80539"/>
                </a:lnTo>
                <a:lnTo>
                  <a:pt x="130924" y="125788"/>
                </a:lnTo>
                <a:lnTo>
                  <a:pt x="93200" y="178768"/>
                </a:lnTo>
                <a:lnTo>
                  <a:pt x="61107" y="238594"/>
                </a:lnTo>
                <a:lnTo>
                  <a:pt x="35194" y="304383"/>
                </a:lnTo>
                <a:lnTo>
                  <a:pt x="16006" y="375253"/>
                </a:lnTo>
                <a:lnTo>
                  <a:pt x="4092" y="450320"/>
                </a:lnTo>
                <a:lnTo>
                  <a:pt x="1034" y="489151"/>
                </a:lnTo>
                <a:lnTo>
                  <a:pt x="0" y="528701"/>
                </a:lnTo>
              </a:path>
            </a:pathLst>
          </a:custGeom>
          <a:ln w="28575">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59" name="object 25"/>
          <p:cNvSpPr/>
          <p:nvPr/>
        </p:nvSpPr>
        <p:spPr>
          <a:xfrm>
            <a:off x="231871" y="2883507"/>
            <a:ext cx="307340" cy="523875"/>
          </a:xfrm>
          <a:custGeom>
            <a:avLst/>
            <a:gdLst/>
            <a:ahLst/>
            <a:cxnLst/>
            <a:rect l="l" t="t" r="r" b="b"/>
            <a:pathLst>
              <a:path w="307340" h="523875">
                <a:moveTo>
                  <a:pt x="306831" y="523875"/>
                </a:moveTo>
                <a:lnTo>
                  <a:pt x="254902" y="504021"/>
                </a:lnTo>
                <a:lnTo>
                  <a:pt x="206436" y="474793"/>
                </a:lnTo>
                <a:lnTo>
                  <a:pt x="161905" y="436993"/>
                </a:lnTo>
                <a:lnTo>
                  <a:pt x="121781" y="391427"/>
                </a:lnTo>
                <a:lnTo>
                  <a:pt x="86536" y="338899"/>
                </a:lnTo>
                <a:lnTo>
                  <a:pt x="56641" y="280214"/>
                </a:lnTo>
                <a:lnTo>
                  <a:pt x="32568" y="216177"/>
                </a:lnTo>
                <a:lnTo>
                  <a:pt x="14789" y="147593"/>
                </a:lnTo>
                <a:lnTo>
                  <a:pt x="3775" y="75265"/>
                </a:lnTo>
                <a:lnTo>
                  <a:pt x="953" y="37949"/>
                </a:lnTo>
                <a:lnTo>
                  <a:pt x="0" y="0"/>
                </a:lnTo>
              </a:path>
            </a:pathLst>
          </a:custGeom>
          <a:ln w="28575">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60" name="object 26"/>
          <p:cNvSpPr/>
          <p:nvPr/>
        </p:nvSpPr>
        <p:spPr>
          <a:xfrm>
            <a:off x="8462577" y="2736262"/>
            <a:ext cx="151765" cy="152400"/>
          </a:xfrm>
          <a:custGeom>
            <a:avLst/>
            <a:gdLst/>
            <a:ahLst/>
            <a:cxnLst/>
            <a:rect l="l" t="t" r="r" b="b"/>
            <a:pathLst>
              <a:path w="151765" h="152400">
                <a:moveTo>
                  <a:pt x="151357" y="75870"/>
                </a:moveTo>
                <a:lnTo>
                  <a:pt x="139708" y="35342"/>
                </a:lnTo>
                <a:lnTo>
                  <a:pt x="109407" y="7779"/>
                </a:lnTo>
                <a:lnTo>
                  <a:pt x="82287" y="0"/>
                </a:lnTo>
                <a:lnTo>
                  <a:pt x="66291" y="1151"/>
                </a:lnTo>
                <a:lnTo>
                  <a:pt x="26816" y="17965"/>
                </a:lnTo>
                <a:lnTo>
                  <a:pt x="3459" y="50147"/>
                </a:lnTo>
                <a:lnTo>
                  <a:pt x="0" y="63250"/>
                </a:lnTo>
                <a:lnTo>
                  <a:pt x="853" y="80209"/>
                </a:lnTo>
                <a:lnTo>
                  <a:pt x="16084" y="121466"/>
                </a:lnTo>
                <a:lnTo>
                  <a:pt x="46054" y="146132"/>
                </a:lnTo>
                <a:lnTo>
                  <a:pt x="71515" y="151985"/>
                </a:lnTo>
                <a:lnTo>
                  <a:pt x="86784" y="150695"/>
                </a:lnTo>
                <a:lnTo>
                  <a:pt x="125040" y="132927"/>
                </a:lnTo>
                <a:lnTo>
                  <a:pt x="147630" y="99362"/>
                </a:lnTo>
                <a:lnTo>
                  <a:pt x="151357" y="75870"/>
                </a:lnTo>
                <a:close/>
              </a:path>
            </a:pathLst>
          </a:custGeom>
          <a:ln w="38100">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61" name="object 27"/>
          <p:cNvSpPr/>
          <p:nvPr/>
        </p:nvSpPr>
        <p:spPr>
          <a:xfrm>
            <a:off x="8537735" y="2888333"/>
            <a:ext cx="0" cy="838200"/>
          </a:xfrm>
          <a:custGeom>
            <a:avLst/>
            <a:gdLst/>
            <a:ahLst/>
            <a:cxnLst/>
            <a:rect l="l" t="t" r="r" b="b"/>
            <a:pathLst>
              <a:path h="838200">
                <a:moveTo>
                  <a:pt x="0" y="0"/>
                </a:moveTo>
                <a:lnTo>
                  <a:pt x="0" y="838200"/>
                </a:lnTo>
              </a:path>
            </a:pathLst>
          </a:custGeom>
          <a:ln w="28575">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62" name="object 28"/>
          <p:cNvSpPr/>
          <p:nvPr/>
        </p:nvSpPr>
        <p:spPr>
          <a:xfrm>
            <a:off x="4956335" y="2888333"/>
            <a:ext cx="990600" cy="381000"/>
          </a:xfrm>
          <a:custGeom>
            <a:avLst/>
            <a:gdLst/>
            <a:ahLst/>
            <a:cxnLst/>
            <a:rect l="l" t="t" r="r" b="b"/>
            <a:pathLst>
              <a:path w="990600" h="381000">
                <a:moveTo>
                  <a:pt x="0" y="0"/>
                </a:moveTo>
                <a:lnTo>
                  <a:pt x="990600" y="381000"/>
                </a:lnTo>
              </a:path>
            </a:pathLst>
          </a:custGeom>
          <a:ln w="38100">
            <a:solidFill>
              <a:srgbClr val="FF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63" name="object 29"/>
          <p:cNvSpPr/>
          <p:nvPr/>
        </p:nvSpPr>
        <p:spPr>
          <a:xfrm>
            <a:off x="5946935" y="3116933"/>
            <a:ext cx="1447800" cy="152400"/>
          </a:xfrm>
          <a:custGeom>
            <a:avLst/>
            <a:gdLst/>
            <a:ahLst/>
            <a:cxnLst/>
            <a:rect l="l" t="t" r="r" b="b"/>
            <a:pathLst>
              <a:path w="1447800" h="152400">
                <a:moveTo>
                  <a:pt x="1447800" y="0"/>
                </a:moveTo>
                <a:lnTo>
                  <a:pt x="0" y="152400"/>
                </a:lnTo>
              </a:path>
            </a:pathLst>
          </a:custGeom>
          <a:ln w="38100">
            <a:solidFill>
              <a:srgbClr val="FF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64" name="object 30"/>
          <p:cNvSpPr/>
          <p:nvPr/>
        </p:nvSpPr>
        <p:spPr>
          <a:xfrm>
            <a:off x="4956335" y="2507333"/>
            <a:ext cx="990600" cy="381000"/>
          </a:xfrm>
          <a:custGeom>
            <a:avLst/>
            <a:gdLst/>
            <a:ahLst/>
            <a:cxnLst/>
            <a:rect l="l" t="t" r="r" b="b"/>
            <a:pathLst>
              <a:path w="990600" h="381000">
                <a:moveTo>
                  <a:pt x="990600" y="0"/>
                </a:moveTo>
                <a:lnTo>
                  <a:pt x="0" y="381000"/>
                </a:lnTo>
              </a:path>
            </a:pathLst>
          </a:custGeom>
          <a:ln w="38100">
            <a:solidFill>
              <a:srgbClr val="FF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65" name="object 31"/>
          <p:cNvSpPr/>
          <p:nvPr/>
        </p:nvSpPr>
        <p:spPr>
          <a:xfrm>
            <a:off x="5870735" y="2507333"/>
            <a:ext cx="1524000" cy="152400"/>
          </a:xfrm>
          <a:custGeom>
            <a:avLst/>
            <a:gdLst/>
            <a:ahLst/>
            <a:cxnLst/>
            <a:rect l="l" t="t" r="r" b="b"/>
            <a:pathLst>
              <a:path w="1524000" h="152400">
                <a:moveTo>
                  <a:pt x="1524000" y="152400"/>
                </a:moveTo>
                <a:lnTo>
                  <a:pt x="0" y="0"/>
                </a:lnTo>
              </a:path>
            </a:pathLst>
          </a:custGeom>
          <a:ln w="38100">
            <a:solidFill>
              <a:srgbClr val="FF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66" name="object 32"/>
          <p:cNvSpPr/>
          <p:nvPr/>
        </p:nvSpPr>
        <p:spPr>
          <a:xfrm>
            <a:off x="4270535" y="2202532"/>
            <a:ext cx="1752600" cy="685800"/>
          </a:xfrm>
          <a:custGeom>
            <a:avLst/>
            <a:gdLst/>
            <a:ahLst/>
            <a:cxnLst/>
            <a:rect l="l" t="t" r="r" b="b"/>
            <a:pathLst>
              <a:path w="1752600" h="685800">
                <a:moveTo>
                  <a:pt x="1752600" y="0"/>
                </a:moveTo>
                <a:lnTo>
                  <a:pt x="0" y="685800"/>
                </a:lnTo>
              </a:path>
            </a:pathLst>
          </a:custGeom>
          <a:ln w="38100">
            <a:solidFill>
              <a:srgbClr val="00FF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67" name="object 33"/>
          <p:cNvSpPr/>
          <p:nvPr/>
        </p:nvSpPr>
        <p:spPr>
          <a:xfrm>
            <a:off x="6023135" y="2583533"/>
            <a:ext cx="1371600" cy="990600"/>
          </a:xfrm>
          <a:custGeom>
            <a:avLst/>
            <a:gdLst/>
            <a:ahLst/>
            <a:cxnLst/>
            <a:rect l="l" t="t" r="r" b="b"/>
            <a:pathLst>
              <a:path w="1371600" h="990600">
                <a:moveTo>
                  <a:pt x="1371600" y="0"/>
                </a:moveTo>
                <a:lnTo>
                  <a:pt x="0" y="990600"/>
                </a:lnTo>
              </a:path>
            </a:pathLst>
          </a:custGeom>
          <a:ln w="38100">
            <a:solidFill>
              <a:srgbClr val="00FF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68" name="object 34"/>
          <p:cNvSpPr/>
          <p:nvPr/>
        </p:nvSpPr>
        <p:spPr>
          <a:xfrm>
            <a:off x="4270535" y="2888333"/>
            <a:ext cx="1752600" cy="685800"/>
          </a:xfrm>
          <a:custGeom>
            <a:avLst/>
            <a:gdLst/>
            <a:ahLst/>
            <a:cxnLst/>
            <a:rect l="l" t="t" r="r" b="b"/>
            <a:pathLst>
              <a:path w="1752600" h="685800">
                <a:moveTo>
                  <a:pt x="1752600" y="685800"/>
                </a:moveTo>
                <a:lnTo>
                  <a:pt x="0" y="0"/>
                </a:lnTo>
              </a:path>
            </a:pathLst>
          </a:custGeom>
          <a:ln w="38100">
            <a:solidFill>
              <a:srgbClr val="00FF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69" name="object 35"/>
          <p:cNvSpPr/>
          <p:nvPr/>
        </p:nvSpPr>
        <p:spPr>
          <a:xfrm>
            <a:off x="5946935" y="2202532"/>
            <a:ext cx="1447800" cy="914400"/>
          </a:xfrm>
          <a:custGeom>
            <a:avLst/>
            <a:gdLst/>
            <a:ahLst/>
            <a:cxnLst/>
            <a:rect l="l" t="t" r="r" b="b"/>
            <a:pathLst>
              <a:path w="1447800" h="914400">
                <a:moveTo>
                  <a:pt x="1447800" y="914400"/>
                </a:moveTo>
                <a:lnTo>
                  <a:pt x="0" y="0"/>
                </a:lnTo>
              </a:path>
            </a:pathLst>
          </a:custGeom>
          <a:ln w="38100">
            <a:solidFill>
              <a:srgbClr val="00FF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70" name="object 36"/>
          <p:cNvSpPr/>
          <p:nvPr/>
        </p:nvSpPr>
        <p:spPr>
          <a:xfrm>
            <a:off x="1755807" y="2161257"/>
            <a:ext cx="635" cy="685800"/>
          </a:xfrm>
          <a:custGeom>
            <a:avLst/>
            <a:gdLst/>
            <a:ahLst/>
            <a:cxnLst/>
            <a:rect l="l" t="t" r="r" b="b"/>
            <a:pathLst>
              <a:path w="635" h="685800">
                <a:moveTo>
                  <a:pt x="126" y="0"/>
                </a:moveTo>
                <a:lnTo>
                  <a:pt x="0" y="685800"/>
                </a:lnTo>
              </a:path>
            </a:pathLst>
          </a:custGeom>
          <a:ln w="76200">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71" name="object 37"/>
          <p:cNvSpPr/>
          <p:nvPr/>
        </p:nvSpPr>
        <p:spPr>
          <a:xfrm>
            <a:off x="1755807" y="2967580"/>
            <a:ext cx="635" cy="685800"/>
          </a:xfrm>
          <a:custGeom>
            <a:avLst/>
            <a:gdLst/>
            <a:ahLst/>
            <a:cxnLst/>
            <a:rect l="l" t="t" r="r" b="b"/>
            <a:pathLst>
              <a:path w="635" h="685800">
                <a:moveTo>
                  <a:pt x="126" y="0"/>
                </a:moveTo>
                <a:lnTo>
                  <a:pt x="0" y="685800"/>
                </a:lnTo>
              </a:path>
            </a:pathLst>
          </a:custGeom>
          <a:ln w="76200">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72" name="object 38"/>
          <p:cNvSpPr/>
          <p:nvPr/>
        </p:nvSpPr>
        <p:spPr>
          <a:xfrm>
            <a:off x="7394735" y="2113632"/>
            <a:ext cx="0" cy="685800"/>
          </a:xfrm>
          <a:custGeom>
            <a:avLst/>
            <a:gdLst/>
            <a:ahLst/>
            <a:cxnLst/>
            <a:rect l="l" t="t" r="r" b="b"/>
            <a:pathLst>
              <a:path h="685800">
                <a:moveTo>
                  <a:pt x="0" y="0"/>
                </a:moveTo>
                <a:lnTo>
                  <a:pt x="0" y="685800"/>
                </a:lnTo>
              </a:path>
            </a:pathLst>
          </a:custGeom>
          <a:ln w="76200">
            <a:solidFill>
              <a:srgbClr val="000000"/>
            </a:solidFill>
          </a:ln>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74" name="object 40"/>
          <p:cNvSpPr txBox="1"/>
          <p:nvPr/>
        </p:nvSpPr>
        <p:spPr>
          <a:xfrm>
            <a:off x="374573" y="3927237"/>
            <a:ext cx="4601210" cy="774571"/>
          </a:xfrm>
          <a:prstGeom prst="rect">
            <a:avLst/>
          </a:prstGeom>
        </p:spPr>
        <p:txBody>
          <a:bodyPr vert="horz" wrap="square" lIns="0" tIns="0" rIns="0" bIns="0" rtlCol="0">
            <a:spAutoFit/>
          </a:bodyPr>
          <a:lstStyle/>
          <a:p>
            <a:pPr marL="12700">
              <a:lnSpc>
                <a:spcPct val="100000"/>
              </a:lnSpc>
              <a:tabLst>
                <a:tab pos="2173605" algn="l"/>
                <a:tab pos="3948429" algn="l"/>
              </a:tabLst>
            </a:pPr>
            <a:r>
              <a:rPr sz="2400" dirty="0">
                <a:latin typeface="Arial" panose="020B0604020202020204" pitchFamily="34" charset="0"/>
                <a:ea typeface="黑体" panose="02010609060101010101" pitchFamily="49" charset="-122"/>
                <a:cs typeface="Arial" panose="020B0604020202020204" pitchFamily="34" charset="0"/>
              </a:rPr>
              <a:t>光源</a:t>
            </a:r>
            <a:r>
              <a:rPr sz="2400">
                <a:latin typeface="Arial" panose="020B0604020202020204" pitchFamily="34" charset="0"/>
                <a:ea typeface="黑体" panose="02010609060101010101" pitchFamily="49" charset="-122"/>
                <a:cs typeface="Arial" panose="020B0604020202020204" pitchFamily="34" charset="0"/>
              </a:rPr>
              <a:t>	</a:t>
            </a:r>
            <a:r>
              <a:rPr sz="3600" baseline="1157" smtClean="0">
                <a:latin typeface="Arial" panose="020B0604020202020204" pitchFamily="34" charset="0"/>
                <a:ea typeface="黑体" panose="02010609060101010101" pitchFamily="49" charset="-122"/>
                <a:cs typeface="Arial" panose="020B0604020202020204" pitchFamily="34" charset="0"/>
              </a:rPr>
              <a:t>聚光透镜</a:t>
            </a:r>
            <a:r>
              <a:rPr sz="3600" baseline="1157">
                <a:latin typeface="Arial" panose="020B0604020202020204" pitchFamily="34" charset="0"/>
                <a:ea typeface="黑体" panose="02010609060101010101" pitchFamily="49" charset="-122"/>
                <a:cs typeface="Arial" panose="020B0604020202020204" pitchFamily="34" charset="0"/>
              </a:rPr>
              <a:t>	</a:t>
            </a:r>
            <a:r>
              <a:rPr sz="3600" baseline="1157" smtClean="0">
                <a:latin typeface="Arial" panose="020B0604020202020204" pitchFamily="34" charset="0"/>
                <a:ea typeface="黑体" panose="02010609060101010101" pitchFamily="49" charset="-122"/>
                <a:cs typeface="Arial" panose="020B0604020202020204" pitchFamily="34" charset="0"/>
              </a:rPr>
              <a:t>样本</a:t>
            </a:r>
            <a:endParaRPr sz="3600" baseline="1157">
              <a:latin typeface="Arial" panose="020B0604020202020204" pitchFamily="34" charset="0"/>
              <a:ea typeface="黑体" panose="02010609060101010101" pitchFamily="49" charset="-122"/>
              <a:cs typeface="Arial" panose="020B0604020202020204" pitchFamily="34" charset="0"/>
            </a:endParaRPr>
          </a:p>
          <a:p>
            <a:pPr>
              <a:lnSpc>
                <a:spcPct val="100000"/>
              </a:lnSpc>
              <a:spcBef>
                <a:spcPts val="52"/>
              </a:spcBef>
            </a:pPr>
            <a:endParaRPr sz="2550">
              <a:latin typeface="Arial" panose="020B0604020202020204" pitchFamily="34" charset="0"/>
              <a:ea typeface="黑体" panose="02010609060101010101" pitchFamily="49" charset="-122"/>
              <a:cs typeface="Arial" panose="020B0604020202020204" pitchFamily="34" charset="0"/>
            </a:endParaRPr>
          </a:p>
        </p:txBody>
      </p:sp>
      <p:sp>
        <p:nvSpPr>
          <p:cNvPr id="75" name="object 41"/>
          <p:cNvSpPr txBox="1"/>
          <p:nvPr/>
        </p:nvSpPr>
        <p:spPr>
          <a:xfrm>
            <a:off x="5258341" y="3942067"/>
            <a:ext cx="3772535" cy="369332"/>
          </a:xfrm>
          <a:prstGeom prst="rect">
            <a:avLst/>
          </a:prstGeom>
        </p:spPr>
        <p:txBody>
          <a:bodyPr vert="horz" wrap="square" lIns="0" tIns="0" rIns="0" bIns="0" rtlCol="0">
            <a:spAutoFit/>
          </a:bodyPr>
          <a:lstStyle/>
          <a:p>
            <a:pPr marL="210820">
              <a:lnSpc>
                <a:spcPct val="100000"/>
              </a:lnSpc>
              <a:tabLst>
                <a:tab pos="2540000" algn="l"/>
              </a:tabLst>
            </a:pPr>
            <a:r>
              <a:rPr sz="2400" smtClean="0">
                <a:latin typeface="Arial" panose="020B0604020202020204" pitchFamily="34" charset="0"/>
                <a:ea typeface="黑体" panose="02010609060101010101" pitchFamily="49" charset="-122"/>
                <a:cs typeface="Arial" panose="020B0604020202020204" pitchFamily="34" charset="0"/>
              </a:rPr>
              <a:t>收光透镜</a:t>
            </a:r>
            <a:r>
              <a:rPr sz="2400">
                <a:latin typeface="Arial" panose="020B0604020202020204" pitchFamily="34" charset="0"/>
                <a:ea typeface="黑体" panose="02010609060101010101" pitchFamily="49" charset="-122"/>
                <a:cs typeface="Arial" panose="020B0604020202020204" pitchFamily="34" charset="0"/>
              </a:rPr>
              <a:t>	</a:t>
            </a:r>
            <a:r>
              <a:rPr sz="2400" smtClean="0">
                <a:latin typeface="Arial" panose="020B0604020202020204" pitchFamily="34" charset="0"/>
                <a:ea typeface="黑体" panose="02010609060101010101" pitchFamily="49" charset="-122"/>
                <a:cs typeface="Arial" panose="020B0604020202020204" pitchFamily="34" charset="0"/>
              </a:rPr>
              <a:t>光侦测器</a:t>
            </a:r>
            <a:endParaRPr sz="2400">
              <a:latin typeface="Arial" panose="020B0604020202020204" pitchFamily="34" charset="0"/>
              <a:ea typeface="黑体" panose="02010609060101010101" pitchFamily="49" charset="-122"/>
              <a:cs typeface="Arial" panose="020B0604020202020204" pitchFamily="34" charset="0"/>
            </a:endParaRPr>
          </a:p>
        </p:txBody>
      </p:sp>
      <p:sp>
        <p:nvSpPr>
          <p:cNvPr id="2" name="矩形 1"/>
          <p:cNvSpPr/>
          <p:nvPr/>
        </p:nvSpPr>
        <p:spPr>
          <a:xfrm>
            <a:off x="4859" y="6319389"/>
            <a:ext cx="3205814" cy="307777"/>
          </a:xfrm>
          <a:prstGeom prst="rect">
            <a:avLst/>
          </a:prstGeom>
        </p:spPr>
        <p:txBody>
          <a:bodyPr wrap="none">
            <a:spAutoFit/>
          </a:bodyPr>
          <a:lstStyle/>
          <a:p>
            <a:r>
              <a:rPr lang="en-US" altLang="zh-CN" sz="1400" u="sng" smtClean="0">
                <a:solidFill>
                  <a:srgbClr val="0033CC"/>
                </a:solidFill>
                <a:latin typeface="Arial" panose="020B0604020202020204" pitchFamily="34" charset="0"/>
                <a:cs typeface="Arial" panose="020B0604020202020204" pitchFamily="34" charset="0"/>
              </a:rPr>
              <a:t>M. Minsky, US Patent 3013467 (1961)</a:t>
            </a:r>
            <a:endParaRPr lang="en-US" altLang="zh-CN" sz="1400" u="sng">
              <a:solidFill>
                <a:srgbClr val="0033CC"/>
              </a:solidFill>
              <a:latin typeface="Arial" panose="020B0604020202020204" pitchFamily="34" charset="0"/>
              <a:cs typeface="Arial" panose="020B0604020202020204" pitchFamily="34" charset="0"/>
            </a:endParaRPr>
          </a:p>
        </p:txBody>
      </p:sp>
      <p:sp>
        <p:nvSpPr>
          <p:cNvPr id="3" name="矩形 2"/>
          <p:cNvSpPr/>
          <p:nvPr/>
        </p:nvSpPr>
        <p:spPr>
          <a:xfrm>
            <a:off x="400144" y="4713183"/>
            <a:ext cx="8576630" cy="1532727"/>
          </a:xfrm>
          <a:prstGeom prst="rect">
            <a:avLst/>
          </a:prstGeom>
        </p:spPr>
        <p:txBody>
          <a:bodyPr wrap="square">
            <a:spAutoFit/>
          </a:bodyPr>
          <a:lstStyle/>
          <a:p>
            <a:pPr>
              <a:lnSpc>
                <a:spcPct val="130000"/>
              </a:lnSpc>
            </a:pPr>
            <a:r>
              <a:rPr lang="en-US" altLang="zh-CN" sz="2400">
                <a:latin typeface="Arial" panose="020B0604020202020204" pitchFamily="34" charset="0"/>
                <a:ea typeface="黑体" panose="02010609060101010101" pitchFamily="49" charset="-122"/>
                <a:cs typeface="Arial" panose="020B0604020202020204" pitchFamily="34" charset="0"/>
              </a:rPr>
              <a:t>•  </a:t>
            </a:r>
            <a:r>
              <a:rPr lang="zh-CN" altLang="en-US" sz="2400">
                <a:latin typeface="Arial" panose="020B0604020202020204" pitchFamily="34" charset="0"/>
                <a:ea typeface="黑体" panose="02010609060101010101" pitchFamily="49" charset="-122"/>
                <a:cs typeface="Arial" panose="020B0604020202020204" pitchFamily="34" charset="0"/>
              </a:rPr>
              <a:t>经由小孔作为</a:t>
            </a:r>
            <a:r>
              <a:rPr lang="zh-CN" altLang="en-US" sz="2400" smtClean="0">
                <a:latin typeface="Arial" panose="020B0604020202020204" pitchFamily="34" charset="0"/>
                <a:ea typeface="黑体" panose="02010609060101010101" pitchFamily="49" charset="-122"/>
                <a:cs typeface="Arial" panose="020B0604020202020204" pitchFamily="34" charset="0"/>
              </a:rPr>
              <a:t>空间滤波器</a:t>
            </a:r>
            <a:r>
              <a:rPr lang="zh-CN" altLang="en-US" sz="2400">
                <a:latin typeface="Arial" panose="020B0604020202020204" pitchFamily="34" charset="0"/>
                <a:ea typeface="黑体" panose="02010609060101010101" pitchFamily="49" charset="-122"/>
                <a:cs typeface="Arial" panose="020B0604020202020204" pitchFamily="34" charset="0"/>
              </a:rPr>
              <a:t>，可将非焦点区域</a:t>
            </a:r>
            <a:r>
              <a:rPr lang="zh-CN" altLang="en-US" sz="2400" smtClean="0">
                <a:latin typeface="Arial" panose="020B0604020202020204" pitchFamily="34" charset="0"/>
                <a:ea typeface="黑体" panose="02010609060101010101" pitchFamily="49" charset="-122"/>
                <a:cs typeface="Arial" panose="020B0604020202020204" pitchFamily="34" charset="0"/>
              </a:rPr>
              <a:t>发出</a:t>
            </a:r>
            <a:r>
              <a:rPr lang="zh-CN" altLang="en-US" sz="2400">
                <a:latin typeface="Arial" panose="020B0604020202020204" pitchFamily="34" charset="0"/>
                <a:ea typeface="黑体" panose="02010609060101010101" pitchFamily="49" charset="-122"/>
                <a:cs typeface="Arial" panose="020B0604020202020204" pitchFamily="34" charset="0"/>
              </a:rPr>
              <a:t>的信号滤掉</a:t>
            </a:r>
          </a:p>
          <a:p>
            <a:pPr>
              <a:lnSpc>
                <a:spcPct val="130000"/>
              </a:lnSpc>
            </a:pPr>
            <a:r>
              <a:rPr lang="en-US" altLang="zh-CN" sz="2400" smtClean="0">
                <a:latin typeface="Arial" panose="020B0604020202020204" pitchFamily="34" charset="0"/>
                <a:ea typeface="黑体" panose="02010609060101010101" pitchFamily="49" charset="-122"/>
                <a:cs typeface="Arial" panose="020B0604020202020204" pitchFamily="34" charset="0"/>
              </a:rPr>
              <a:t>•  </a:t>
            </a:r>
            <a:r>
              <a:rPr lang="zh-CN" altLang="en-US" sz="2400" smtClean="0">
                <a:latin typeface="Arial" panose="020B0604020202020204" pitchFamily="34" charset="0"/>
                <a:ea typeface="黑体" panose="02010609060101010101" pitchFamily="49" charset="-122"/>
                <a:cs typeface="Arial" panose="020B0604020202020204" pitchFamily="34" charset="0"/>
              </a:rPr>
              <a:t>提高</a:t>
            </a:r>
            <a:r>
              <a:rPr lang="zh-CN" altLang="en-US" sz="2400">
                <a:latin typeface="Arial" panose="020B0604020202020204" pitchFamily="34" charset="0"/>
                <a:ea typeface="黑体" panose="02010609060101010101" pitchFamily="49" charset="-122"/>
                <a:cs typeface="Arial" panose="020B0604020202020204" pitchFamily="34" charset="0"/>
              </a:rPr>
              <a:t>轴向</a:t>
            </a:r>
            <a:r>
              <a:rPr lang="zh-CN" altLang="en-US" sz="2400" smtClean="0">
                <a:latin typeface="Arial" panose="020B0604020202020204" pitchFamily="34" charset="0"/>
                <a:ea typeface="黑体" panose="02010609060101010101" pitchFamily="49" charset="-122"/>
                <a:cs typeface="Arial" panose="020B0604020202020204" pitchFamily="34" charset="0"/>
              </a:rPr>
              <a:t>对比，可以进行</a:t>
            </a: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3D</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成像</a:t>
            </a:r>
            <a:endPar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a:lnSpc>
                <a:spcPct val="130000"/>
              </a:lnSpc>
            </a:pPr>
            <a:r>
              <a:rPr lang="en-US" altLang="zh-CN" sz="2400" smtClean="0">
                <a:latin typeface="Arial" panose="020B0604020202020204" pitchFamily="34" charset="0"/>
                <a:ea typeface="黑体" panose="02010609060101010101" pitchFamily="49" charset="-122"/>
                <a:cs typeface="Arial" panose="020B0604020202020204" pitchFamily="34" charset="0"/>
              </a:rPr>
              <a:t>•</a:t>
            </a:r>
            <a:r>
              <a:rPr lang="zh-CN" altLang="en-US" sz="2400" smtClean="0">
                <a:latin typeface="Arial" panose="020B0604020202020204" pitchFamily="34" charset="0"/>
                <a:ea typeface="黑体" panose="02010609060101010101" pitchFamily="49" charset="-122"/>
                <a:cs typeface="Arial" panose="020B0604020202020204" pitchFamily="34" charset="0"/>
              </a:rPr>
              <a:t>  非</a:t>
            </a:r>
            <a:r>
              <a:rPr lang="zh-CN" altLang="en-US" sz="2400">
                <a:latin typeface="Arial" panose="020B0604020202020204" pitchFamily="34" charset="0"/>
                <a:ea typeface="黑体" panose="02010609060101010101" pitchFamily="49" charset="-122"/>
                <a:cs typeface="Arial" panose="020B0604020202020204" pitchFamily="34" charset="0"/>
              </a:rPr>
              <a:t>侵入式</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光学</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切片</a:t>
            </a:r>
            <a:r>
              <a:rPr lang="zh-CN" altLang="en-US" sz="2400" smtClean="0">
                <a:latin typeface="Arial" panose="020B0604020202020204" pitchFamily="34" charset="0"/>
                <a:ea typeface="黑体" panose="02010609060101010101" pitchFamily="49" charset="-122"/>
                <a:cs typeface="Arial" panose="020B0604020202020204" pitchFamily="34" charset="0"/>
              </a:rPr>
              <a:t>，但需要</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逐点扫描</a:t>
            </a:r>
            <a:endPar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4" name="矩形 3">
            <a:hlinkClick r:id="rId4" action="ppaction://hlinkfile"/>
          </p:cNvPr>
          <p:cNvSpPr/>
          <p:nvPr/>
        </p:nvSpPr>
        <p:spPr>
          <a:xfrm>
            <a:off x="0" y="6550223"/>
            <a:ext cx="3863494" cy="307777"/>
          </a:xfrm>
          <a:prstGeom prst="rect">
            <a:avLst/>
          </a:prstGeom>
        </p:spPr>
        <p:txBody>
          <a:bodyPr wrap="none">
            <a:spAutoFit/>
          </a:bodyPr>
          <a:lstStyle/>
          <a:p>
            <a:r>
              <a:rPr lang="en-US" altLang="zh-CN" sz="1400" u="sng">
                <a:solidFill>
                  <a:srgbClr val="0033CC"/>
                </a:solidFill>
                <a:latin typeface="Arial" panose="020B0604020202020204" pitchFamily="34" charset="0"/>
                <a:cs typeface="Arial" panose="020B0604020202020204" pitchFamily="34" charset="0"/>
              </a:rPr>
              <a:t>Robert H Webb 1996 Rep. Prog. Phys. 59 427</a:t>
            </a:r>
            <a:endParaRPr lang="zh-CN" altLang="en-US" sz="1400" u="sng">
              <a:solidFill>
                <a:srgbClr val="0033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683411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0" name="矩形 19"/>
          <p:cNvSpPr/>
          <p:nvPr/>
        </p:nvSpPr>
        <p:spPr>
          <a:xfrm>
            <a:off x="6671276" y="1336463"/>
            <a:ext cx="505267" cy="369332"/>
          </a:xfrm>
          <a:prstGeom prst="rect">
            <a:avLst/>
          </a:prstGeom>
        </p:spPr>
        <p:txBody>
          <a:bodyPr wrap="none">
            <a:spAutoFit/>
          </a:bodyPr>
          <a:lstStyle/>
          <a:p>
            <a:pPr marL="12700">
              <a:lnSpc>
                <a:spcPct val="100000"/>
              </a:lnSpc>
              <a:tabLst>
                <a:tab pos="2030730" algn="l"/>
              </a:tabLst>
            </a:pPr>
            <a:r>
              <a:rPr lang="en-US" altLang="zh-CN" smtClean="0">
                <a:solidFill>
                  <a:schemeClr val="bg1"/>
                </a:solidFill>
                <a:latin typeface="Arial" panose="020B0604020202020204" pitchFamily="34" charset="0"/>
                <a:ea typeface="黑体" panose="02010609060101010101" pitchFamily="49" charset="-122"/>
                <a:cs typeface="Arial" panose="020B0604020202020204" pitchFamily="34" charset="0"/>
              </a:rPr>
              <a:t>DF</a:t>
            </a:r>
            <a:endParaRPr lang="en-US" altLang="zh-CN">
              <a:solidFill>
                <a:schemeClr val="bg1"/>
              </a:solidFill>
              <a:latin typeface="Arial" panose="020B0604020202020204" pitchFamily="34" charset="0"/>
              <a:ea typeface="黑体" panose="02010609060101010101" pitchFamily="49" charset="-122"/>
              <a:cs typeface="Arial" panose="020B0604020202020204" pitchFamily="34" charset="0"/>
            </a:endParaRPr>
          </a:p>
        </p:txBody>
      </p:sp>
      <p:sp>
        <p:nvSpPr>
          <p:cNvPr id="73" name="Rectangle 2"/>
          <p:cNvSpPr txBox="1">
            <a:spLocks noChangeArrowheads="1"/>
          </p:cNvSpPr>
          <p:nvPr/>
        </p:nvSpPr>
        <p:spPr>
          <a:xfrm>
            <a:off x="284141" y="936654"/>
            <a:ext cx="8229600" cy="600164"/>
          </a:xfrm>
          <a:prstGeom prst="rect">
            <a:avLst/>
          </a:prstGeom>
        </p:spPr>
        <p:txBody>
          <a:bodyPr>
            <a:spAutoFit/>
          </a:bodyPr>
          <a:lstStyle>
            <a:lvl1pPr algn="ctr" defTabSz="685783" rtl="0" eaLnBrk="1" latinLnBrk="0" hangingPunct="1">
              <a:spcBef>
                <a:spcPct val="0"/>
              </a:spcBef>
              <a:buNone/>
              <a:defRPr sz="3300" kern="1200">
                <a:solidFill>
                  <a:schemeClr val="tx1"/>
                </a:solidFill>
                <a:latin typeface="+mj-lt"/>
                <a:ea typeface="+mj-ea"/>
                <a:cs typeface="+mj-cs"/>
              </a:defRPr>
            </a:lvl1pPr>
          </a:lstStyle>
          <a:p>
            <a:pPr>
              <a:defRPr/>
            </a:pPr>
            <a:r>
              <a:rPr lang="zh-CN" altLang="en-US">
                <a:solidFill>
                  <a:srgbClr val="C00000"/>
                </a:solidFill>
                <a:latin typeface="Arial" panose="020B0604020202020204" pitchFamily="34" charset="0"/>
                <a:ea typeface="黑体" panose="02010609060101010101" pitchFamily="49" charset="-122"/>
                <a:cs typeface="Arial" panose="020B0604020202020204" pitchFamily="34" charset="0"/>
              </a:rPr>
              <a:t>共聚焦显微镜成像</a:t>
            </a:r>
            <a:endParaRPr lang="zh-CN" altLang="en-US" dirty="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76" name="Oval 3"/>
          <p:cNvSpPr>
            <a:spLocks noChangeArrowheads="1"/>
          </p:cNvSpPr>
          <p:nvPr/>
        </p:nvSpPr>
        <p:spPr bwMode="auto">
          <a:xfrm>
            <a:off x="3432153" y="1736308"/>
            <a:ext cx="381000" cy="2209800"/>
          </a:xfrm>
          <a:prstGeom prst="ellipse">
            <a:avLst/>
          </a:prstGeom>
          <a:solidFill>
            <a:schemeClr val="bg1">
              <a:lumMod val="75000"/>
            </a:schemeClr>
          </a:solidFill>
          <a:ln w="9525">
            <a:solidFill>
              <a:schemeClr val="tx1">
                <a:lumMod val="85000"/>
                <a:lumOff val="15000"/>
              </a:schemeClr>
            </a:solidFill>
            <a:round/>
            <a:headEnd/>
            <a:tailEnd/>
          </a:ln>
        </p:spPr>
        <p:txBody>
          <a:bodyPr wrap="none" anchor="ctr"/>
          <a:lstStyle/>
          <a:p>
            <a:pPr>
              <a:defRPr/>
            </a:pPr>
            <a:endParaRPr lang="zh-CN" altLang="en-US">
              <a:solidFill>
                <a:prstClr val="white"/>
              </a:solidFill>
              <a:latin typeface="Arial" panose="020B0604020202020204" pitchFamily="34" charset="0"/>
              <a:ea typeface="黑体" panose="02010609060101010101" pitchFamily="49" charset="-122"/>
              <a:cs typeface="Arial" panose="020B0604020202020204" pitchFamily="34" charset="0"/>
            </a:endParaRPr>
          </a:p>
        </p:txBody>
      </p:sp>
      <p:sp>
        <p:nvSpPr>
          <p:cNvPr id="77" name="Oval 4"/>
          <p:cNvSpPr>
            <a:spLocks noChangeArrowheads="1"/>
          </p:cNvSpPr>
          <p:nvPr/>
        </p:nvSpPr>
        <p:spPr bwMode="auto">
          <a:xfrm>
            <a:off x="536553" y="2765008"/>
            <a:ext cx="76200" cy="76200"/>
          </a:xfrm>
          <a:prstGeom prst="ellipse">
            <a:avLst/>
          </a:prstGeom>
          <a:solidFill>
            <a:srgbClr val="FF0000"/>
          </a:solidFill>
          <a:ln w="9525">
            <a:solidFill>
              <a:srgbClr val="FF0000"/>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ea typeface="黑体" panose="02010609060101010101" pitchFamily="49" charset="-122"/>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ea typeface="黑体" panose="02010609060101010101" pitchFamily="49" charset="-122"/>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ea typeface="黑体" panose="02010609060101010101" pitchFamily="49" charset="-122"/>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ea typeface="黑体" panose="02010609060101010101" pitchFamily="49" charset="-122"/>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9pPr>
          </a:lstStyle>
          <a:p>
            <a:pPr>
              <a:spcBef>
                <a:spcPct val="0"/>
              </a:spcBef>
              <a:buClrTx/>
              <a:buSzTx/>
              <a:buFontTx/>
              <a:buNone/>
            </a:pPr>
            <a:endParaRPr lang="zh-CN" altLang="en-US" sz="1800">
              <a:solidFill>
                <a:srgbClr val="FFFFFF"/>
              </a:solidFill>
              <a:latin typeface="Arial" panose="020B0604020202020204" pitchFamily="34" charset="0"/>
              <a:cs typeface="Arial" panose="020B0604020202020204" pitchFamily="34" charset="0"/>
            </a:endParaRPr>
          </a:p>
        </p:txBody>
      </p:sp>
      <p:sp>
        <p:nvSpPr>
          <p:cNvPr id="78" name="Line 5"/>
          <p:cNvSpPr>
            <a:spLocks noChangeShapeType="1"/>
          </p:cNvSpPr>
          <p:nvPr/>
        </p:nvSpPr>
        <p:spPr bwMode="auto">
          <a:xfrm>
            <a:off x="1222353" y="2803108"/>
            <a:ext cx="7620000" cy="0"/>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79" name="Line 6"/>
          <p:cNvSpPr>
            <a:spLocks noChangeShapeType="1"/>
          </p:cNvSpPr>
          <p:nvPr/>
        </p:nvSpPr>
        <p:spPr bwMode="auto">
          <a:xfrm>
            <a:off x="3584553" y="1736308"/>
            <a:ext cx="5010150" cy="1390650"/>
          </a:xfrm>
          <a:prstGeom prst="line">
            <a:avLst/>
          </a:prstGeom>
          <a:noFill/>
          <a:ln w="28575">
            <a:solidFill>
              <a:srgbClr val="0033CC"/>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80" name="Line 7"/>
          <p:cNvSpPr>
            <a:spLocks noChangeShapeType="1"/>
          </p:cNvSpPr>
          <p:nvPr/>
        </p:nvSpPr>
        <p:spPr bwMode="auto">
          <a:xfrm flipH="1">
            <a:off x="3584553" y="2479258"/>
            <a:ext cx="4991100" cy="1466850"/>
          </a:xfrm>
          <a:prstGeom prst="line">
            <a:avLst/>
          </a:prstGeom>
          <a:noFill/>
          <a:ln w="28575">
            <a:solidFill>
              <a:srgbClr val="0033CC"/>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81" name="Oval 8"/>
          <p:cNvSpPr>
            <a:spLocks noChangeArrowheads="1"/>
          </p:cNvSpPr>
          <p:nvPr/>
        </p:nvSpPr>
        <p:spPr bwMode="auto">
          <a:xfrm>
            <a:off x="765153" y="2765008"/>
            <a:ext cx="76200" cy="76200"/>
          </a:xfrm>
          <a:prstGeom prst="ellipse">
            <a:avLst/>
          </a:prstGeom>
          <a:solidFill>
            <a:srgbClr val="0033CC"/>
          </a:solidFill>
          <a:ln w="9525">
            <a:solidFill>
              <a:srgbClr val="33CCCC"/>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ea typeface="黑体" panose="02010609060101010101" pitchFamily="49" charset="-122"/>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ea typeface="黑体" panose="02010609060101010101" pitchFamily="49" charset="-122"/>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ea typeface="黑体" panose="02010609060101010101" pitchFamily="49" charset="-122"/>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ea typeface="黑体" panose="02010609060101010101" pitchFamily="49" charset="-122"/>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9pPr>
          </a:lstStyle>
          <a:p>
            <a:pPr>
              <a:spcBef>
                <a:spcPct val="0"/>
              </a:spcBef>
              <a:buClrTx/>
              <a:buSzTx/>
              <a:buFontTx/>
              <a:buNone/>
            </a:pPr>
            <a:endParaRPr lang="zh-CN" altLang="en-US" sz="1800">
              <a:solidFill>
                <a:srgbClr val="FFFFFF"/>
              </a:solidFill>
              <a:latin typeface="Arial" panose="020B0604020202020204" pitchFamily="34" charset="0"/>
              <a:cs typeface="Arial" panose="020B0604020202020204" pitchFamily="34" charset="0"/>
            </a:endParaRPr>
          </a:p>
        </p:txBody>
      </p:sp>
      <p:sp>
        <p:nvSpPr>
          <p:cNvPr id="82" name="Oval 9"/>
          <p:cNvSpPr>
            <a:spLocks noChangeArrowheads="1"/>
          </p:cNvSpPr>
          <p:nvPr/>
        </p:nvSpPr>
        <p:spPr bwMode="auto">
          <a:xfrm>
            <a:off x="1012803" y="2765008"/>
            <a:ext cx="76200" cy="76200"/>
          </a:xfrm>
          <a:prstGeom prst="ellipse">
            <a:avLst/>
          </a:prstGeom>
          <a:solidFill>
            <a:srgbClr val="FFCC00"/>
          </a:solidFill>
          <a:ln w="9525">
            <a:solidFill>
              <a:srgbClr val="FFCC00"/>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ea typeface="黑体" panose="02010609060101010101" pitchFamily="49" charset="-122"/>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ea typeface="黑体" panose="02010609060101010101" pitchFamily="49" charset="-122"/>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ea typeface="黑体" panose="02010609060101010101" pitchFamily="49" charset="-122"/>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ea typeface="黑体" panose="02010609060101010101" pitchFamily="49" charset="-122"/>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9pPr>
          </a:lstStyle>
          <a:p>
            <a:pPr>
              <a:spcBef>
                <a:spcPct val="0"/>
              </a:spcBef>
              <a:buClrTx/>
              <a:buSzTx/>
              <a:buFontTx/>
              <a:buNone/>
            </a:pPr>
            <a:endParaRPr lang="zh-CN" altLang="en-US" sz="1800">
              <a:solidFill>
                <a:srgbClr val="FFFFFF"/>
              </a:solidFill>
              <a:latin typeface="Arial" panose="020B0604020202020204" pitchFamily="34" charset="0"/>
              <a:cs typeface="Arial" panose="020B0604020202020204" pitchFamily="34" charset="0"/>
            </a:endParaRPr>
          </a:p>
        </p:txBody>
      </p:sp>
      <p:sp>
        <p:nvSpPr>
          <p:cNvPr id="83" name="Rectangle 10"/>
          <p:cNvSpPr>
            <a:spLocks noChangeArrowheads="1"/>
          </p:cNvSpPr>
          <p:nvPr/>
        </p:nvSpPr>
        <p:spPr bwMode="auto">
          <a:xfrm>
            <a:off x="346053" y="2269708"/>
            <a:ext cx="914400"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ea typeface="黑体" panose="02010609060101010101" pitchFamily="49" charset="-122"/>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ea typeface="黑体" panose="02010609060101010101" pitchFamily="49" charset="-122"/>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ea typeface="黑体" panose="02010609060101010101" pitchFamily="49" charset="-122"/>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ea typeface="黑体" panose="02010609060101010101" pitchFamily="49" charset="-122"/>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9pPr>
          </a:lstStyle>
          <a:p>
            <a:pPr>
              <a:spcBef>
                <a:spcPct val="0"/>
              </a:spcBef>
              <a:buClrTx/>
              <a:buSzTx/>
              <a:buFontTx/>
              <a:buNone/>
            </a:pPr>
            <a:endParaRPr lang="zh-CN" altLang="en-US" sz="1800">
              <a:solidFill>
                <a:srgbClr val="FFFFFF"/>
              </a:solidFill>
              <a:latin typeface="Arial" panose="020B0604020202020204" pitchFamily="34" charset="0"/>
              <a:cs typeface="Arial" panose="020B0604020202020204" pitchFamily="34" charset="0"/>
            </a:endParaRPr>
          </a:p>
        </p:txBody>
      </p:sp>
      <p:sp>
        <p:nvSpPr>
          <p:cNvPr id="84" name="Oval 11"/>
          <p:cNvSpPr>
            <a:spLocks noChangeArrowheads="1"/>
          </p:cNvSpPr>
          <p:nvPr/>
        </p:nvSpPr>
        <p:spPr bwMode="auto">
          <a:xfrm>
            <a:off x="5997553" y="5139909"/>
            <a:ext cx="298450" cy="315913"/>
          </a:xfrm>
          <a:prstGeom prst="ellipse">
            <a:avLst/>
          </a:prstGeom>
          <a:solidFill>
            <a:schemeClr val="bg1"/>
          </a:solidFill>
          <a:ln w="9525">
            <a:solidFill>
              <a:schemeClr val="bg1"/>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ea typeface="黑体" panose="02010609060101010101" pitchFamily="49" charset="-122"/>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ea typeface="黑体" panose="02010609060101010101" pitchFamily="49" charset="-122"/>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ea typeface="黑体" panose="02010609060101010101" pitchFamily="49" charset="-122"/>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ea typeface="黑体" panose="02010609060101010101" pitchFamily="49" charset="-122"/>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9pPr>
          </a:lstStyle>
          <a:p>
            <a:pPr>
              <a:spcBef>
                <a:spcPct val="0"/>
              </a:spcBef>
              <a:buClrTx/>
              <a:buSzTx/>
              <a:buFontTx/>
              <a:buNone/>
            </a:pPr>
            <a:endParaRPr lang="zh-CN" altLang="en-US" sz="1800">
              <a:solidFill>
                <a:srgbClr val="FFFFFF"/>
              </a:solidFill>
              <a:latin typeface="Arial" panose="020B0604020202020204" pitchFamily="34" charset="0"/>
              <a:cs typeface="Arial" panose="020B0604020202020204" pitchFamily="34" charset="0"/>
            </a:endParaRPr>
          </a:p>
        </p:txBody>
      </p:sp>
      <p:sp>
        <p:nvSpPr>
          <p:cNvPr id="85" name="Oval 12"/>
          <p:cNvSpPr>
            <a:spLocks noChangeArrowheads="1"/>
          </p:cNvSpPr>
          <p:nvPr/>
        </p:nvSpPr>
        <p:spPr bwMode="auto">
          <a:xfrm>
            <a:off x="2260579" y="5139909"/>
            <a:ext cx="276225" cy="314325"/>
          </a:xfrm>
          <a:prstGeom prst="ellipse">
            <a:avLst/>
          </a:prstGeom>
          <a:solidFill>
            <a:schemeClr val="bg1"/>
          </a:solidFill>
          <a:ln w="9525">
            <a:solidFill>
              <a:schemeClr val="bg1"/>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ea typeface="黑体" panose="02010609060101010101" pitchFamily="49" charset="-122"/>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ea typeface="黑体" panose="02010609060101010101" pitchFamily="49" charset="-122"/>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ea typeface="黑体" panose="02010609060101010101" pitchFamily="49" charset="-122"/>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ea typeface="黑体" panose="02010609060101010101" pitchFamily="49" charset="-122"/>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9pPr>
          </a:lstStyle>
          <a:p>
            <a:pPr>
              <a:spcBef>
                <a:spcPct val="0"/>
              </a:spcBef>
              <a:buClrTx/>
              <a:buSzTx/>
              <a:buFontTx/>
              <a:buNone/>
            </a:pPr>
            <a:endParaRPr lang="zh-CN" altLang="en-US" sz="1800">
              <a:solidFill>
                <a:srgbClr val="FFFFFF"/>
              </a:solidFill>
              <a:latin typeface="Arial" panose="020B0604020202020204" pitchFamily="34" charset="0"/>
              <a:cs typeface="Arial" panose="020B0604020202020204" pitchFamily="34" charset="0"/>
            </a:endParaRPr>
          </a:p>
        </p:txBody>
      </p:sp>
      <p:sp>
        <p:nvSpPr>
          <p:cNvPr id="86" name="Line 13"/>
          <p:cNvSpPr>
            <a:spLocks noChangeShapeType="1"/>
          </p:cNvSpPr>
          <p:nvPr/>
        </p:nvSpPr>
        <p:spPr bwMode="auto">
          <a:xfrm flipV="1">
            <a:off x="3584553" y="2612608"/>
            <a:ext cx="3771900" cy="13335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87" name="Line 14"/>
          <p:cNvSpPr>
            <a:spLocks noChangeShapeType="1"/>
          </p:cNvSpPr>
          <p:nvPr/>
        </p:nvSpPr>
        <p:spPr bwMode="auto">
          <a:xfrm>
            <a:off x="3679803" y="1774408"/>
            <a:ext cx="3714750" cy="12573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88" name="Line 15"/>
          <p:cNvSpPr>
            <a:spLocks noChangeShapeType="1"/>
          </p:cNvSpPr>
          <p:nvPr/>
        </p:nvSpPr>
        <p:spPr bwMode="auto">
          <a:xfrm flipV="1">
            <a:off x="3584554" y="3082508"/>
            <a:ext cx="3806825" cy="863600"/>
          </a:xfrm>
          <a:prstGeom prst="line">
            <a:avLst/>
          </a:prstGeom>
          <a:noFill/>
          <a:ln w="28575">
            <a:solidFill>
              <a:srgbClr val="FFC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89" name="Line 16"/>
          <p:cNvSpPr>
            <a:spLocks noChangeShapeType="1"/>
          </p:cNvSpPr>
          <p:nvPr/>
        </p:nvSpPr>
        <p:spPr bwMode="auto">
          <a:xfrm>
            <a:off x="3584553" y="1736308"/>
            <a:ext cx="3771900" cy="857250"/>
          </a:xfrm>
          <a:prstGeom prst="line">
            <a:avLst/>
          </a:prstGeom>
          <a:noFill/>
          <a:ln w="28575">
            <a:solidFill>
              <a:srgbClr val="FFC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90" name="Line 17"/>
          <p:cNvSpPr>
            <a:spLocks noChangeShapeType="1"/>
          </p:cNvSpPr>
          <p:nvPr/>
        </p:nvSpPr>
        <p:spPr bwMode="auto">
          <a:xfrm flipV="1">
            <a:off x="7394553" y="2879308"/>
            <a:ext cx="0" cy="60960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91" name="Oval 19"/>
          <p:cNvSpPr>
            <a:spLocks noChangeArrowheads="1"/>
          </p:cNvSpPr>
          <p:nvPr/>
        </p:nvSpPr>
        <p:spPr bwMode="auto">
          <a:xfrm>
            <a:off x="2222478" y="5101808"/>
            <a:ext cx="368300" cy="419100"/>
          </a:xfrm>
          <a:prstGeom prst="ellipse">
            <a:avLst/>
          </a:prstGeom>
          <a:solidFill>
            <a:schemeClr val="bg1"/>
          </a:solidFill>
          <a:ln w="9525">
            <a:solidFill>
              <a:schemeClr val="bg1"/>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ea typeface="黑体" panose="02010609060101010101" pitchFamily="49" charset="-122"/>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ea typeface="黑体" panose="02010609060101010101" pitchFamily="49" charset="-122"/>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ea typeface="黑体" panose="02010609060101010101" pitchFamily="49" charset="-122"/>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ea typeface="黑体" panose="02010609060101010101" pitchFamily="49" charset="-122"/>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9pPr>
          </a:lstStyle>
          <a:p>
            <a:pPr>
              <a:spcBef>
                <a:spcPct val="0"/>
              </a:spcBef>
              <a:buClrTx/>
              <a:buSzTx/>
              <a:buFontTx/>
              <a:buNone/>
            </a:pPr>
            <a:endParaRPr lang="zh-CN" altLang="en-US" sz="1800">
              <a:solidFill>
                <a:srgbClr val="FFFFFF"/>
              </a:solidFill>
              <a:latin typeface="Arial" panose="020B0604020202020204" pitchFamily="34" charset="0"/>
              <a:cs typeface="Arial" panose="020B0604020202020204" pitchFamily="34" charset="0"/>
            </a:endParaRPr>
          </a:p>
        </p:txBody>
      </p:sp>
      <p:sp>
        <p:nvSpPr>
          <p:cNvPr id="92" name="Oval 20"/>
          <p:cNvSpPr>
            <a:spLocks noChangeArrowheads="1"/>
          </p:cNvSpPr>
          <p:nvPr/>
        </p:nvSpPr>
        <p:spPr bwMode="auto">
          <a:xfrm>
            <a:off x="5940404" y="5101808"/>
            <a:ext cx="396875" cy="420688"/>
          </a:xfrm>
          <a:prstGeom prst="ellipse">
            <a:avLst/>
          </a:prstGeom>
          <a:solidFill>
            <a:schemeClr val="bg1"/>
          </a:solidFill>
          <a:ln w="9525">
            <a:solidFill>
              <a:schemeClr val="bg1"/>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ea typeface="黑体" panose="02010609060101010101" pitchFamily="49" charset="-122"/>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ea typeface="黑体" panose="02010609060101010101" pitchFamily="49" charset="-122"/>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ea typeface="黑体" panose="02010609060101010101" pitchFamily="49" charset="-122"/>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ea typeface="黑体" panose="02010609060101010101" pitchFamily="49" charset="-122"/>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9pPr>
          </a:lstStyle>
          <a:p>
            <a:pPr>
              <a:spcBef>
                <a:spcPct val="0"/>
              </a:spcBef>
              <a:buClrTx/>
              <a:buSzTx/>
              <a:buFontTx/>
              <a:buNone/>
            </a:pPr>
            <a:endParaRPr lang="zh-CN" altLang="en-US" sz="1800">
              <a:solidFill>
                <a:srgbClr val="FFFFFF"/>
              </a:solidFill>
              <a:latin typeface="Arial" panose="020B0604020202020204" pitchFamily="34" charset="0"/>
              <a:cs typeface="Arial" panose="020B0604020202020204" pitchFamily="34" charset="0"/>
            </a:endParaRPr>
          </a:p>
        </p:txBody>
      </p:sp>
      <p:sp>
        <p:nvSpPr>
          <p:cNvPr id="93" name="Text Box 21"/>
          <p:cNvSpPr txBox="1">
            <a:spLocks noChangeArrowheads="1"/>
          </p:cNvSpPr>
          <p:nvPr/>
        </p:nvSpPr>
        <p:spPr bwMode="auto">
          <a:xfrm>
            <a:off x="3352778" y="3957220"/>
            <a:ext cx="803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ea typeface="黑体" panose="02010609060101010101" pitchFamily="49" charset="-122"/>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ea typeface="黑体" panose="02010609060101010101" pitchFamily="49" charset="-122"/>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ea typeface="黑体" panose="02010609060101010101" pitchFamily="49" charset="-122"/>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ea typeface="黑体" panose="02010609060101010101" pitchFamily="49" charset="-122"/>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9pPr>
          </a:lstStyle>
          <a:p>
            <a:pPr eaLnBrk="1" hangingPunct="1">
              <a:spcBef>
                <a:spcPct val="0"/>
              </a:spcBef>
              <a:buClrTx/>
              <a:buSzTx/>
              <a:buFontTx/>
              <a:buNone/>
            </a:pPr>
            <a:r>
              <a:rPr lang="zh-CN" altLang="en-US" sz="2400">
                <a:solidFill>
                  <a:schemeClr val="accent3">
                    <a:lumMod val="75000"/>
                  </a:schemeClr>
                </a:solidFill>
                <a:latin typeface="Arial" panose="020B0604020202020204" pitchFamily="34" charset="0"/>
                <a:cs typeface="Arial" panose="020B0604020202020204" pitchFamily="34" charset="0"/>
              </a:rPr>
              <a:t>物镜</a:t>
            </a:r>
          </a:p>
        </p:txBody>
      </p:sp>
      <p:sp>
        <p:nvSpPr>
          <p:cNvPr id="94" name="Text Box 22"/>
          <p:cNvSpPr txBox="1">
            <a:spLocks noChangeArrowheads="1"/>
          </p:cNvSpPr>
          <p:nvPr/>
        </p:nvSpPr>
        <p:spPr bwMode="auto">
          <a:xfrm>
            <a:off x="420666" y="3369846"/>
            <a:ext cx="8048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ea typeface="黑体" panose="02010609060101010101" pitchFamily="49" charset="-122"/>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ea typeface="黑体" panose="02010609060101010101" pitchFamily="49" charset="-122"/>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ea typeface="黑体" panose="02010609060101010101" pitchFamily="49" charset="-122"/>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ea typeface="黑体" panose="02010609060101010101" pitchFamily="49" charset="-122"/>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9pPr>
          </a:lstStyle>
          <a:p>
            <a:pPr eaLnBrk="1" hangingPunct="1">
              <a:spcBef>
                <a:spcPct val="0"/>
              </a:spcBef>
              <a:buClrTx/>
              <a:buSzTx/>
              <a:buFontTx/>
              <a:buNone/>
            </a:pPr>
            <a:r>
              <a:rPr lang="zh-CN" altLang="en-US" sz="2400" dirty="0">
                <a:solidFill>
                  <a:schemeClr val="accent3">
                    <a:lumMod val="75000"/>
                  </a:schemeClr>
                </a:solidFill>
                <a:latin typeface="Arial" panose="020B0604020202020204" pitchFamily="34" charset="0"/>
                <a:cs typeface="Arial" panose="020B0604020202020204" pitchFamily="34" charset="0"/>
              </a:rPr>
              <a:t>标本</a:t>
            </a:r>
          </a:p>
        </p:txBody>
      </p:sp>
      <p:sp>
        <p:nvSpPr>
          <p:cNvPr id="95" name="Text Box 23"/>
          <p:cNvSpPr txBox="1">
            <a:spLocks noChangeArrowheads="1"/>
          </p:cNvSpPr>
          <p:nvPr/>
        </p:nvSpPr>
        <p:spPr bwMode="auto">
          <a:xfrm>
            <a:off x="6599217" y="1563271"/>
            <a:ext cx="24112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ea typeface="黑体" panose="02010609060101010101" pitchFamily="49" charset="-122"/>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ea typeface="黑体" panose="02010609060101010101" pitchFamily="49" charset="-122"/>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ea typeface="黑体" panose="02010609060101010101" pitchFamily="49" charset="-122"/>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ea typeface="黑体" panose="02010609060101010101" pitchFamily="49" charset="-122"/>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9pPr>
          </a:lstStyle>
          <a:p>
            <a:pPr eaLnBrk="1" hangingPunct="1">
              <a:spcBef>
                <a:spcPct val="0"/>
              </a:spcBef>
              <a:buClrTx/>
              <a:buSzTx/>
              <a:buFontTx/>
              <a:buNone/>
            </a:pPr>
            <a:r>
              <a:rPr lang="zh-CN" altLang="en-US" sz="2400">
                <a:solidFill>
                  <a:schemeClr val="accent3">
                    <a:lumMod val="75000"/>
                  </a:schemeClr>
                </a:solidFill>
                <a:latin typeface="Arial" panose="020B0604020202020204" pitchFamily="34" charset="0"/>
                <a:cs typeface="Arial" panose="020B0604020202020204" pitchFamily="34" charset="0"/>
              </a:rPr>
              <a:t>针孔（</a:t>
            </a:r>
            <a:r>
              <a:rPr lang="en-US" altLang="zh-CN" sz="2400">
                <a:solidFill>
                  <a:schemeClr val="accent3">
                    <a:lumMod val="75000"/>
                  </a:schemeClr>
                </a:solidFill>
                <a:latin typeface="Arial" panose="020B0604020202020204" pitchFamily="34" charset="0"/>
                <a:cs typeface="Arial" panose="020B0604020202020204" pitchFamily="34" charset="0"/>
              </a:rPr>
              <a:t>pinhole</a:t>
            </a:r>
            <a:r>
              <a:rPr lang="zh-CN" altLang="en-US" sz="2400">
                <a:solidFill>
                  <a:schemeClr val="accent3">
                    <a:lumMod val="75000"/>
                  </a:schemeClr>
                </a:solidFill>
                <a:latin typeface="Arial" panose="020B0604020202020204" pitchFamily="34" charset="0"/>
                <a:cs typeface="Arial" panose="020B0604020202020204" pitchFamily="34" charset="0"/>
              </a:rPr>
              <a:t>）</a:t>
            </a:r>
          </a:p>
        </p:txBody>
      </p:sp>
      <p:sp>
        <p:nvSpPr>
          <p:cNvPr id="96" name="Line 28"/>
          <p:cNvSpPr>
            <a:spLocks noChangeShapeType="1"/>
          </p:cNvSpPr>
          <p:nvPr/>
        </p:nvSpPr>
        <p:spPr bwMode="auto">
          <a:xfrm flipV="1">
            <a:off x="917553" y="1736308"/>
            <a:ext cx="2743200" cy="990600"/>
          </a:xfrm>
          <a:prstGeom prst="line">
            <a:avLst/>
          </a:prstGeom>
          <a:noFill/>
          <a:ln w="28575">
            <a:solidFill>
              <a:srgbClr val="0033CC"/>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97" name="Line 29"/>
          <p:cNvSpPr>
            <a:spLocks noChangeShapeType="1"/>
          </p:cNvSpPr>
          <p:nvPr/>
        </p:nvSpPr>
        <p:spPr bwMode="auto">
          <a:xfrm>
            <a:off x="841353" y="2879308"/>
            <a:ext cx="2743200" cy="1066800"/>
          </a:xfrm>
          <a:prstGeom prst="line">
            <a:avLst/>
          </a:prstGeom>
          <a:noFill/>
          <a:ln w="28575">
            <a:solidFill>
              <a:srgbClr val="0033CC"/>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pic>
        <p:nvPicPr>
          <p:cNvPr id="98"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02042" y="4682708"/>
            <a:ext cx="1501775"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 name="Picture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4178" y="4687472"/>
            <a:ext cx="1498600" cy="148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3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99091" y="4679534"/>
            <a:ext cx="1504950"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 name="Line 36"/>
          <p:cNvSpPr>
            <a:spLocks noChangeShapeType="1"/>
          </p:cNvSpPr>
          <p:nvPr/>
        </p:nvSpPr>
        <p:spPr bwMode="auto">
          <a:xfrm flipV="1">
            <a:off x="3719491" y="2231609"/>
            <a:ext cx="4760912" cy="1679575"/>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102" name="Line 37"/>
          <p:cNvSpPr>
            <a:spLocks noChangeShapeType="1"/>
          </p:cNvSpPr>
          <p:nvPr/>
        </p:nvSpPr>
        <p:spPr bwMode="auto">
          <a:xfrm>
            <a:off x="3719491" y="1793458"/>
            <a:ext cx="4760912" cy="157638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103" name="Line 38"/>
          <p:cNvSpPr>
            <a:spLocks noChangeShapeType="1"/>
          </p:cNvSpPr>
          <p:nvPr/>
        </p:nvSpPr>
        <p:spPr bwMode="auto">
          <a:xfrm>
            <a:off x="3719491" y="1776394"/>
            <a:ext cx="4760912" cy="1017587"/>
          </a:xfrm>
          <a:prstGeom prst="line">
            <a:avLst/>
          </a:prstGeom>
          <a:noFill/>
          <a:ln w="28575">
            <a:solidFill>
              <a:srgbClr val="FFC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104" name="Line 39"/>
          <p:cNvSpPr>
            <a:spLocks noChangeShapeType="1"/>
          </p:cNvSpPr>
          <p:nvPr/>
        </p:nvSpPr>
        <p:spPr bwMode="auto">
          <a:xfrm flipV="1">
            <a:off x="3648053" y="2841208"/>
            <a:ext cx="4832350" cy="1104900"/>
          </a:xfrm>
          <a:prstGeom prst="line">
            <a:avLst/>
          </a:prstGeom>
          <a:noFill/>
          <a:ln w="28575">
            <a:solidFill>
              <a:srgbClr val="FFC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105" name="Line 54"/>
          <p:cNvSpPr>
            <a:spLocks noChangeShapeType="1"/>
          </p:cNvSpPr>
          <p:nvPr/>
        </p:nvSpPr>
        <p:spPr bwMode="auto">
          <a:xfrm flipV="1">
            <a:off x="623867" y="1785522"/>
            <a:ext cx="2879725" cy="936625"/>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106" name="Line 55"/>
          <p:cNvSpPr>
            <a:spLocks noChangeShapeType="1"/>
          </p:cNvSpPr>
          <p:nvPr/>
        </p:nvSpPr>
        <p:spPr bwMode="auto">
          <a:xfrm>
            <a:off x="623867" y="2866608"/>
            <a:ext cx="2879725" cy="10795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107" name="Line 56"/>
          <p:cNvSpPr>
            <a:spLocks noChangeShapeType="1"/>
          </p:cNvSpPr>
          <p:nvPr/>
        </p:nvSpPr>
        <p:spPr bwMode="auto">
          <a:xfrm flipV="1">
            <a:off x="1127103" y="1785521"/>
            <a:ext cx="2376488" cy="1008062"/>
          </a:xfrm>
          <a:prstGeom prst="line">
            <a:avLst/>
          </a:prstGeom>
          <a:noFill/>
          <a:ln w="28575">
            <a:solidFill>
              <a:srgbClr val="FFC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108" name="Line 57"/>
          <p:cNvSpPr>
            <a:spLocks noChangeShapeType="1"/>
          </p:cNvSpPr>
          <p:nvPr/>
        </p:nvSpPr>
        <p:spPr bwMode="auto">
          <a:xfrm>
            <a:off x="1127103" y="2793584"/>
            <a:ext cx="2376488" cy="1152525"/>
          </a:xfrm>
          <a:prstGeom prst="line">
            <a:avLst/>
          </a:prstGeom>
          <a:noFill/>
          <a:ln w="28575">
            <a:solidFill>
              <a:srgbClr val="FFC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109" name="Line 18"/>
          <p:cNvSpPr>
            <a:spLocks noChangeShapeType="1"/>
          </p:cNvSpPr>
          <p:nvPr/>
        </p:nvSpPr>
        <p:spPr bwMode="auto">
          <a:xfrm flipV="1">
            <a:off x="7394553" y="2117308"/>
            <a:ext cx="0" cy="60960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110" name="Line 8"/>
          <p:cNvSpPr>
            <a:spLocks noChangeShapeType="1"/>
          </p:cNvSpPr>
          <p:nvPr/>
        </p:nvSpPr>
        <p:spPr bwMode="auto">
          <a:xfrm>
            <a:off x="7437416" y="1866483"/>
            <a:ext cx="0" cy="2209800"/>
          </a:xfrm>
          <a:prstGeom prst="line">
            <a:avLst/>
          </a:prstGeom>
          <a:noFill/>
          <a:ln w="25400">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111" name="Text Box 26"/>
          <p:cNvSpPr txBox="1">
            <a:spLocks noChangeArrowheads="1"/>
          </p:cNvSpPr>
          <p:nvPr/>
        </p:nvSpPr>
        <p:spPr bwMode="auto">
          <a:xfrm>
            <a:off x="7450116" y="3715127"/>
            <a:ext cx="11128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ea typeface="黑体" panose="02010609060101010101" pitchFamily="49" charset="-122"/>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ea typeface="黑体" panose="02010609060101010101" pitchFamily="49" charset="-122"/>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ea typeface="黑体" panose="02010609060101010101" pitchFamily="49" charset="-122"/>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ea typeface="黑体" panose="02010609060101010101" pitchFamily="49" charset="-122"/>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ea typeface="黑体" panose="02010609060101010101" pitchFamily="49" charset="-122"/>
              </a:defRPr>
            </a:lvl9pPr>
          </a:lstStyle>
          <a:p>
            <a:pPr eaLnBrk="1" hangingPunct="1">
              <a:spcBef>
                <a:spcPct val="0"/>
              </a:spcBef>
              <a:buClrTx/>
              <a:buSzTx/>
              <a:buFontTx/>
              <a:buNone/>
            </a:pPr>
            <a:r>
              <a:rPr lang="zh-CN" altLang="en-US" sz="2400" dirty="0">
                <a:solidFill>
                  <a:schemeClr val="accent3">
                    <a:lumMod val="75000"/>
                  </a:schemeClr>
                </a:solidFill>
                <a:latin typeface="Arial" panose="020B0604020202020204" pitchFamily="34" charset="0"/>
                <a:cs typeface="Arial" panose="020B0604020202020204" pitchFamily="34" charset="0"/>
              </a:rPr>
              <a:t>焦平面</a:t>
            </a:r>
          </a:p>
        </p:txBody>
      </p:sp>
      <p:sp>
        <p:nvSpPr>
          <p:cNvPr id="112" name="Rectangle 2"/>
          <p:cNvSpPr txBox="1">
            <a:spLocks noChangeArrowheads="1"/>
          </p:cNvSpPr>
          <p:nvPr/>
        </p:nvSpPr>
        <p:spPr>
          <a:xfrm>
            <a:off x="420666" y="937835"/>
            <a:ext cx="8229600" cy="584775"/>
          </a:xfrm>
          <a:prstGeom prst="rect">
            <a:avLst/>
          </a:prstGeom>
        </p:spPr>
        <p:txBody>
          <a:bodyPr anchor="ctr">
            <a:sp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defRPr/>
            </a:pPr>
            <a:r>
              <a:rPr lang="zh-CN" altLang="en-US" sz="3200" b="0" smtClean="0">
                <a:solidFill>
                  <a:srgbClr val="C00000"/>
                </a:solidFill>
                <a:effectLst/>
                <a:latin typeface="Arial" panose="020B0604020202020204" pitchFamily="34" charset="0"/>
                <a:ea typeface="黑体" panose="02010609060101010101" pitchFamily="49" charset="-122"/>
                <a:cs typeface="Arial" panose="020B0604020202020204" pitchFamily="34" charset="0"/>
              </a:rPr>
              <a:t>普通</a:t>
            </a:r>
            <a:r>
              <a:rPr lang="zh-CN" altLang="en-US" sz="3200" b="0">
                <a:solidFill>
                  <a:srgbClr val="C00000"/>
                </a:solidFill>
                <a:effectLst/>
                <a:latin typeface="Arial" panose="020B0604020202020204" pitchFamily="34" charset="0"/>
                <a:ea typeface="黑体" panose="02010609060101010101" pitchFamily="49" charset="-122"/>
                <a:cs typeface="Arial" panose="020B0604020202020204" pitchFamily="34" charset="0"/>
              </a:rPr>
              <a:t>宽场</a:t>
            </a:r>
            <a:r>
              <a:rPr lang="zh-CN" altLang="en-US" sz="3200" b="0" smtClean="0">
                <a:solidFill>
                  <a:srgbClr val="C00000"/>
                </a:solidFill>
                <a:effectLst/>
                <a:latin typeface="Arial" panose="020B0604020202020204" pitchFamily="34" charset="0"/>
                <a:ea typeface="黑体" panose="02010609060101010101" pitchFamily="49" charset="-122"/>
                <a:cs typeface="Arial" panose="020B0604020202020204" pitchFamily="34" charset="0"/>
              </a:rPr>
              <a:t>荧光显微镜</a:t>
            </a:r>
            <a:r>
              <a:rPr lang="zh-CN" altLang="en-US" sz="3200" b="0" dirty="0">
                <a:solidFill>
                  <a:srgbClr val="C00000"/>
                </a:solidFill>
                <a:effectLst/>
                <a:latin typeface="Arial" panose="020B0604020202020204" pitchFamily="34" charset="0"/>
                <a:ea typeface="黑体" panose="02010609060101010101" pitchFamily="49" charset="-122"/>
                <a:cs typeface="Arial" panose="020B0604020202020204" pitchFamily="34" charset="0"/>
              </a:rPr>
              <a:t>成像</a:t>
            </a:r>
          </a:p>
        </p:txBody>
      </p:sp>
      <p:graphicFrame>
        <p:nvGraphicFramePr>
          <p:cNvPr id="113" name="对象 2"/>
          <p:cNvGraphicFramePr>
            <a:graphicFrameLocks noChangeAspect="1"/>
          </p:cNvGraphicFramePr>
          <p:nvPr>
            <p:extLst>
              <p:ext uri="{D42A27DB-BD31-4B8C-83A1-F6EECF244321}">
                <p14:modId xmlns:p14="http://schemas.microsoft.com/office/powerpoint/2010/main" val="844886179"/>
              </p:ext>
            </p:extLst>
          </p:nvPr>
        </p:nvGraphicFramePr>
        <p:xfrm>
          <a:off x="1486671" y="4450934"/>
          <a:ext cx="2989263" cy="2195512"/>
        </p:xfrm>
        <a:graphic>
          <a:graphicData uri="http://schemas.openxmlformats.org/presentationml/2006/ole">
            <mc:AlternateContent xmlns:mc="http://schemas.openxmlformats.org/markup-compatibility/2006">
              <mc:Choice xmlns:v="urn:schemas-microsoft-com:vml" Requires="v">
                <p:oleObj spid="_x0000_s54316" r:id="rId7" imgW="3606349" imgH="3149206" progId="Photoshop.Image.7">
                  <p:embed/>
                </p:oleObj>
              </mc:Choice>
              <mc:Fallback>
                <p:oleObj r:id="rId7" imgW="3606349" imgH="3149206" progId="Photoshop.Image.7">
                  <p:embed/>
                  <p:pic>
                    <p:nvPicPr>
                      <p:cNvPr id="84" name="对象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86671" y="4450934"/>
                        <a:ext cx="2989263" cy="2195512"/>
                      </a:xfrm>
                      <a:prstGeom prst="rect">
                        <a:avLst/>
                      </a:prstGeom>
                      <a:noFill/>
                      <a:ln w="12700">
                        <a:solidFill>
                          <a:srgbClr val="00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 name="对象 3"/>
          <p:cNvGraphicFramePr>
            <a:graphicFrameLocks noChangeAspect="1"/>
          </p:cNvGraphicFramePr>
          <p:nvPr>
            <p:extLst>
              <p:ext uri="{D42A27DB-BD31-4B8C-83A1-F6EECF244321}">
                <p14:modId xmlns:p14="http://schemas.microsoft.com/office/powerpoint/2010/main" val="747380027"/>
              </p:ext>
            </p:extLst>
          </p:nvPr>
        </p:nvGraphicFramePr>
        <p:xfrm>
          <a:off x="4660307" y="4483254"/>
          <a:ext cx="2927350" cy="2182812"/>
        </p:xfrm>
        <a:graphic>
          <a:graphicData uri="http://schemas.openxmlformats.org/presentationml/2006/ole">
            <mc:AlternateContent xmlns:mc="http://schemas.openxmlformats.org/markup-compatibility/2006">
              <mc:Choice xmlns:v="urn:schemas-microsoft-com:vml" Requires="v">
                <p:oleObj spid="_x0000_s54317" r:id="rId9" imgW="3606349" imgH="3149206" progId="Photoshop.Image.7">
                  <p:embed/>
                </p:oleObj>
              </mc:Choice>
              <mc:Fallback>
                <p:oleObj r:id="rId9" imgW="3606349" imgH="3149206" progId="Photoshop.Image.7">
                  <p:embed/>
                  <p:pic>
                    <p:nvPicPr>
                      <p:cNvPr id="85" name="对象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60307" y="4483254"/>
                        <a:ext cx="2927350" cy="2182812"/>
                      </a:xfrm>
                      <a:prstGeom prst="rect">
                        <a:avLst/>
                      </a:prstGeom>
                      <a:noFill/>
                      <a:ln w="12700">
                        <a:solidFill>
                          <a:srgbClr val="00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831626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checkerboard(across)">
                                      <p:cBhvr>
                                        <p:cTn id="7" dur="500"/>
                                        <p:tgtEl>
                                          <p:spTgt spid="8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85"/>
                                        </p:tgtEl>
                                        <p:attrNameLst>
                                          <p:attrName>style.visibility</p:attrName>
                                        </p:attrNameLst>
                                      </p:cBhvr>
                                      <p:to>
                                        <p:strVal val="visible"/>
                                      </p:to>
                                    </p:set>
                                    <p:animEffect transition="in" filter="checkerboard(across)">
                                      <p:cBhvr>
                                        <p:cTn id="10" dur="500"/>
                                        <p:tgtEl>
                                          <p:spTgt spid="85"/>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checkerboard(across)">
                                      <p:cBhvr>
                                        <p:cTn id="13" dur="500"/>
                                        <p:tgtEl>
                                          <p:spTgt spid="91"/>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92"/>
                                        </p:tgtEl>
                                        <p:attrNameLst>
                                          <p:attrName>style.visibility</p:attrName>
                                        </p:attrNameLst>
                                      </p:cBhvr>
                                      <p:to>
                                        <p:strVal val="visible"/>
                                      </p:to>
                                    </p:set>
                                    <p:animEffect transition="in" filter="checkerboard(across)">
                                      <p:cBhvr>
                                        <p:cTn id="16" dur="500"/>
                                        <p:tgtEl>
                                          <p:spTgt spid="92"/>
                                        </p:tgtEl>
                                      </p:cBhvr>
                                    </p:animEffect>
                                  </p:childTnLst>
                                </p:cTn>
                              </p:par>
                              <p:par>
                                <p:cTn id="17" presetID="5" presetClass="entr" presetSubtype="10" fill="hold"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checkerboard(across)">
                                      <p:cBhvr>
                                        <p:cTn id="19" dur="500"/>
                                        <p:tgtEl>
                                          <p:spTgt spid="98"/>
                                        </p:tgtEl>
                                      </p:cBhvr>
                                    </p:animEffect>
                                  </p:childTnLst>
                                </p:cTn>
                              </p:par>
                              <p:par>
                                <p:cTn id="20" presetID="5" presetClass="entr" presetSubtype="10" fill="hold"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checkerboard(across)">
                                      <p:cBhvr>
                                        <p:cTn id="22" dur="500"/>
                                        <p:tgtEl>
                                          <p:spTgt spid="99"/>
                                        </p:tgtEl>
                                      </p:cBhvr>
                                    </p:animEffect>
                                  </p:childTnLst>
                                </p:cTn>
                              </p:par>
                              <p:par>
                                <p:cTn id="23" presetID="5" presetClass="entr" presetSubtype="10" fill="hold" nodeType="withEffect">
                                  <p:stCondLst>
                                    <p:cond delay="0"/>
                                  </p:stCondLst>
                                  <p:childTnLst>
                                    <p:set>
                                      <p:cBhvr>
                                        <p:cTn id="24" dur="1" fill="hold">
                                          <p:stCondLst>
                                            <p:cond delay="0"/>
                                          </p:stCondLst>
                                        </p:cTn>
                                        <p:tgtEl>
                                          <p:spTgt spid="100"/>
                                        </p:tgtEl>
                                        <p:attrNameLst>
                                          <p:attrName>style.visibility</p:attrName>
                                        </p:attrNameLst>
                                      </p:cBhvr>
                                      <p:to>
                                        <p:strVal val="visible"/>
                                      </p:to>
                                    </p:set>
                                    <p:animEffect transition="in" filter="checkerboard(across)">
                                      <p:cBhvr>
                                        <p:cTn id="25" dur="500"/>
                                        <p:tgtEl>
                                          <p:spTgt spid="100"/>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1" nodeType="clickEffect">
                                  <p:stCondLst>
                                    <p:cond delay="0"/>
                                  </p:stCondLst>
                                  <p:childTnLst>
                                    <p:set>
                                      <p:cBhvr>
                                        <p:cTn id="29" dur="1" fill="hold">
                                          <p:stCondLst>
                                            <p:cond delay="0"/>
                                          </p:stCondLst>
                                        </p:cTn>
                                        <p:tgtEl>
                                          <p:spTgt spid="84"/>
                                        </p:tgtEl>
                                        <p:attrNameLst>
                                          <p:attrName>style.visibility</p:attrName>
                                        </p:attrNameLst>
                                      </p:cBhvr>
                                      <p:to>
                                        <p:strVal val="hidden"/>
                                      </p:to>
                                    </p:set>
                                  </p:childTnLst>
                                </p:cTn>
                              </p:par>
                              <p:par>
                                <p:cTn id="30" presetID="1" presetClass="exit" presetSubtype="0" fill="hold" grpId="1" nodeType="withEffect">
                                  <p:stCondLst>
                                    <p:cond delay="0"/>
                                  </p:stCondLst>
                                  <p:childTnLst>
                                    <p:set>
                                      <p:cBhvr>
                                        <p:cTn id="31" dur="1" fill="hold">
                                          <p:stCondLst>
                                            <p:cond delay="0"/>
                                          </p:stCondLst>
                                        </p:cTn>
                                        <p:tgtEl>
                                          <p:spTgt spid="85"/>
                                        </p:tgtEl>
                                        <p:attrNameLst>
                                          <p:attrName>style.visibility</p:attrName>
                                        </p:attrNameLst>
                                      </p:cBhvr>
                                      <p:to>
                                        <p:strVal val="hidden"/>
                                      </p:to>
                                    </p:set>
                                  </p:childTnLst>
                                </p:cTn>
                              </p:par>
                              <p:par>
                                <p:cTn id="32" presetID="1" presetClass="exit" presetSubtype="0" fill="hold" grpId="1" nodeType="withEffect">
                                  <p:stCondLst>
                                    <p:cond delay="0"/>
                                  </p:stCondLst>
                                  <p:childTnLst>
                                    <p:set>
                                      <p:cBhvr>
                                        <p:cTn id="33" dur="1" fill="hold">
                                          <p:stCondLst>
                                            <p:cond delay="0"/>
                                          </p:stCondLst>
                                        </p:cTn>
                                        <p:tgtEl>
                                          <p:spTgt spid="91"/>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92"/>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98"/>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99"/>
                                        </p:tgtEl>
                                        <p:attrNameLst>
                                          <p:attrName>style.visibility</p:attrName>
                                        </p:attrNameLst>
                                      </p:cBhvr>
                                      <p:to>
                                        <p:strVal val="hidden"/>
                                      </p:to>
                                    </p:set>
                                  </p:childTnLst>
                                </p:cTn>
                              </p:par>
                              <p:par>
                                <p:cTn id="40" presetID="1" presetClass="exit" presetSubtype="0" fill="hold" nodeType="withEffect">
                                  <p:stCondLst>
                                    <p:cond delay="0"/>
                                  </p:stCondLst>
                                  <p:childTnLst>
                                    <p:set>
                                      <p:cBhvr>
                                        <p:cTn id="41" dur="1" fill="hold">
                                          <p:stCondLst>
                                            <p:cond delay="0"/>
                                          </p:stCondLst>
                                        </p:cTn>
                                        <p:tgtEl>
                                          <p:spTgt spid="100"/>
                                        </p:tgtEl>
                                        <p:attrNameLst>
                                          <p:attrName>style.visibility</p:attrName>
                                        </p:attrNameLst>
                                      </p:cBhvr>
                                      <p:to>
                                        <p:strVal val="hidden"/>
                                      </p:to>
                                    </p:set>
                                  </p:childTnLst>
                                </p:cTn>
                              </p:par>
                              <p:par>
                                <p:cTn id="42" presetID="42" presetClass="entr" presetSubtype="0" fill="hold" nodeType="withEffect">
                                  <p:stCondLst>
                                    <p:cond delay="0"/>
                                  </p:stCondLst>
                                  <p:childTnLst>
                                    <p:set>
                                      <p:cBhvr>
                                        <p:cTn id="43" dur="1" fill="hold">
                                          <p:stCondLst>
                                            <p:cond delay="0"/>
                                          </p:stCondLst>
                                        </p:cTn>
                                        <p:tgtEl>
                                          <p:spTgt spid="113"/>
                                        </p:tgtEl>
                                        <p:attrNameLst>
                                          <p:attrName>style.visibility</p:attrName>
                                        </p:attrNameLst>
                                      </p:cBhvr>
                                      <p:to>
                                        <p:strVal val="visible"/>
                                      </p:to>
                                    </p:set>
                                    <p:animEffect transition="in" filter="fade">
                                      <p:cBhvr>
                                        <p:cTn id="44" dur="1000"/>
                                        <p:tgtEl>
                                          <p:spTgt spid="113"/>
                                        </p:tgtEl>
                                      </p:cBhvr>
                                    </p:animEffect>
                                    <p:anim calcmode="lin" valueType="num">
                                      <p:cBhvr>
                                        <p:cTn id="45" dur="1000" fill="hold"/>
                                        <p:tgtEl>
                                          <p:spTgt spid="113"/>
                                        </p:tgtEl>
                                        <p:attrNameLst>
                                          <p:attrName>ppt_x</p:attrName>
                                        </p:attrNameLst>
                                      </p:cBhvr>
                                      <p:tavLst>
                                        <p:tav tm="0">
                                          <p:val>
                                            <p:strVal val="#ppt_x"/>
                                          </p:val>
                                        </p:tav>
                                        <p:tav tm="100000">
                                          <p:val>
                                            <p:strVal val="#ppt_x"/>
                                          </p:val>
                                        </p:tav>
                                      </p:tavLst>
                                    </p:anim>
                                    <p:anim calcmode="lin" valueType="num">
                                      <p:cBhvr>
                                        <p:cTn id="46"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grpId="0" nodeType="clickEffect">
                                  <p:stCondLst>
                                    <p:cond delay="0"/>
                                  </p:stCondLst>
                                  <p:childTnLst>
                                    <p:animEffect transition="out" filter="fade">
                                      <p:cBhvr>
                                        <p:cTn id="50" dur="500"/>
                                        <p:tgtEl>
                                          <p:spTgt spid="111"/>
                                        </p:tgtEl>
                                      </p:cBhvr>
                                    </p:animEffect>
                                    <p:set>
                                      <p:cBhvr>
                                        <p:cTn id="51" dur="1" fill="hold">
                                          <p:stCondLst>
                                            <p:cond delay="499"/>
                                          </p:stCondLst>
                                        </p:cTn>
                                        <p:tgtEl>
                                          <p:spTgt spid="111"/>
                                        </p:tgtEl>
                                        <p:attrNameLst>
                                          <p:attrName>style.visibility</p:attrName>
                                        </p:attrNameLst>
                                      </p:cBhvr>
                                      <p:to>
                                        <p:strVal val="hidden"/>
                                      </p:to>
                                    </p:set>
                                  </p:childTnLst>
                                </p:cTn>
                              </p:par>
                              <p:par>
                                <p:cTn id="52" presetID="1" presetClass="exit" presetSubtype="0" fill="hold" grpId="0" nodeType="withEffect">
                                  <p:stCondLst>
                                    <p:cond delay="0"/>
                                  </p:stCondLst>
                                  <p:childTnLst>
                                    <p:set>
                                      <p:cBhvr>
                                        <p:cTn id="53" dur="1" fill="hold">
                                          <p:stCondLst>
                                            <p:cond delay="0"/>
                                          </p:stCondLst>
                                        </p:cTn>
                                        <p:tgtEl>
                                          <p:spTgt spid="110"/>
                                        </p:tgtEl>
                                        <p:attrNameLst>
                                          <p:attrName>style.visibility</p:attrName>
                                        </p:attrNameLst>
                                      </p:cBhvr>
                                      <p:to>
                                        <p:strVal val="hidden"/>
                                      </p:to>
                                    </p:set>
                                  </p:childTnLst>
                                </p:cTn>
                              </p:par>
                              <p:par>
                                <p:cTn id="54" presetID="3" presetClass="entr" presetSubtype="10" fill="hold" grpId="0" nodeType="withEffect">
                                  <p:stCondLst>
                                    <p:cond delay="0"/>
                                  </p:stCondLst>
                                  <p:childTnLst>
                                    <p:set>
                                      <p:cBhvr>
                                        <p:cTn id="55" dur="1" fill="hold">
                                          <p:stCondLst>
                                            <p:cond delay="0"/>
                                          </p:stCondLst>
                                        </p:cTn>
                                        <p:tgtEl>
                                          <p:spTgt spid="109"/>
                                        </p:tgtEl>
                                        <p:attrNameLst>
                                          <p:attrName>style.visibility</p:attrName>
                                        </p:attrNameLst>
                                      </p:cBhvr>
                                      <p:to>
                                        <p:strVal val="visible"/>
                                      </p:to>
                                    </p:set>
                                    <p:animEffect transition="in" filter="blinds(horizontal)">
                                      <p:cBhvr>
                                        <p:cTn id="56" dur="500"/>
                                        <p:tgtEl>
                                          <p:spTgt spid="109"/>
                                        </p:tgtEl>
                                      </p:cBhvr>
                                    </p:animEffect>
                                  </p:childTnLst>
                                </p:cTn>
                              </p:par>
                              <p:par>
                                <p:cTn id="57" presetID="3" presetClass="entr" presetSubtype="10" fill="hold" grpId="0" nodeType="withEffect">
                                  <p:stCondLst>
                                    <p:cond delay="0"/>
                                  </p:stCondLst>
                                  <p:childTnLst>
                                    <p:set>
                                      <p:cBhvr>
                                        <p:cTn id="58" dur="1" fill="hold">
                                          <p:stCondLst>
                                            <p:cond delay="0"/>
                                          </p:stCondLst>
                                        </p:cTn>
                                        <p:tgtEl>
                                          <p:spTgt spid="90"/>
                                        </p:tgtEl>
                                        <p:attrNameLst>
                                          <p:attrName>style.visibility</p:attrName>
                                        </p:attrNameLst>
                                      </p:cBhvr>
                                      <p:to>
                                        <p:strVal val="visible"/>
                                      </p:to>
                                    </p:set>
                                    <p:animEffect transition="in" filter="blinds(horizontal)">
                                      <p:cBhvr>
                                        <p:cTn id="59" dur="500"/>
                                        <p:tgtEl>
                                          <p:spTgt spid="90"/>
                                        </p:tgtEl>
                                      </p:cBhvr>
                                    </p:animEffect>
                                  </p:childTnLst>
                                </p:cTn>
                              </p:par>
                              <p:par>
                                <p:cTn id="60" presetID="3" presetClass="exit" presetSubtype="10" fill="hold" grpId="0" nodeType="withEffect">
                                  <p:stCondLst>
                                    <p:cond delay="0"/>
                                  </p:stCondLst>
                                  <p:childTnLst>
                                    <p:animEffect transition="out" filter="blinds(horizontal)">
                                      <p:cBhvr>
                                        <p:cTn id="61" dur="1250"/>
                                        <p:tgtEl>
                                          <p:spTgt spid="103"/>
                                        </p:tgtEl>
                                      </p:cBhvr>
                                    </p:animEffect>
                                    <p:set>
                                      <p:cBhvr>
                                        <p:cTn id="62" dur="1" fill="hold">
                                          <p:stCondLst>
                                            <p:cond delay="1249"/>
                                          </p:stCondLst>
                                        </p:cTn>
                                        <p:tgtEl>
                                          <p:spTgt spid="103"/>
                                        </p:tgtEl>
                                        <p:attrNameLst>
                                          <p:attrName>style.visibility</p:attrName>
                                        </p:attrNameLst>
                                      </p:cBhvr>
                                      <p:to>
                                        <p:strVal val="hidden"/>
                                      </p:to>
                                    </p:set>
                                  </p:childTnLst>
                                </p:cTn>
                              </p:par>
                              <p:par>
                                <p:cTn id="63" presetID="3" presetClass="exit" presetSubtype="10" fill="hold" grpId="0" nodeType="withEffect">
                                  <p:stCondLst>
                                    <p:cond delay="0"/>
                                  </p:stCondLst>
                                  <p:childTnLst>
                                    <p:animEffect transition="out" filter="blinds(horizontal)">
                                      <p:cBhvr>
                                        <p:cTn id="64" dur="500"/>
                                        <p:tgtEl>
                                          <p:spTgt spid="104"/>
                                        </p:tgtEl>
                                      </p:cBhvr>
                                    </p:animEffect>
                                    <p:set>
                                      <p:cBhvr>
                                        <p:cTn id="65" dur="1" fill="hold">
                                          <p:stCondLst>
                                            <p:cond delay="499"/>
                                          </p:stCondLst>
                                        </p:cTn>
                                        <p:tgtEl>
                                          <p:spTgt spid="104"/>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101"/>
                                        </p:tgtEl>
                                      </p:cBhvr>
                                    </p:animEffect>
                                    <p:set>
                                      <p:cBhvr>
                                        <p:cTn id="68" dur="1" fill="hold">
                                          <p:stCondLst>
                                            <p:cond delay="499"/>
                                          </p:stCondLst>
                                        </p:cTn>
                                        <p:tgtEl>
                                          <p:spTgt spid="101"/>
                                        </p:tgtEl>
                                        <p:attrNameLst>
                                          <p:attrName>style.visibility</p:attrName>
                                        </p:attrNameLst>
                                      </p:cBhvr>
                                      <p:to>
                                        <p:strVal val="hidden"/>
                                      </p:to>
                                    </p:set>
                                  </p:childTnLst>
                                </p:cTn>
                              </p:par>
                              <p:par>
                                <p:cTn id="69" presetID="3" presetClass="exit" presetSubtype="10" fill="hold" grpId="0" nodeType="withEffect">
                                  <p:stCondLst>
                                    <p:cond delay="0"/>
                                  </p:stCondLst>
                                  <p:childTnLst>
                                    <p:animEffect transition="out" filter="blinds(horizontal)">
                                      <p:cBhvr>
                                        <p:cTn id="70" dur="500"/>
                                        <p:tgtEl>
                                          <p:spTgt spid="102"/>
                                        </p:tgtEl>
                                      </p:cBhvr>
                                    </p:animEffect>
                                    <p:set>
                                      <p:cBhvr>
                                        <p:cTn id="71" dur="1" fill="hold">
                                          <p:stCondLst>
                                            <p:cond delay="499"/>
                                          </p:stCondLst>
                                        </p:cTn>
                                        <p:tgtEl>
                                          <p:spTgt spid="102"/>
                                        </p:tgtEl>
                                        <p:attrNameLst>
                                          <p:attrName>style.visibility</p:attrName>
                                        </p:attrNameLst>
                                      </p:cBhvr>
                                      <p:to>
                                        <p:strVal val="hidden"/>
                                      </p:to>
                                    </p:set>
                                  </p:childTnLst>
                                </p:cTn>
                              </p:par>
                              <p:par>
                                <p:cTn id="72" presetID="3" presetClass="entr" presetSubtype="10" fill="hold" grpId="0" nodeType="withEffect">
                                  <p:stCondLst>
                                    <p:cond delay="300"/>
                                  </p:stCondLst>
                                  <p:childTnLst>
                                    <p:set>
                                      <p:cBhvr>
                                        <p:cTn id="73" dur="1" fill="hold">
                                          <p:stCondLst>
                                            <p:cond delay="0"/>
                                          </p:stCondLst>
                                        </p:cTn>
                                        <p:tgtEl>
                                          <p:spTgt spid="89"/>
                                        </p:tgtEl>
                                        <p:attrNameLst>
                                          <p:attrName>style.visibility</p:attrName>
                                        </p:attrNameLst>
                                      </p:cBhvr>
                                      <p:to>
                                        <p:strVal val="visible"/>
                                      </p:to>
                                    </p:set>
                                    <p:animEffect transition="in" filter="blinds(horizontal)">
                                      <p:cBhvr>
                                        <p:cTn id="74" dur="1250"/>
                                        <p:tgtEl>
                                          <p:spTgt spid="89"/>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88"/>
                                        </p:tgtEl>
                                        <p:attrNameLst>
                                          <p:attrName>style.visibility</p:attrName>
                                        </p:attrNameLst>
                                      </p:cBhvr>
                                      <p:to>
                                        <p:strVal val="visible"/>
                                      </p:to>
                                    </p:set>
                                    <p:animEffect transition="in" filter="blinds(horizontal)">
                                      <p:cBhvr>
                                        <p:cTn id="77" dur="500"/>
                                        <p:tgtEl>
                                          <p:spTgt spid="88"/>
                                        </p:tgtEl>
                                      </p:cBhvr>
                                    </p:animEffect>
                                  </p:childTnLst>
                                </p:cTn>
                              </p:par>
                              <p:par>
                                <p:cTn id="78" presetID="3" presetClass="entr" presetSubtype="10" fill="hold" grpId="0" nodeType="withEffect">
                                  <p:stCondLst>
                                    <p:cond delay="0"/>
                                  </p:stCondLst>
                                  <p:childTnLst>
                                    <p:set>
                                      <p:cBhvr>
                                        <p:cTn id="79" dur="1" fill="hold">
                                          <p:stCondLst>
                                            <p:cond delay="0"/>
                                          </p:stCondLst>
                                        </p:cTn>
                                        <p:tgtEl>
                                          <p:spTgt spid="86"/>
                                        </p:tgtEl>
                                        <p:attrNameLst>
                                          <p:attrName>style.visibility</p:attrName>
                                        </p:attrNameLst>
                                      </p:cBhvr>
                                      <p:to>
                                        <p:strVal val="visible"/>
                                      </p:to>
                                    </p:set>
                                    <p:animEffect transition="in" filter="blinds(horizontal)">
                                      <p:cBhvr>
                                        <p:cTn id="80" dur="500"/>
                                        <p:tgtEl>
                                          <p:spTgt spid="86"/>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87"/>
                                        </p:tgtEl>
                                        <p:attrNameLst>
                                          <p:attrName>style.visibility</p:attrName>
                                        </p:attrNameLst>
                                      </p:cBhvr>
                                      <p:to>
                                        <p:strVal val="visible"/>
                                      </p:to>
                                    </p:set>
                                    <p:animEffect transition="in" filter="blinds(horizontal)">
                                      <p:cBhvr>
                                        <p:cTn id="83" dur="500"/>
                                        <p:tgtEl>
                                          <p:spTgt spid="87"/>
                                        </p:tgtEl>
                                      </p:cBhvr>
                                    </p:animEffect>
                                  </p:childTnLst>
                                </p:cTn>
                              </p:par>
                              <p:par>
                                <p:cTn id="84" presetID="1" presetClass="exit" presetSubtype="0" fill="hold" nodeType="withEffect">
                                  <p:stCondLst>
                                    <p:cond delay="0"/>
                                  </p:stCondLst>
                                  <p:childTnLst>
                                    <p:set>
                                      <p:cBhvr>
                                        <p:cTn id="85" dur="1" fill="hold">
                                          <p:stCondLst>
                                            <p:cond delay="0"/>
                                          </p:stCondLst>
                                        </p:cTn>
                                        <p:tgtEl>
                                          <p:spTgt spid="112"/>
                                        </p:tgtEl>
                                        <p:attrNameLst>
                                          <p:attrName>style.visibility</p:attrName>
                                        </p:attrNameLst>
                                      </p:cBhvr>
                                      <p:to>
                                        <p:strVal val="hidden"/>
                                      </p:to>
                                    </p:set>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nodeType="clickEffect">
                                  <p:stCondLst>
                                    <p:cond delay="0"/>
                                  </p:stCondLst>
                                  <p:childTnLst>
                                    <p:set>
                                      <p:cBhvr>
                                        <p:cTn id="89" dur="1" fill="hold">
                                          <p:stCondLst>
                                            <p:cond delay="0"/>
                                          </p:stCondLst>
                                        </p:cTn>
                                        <p:tgtEl>
                                          <p:spTgt spid="114"/>
                                        </p:tgtEl>
                                        <p:attrNameLst>
                                          <p:attrName>style.visibility</p:attrName>
                                        </p:attrNameLst>
                                      </p:cBhvr>
                                      <p:to>
                                        <p:strVal val="visible"/>
                                      </p:to>
                                    </p:set>
                                    <p:animEffect transition="in" filter="fade">
                                      <p:cBhvr>
                                        <p:cTn id="90" dur="1000"/>
                                        <p:tgtEl>
                                          <p:spTgt spid="114"/>
                                        </p:tgtEl>
                                      </p:cBhvr>
                                    </p:animEffect>
                                    <p:anim calcmode="lin" valueType="num">
                                      <p:cBhvr>
                                        <p:cTn id="91" dur="1000" fill="hold"/>
                                        <p:tgtEl>
                                          <p:spTgt spid="114"/>
                                        </p:tgtEl>
                                        <p:attrNameLst>
                                          <p:attrName>ppt_x</p:attrName>
                                        </p:attrNameLst>
                                      </p:cBhvr>
                                      <p:tavLst>
                                        <p:tav tm="0">
                                          <p:val>
                                            <p:strVal val="#ppt_x"/>
                                          </p:val>
                                        </p:tav>
                                        <p:tav tm="100000">
                                          <p:val>
                                            <p:strVal val="#ppt_x"/>
                                          </p:val>
                                        </p:tav>
                                      </p:tavLst>
                                    </p:anim>
                                    <p:anim calcmode="lin" valueType="num">
                                      <p:cBhvr>
                                        <p:cTn id="92" dur="1000" fill="hold"/>
                                        <p:tgtEl>
                                          <p:spTgt spid="114"/>
                                        </p:tgtEl>
                                        <p:attrNameLst>
                                          <p:attrName>ppt_y</p:attrName>
                                        </p:attrNameLst>
                                      </p:cBhvr>
                                      <p:tavLst>
                                        <p:tav tm="0">
                                          <p:val>
                                            <p:strVal val="#ppt_y+.1"/>
                                          </p:val>
                                        </p:tav>
                                        <p:tav tm="100000">
                                          <p:val>
                                            <p:strVal val="#ppt_y"/>
                                          </p:val>
                                        </p:tav>
                                      </p:tavLst>
                                    </p:anim>
                                  </p:childTnLst>
                                </p:cTn>
                              </p:par>
                              <p:par>
                                <p:cTn id="93" presetID="47" presetClass="entr" presetSubtype="0" fill="hold" nodeType="withEffect">
                                  <p:stCondLst>
                                    <p:cond delay="0"/>
                                  </p:stCondLst>
                                  <p:childTnLst>
                                    <p:set>
                                      <p:cBhvr>
                                        <p:cTn id="94" dur="1" fill="hold">
                                          <p:stCondLst>
                                            <p:cond delay="0"/>
                                          </p:stCondLst>
                                        </p:cTn>
                                        <p:tgtEl>
                                          <p:spTgt spid="73"/>
                                        </p:tgtEl>
                                        <p:attrNameLst>
                                          <p:attrName>style.visibility</p:attrName>
                                        </p:attrNameLst>
                                      </p:cBhvr>
                                      <p:to>
                                        <p:strVal val="visible"/>
                                      </p:to>
                                    </p:set>
                                    <p:animEffect transition="in" filter="fade">
                                      <p:cBhvr>
                                        <p:cTn id="95" dur="1000"/>
                                        <p:tgtEl>
                                          <p:spTgt spid="73"/>
                                        </p:tgtEl>
                                      </p:cBhvr>
                                    </p:animEffect>
                                    <p:anim calcmode="lin" valueType="num">
                                      <p:cBhvr>
                                        <p:cTn id="96" dur="1000" fill="hold"/>
                                        <p:tgtEl>
                                          <p:spTgt spid="73"/>
                                        </p:tgtEl>
                                        <p:attrNameLst>
                                          <p:attrName>ppt_x</p:attrName>
                                        </p:attrNameLst>
                                      </p:cBhvr>
                                      <p:tavLst>
                                        <p:tav tm="0">
                                          <p:val>
                                            <p:strVal val="#ppt_x"/>
                                          </p:val>
                                        </p:tav>
                                        <p:tav tm="100000">
                                          <p:val>
                                            <p:strVal val="#ppt_x"/>
                                          </p:val>
                                        </p:tav>
                                      </p:tavLst>
                                    </p:anim>
                                    <p:anim calcmode="lin" valueType="num">
                                      <p:cBhvr>
                                        <p:cTn id="97" dur="1000" fill="hold"/>
                                        <p:tgtEl>
                                          <p:spTgt spid="73"/>
                                        </p:tgtEl>
                                        <p:attrNameLst>
                                          <p:attrName>ppt_y</p:attrName>
                                        </p:attrNameLst>
                                      </p:cBhvr>
                                      <p:tavLst>
                                        <p:tav tm="0">
                                          <p:val>
                                            <p:strVal val="#ppt_y-.1"/>
                                          </p:val>
                                        </p:tav>
                                        <p:tav tm="100000">
                                          <p:val>
                                            <p:strVal val="#ppt_y"/>
                                          </p:val>
                                        </p:tav>
                                      </p:tavLst>
                                    </p:anim>
                                  </p:childTnLst>
                                </p:cTn>
                              </p:par>
                              <p:par>
                                <p:cTn id="98" presetID="40" presetClass="entr" presetSubtype="0" fill="hold" grpId="0" nodeType="withEffect">
                                  <p:stCondLst>
                                    <p:cond delay="0"/>
                                  </p:stCondLst>
                                  <p:iterate type="lt">
                                    <p:tmPct val="10000"/>
                                  </p:iterate>
                                  <p:childTnLst>
                                    <p:set>
                                      <p:cBhvr>
                                        <p:cTn id="99" dur="1" fill="hold">
                                          <p:stCondLst>
                                            <p:cond delay="0"/>
                                          </p:stCondLst>
                                        </p:cTn>
                                        <p:tgtEl>
                                          <p:spTgt spid="95"/>
                                        </p:tgtEl>
                                        <p:attrNameLst>
                                          <p:attrName>style.visibility</p:attrName>
                                        </p:attrNameLst>
                                      </p:cBhvr>
                                      <p:to>
                                        <p:strVal val="visible"/>
                                      </p:to>
                                    </p:set>
                                    <p:animEffect transition="in" filter="fade">
                                      <p:cBhvr>
                                        <p:cTn id="100" dur="1000"/>
                                        <p:tgtEl>
                                          <p:spTgt spid="95"/>
                                        </p:tgtEl>
                                      </p:cBhvr>
                                    </p:animEffect>
                                    <p:anim calcmode="lin" valueType="num">
                                      <p:cBhvr>
                                        <p:cTn id="101" dur="1000" fill="hold"/>
                                        <p:tgtEl>
                                          <p:spTgt spid="95"/>
                                        </p:tgtEl>
                                        <p:attrNameLst>
                                          <p:attrName>ppt_x</p:attrName>
                                        </p:attrNameLst>
                                      </p:cBhvr>
                                      <p:tavLst>
                                        <p:tav tm="0">
                                          <p:val>
                                            <p:strVal val="#ppt_x-.1"/>
                                          </p:val>
                                        </p:tav>
                                        <p:tav tm="100000">
                                          <p:val>
                                            <p:strVal val="#ppt_x"/>
                                          </p:val>
                                        </p:tav>
                                      </p:tavLst>
                                    </p:anim>
                                    <p:anim calcmode="lin" valueType="num">
                                      <p:cBhvr>
                                        <p:cTn id="102" dur="1000" fill="hold"/>
                                        <p:tgtEl>
                                          <p:spTgt spid="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autoUpdateAnimBg="0"/>
      <p:bldP spid="84" grpId="1" animBg="1"/>
      <p:bldP spid="85" grpId="0" animBg="1" autoUpdateAnimBg="0"/>
      <p:bldP spid="85" grpId="1" animBg="1"/>
      <p:bldP spid="86" grpId="0" animBg="1"/>
      <p:bldP spid="87" grpId="0" animBg="1"/>
      <p:bldP spid="88" grpId="0" animBg="1"/>
      <p:bldP spid="89" grpId="0" animBg="1"/>
      <p:bldP spid="90" grpId="0" animBg="1"/>
      <p:bldP spid="91" grpId="0" animBg="1" autoUpdateAnimBg="0"/>
      <p:bldP spid="91" grpId="1" animBg="1"/>
      <p:bldP spid="92" grpId="0" animBg="1" autoUpdateAnimBg="0"/>
      <p:bldP spid="92" grpId="1" animBg="1"/>
      <p:bldP spid="95" grpId="0" autoUpdateAnimBg="0"/>
      <p:bldP spid="101" grpId="0" animBg="1"/>
      <p:bldP spid="102" grpId="0" animBg="1"/>
      <p:bldP spid="103" grpId="0" animBg="1"/>
      <p:bldP spid="104" grpId="0" animBg="1"/>
      <p:bldP spid="109" grpId="0" animBg="1"/>
      <p:bldP spid="110" grpId="0" animBg="1"/>
      <p:bldP spid="111"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218729"/>
            <a:ext cx="8372764" cy="584775"/>
          </a:xfrm>
          <a:prstGeom prst="rect">
            <a:avLst/>
          </a:prstGeom>
        </p:spPr>
        <p:txBody>
          <a:bodyPr wrap="square">
            <a:spAutoFit/>
          </a:bodyPr>
          <a:lstStyle/>
          <a:p>
            <a:pPr marL="255270"/>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共聚焦</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显微镜（</a:t>
            </a:r>
            <a:r>
              <a:rPr lang="en-US" altLang="zh-CN" sz="3200">
                <a:solidFill>
                  <a:srgbClr val="C00000"/>
                </a:solidFill>
                <a:latin typeface="Arial" panose="020B0604020202020204" pitchFamily="34" charset="0"/>
                <a:ea typeface="黑体" panose="02010609060101010101" pitchFamily="49" charset="-122"/>
                <a:cs typeface="Arial" panose="020B0604020202020204" pitchFamily="34" charset="0"/>
              </a:rPr>
              <a:t>Confocal</a:t>
            </a:r>
            <a:r>
              <a:rPr lang="en-US" altLang="zh-CN" sz="3200" spc="-30">
                <a:solidFill>
                  <a:srgbClr val="C00000"/>
                </a:solidFill>
                <a:latin typeface="Arial" panose="020B0604020202020204" pitchFamily="34" charset="0"/>
                <a:ea typeface="黑体" panose="02010609060101010101" pitchFamily="49" charset="-122"/>
                <a:cs typeface="Arial" panose="020B0604020202020204" pitchFamily="34" charset="0"/>
              </a:rPr>
              <a:t> </a:t>
            </a:r>
            <a:r>
              <a:rPr lang="en-US" altLang="zh-CN"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microscopy</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73" name="object 4"/>
          <p:cNvSpPr txBox="1"/>
          <p:nvPr/>
        </p:nvSpPr>
        <p:spPr>
          <a:xfrm>
            <a:off x="116275" y="6494669"/>
            <a:ext cx="3858959" cy="276999"/>
          </a:xfrm>
          <a:prstGeom prst="rect">
            <a:avLst/>
          </a:prstGeom>
        </p:spPr>
        <p:txBody>
          <a:bodyPr vert="horz" wrap="square" lIns="0" tIns="0" rIns="0" bIns="0" rtlCol="0">
            <a:spAutoFit/>
          </a:bodyPr>
          <a:lstStyle/>
          <a:p>
            <a:pPr marL="12700">
              <a:lnSpc>
                <a:spcPct val="100000"/>
              </a:lnSpc>
            </a:pPr>
            <a:r>
              <a:rPr lang="en-US" altLang="zh-CN"/>
              <a:t> </a:t>
            </a:r>
            <a:r>
              <a:rPr lang="en-US" altLang="zh-CN" sz="1400" u="sng">
                <a:solidFill>
                  <a:srgbClr val="0033CC"/>
                </a:solidFill>
                <a:latin typeface="Arial" panose="020B0604020202020204" pitchFamily="34" charset="0"/>
                <a:cs typeface="Arial" panose="020B0604020202020204" pitchFamily="34" charset="0"/>
              </a:rPr>
              <a:t>© 2011 Carl Zeiss Micro-Imaging GmbH.  </a:t>
            </a:r>
            <a:endParaRPr sz="1400" u="sng">
              <a:solidFill>
                <a:srgbClr val="0033CC"/>
              </a:solidFill>
              <a:latin typeface="Arial" panose="020B0604020202020204" pitchFamily="34" charset="0"/>
              <a:cs typeface="Arial" panose="020B0604020202020204" pitchFamily="34" charset="0"/>
            </a:endParaRPr>
          </a:p>
        </p:txBody>
      </p:sp>
      <p:pic>
        <p:nvPicPr>
          <p:cNvPr id="59394"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789" y="1890133"/>
            <a:ext cx="8468458" cy="3586642"/>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1490398" y="5578077"/>
            <a:ext cx="8372764" cy="523220"/>
          </a:xfrm>
          <a:prstGeom prst="rect">
            <a:avLst/>
          </a:prstGeom>
        </p:spPr>
        <p:txBody>
          <a:bodyPr wrap="square">
            <a:spAutoFit/>
          </a:bodyPr>
          <a:lstStyle/>
          <a:p>
            <a:pPr marL="255270"/>
            <a:r>
              <a:rPr lang="en-US" altLang="zh-CN" sz="2800">
                <a:latin typeface="Arial" panose="020B0604020202020204" pitchFamily="34" charset="0"/>
                <a:ea typeface="黑体" panose="02010609060101010101" pitchFamily="49" charset="-122"/>
                <a:cs typeface="Arial" panose="020B0604020202020204" pitchFamily="34" charset="0"/>
              </a:rPr>
              <a:t>Wide field </a:t>
            </a:r>
            <a:r>
              <a:rPr lang="en-US" altLang="zh-CN" sz="2800" smtClean="0">
                <a:latin typeface="Arial" panose="020B0604020202020204" pitchFamily="34" charset="0"/>
                <a:ea typeface="黑体" panose="02010609060101010101" pitchFamily="49" charset="-122"/>
                <a:cs typeface="Arial" panose="020B0604020202020204" pitchFamily="34" charset="0"/>
              </a:rPr>
              <a:t>                          </a:t>
            </a:r>
            <a:r>
              <a:rPr lang="en-US" altLang="zh-CN" sz="2800" smtClean="0">
                <a:solidFill>
                  <a:srgbClr val="C00000"/>
                </a:solidFill>
                <a:latin typeface="Arial" panose="020B0604020202020204" pitchFamily="34" charset="0"/>
                <a:ea typeface="黑体" panose="02010609060101010101" pitchFamily="49" charset="-122"/>
                <a:cs typeface="Arial" panose="020B0604020202020204" pitchFamily="34" charset="0"/>
              </a:rPr>
              <a:t>Confocal       </a:t>
            </a:r>
            <a:endParaRPr lang="zh-TW" altLang="en-US" sz="20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261575744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5" descr="biorad.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711180"/>
            <a:ext cx="2030016"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6" descr="leica.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4760" y="228481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7" descr="meridia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7589" y="4767264"/>
            <a:ext cx="1856185" cy="540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8" descr="nikon.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6926" y="2284810"/>
            <a:ext cx="917972" cy="94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9" descr="olympu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3773" y="3711178"/>
            <a:ext cx="1844278"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0" descr="zeiss.bmp"/>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8817" y="2321719"/>
            <a:ext cx="1253728" cy="1087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标题 2"/>
          <p:cNvSpPr txBox="1">
            <a:spLocks/>
          </p:cNvSpPr>
          <p:nvPr/>
        </p:nvSpPr>
        <p:spPr>
          <a:xfrm>
            <a:off x="1399581" y="5674520"/>
            <a:ext cx="6172200" cy="704850"/>
          </a:xfrm>
          <a:prstGeom prst="rect">
            <a:avLst/>
          </a:prstGeom>
        </p:spPr>
        <p:txBody>
          <a:bodyPr>
            <a:norm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defRPr/>
            </a:pPr>
            <a:r>
              <a:rPr lang="zh-CN" altLang="en-US" sz="3075" b="0" dirty="0">
                <a:solidFill>
                  <a:schemeClr val="tx1"/>
                </a:solidFill>
                <a:effectLst/>
                <a:latin typeface="Lucida Sans Unicode"/>
                <a:ea typeface="黑体" panose="02010609060101010101" pitchFamily="49" charset="-122"/>
              </a:rPr>
              <a:t>目前常见的激光共</a:t>
            </a:r>
            <a:r>
              <a:rPr lang="zh-CN" altLang="en-US" sz="3075" b="0">
                <a:solidFill>
                  <a:schemeClr val="tx1"/>
                </a:solidFill>
                <a:effectLst/>
                <a:latin typeface="Lucida Sans Unicode"/>
                <a:ea typeface="黑体" panose="02010609060101010101" pitchFamily="49" charset="-122"/>
              </a:rPr>
              <a:t>聚焦</a:t>
            </a:r>
            <a:r>
              <a:rPr lang="zh-CN" altLang="en-US" sz="3075" b="0" smtClean="0">
                <a:solidFill>
                  <a:schemeClr val="tx1"/>
                </a:solidFill>
                <a:effectLst/>
                <a:latin typeface="Lucida Sans Unicode"/>
                <a:ea typeface="黑体" panose="02010609060101010101" pitchFamily="49" charset="-122"/>
              </a:rPr>
              <a:t>显微镜品牌</a:t>
            </a:r>
            <a:endParaRPr lang="zh-CN" altLang="en-US" sz="3075" b="0" dirty="0">
              <a:solidFill>
                <a:schemeClr val="tx1"/>
              </a:solidFill>
              <a:effectLst/>
              <a:latin typeface="Lucida Sans Unicode"/>
              <a:ea typeface="黑体" panose="02010609060101010101" pitchFamily="49" charset="-122"/>
            </a:endParaRPr>
          </a:p>
        </p:txBody>
      </p:sp>
      <p:sp>
        <p:nvSpPr>
          <p:cNvPr id="10"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13" name="矩形 12"/>
          <p:cNvSpPr/>
          <p:nvPr/>
        </p:nvSpPr>
        <p:spPr>
          <a:xfrm>
            <a:off x="116275" y="1218729"/>
            <a:ext cx="8372764" cy="584775"/>
          </a:xfrm>
          <a:prstGeom prst="rect">
            <a:avLst/>
          </a:prstGeom>
        </p:spPr>
        <p:txBody>
          <a:bodyPr wrap="square">
            <a:spAutoFit/>
          </a:bodyPr>
          <a:lstStyle/>
          <a:p>
            <a:pPr marL="255270"/>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共聚焦</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显微镜（</a:t>
            </a:r>
            <a:r>
              <a:rPr lang="en-US" altLang="zh-CN" sz="3200">
                <a:solidFill>
                  <a:srgbClr val="C00000"/>
                </a:solidFill>
                <a:latin typeface="Arial" panose="020B0604020202020204" pitchFamily="34" charset="0"/>
                <a:ea typeface="黑体" panose="02010609060101010101" pitchFamily="49" charset="-122"/>
                <a:cs typeface="Arial" panose="020B0604020202020204" pitchFamily="34" charset="0"/>
              </a:rPr>
              <a:t>Confocal</a:t>
            </a:r>
            <a:r>
              <a:rPr lang="en-US" altLang="zh-CN" sz="3200" spc="-30">
                <a:solidFill>
                  <a:srgbClr val="C00000"/>
                </a:solidFill>
                <a:latin typeface="Arial" panose="020B0604020202020204" pitchFamily="34" charset="0"/>
                <a:ea typeface="黑体" panose="02010609060101010101" pitchFamily="49" charset="-122"/>
                <a:cs typeface="Arial" panose="020B0604020202020204" pitchFamily="34" charset="0"/>
              </a:rPr>
              <a:t> </a:t>
            </a:r>
            <a:r>
              <a:rPr lang="en-US" altLang="zh-CN" sz="3200" spc="-5" smtClean="0">
                <a:solidFill>
                  <a:srgbClr val="C00000"/>
                </a:solidFill>
                <a:latin typeface="Arial" panose="020B0604020202020204" pitchFamily="34" charset="0"/>
                <a:ea typeface="黑体" panose="02010609060101010101" pitchFamily="49" charset="-122"/>
                <a:cs typeface="Arial" panose="020B0604020202020204" pitchFamily="34" charset="0"/>
              </a:rPr>
              <a:t>microscopy</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056951122"/>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FV3000 Confocal Laser Scanning Microscope - YouTube">
            <a:hlinkClick r:id="" action="ppaction://media"/>
          </p:cNvPr>
          <p:cNvPicPr>
            <a:picLocks noChangeAspect="1"/>
          </p:cNvPicPr>
          <p:nvPr>
            <a:videoFile r:link="rId1"/>
            <p:extLst>
              <p:ext uri="{DAA4B4D4-6D71-4841-9C94-3DE7FCFB9230}">
                <p14:media xmlns:p14="http://schemas.microsoft.com/office/powerpoint/2010/main" r:embed="rId2">
                  <p14:trim st="3827"/>
                </p14:media>
              </p:ext>
            </p:extLst>
          </p:nvPr>
        </p:nvPicPr>
        <p:blipFill>
          <a:blip r:embed="rId4"/>
          <a:stretch>
            <a:fillRect/>
          </a:stretch>
        </p:blipFill>
        <p:spPr>
          <a:xfrm>
            <a:off x="-53805" y="857250"/>
            <a:ext cx="9197805" cy="5169727"/>
          </a:xfrm>
          <a:prstGeom prst="rect">
            <a:avLst/>
          </a:prstGeom>
        </p:spPr>
      </p:pic>
      <p:sp>
        <p:nvSpPr>
          <p:cNvPr id="4" name="矩形 3"/>
          <p:cNvSpPr/>
          <p:nvPr/>
        </p:nvSpPr>
        <p:spPr>
          <a:xfrm>
            <a:off x="923470" y="6162795"/>
            <a:ext cx="8372764" cy="584775"/>
          </a:xfrm>
          <a:prstGeom prst="rect">
            <a:avLst/>
          </a:prstGeom>
        </p:spPr>
        <p:txBody>
          <a:bodyPr wrap="square">
            <a:spAutoFit/>
          </a:bodyPr>
          <a:lstStyle/>
          <a:p>
            <a:pPr marL="255270"/>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共聚焦</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显微镜（</a:t>
            </a:r>
            <a:r>
              <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rPr>
              <a:t>Olympus FV3000</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5"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Tree>
    <p:extLst>
      <p:ext uri="{BB962C8B-B14F-4D97-AF65-F5344CB8AC3E}">
        <p14:creationId xmlns:p14="http://schemas.microsoft.com/office/powerpoint/2010/main" val="473305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666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a:defRPr/>
            </a:pPr>
            <a:r>
              <a:rPr lang="en-US" altLang="zh-CN" sz="3600">
                <a:latin typeface="方正兰亭粗黑_GBK" panose="02000000000000000000" pitchFamily="2" charset="-122"/>
                <a:ea typeface="方正兰亭粗黑_GBK" panose="02000000000000000000" pitchFamily="2" charset="-122"/>
              </a:rPr>
              <a:t>6</a:t>
            </a:r>
            <a:r>
              <a:rPr lang="en-US" altLang="zh-TW" sz="3600">
                <a:latin typeface="方正兰亭粗黑_GBK" panose="02000000000000000000" pitchFamily="2" charset="-122"/>
                <a:ea typeface="方正兰亭粗黑_GBK" panose="02000000000000000000" pitchFamily="2" charset="-122"/>
              </a:rPr>
              <a:t>.4 </a:t>
            </a:r>
            <a:r>
              <a:rPr lang="zh-CN" altLang="en-US" sz="3600">
                <a:latin typeface="方正兰亭粗黑_GBK" panose="02000000000000000000" pitchFamily="2" charset="-122"/>
                <a:ea typeface="方正兰亭粗黑_GBK" panose="02000000000000000000" pitchFamily="2" charset="-122"/>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2403" y="1115810"/>
            <a:ext cx="8372764" cy="584775"/>
          </a:xfrm>
          <a:prstGeom prst="rect">
            <a:avLst/>
          </a:prstGeom>
        </p:spPr>
        <p:txBody>
          <a:bodyPr wrap="square">
            <a:spAutoFit/>
          </a:bodyPr>
          <a:lstStyle/>
          <a:p>
            <a:pPr marL="255270"/>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file"/>
              </a:rPr>
              <a:t>双光子显微镜（</a:t>
            </a:r>
            <a:r>
              <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file"/>
              </a:rPr>
              <a:t>Two-photon</a:t>
            </a:r>
            <a:r>
              <a:rPr lang="en-US" altLang="zh-CN" sz="3200" spc="-30" smtClean="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file"/>
              </a:rPr>
              <a:t> </a:t>
            </a:r>
            <a:r>
              <a:rPr lang="en-US" altLang="zh-CN" sz="3200" spc="-5" smtClean="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file"/>
              </a:rPr>
              <a:t>microscopy</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file"/>
              </a:rPr>
              <a:t>）</a:t>
            </a:r>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7" name="object 4"/>
          <p:cNvSpPr/>
          <p:nvPr/>
        </p:nvSpPr>
        <p:spPr>
          <a:xfrm>
            <a:off x="1072644" y="2263725"/>
            <a:ext cx="1898650" cy="0"/>
          </a:xfrm>
          <a:custGeom>
            <a:avLst/>
            <a:gdLst/>
            <a:ahLst/>
            <a:cxnLst/>
            <a:rect l="l" t="t" r="r" b="b"/>
            <a:pathLst>
              <a:path w="1898650">
                <a:moveTo>
                  <a:pt x="0" y="0"/>
                </a:moveTo>
                <a:lnTo>
                  <a:pt x="1898650" y="0"/>
                </a:lnTo>
              </a:path>
            </a:pathLst>
          </a:custGeom>
          <a:ln w="9525">
            <a:solidFill>
              <a:srgbClr val="000000"/>
            </a:solidFill>
          </a:ln>
        </p:spPr>
        <p:txBody>
          <a:bodyPr wrap="square" lIns="0" tIns="0" rIns="0" bIns="0" rtlCol="0"/>
          <a:lstStyle/>
          <a:p>
            <a:endParaRPr/>
          </a:p>
        </p:txBody>
      </p:sp>
      <p:sp>
        <p:nvSpPr>
          <p:cNvPr id="8" name="object 5"/>
          <p:cNvSpPr/>
          <p:nvPr/>
        </p:nvSpPr>
        <p:spPr>
          <a:xfrm>
            <a:off x="1072644" y="2339925"/>
            <a:ext cx="1898650" cy="0"/>
          </a:xfrm>
          <a:custGeom>
            <a:avLst/>
            <a:gdLst/>
            <a:ahLst/>
            <a:cxnLst/>
            <a:rect l="l" t="t" r="r" b="b"/>
            <a:pathLst>
              <a:path w="1898650">
                <a:moveTo>
                  <a:pt x="0" y="0"/>
                </a:moveTo>
                <a:lnTo>
                  <a:pt x="1898650" y="0"/>
                </a:lnTo>
              </a:path>
            </a:pathLst>
          </a:custGeom>
          <a:ln w="9525">
            <a:solidFill>
              <a:srgbClr val="000000"/>
            </a:solidFill>
          </a:ln>
        </p:spPr>
        <p:txBody>
          <a:bodyPr wrap="square" lIns="0" tIns="0" rIns="0" bIns="0" rtlCol="0"/>
          <a:lstStyle/>
          <a:p>
            <a:endParaRPr/>
          </a:p>
        </p:txBody>
      </p:sp>
      <p:sp>
        <p:nvSpPr>
          <p:cNvPr id="9" name="object 6"/>
          <p:cNvSpPr/>
          <p:nvPr/>
        </p:nvSpPr>
        <p:spPr>
          <a:xfrm>
            <a:off x="1072644" y="2416125"/>
            <a:ext cx="1898650" cy="0"/>
          </a:xfrm>
          <a:custGeom>
            <a:avLst/>
            <a:gdLst/>
            <a:ahLst/>
            <a:cxnLst/>
            <a:rect l="l" t="t" r="r" b="b"/>
            <a:pathLst>
              <a:path w="1898650">
                <a:moveTo>
                  <a:pt x="0" y="0"/>
                </a:moveTo>
                <a:lnTo>
                  <a:pt x="1898650" y="0"/>
                </a:lnTo>
              </a:path>
            </a:pathLst>
          </a:custGeom>
          <a:ln w="9525">
            <a:solidFill>
              <a:srgbClr val="000000"/>
            </a:solidFill>
          </a:ln>
        </p:spPr>
        <p:txBody>
          <a:bodyPr wrap="square" lIns="0" tIns="0" rIns="0" bIns="0" rtlCol="0"/>
          <a:lstStyle/>
          <a:p>
            <a:endParaRPr/>
          </a:p>
        </p:txBody>
      </p:sp>
      <p:sp>
        <p:nvSpPr>
          <p:cNvPr id="10" name="object 7"/>
          <p:cNvSpPr/>
          <p:nvPr/>
        </p:nvSpPr>
        <p:spPr>
          <a:xfrm>
            <a:off x="1072644" y="2492325"/>
            <a:ext cx="1898650" cy="0"/>
          </a:xfrm>
          <a:custGeom>
            <a:avLst/>
            <a:gdLst/>
            <a:ahLst/>
            <a:cxnLst/>
            <a:rect l="l" t="t" r="r" b="b"/>
            <a:pathLst>
              <a:path w="1898650">
                <a:moveTo>
                  <a:pt x="0" y="0"/>
                </a:moveTo>
                <a:lnTo>
                  <a:pt x="1898650" y="0"/>
                </a:lnTo>
              </a:path>
            </a:pathLst>
          </a:custGeom>
          <a:ln w="9525">
            <a:solidFill>
              <a:srgbClr val="000000"/>
            </a:solidFill>
          </a:ln>
        </p:spPr>
        <p:txBody>
          <a:bodyPr wrap="square" lIns="0" tIns="0" rIns="0" bIns="0" rtlCol="0"/>
          <a:lstStyle/>
          <a:p>
            <a:endParaRPr/>
          </a:p>
        </p:txBody>
      </p:sp>
      <p:sp>
        <p:nvSpPr>
          <p:cNvPr id="11" name="object 8"/>
          <p:cNvSpPr/>
          <p:nvPr/>
        </p:nvSpPr>
        <p:spPr>
          <a:xfrm>
            <a:off x="1072644" y="3863925"/>
            <a:ext cx="1898650" cy="0"/>
          </a:xfrm>
          <a:custGeom>
            <a:avLst/>
            <a:gdLst/>
            <a:ahLst/>
            <a:cxnLst/>
            <a:rect l="l" t="t" r="r" b="b"/>
            <a:pathLst>
              <a:path w="1898650">
                <a:moveTo>
                  <a:pt x="0" y="0"/>
                </a:moveTo>
                <a:lnTo>
                  <a:pt x="1898650" y="0"/>
                </a:lnTo>
              </a:path>
            </a:pathLst>
          </a:custGeom>
          <a:ln w="9525">
            <a:solidFill>
              <a:srgbClr val="000000"/>
            </a:solidFill>
          </a:ln>
        </p:spPr>
        <p:txBody>
          <a:bodyPr wrap="square" lIns="0" tIns="0" rIns="0" bIns="0" rtlCol="0"/>
          <a:lstStyle/>
          <a:p>
            <a:endParaRPr/>
          </a:p>
        </p:txBody>
      </p:sp>
      <p:sp>
        <p:nvSpPr>
          <p:cNvPr id="12" name="object 9"/>
          <p:cNvSpPr/>
          <p:nvPr/>
        </p:nvSpPr>
        <p:spPr>
          <a:xfrm>
            <a:off x="1072644" y="3940125"/>
            <a:ext cx="1898650" cy="0"/>
          </a:xfrm>
          <a:custGeom>
            <a:avLst/>
            <a:gdLst/>
            <a:ahLst/>
            <a:cxnLst/>
            <a:rect l="l" t="t" r="r" b="b"/>
            <a:pathLst>
              <a:path w="1898650">
                <a:moveTo>
                  <a:pt x="0" y="0"/>
                </a:moveTo>
                <a:lnTo>
                  <a:pt x="1898650" y="0"/>
                </a:lnTo>
              </a:path>
            </a:pathLst>
          </a:custGeom>
          <a:ln w="9525">
            <a:solidFill>
              <a:srgbClr val="000000"/>
            </a:solidFill>
          </a:ln>
        </p:spPr>
        <p:txBody>
          <a:bodyPr wrap="square" lIns="0" tIns="0" rIns="0" bIns="0" rtlCol="0"/>
          <a:lstStyle/>
          <a:p>
            <a:endParaRPr/>
          </a:p>
        </p:txBody>
      </p:sp>
      <p:sp>
        <p:nvSpPr>
          <p:cNvPr id="13" name="object 10"/>
          <p:cNvSpPr/>
          <p:nvPr/>
        </p:nvSpPr>
        <p:spPr>
          <a:xfrm>
            <a:off x="1072644" y="4016325"/>
            <a:ext cx="1898650" cy="0"/>
          </a:xfrm>
          <a:custGeom>
            <a:avLst/>
            <a:gdLst/>
            <a:ahLst/>
            <a:cxnLst/>
            <a:rect l="l" t="t" r="r" b="b"/>
            <a:pathLst>
              <a:path w="1898650">
                <a:moveTo>
                  <a:pt x="0" y="0"/>
                </a:moveTo>
                <a:lnTo>
                  <a:pt x="1898650" y="0"/>
                </a:lnTo>
              </a:path>
            </a:pathLst>
          </a:custGeom>
          <a:ln w="9525">
            <a:solidFill>
              <a:srgbClr val="000000"/>
            </a:solidFill>
          </a:ln>
        </p:spPr>
        <p:txBody>
          <a:bodyPr wrap="square" lIns="0" tIns="0" rIns="0" bIns="0" rtlCol="0"/>
          <a:lstStyle/>
          <a:p>
            <a:endParaRPr/>
          </a:p>
        </p:txBody>
      </p:sp>
      <p:sp>
        <p:nvSpPr>
          <p:cNvPr id="14" name="object 11"/>
          <p:cNvSpPr/>
          <p:nvPr/>
        </p:nvSpPr>
        <p:spPr>
          <a:xfrm>
            <a:off x="1072644" y="4092525"/>
            <a:ext cx="1898650" cy="0"/>
          </a:xfrm>
          <a:custGeom>
            <a:avLst/>
            <a:gdLst/>
            <a:ahLst/>
            <a:cxnLst/>
            <a:rect l="l" t="t" r="r" b="b"/>
            <a:pathLst>
              <a:path w="1898650">
                <a:moveTo>
                  <a:pt x="0" y="0"/>
                </a:moveTo>
                <a:lnTo>
                  <a:pt x="1898650" y="0"/>
                </a:lnTo>
              </a:path>
            </a:pathLst>
          </a:custGeom>
          <a:ln w="9525">
            <a:solidFill>
              <a:srgbClr val="000000"/>
            </a:solidFill>
          </a:ln>
        </p:spPr>
        <p:txBody>
          <a:bodyPr wrap="square" lIns="0" tIns="0" rIns="0" bIns="0" rtlCol="0"/>
          <a:lstStyle/>
          <a:p>
            <a:endParaRPr/>
          </a:p>
        </p:txBody>
      </p:sp>
      <p:sp>
        <p:nvSpPr>
          <p:cNvPr id="15" name="object 12"/>
          <p:cNvSpPr/>
          <p:nvPr/>
        </p:nvSpPr>
        <p:spPr>
          <a:xfrm>
            <a:off x="2393444" y="3102252"/>
            <a:ext cx="494030" cy="161925"/>
          </a:xfrm>
          <a:custGeom>
            <a:avLst/>
            <a:gdLst/>
            <a:ahLst/>
            <a:cxnLst/>
            <a:rect l="l" t="t" r="r" b="b"/>
            <a:pathLst>
              <a:path w="494030" h="161925">
                <a:moveTo>
                  <a:pt x="0" y="161343"/>
                </a:moveTo>
                <a:lnTo>
                  <a:pt x="18398" y="112033"/>
                </a:lnTo>
                <a:lnTo>
                  <a:pt x="36796" y="66964"/>
                </a:lnTo>
                <a:lnTo>
                  <a:pt x="55194" y="30406"/>
                </a:lnTo>
                <a:lnTo>
                  <a:pt x="85858" y="0"/>
                </a:lnTo>
                <a:lnTo>
                  <a:pt x="92557" y="2084"/>
                </a:lnTo>
                <a:lnTo>
                  <a:pt x="118560" y="43221"/>
                </a:lnTo>
                <a:lnTo>
                  <a:pt x="137405" y="91352"/>
                </a:lnTo>
                <a:lnTo>
                  <a:pt x="143596" y="107417"/>
                </a:lnTo>
                <a:lnTo>
                  <a:pt x="161978" y="147093"/>
                </a:lnTo>
                <a:lnTo>
                  <a:pt x="174138" y="160316"/>
                </a:lnTo>
                <a:lnTo>
                  <a:pt x="180966" y="158387"/>
                </a:lnTo>
                <a:lnTo>
                  <a:pt x="207284" y="118002"/>
                </a:lnTo>
                <a:lnTo>
                  <a:pt x="226199" y="70323"/>
                </a:lnTo>
                <a:lnTo>
                  <a:pt x="232389" y="54341"/>
                </a:lnTo>
                <a:lnTo>
                  <a:pt x="250720" y="14581"/>
                </a:lnTo>
                <a:lnTo>
                  <a:pt x="262820" y="940"/>
                </a:lnTo>
                <a:lnTo>
                  <a:pt x="269742" y="2772"/>
                </a:lnTo>
                <a:lnTo>
                  <a:pt x="296600" y="42163"/>
                </a:lnTo>
                <a:lnTo>
                  <a:pt x="315855" y="89078"/>
                </a:lnTo>
                <a:lnTo>
                  <a:pt x="322101" y="104921"/>
                </a:lnTo>
                <a:lnTo>
                  <a:pt x="340315" y="144918"/>
                </a:lnTo>
                <a:lnTo>
                  <a:pt x="352015" y="159484"/>
                </a:lnTo>
                <a:lnTo>
                  <a:pt x="359175" y="158472"/>
                </a:lnTo>
                <a:lnTo>
                  <a:pt x="386294" y="121403"/>
                </a:lnTo>
                <a:lnTo>
                  <a:pt x="405012" y="76821"/>
                </a:lnTo>
                <a:lnTo>
                  <a:pt x="410938" y="62173"/>
                </a:lnTo>
                <a:lnTo>
                  <a:pt x="427764" y="27808"/>
                </a:lnTo>
                <a:lnTo>
                  <a:pt x="441269" y="20733"/>
                </a:lnTo>
                <a:lnTo>
                  <a:pt x="449398" y="24690"/>
                </a:lnTo>
                <a:lnTo>
                  <a:pt x="478631" y="67797"/>
                </a:lnTo>
                <a:lnTo>
                  <a:pt x="489591" y="90511"/>
                </a:lnTo>
                <a:lnTo>
                  <a:pt x="493735" y="98357"/>
                </a:lnTo>
              </a:path>
            </a:pathLst>
          </a:custGeom>
          <a:ln w="28574">
            <a:solidFill>
              <a:srgbClr val="339933"/>
            </a:solidFill>
          </a:ln>
        </p:spPr>
        <p:txBody>
          <a:bodyPr wrap="square" lIns="0" tIns="0" rIns="0" bIns="0" rtlCol="0"/>
          <a:lstStyle/>
          <a:p>
            <a:endParaRPr/>
          </a:p>
        </p:txBody>
      </p:sp>
      <p:sp>
        <p:nvSpPr>
          <p:cNvPr id="16" name="object 13"/>
          <p:cNvSpPr/>
          <p:nvPr/>
        </p:nvSpPr>
        <p:spPr>
          <a:xfrm>
            <a:off x="2888744" y="3141548"/>
            <a:ext cx="247650" cy="85725"/>
          </a:xfrm>
          <a:custGeom>
            <a:avLst/>
            <a:gdLst/>
            <a:ahLst/>
            <a:cxnLst/>
            <a:rect l="l" t="t" r="r" b="b"/>
            <a:pathLst>
              <a:path w="247650" h="85725">
                <a:moveTo>
                  <a:pt x="161925" y="0"/>
                </a:moveTo>
                <a:lnTo>
                  <a:pt x="161925" y="85725"/>
                </a:lnTo>
                <a:lnTo>
                  <a:pt x="219159" y="57150"/>
                </a:lnTo>
                <a:lnTo>
                  <a:pt x="176149" y="57150"/>
                </a:lnTo>
                <a:lnTo>
                  <a:pt x="176149" y="28575"/>
                </a:lnTo>
                <a:lnTo>
                  <a:pt x="218990" y="28575"/>
                </a:lnTo>
                <a:lnTo>
                  <a:pt x="161925" y="0"/>
                </a:lnTo>
                <a:close/>
              </a:path>
              <a:path w="247650" h="85725">
                <a:moveTo>
                  <a:pt x="161925" y="28575"/>
                </a:moveTo>
                <a:lnTo>
                  <a:pt x="0" y="28575"/>
                </a:lnTo>
                <a:lnTo>
                  <a:pt x="0" y="57150"/>
                </a:lnTo>
                <a:lnTo>
                  <a:pt x="161925" y="57150"/>
                </a:lnTo>
                <a:lnTo>
                  <a:pt x="161925" y="28575"/>
                </a:lnTo>
                <a:close/>
              </a:path>
              <a:path w="247650" h="85725">
                <a:moveTo>
                  <a:pt x="218990" y="28575"/>
                </a:moveTo>
                <a:lnTo>
                  <a:pt x="176149" y="28575"/>
                </a:lnTo>
                <a:lnTo>
                  <a:pt x="176149" y="57150"/>
                </a:lnTo>
                <a:lnTo>
                  <a:pt x="219159" y="57150"/>
                </a:lnTo>
                <a:lnTo>
                  <a:pt x="247650" y="42925"/>
                </a:lnTo>
                <a:lnTo>
                  <a:pt x="218990" y="28575"/>
                </a:lnTo>
                <a:close/>
              </a:path>
            </a:pathLst>
          </a:custGeom>
          <a:solidFill>
            <a:srgbClr val="339933"/>
          </a:solidFill>
        </p:spPr>
        <p:txBody>
          <a:bodyPr wrap="square" lIns="0" tIns="0" rIns="0" bIns="0" rtlCol="0"/>
          <a:lstStyle/>
          <a:p>
            <a:endParaRPr/>
          </a:p>
        </p:txBody>
      </p:sp>
      <p:sp>
        <p:nvSpPr>
          <p:cNvPr id="17" name="object 14"/>
          <p:cNvSpPr/>
          <p:nvPr/>
        </p:nvSpPr>
        <p:spPr>
          <a:xfrm>
            <a:off x="742444" y="2873652"/>
            <a:ext cx="494030" cy="161925"/>
          </a:xfrm>
          <a:custGeom>
            <a:avLst/>
            <a:gdLst/>
            <a:ahLst/>
            <a:cxnLst/>
            <a:rect l="l" t="t" r="r" b="b"/>
            <a:pathLst>
              <a:path w="494030" h="161925">
                <a:moveTo>
                  <a:pt x="0" y="161343"/>
                </a:moveTo>
                <a:lnTo>
                  <a:pt x="18398" y="112033"/>
                </a:lnTo>
                <a:lnTo>
                  <a:pt x="36796" y="66964"/>
                </a:lnTo>
                <a:lnTo>
                  <a:pt x="55194" y="30406"/>
                </a:lnTo>
                <a:lnTo>
                  <a:pt x="85858" y="0"/>
                </a:lnTo>
                <a:lnTo>
                  <a:pt x="92557" y="2084"/>
                </a:lnTo>
                <a:lnTo>
                  <a:pt x="118560" y="43221"/>
                </a:lnTo>
                <a:lnTo>
                  <a:pt x="137405" y="91352"/>
                </a:lnTo>
                <a:lnTo>
                  <a:pt x="143596" y="107417"/>
                </a:lnTo>
                <a:lnTo>
                  <a:pt x="161978" y="147093"/>
                </a:lnTo>
                <a:lnTo>
                  <a:pt x="174138" y="160316"/>
                </a:lnTo>
                <a:lnTo>
                  <a:pt x="180966" y="158387"/>
                </a:lnTo>
                <a:lnTo>
                  <a:pt x="207284" y="118002"/>
                </a:lnTo>
                <a:lnTo>
                  <a:pt x="226199" y="70323"/>
                </a:lnTo>
                <a:lnTo>
                  <a:pt x="232389" y="54341"/>
                </a:lnTo>
                <a:lnTo>
                  <a:pt x="250720" y="14581"/>
                </a:lnTo>
                <a:lnTo>
                  <a:pt x="262820" y="940"/>
                </a:lnTo>
                <a:lnTo>
                  <a:pt x="269742" y="2772"/>
                </a:lnTo>
                <a:lnTo>
                  <a:pt x="296600" y="42163"/>
                </a:lnTo>
                <a:lnTo>
                  <a:pt x="315855" y="89078"/>
                </a:lnTo>
                <a:lnTo>
                  <a:pt x="322101" y="104921"/>
                </a:lnTo>
                <a:lnTo>
                  <a:pt x="340315" y="144918"/>
                </a:lnTo>
                <a:lnTo>
                  <a:pt x="352015" y="159484"/>
                </a:lnTo>
                <a:lnTo>
                  <a:pt x="359175" y="158472"/>
                </a:lnTo>
                <a:lnTo>
                  <a:pt x="386294" y="121403"/>
                </a:lnTo>
                <a:lnTo>
                  <a:pt x="405012" y="76821"/>
                </a:lnTo>
                <a:lnTo>
                  <a:pt x="410938" y="62173"/>
                </a:lnTo>
                <a:lnTo>
                  <a:pt x="427764" y="27808"/>
                </a:lnTo>
                <a:lnTo>
                  <a:pt x="441269" y="20733"/>
                </a:lnTo>
                <a:lnTo>
                  <a:pt x="449398" y="24690"/>
                </a:lnTo>
                <a:lnTo>
                  <a:pt x="478631" y="67797"/>
                </a:lnTo>
                <a:lnTo>
                  <a:pt x="489591" y="90511"/>
                </a:lnTo>
                <a:lnTo>
                  <a:pt x="493735" y="98357"/>
                </a:lnTo>
              </a:path>
            </a:pathLst>
          </a:custGeom>
          <a:ln w="28574">
            <a:solidFill>
              <a:srgbClr val="FF3300"/>
            </a:solidFill>
          </a:ln>
        </p:spPr>
        <p:txBody>
          <a:bodyPr wrap="square" lIns="0" tIns="0" rIns="0" bIns="0" rtlCol="0"/>
          <a:lstStyle/>
          <a:p>
            <a:endParaRPr/>
          </a:p>
        </p:txBody>
      </p:sp>
      <p:sp>
        <p:nvSpPr>
          <p:cNvPr id="18" name="object 15"/>
          <p:cNvSpPr/>
          <p:nvPr/>
        </p:nvSpPr>
        <p:spPr>
          <a:xfrm>
            <a:off x="1237744" y="2912948"/>
            <a:ext cx="247650" cy="85725"/>
          </a:xfrm>
          <a:custGeom>
            <a:avLst/>
            <a:gdLst/>
            <a:ahLst/>
            <a:cxnLst/>
            <a:rect l="l" t="t" r="r" b="b"/>
            <a:pathLst>
              <a:path w="247650" h="85725">
                <a:moveTo>
                  <a:pt x="161925" y="0"/>
                </a:moveTo>
                <a:lnTo>
                  <a:pt x="161925" y="85725"/>
                </a:lnTo>
                <a:lnTo>
                  <a:pt x="219159" y="57150"/>
                </a:lnTo>
                <a:lnTo>
                  <a:pt x="176212" y="57150"/>
                </a:lnTo>
                <a:lnTo>
                  <a:pt x="176212" y="28575"/>
                </a:lnTo>
                <a:lnTo>
                  <a:pt x="218990" y="28575"/>
                </a:lnTo>
                <a:lnTo>
                  <a:pt x="161925" y="0"/>
                </a:lnTo>
                <a:close/>
              </a:path>
              <a:path w="247650" h="85725">
                <a:moveTo>
                  <a:pt x="161925" y="28575"/>
                </a:moveTo>
                <a:lnTo>
                  <a:pt x="0" y="28575"/>
                </a:lnTo>
                <a:lnTo>
                  <a:pt x="0" y="57150"/>
                </a:lnTo>
                <a:lnTo>
                  <a:pt x="161925" y="57150"/>
                </a:lnTo>
                <a:lnTo>
                  <a:pt x="161925" y="28575"/>
                </a:lnTo>
                <a:close/>
              </a:path>
              <a:path w="247650" h="85725">
                <a:moveTo>
                  <a:pt x="218990" y="28575"/>
                </a:moveTo>
                <a:lnTo>
                  <a:pt x="176212" y="28575"/>
                </a:lnTo>
                <a:lnTo>
                  <a:pt x="176212" y="57150"/>
                </a:lnTo>
                <a:lnTo>
                  <a:pt x="219159" y="57150"/>
                </a:lnTo>
                <a:lnTo>
                  <a:pt x="247650" y="42925"/>
                </a:lnTo>
                <a:lnTo>
                  <a:pt x="218990" y="28575"/>
                </a:lnTo>
                <a:close/>
              </a:path>
            </a:pathLst>
          </a:custGeom>
          <a:solidFill>
            <a:srgbClr val="FF3300"/>
          </a:solidFill>
        </p:spPr>
        <p:txBody>
          <a:bodyPr wrap="square" lIns="0" tIns="0" rIns="0" bIns="0" rtlCol="0"/>
          <a:lstStyle/>
          <a:p>
            <a:endParaRPr/>
          </a:p>
        </p:txBody>
      </p:sp>
      <p:sp>
        <p:nvSpPr>
          <p:cNvPr id="19" name="object 16"/>
          <p:cNvSpPr/>
          <p:nvPr/>
        </p:nvSpPr>
        <p:spPr>
          <a:xfrm>
            <a:off x="742444" y="3635652"/>
            <a:ext cx="494030" cy="161925"/>
          </a:xfrm>
          <a:custGeom>
            <a:avLst/>
            <a:gdLst/>
            <a:ahLst/>
            <a:cxnLst/>
            <a:rect l="l" t="t" r="r" b="b"/>
            <a:pathLst>
              <a:path w="494030" h="161925">
                <a:moveTo>
                  <a:pt x="0" y="161343"/>
                </a:moveTo>
                <a:lnTo>
                  <a:pt x="18398" y="112033"/>
                </a:lnTo>
                <a:lnTo>
                  <a:pt x="36796" y="66964"/>
                </a:lnTo>
                <a:lnTo>
                  <a:pt x="55194" y="30406"/>
                </a:lnTo>
                <a:lnTo>
                  <a:pt x="85858" y="0"/>
                </a:lnTo>
                <a:lnTo>
                  <a:pt x="92557" y="2084"/>
                </a:lnTo>
                <a:lnTo>
                  <a:pt x="118560" y="43221"/>
                </a:lnTo>
                <a:lnTo>
                  <a:pt x="137405" y="91352"/>
                </a:lnTo>
                <a:lnTo>
                  <a:pt x="143596" y="107417"/>
                </a:lnTo>
                <a:lnTo>
                  <a:pt x="161978" y="147093"/>
                </a:lnTo>
                <a:lnTo>
                  <a:pt x="174138" y="160316"/>
                </a:lnTo>
                <a:lnTo>
                  <a:pt x="180966" y="158387"/>
                </a:lnTo>
                <a:lnTo>
                  <a:pt x="207284" y="118002"/>
                </a:lnTo>
                <a:lnTo>
                  <a:pt x="226199" y="70323"/>
                </a:lnTo>
                <a:lnTo>
                  <a:pt x="232389" y="54341"/>
                </a:lnTo>
                <a:lnTo>
                  <a:pt x="250720" y="14581"/>
                </a:lnTo>
                <a:lnTo>
                  <a:pt x="262820" y="940"/>
                </a:lnTo>
                <a:lnTo>
                  <a:pt x="269742" y="2772"/>
                </a:lnTo>
                <a:lnTo>
                  <a:pt x="296600" y="42163"/>
                </a:lnTo>
                <a:lnTo>
                  <a:pt x="315855" y="89078"/>
                </a:lnTo>
                <a:lnTo>
                  <a:pt x="322101" y="104921"/>
                </a:lnTo>
                <a:lnTo>
                  <a:pt x="340315" y="144918"/>
                </a:lnTo>
                <a:lnTo>
                  <a:pt x="352015" y="159484"/>
                </a:lnTo>
                <a:lnTo>
                  <a:pt x="359175" y="158472"/>
                </a:lnTo>
                <a:lnTo>
                  <a:pt x="386294" y="121403"/>
                </a:lnTo>
                <a:lnTo>
                  <a:pt x="405012" y="76821"/>
                </a:lnTo>
                <a:lnTo>
                  <a:pt x="410938" y="62173"/>
                </a:lnTo>
                <a:lnTo>
                  <a:pt x="427764" y="27808"/>
                </a:lnTo>
                <a:lnTo>
                  <a:pt x="441269" y="20733"/>
                </a:lnTo>
                <a:lnTo>
                  <a:pt x="449398" y="24690"/>
                </a:lnTo>
                <a:lnTo>
                  <a:pt x="478631" y="67797"/>
                </a:lnTo>
                <a:lnTo>
                  <a:pt x="489591" y="90511"/>
                </a:lnTo>
                <a:lnTo>
                  <a:pt x="493735" y="98357"/>
                </a:lnTo>
              </a:path>
            </a:pathLst>
          </a:custGeom>
          <a:ln w="28575">
            <a:solidFill>
              <a:srgbClr val="FF3300"/>
            </a:solidFill>
          </a:ln>
        </p:spPr>
        <p:txBody>
          <a:bodyPr wrap="square" lIns="0" tIns="0" rIns="0" bIns="0" rtlCol="0"/>
          <a:lstStyle/>
          <a:p>
            <a:endParaRPr/>
          </a:p>
        </p:txBody>
      </p:sp>
      <p:sp>
        <p:nvSpPr>
          <p:cNvPr id="21" name="object 17"/>
          <p:cNvSpPr/>
          <p:nvPr/>
        </p:nvSpPr>
        <p:spPr>
          <a:xfrm>
            <a:off x="1237744" y="3674948"/>
            <a:ext cx="247650" cy="85725"/>
          </a:xfrm>
          <a:custGeom>
            <a:avLst/>
            <a:gdLst/>
            <a:ahLst/>
            <a:cxnLst/>
            <a:rect l="l" t="t" r="r" b="b"/>
            <a:pathLst>
              <a:path w="247650" h="85725">
                <a:moveTo>
                  <a:pt x="161925" y="0"/>
                </a:moveTo>
                <a:lnTo>
                  <a:pt x="161925" y="85725"/>
                </a:lnTo>
                <a:lnTo>
                  <a:pt x="219159" y="57150"/>
                </a:lnTo>
                <a:lnTo>
                  <a:pt x="176212" y="57150"/>
                </a:lnTo>
                <a:lnTo>
                  <a:pt x="176212" y="28575"/>
                </a:lnTo>
                <a:lnTo>
                  <a:pt x="218990" y="28575"/>
                </a:lnTo>
                <a:lnTo>
                  <a:pt x="161925" y="0"/>
                </a:lnTo>
                <a:close/>
              </a:path>
              <a:path w="247650" h="85725">
                <a:moveTo>
                  <a:pt x="161925" y="28575"/>
                </a:moveTo>
                <a:lnTo>
                  <a:pt x="0" y="28575"/>
                </a:lnTo>
                <a:lnTo>
                  <a:pt x="0" y="57150"/>
                </a:lnTo>
                <a:lnTo>
                  <a:pt x="161925" y="57150"/>
                </a:lnTo>
                <a:lnTo>
                  <a:pt x="161925" y="28575"/>
                </a:lnTo>
                <a:close/>
              </a:path>
              <a:path w="247650" h="85725">
                <a:moveTo>
                  <a:pt x="218990" y="28575"/>
                </a:moveTo>
                <a:lnTo>
                  <a:pt x="176212" y="28575"/>
                </a:lnTo>
                <a:lnTo>
                  <a:pt x="176212" y="57150"/>
                </a:lnTo>
                <a:lnTo>
                  <a:pt x="219159" y="57150"/>
                </a:lnTo>
                <a:lnTo>
                  <a:pt x="247650" y="42925"/>
                </a:lnTo>
                <a:lnTo>
                  <a:pt x="218990" y="28575"/>
                </a:lnTo>
                <a:close/>
              </a:path>
            </a:pathLst>
          </a:custGeom>
          <a:solidFill>
            <a:srgbClr val="FF3300"/>
          </a:solidFill>
        </p:spPr>
        <p:txBody>
          <a:bodyPr wrap="square" lIns="0" tIns="0" rIns="0" bIns="0" rtlCol="0"/>
          <a:lstStyle/>
          <a:p>
            <a:endParaRPr/>
          </a:p>
        </p:txBody>
      </p:sp>
      <p:sp>
        <p:nvSpPr>
          <p:cNvPr id="22" name="object 18"/>
          <p:cNvSpPr/>
          <p:nvPr/>
        </p:nvSpPr>
        <p:spPr>
          <a:xfrm>
            <a:off x="1567944" y="2721380"/>
            <a:ext cx="81280" cy="76200"/>
          </a:xfrm>
          <a:custGeom>
            <a:avLst/>
            <a:gdLst/>
            <a:ahLst/>
            <a:cxnLst/>
            <a:rect l="l" t="t" r="r" b="b"/>
            <a:pathLst>
              <a:path w="81280" h="76200">
                <a:moveTo>
                  <a:pt x="34880" y="0"/>
                </a:moveTo>
                <a:lnTo>
                  <a:pt x="21113" y="4397"/>
                </a:lnTo>
                <a:lnTo>
                  <a:pt x="10047" y="12736"/>
                </a:lnTo>
                <a:lnTo>
                  <a:pt x="2677" y="24117"/>
                </a:lnTo>
                <a:lnTo>
                  <a:pt x="0" y="37644"/>
                </a:lnTo>
                <a:lnTo>
                  <a:pt x="668" y="44502"/>
                </a:lnTo>
                <a:lnTo>
                  <a:pt x="5697" y="56890"/>
                </a:lnTo>
                <a:lnTo>
                  <a:pt x="14930" y="66793"/>
                </a:lnTo>
                <a:lnTo>
                  <a:pt x="27511" y="73356"/>
                </a:lnTo>
                <a:lnTo>
                  <a:pt x="42578" y="75725"/>
                </a:lnTo>
                <a:lnTo>
                  <a:pt x="55219" y="73402"/>
                </a:lnTo>
                <a:lnTo>
                  <a:pt x="66099" y="67275"/>
                </a:lnTo>
                <a:lnTo>
                  <a:pt x="74496" y="57461"/>
                </a:lnTo>
                <a:lnTo>
                  <a:pt x="79689" y="44074"/>
                </a:lnTo>
                <a:lnTo>
                  <a:pt x="80955" y="27228"/>
                </a:lnTo>
                <a:lnTo>
                  <a:pt x="75009" y="16176"/>
                </a:lnTo>
                <a:lnTo>
                  <a:pt x="65065" y="7477"/>
                </a:lnTo>
                <a:lnTo>
                  <a:pt x="51548" y="1847"/>
                </a:lnTo>
                <a:lnTo>
                  <a:pt x="34880" y="0"/>
                </a:lnTo>
                <a:close/>
              </a:path>
            </a:pathLst>
          </a:custGeom>
          <a:solidFill>
            <a:srgbClr val="FF3300"/>
          </a:solidFill>
        </p:spPr>
        <p:txBody>
          <a:bodyPr wrap="square" lIns="0" tIns="0" rIns="0" bIns="0" rtlCol="0"/>
          <a:lstStyle/>
          <a:p>
            <a:endParaRPr/>
          </a:p>
        </p:txBody>
      </p:sp>
      <p:sp>
        <p:nvSpPr>
          <p:cNvPr id="23" name="object 19"/>
          <p:cNvSpPr/>
          <p:nvPr/>
        </p:nvSpPr>
        <p:spPr>
          <a:xfrm>
            <a:off x="1567944" y="2721380"/>
            <a:ext cx="81280" cy="76200"/>
          </a:xfrm>
          <a:custGeom>
            <a:avLst/>
            <a:gdLst/>
            <a:ahLst/>
            <a:cxnLst/>
            <a:rect l="l" t="t" r="r" b="b"/>
            <a:pathLst>
              <a:path w="81280" h="76200">
                <a:moveTo>
                  <a:pt x="0" y="37644"/>
                </a:moveTo>
                <a:lnTo>
                  <a:pt x="2677" y="24117"/>
                </a:lnTo>
                <a:lnTo>
                  <a:pt x="10047" y="12736"/>
                </a:lnTo>
                <a:lnTo>
                  <a:pt x="21113" y="4397"/>
                </a:lnTo>
                <a:lnTo>
                  <a:pt x="34880" y="0"/>
                </a:lnTo>
                <a:lnTo>
                  <a:pt x="51548" y="1847"/>
                </a:lnTo>
                <a:lnTo>
                  <a:pt x="65065" y="7477"/>
                </a:lnTo>
                <a:lnTo>
                  <a:pt x="75009" y="16176"/>
                </a:lnTo>
                <a:lnTo>
                  <a:pt x="80955" y="27228"/>
                </a:lnTo>
                <a:lnTo>
                  <a:pt x="79689" y="44074"/>
                </a:lnTo>
                <a:lnTo>
                  <a:pt x="74496" y="57461"/>
                </a:lnTo>
                <a:lnTo>
                  <a:pt x="66099" y="67275"/>
                </a:lnTo>
                <a:lnTo>
                  <a:pt x="55219" y="73402"/>
                </a:lnTo>
                <a:lnTo>
                  <a:pt x="42578" y="75725"/>
                </a:lnTo>
                <a:lnTo>
                  <a:pt x="27511" y="73356"/>
                </a:lnTo>
                <a:lnTo>
                  <a:pt x="14930" y="66793"/>
                </a:lnTo>
                <a:lnTo>
                  <a:pt x="5697" y="56890"/>
                </a:lnTo>
                <a:lnTo>
                  <a:pt x="668" y="44502"/>
                </a:lnTo>
                <a:lnTo>
                  <a:pt x="0" y="37644"/>
                </a:lnTo>
                <a:close/>
              </a:path>
            </a:pathLst>
          </a:custGeom>
          <a:ln w="9525">
            <a:solidFill>
              <a:srgbClr val="FF3300"/>
            </a:solidFill>
          </a:ln>
        </p:spPr>
        <p:txBody>
          <a:bodyPr wrap="square" lIns="0" tIns="0" rIns="0" bIns="0" rtlCol="0"/>
          <a:lstStyle/>
          <a:p>
            <a:endParaRPr/>
          </a:p>
        </p:txBody>
      </p:sp>
      <p:sp>
        <p:nvSpPr>
          <p:cNvPr id="25" name="object 20"/>
          <p:cNvSpPr/>
          <p:nvPr/>
        </p:nvSpPr>
        <p:spPr>
          <a:xfrm>
            <a:off x="1567944" y="3483380"/>
            <a:ext cx="81280" cy="76200"/>
          </a:xfrm>
          <a:custGeom>
            <a:avLst/>
            <a:gdLst/>
            <a:ahLst/>
            <a:cxnLst/>
            <a:rect l="l" t="t" r="r" b="b"/>
            <a:pathLst>
              <a:path w="81280" h="76200">
                <a:moveTo>
                  <a:pt x="34880" y="0"/>
                </a:moveTo>
                <a:lnTo>
                  <a:pt x="21113" y="4397"/>
                </a:lnTo>
                <a:lnTo>
                  <a:pt x="10047" y="12736"/>
                </a:lnTo>
                <a:lnTo>
                  <a:pt x="2677" y="24117"/>
                </a:lnTo>
                <a:lnTo>
                  <a:pt x="0" y="37644"/>
                </a:lnTo>
                <a:lnTo>
                  <a:pt x="668" y="44502"/>
                </a:lnTo>
                <a:lnTo>
                  <a:pt x="5697" y="56890"/>
                </a:lnTo>
                <a:lnTo>
                  <a:pt x="14930" y="66793"/>
                </a:lnTo>
                <a:lnTo>
                  <a:pt x="27511" y="73356"/>
                </a:lnTo>
                <a:lnTo>
                  <a:pt x="42578" y="75725"/>
                </a:lnTo>
                <a:lnTo>
                  <a:pt x="55219" y="73402"/>
                </a:lnTo>
                <a:lnTo>
                  <a:pt x="66099" y="67275"/>
                </a:lnTo>
                <a:lnTo>
                  <a:pt x="74496" y="57461"/>
                </a:lnTo>
                <a:lnTo>
                  <a:pt x="79689" y="44074"/>
                </a:lnTo>
                <a:lnTo>
                  <a:pt x="80955" y="27228"/>
                </a:lnTo>
                <a:lnTo>
                  <a:pt x="75009" y="16176"/>
                </a:lnTo>
                <a:lnTo>
                  <a:pt x="65065" y="7477"/>
                </a:lnTo>
                <a:lnTo>
                  <a:pt x="51548" y="1847"/>
                </a:lnTo>
                <a:lnTo>
                  <a:pt x="34880" y="0"/>
                </a:lnTo>
                <a:close/>
              </a:path>
            </a:pathLst>
          </a:custGeom>
          <a:solidFill>
            <a:srgbClr val="FF3300"/>
          </a:solidFill>
        </p:spPr>
        <p:txBody>
          <a:bodyPr wrap="square" lIns="0" tIns="0" rIns="0" bIns="0" rtlCol="0"/>
          <a:lstStyle/>
          <a:p>
            <a:endParaRPr/>
          </a:p>
        </p:txBody>
      </p:sp>
      <p:sp>
        <p:nvSpPr>
          <p:cNvPr id="26" name="object 21"/>
          <p:cNvSpPr/>
          <p:nvPr/>
        </p:nvSpPr>
        <p:spPr>
          <a:xfrm>
            <a:off x="1567944" y="3483380"/>
            <a:ext cx="81280" cy="76200"/>
          </a:xfrm>
          <a:custGeom>
            <a:avLst/>
            <a:gdLst/>
            <a:ahLst/>
            <a:cxnLst/>
            <a:rect l="l" t="t" r="r" b="b"/>
            <a:pathLst>
              <a:path w="81280" h="76200">
                <a:moveTo>
                  <a:pt x="0" y="37644"/>
                </a:moveTo>
                <a:lnTo>
                  <a:pt x="2677" y="24117"/>
                </a:lnTo>
                <a:lnTo>
                  <a:pt x="10047" y="12736"/>
                </a:lnTo>
                <a:lnTo>
                  <a:pt x="21113" y="4397"/>
                </a:lnTo>
                <a:lnTo>
                  <a:pt x="34880" y="0"/>
                </a:lnTo>
                <a:lnTo>
                  <a:pt x="51548" y="1847"/>
                </a:lnTo>
                <a:lnTo>
                  <a:pt x="65065" y="7477"/>
                </a:lnTo>
                <a:lnTo>
                  <a:pt x="75009" y="16176"/>
                </a:lnTo>
                <a:lnTo>
                  <a:pt x="80955" y="27228"/>
                </a:lnTo>
                <a:lnTo>
                  <a:pt x="79689" y="44074"/>
                </a:lnTo>
                <a:lnTo>
                  <a:pt x="74496" y="57461"/>
                </a:lnTo>
                <a:lnTo>
                  <a:pt x="66099" y="67275"/>
                </a:lnTo>
                <a:lnTo>
                  <a:pt x="55219" y="73402"/>
                </a:lnTo>
                <a:lnTo>
                  <a:pt x="42578" y="75725"/>
                </a:lnTo>
                <a:lnTo>
                  <a:pt x="27511" y="73356"/>
                </a:lnTo>
                <a:lnTo>
                  <a:pt x="14930" y="66793"/>
                </a:lnTo>
                <a:lnTo>
                  <a:pt x="5697" y="56890"/>
                </a:lnTo>
                <a:lnTo>
                  <a:pt x="668" y="44502"/>
                </a:lnTo>
                <a:lnTo>
                  <a:pt x="0" y="37644"/>
                </a:lnTo>
                <a:close/>
              </a:path>
            </a:pathLst>
          </a:custGeom>
          <a:ln w="9525">
            <a:solidFill>
              <a:srgbClr val="FF3300"/>
            </a:solidFill>
          </a:ln>
        </p:spPr>
        <p:txBody>
          <a:bodyPr wrap="square" lIns="0" tIns="0" rIns="0" bIns="0" rtlCol="0"/>
          <a:lstStyle/>
          <a:p>
            <a:endParaRPr/>
          </a:p>
        </p:txBody>
      </p:sp>
      <p:sp>
        <p:nvSpPr>
          <p:cNvPr id="27" name="object 22"/>
          <p:cNvSpPr/>
          <p:nvPr/>
        </p:nvSpPr>
        <p:spPr>
          <a:xfrm>
            <a:off x="2641094" y="3330980"/>
            <a:ext cx="81280" cy="76200"/>
          </a:xfrm>
          <a:custGeom>
            <a:avLst/>
            <a:gdLst/>
            <a:ahLst/>
            <a:cxnLst/>
            <a:rect l="l" t="t" r="r" b="b"/>
            <a:pathLst>
              <a:path w="81280" h="76200">
                <a:moveTo>
                  <a:pt x="34880" y="0"/>
                </a:moveTo>
                <a:lnTo>
                  <a:pt x="21113" y="4397"/>
                </a:lnTo>
                <a:lnTo>
                  <a:pt x="10047" y="12736"/>
                </a:lnTo>
                <a:lnTo>
                  <a:pt x="2677" y="24117"/>
                </a:lnTo>
                <a:lnTo>
                  <a:pt x="0" y="37644"/>
                </a:lnTo>
                <a:lnTo>
                  <a:pt x="668" y="44502"/>
                </a:lnTo>
                <a:lnTo>
                  <a:pt x="5697" y="56890"/>
                </a:lnTo>
                <a:lnTo>
                  <a:pt x="14930" y="66793"/>
                </a:lnTo>
                <a:lnTo>
                  <a:pt x="27511" y="73356"/>
                </a:lnTo>
                <a:lnTo>
                  <a:pt x="42578" y="75725"/>
                </a:lnTo>
                <a:lnTo>
                  <a:pt x="55219" y="73402"/>
                </a:lnTo>
                <a:lnTo>
                  <a:pt x="66099" y="67275"/>
                </a:lnTo>
                <a:lnTo>
                  <a:pt x="74496" y="57461"/>
                </a:lnTo>
                <a:lnTo>
                  <a:pt x="79689" y="44074"/>
                </a:lnTo>
                <a:lnTo>
                  <a:pt x="80955" y="27228"/>
                </a:lnTo>
                <a:lnTo>
                  <a:pt x="75009" y="16176"/>
                </a:lnTo>
                <a:lnTo>
                  <a:pt x="65065" y="7477"/>
                </a:lnTo>
                <a:lnTo>
                  <a:pt x="51548" y="1847"/>
                </a:lnTo>
                <a:lnTo>
                  <a:pt x="34880" y="0"/>
                </a:lnTo>
                <a:close/>
              </a:path>
            </a:pathLst>
          </a:custGeom>
          <a:solidFill>
            <a:srgbClr val="339933"/>
          </a:solidFill>
        </p:spPr>
        <p:txBody>
          <a:bodyPr wrap="square" lIns="0" tIns="0" rIns="0" bIns="0" rtlCol="0"/>
          <a:lstStyle/>
          <a:p>
            <a:endParaRPr/>
          </a:p>
        </p:txBody>
      </p:sp>
      <p:sp>
        <p:nvSpPr>
          <p:cNvPr id="28" name="object 23"/>
          <p:cNvSpPr/>
          <p:nvPr/>
        </p:nvSpPr>
        <p:spPr>
          <a:xfrm>
            <a:off x="2641094" y="3330980"/>
            <a:ext cx="81280" cy="76200"/>
          </a:xfrm>
          <a:custGeom>
            <a:avLst/>
            <a:gdLst/>
            <a:ahLst/>
            <a:cxnLst/>
            <a:rect l="l" t="t" r="r" b="b"/>
            <a:pathLst>
              <a:path w="81280" h="76200">
                <a:moveTo>
                  <a:pt x="0" y="37644"/>
                </a:moveTo>
                <a:lnTo>
                  <a:pt x="2677" y="24117"/>
                </a:lnTo>
                <a:lnTo>
                  <a:pt x="10047" y="12736"/>
                </a:lnTo>
                <a:lnTo>
                  <a:pt x="21113" y="4397"/>
                </a:lnTo>
                <a:lnTo>
                  <a:pt x="34880" y="0"/>
                </a:lnTo>
                <a:lnTo>
                  <a:pt x="51548" y="1847"/>
                </a:lnTo>
                <a:lnTo>
                  <a:pt x="65065" y="7477"/>
                </a:lnTo>
                <a:lnTo>
                  <a:pt x="75009" y="16176"/>
                </a:lnTo>
                <a:lnTo>
                  <a:pt x="80955" y="27228"/>
                </a:lnTo>
                <a:lnTo>
                  <a:pt x="79689" y="44074"/>
                </a:lnTo>
                <a:lnTo>
                  <a:pt x="74496" y="57461"/>
                </a:lnTo>
                <a:lnTo>
                  <a:pt x="66099" y="67275"/>
                </a:lnTo>
                <a:lnTo>
                  <a:pt x="55219" y="73402"/>
                </a:lnTo>
                <a:lnTo>
                  <a:pt x="42578" y="75725"/>
                </a:lnTo>
                <a:lnTo>
                  <a:pt x="27511" y="73356"/>
                </a:lnTo>
                <a:lnTo>
                  <a:pt x="14930" y="66793"/>
                </a:lnTo>
                <a:lnTo>
                  <a:pt x="5697" y="56890"/>
                </a:lnTo>
                <a:lnTo>
                  <a:pt x="668" y="44502"/>
                </a:lnTo>
                <a:lnTo>
                  <a:pt x="0" y="37644"/>
                </a:lnTo>
                <a:close/>
              </a:path>
            </a:pathLst>
          </a:custGeom>
          <a:ln w="9525">
            <a:solidFill>
              <a:srgbClr val="339933"/>
            </a:solidFill>
          </a:ln>
        </p:spPr>
        <p:txBody>
          <a:bodyPr wrap="square" lIns="0" tIns="0" rIns="0" bIns="0" rtlCol="0"/>
          <a:lstStyle/>
          <a:p>
            <a:endParaRPr/>
          </a:p>
        </p:txBody>
      </p:sp>
      <p:sp>
        <p:nvSpPr>
          <p:cNvPr id="29" name="object 24"/>
          <p:cNvSpPr/>
          <p:nvPr/>
        </p:nvSpPr>
        <p:spPr>
          <a:xfrm>
            <a:off x="1694944" y="3178125"/>
            <a:ext cx="76200" cy="914400"/>
          </a:xfrm>
          <a:custGeom>
            <a:avLst/>
            <a:gdLst/>
            <a:ahLst/>
            <a:cxnLst/>
            <a:rect l="l" t="t" r="r" b="b"/>
            <a:pathLst>
              <a:path w="76200" h="914400">
                <a:moveTo>
                  <a:pt x="42925" y="63500"/>
                </a:moveTo>
                <a:lnTo>
                  <a:pt x="33400" y="63500"/>
                </a:lnTo>
                <a:lnTo>
                  <a:pt x="33274" y="914400"/>
                </a:lnTo>
                <a:lnTo>
                  <a:pt x="42799" y="914400"/>
                </a:lnTo>
                <a:lnTo>
                  <a:pt x="42925" y="63500"/>
                </a:lnTo>
                <a:close/>
              </a:path>
              <a:path w="76200" h="914400">
                <a:moveTo>
                  <a:pt x="38100" y="0"/>
                </a:moveTo>
                <a:lnTo>
                  <a:pt x="0" y="76200"/>
                </a:lnTo>
                <a:lnTo>
                  <a:pt x="33399" y="76200"/>
                </a:lnTo>
                <a:lnTo>
                  <a:pt x="33400" y="63500"/>
                </a:lnTo>
                <a:lnTo>
                  <a:pt x="69850" y="63500"/>
                </a:lnTo>
                <a:lnTo>
                  <a:pt x="38100" y="0"/>
                </a:lnTo>
                <a:close/>
              </a:path>
              <a:path w="76200" h="914400">
                <a:moveTo>
                  <a:pt x="69850" y="63500"/>
                </a:moveTo>
                <a:lnTo>
                  <a:pt x="42925" y="63500"/>
                </a:lnTo>
                <a:lnTo>
                  <a:pt x="42924" y="76200"/>
                </a:lnTo>
                <a:lnTo>
                  <a:pt x="76200" y="76200"/>
                </a:lnTo>
                <a:lnTo>
                  <a:pt x="69850" y="63500"/>
                </a:lnTo>
                <a:close/>
              </a:path>
            </a:pathLst>
          </a:custGeom>
          <a:solidFill>
            <a:srgbClr val="000000"/>
          </a:solidFill>
        </p:spPr>
        <p:txBody>
          <a:bodyPr wrap="square" lIns="0" tIns="0" rIns="0" bIns="0" rtlCol="0"/>
          <a:lstStyle/>
          <a:p>
            <a:endParaRPr/>
          </a:p>
        </p:txBody>
      </p:sp>
      <p:sp>
        <p:nvSpPr>
          <p:cNvPr id="30" name="object 25"/>
          <p:cNvSpPr/>
          <p:nvPr/>
        </p:nvSpPr>
        <p:spPr>
          <a:xfrm>
            <a:off x="1694944" y="2263725"/>
            <a:ext cx="76200" cy="914400"/>
          </a:xfrm>
          <a:custGeom>
            <a:avLst/>
            <a:gdLst/>
            <a:ahLst/>
            <a:cxnLst/>
            <a:rect l="l" t="t" r="r" b="b"/>
            <a:pathLst>
              <a:path w="76200" h="914400">
                <a:moveTo>
                  <a:pt x="42925" y="63500"/>
                </a:moveTo>
                <a:lnTo>
                  <a:pt x="33400" y="63500"/>
                </a:lnTo>
                <a:lnTo>
                  <a:pt x="33274" y="914400"/>
                </a:lnTo>
                <a:lnTo>
                  <a:pt x="42799" y="914400"/>
                </a:lnTo>
                <a:lnTo>
                  <a:pt x="42925" y="63500"/>
                </a:lnTo>
                <a:close/>
              </a:path>
              <a:path w="76200" h="914400">
                <a:moveTo>
                  <a:pt x="38100" y="0"/>
                </a:moveTo>
                <a:lnTo>
                  <a:pt x="0" y="76200"/>
                </a:lnTo>
                <a:lnTo>
                  <a:pt x="33399" y="76200"/>
                </a:lnTo>
                <a:lnTo>
                  <a:pt x="33400" y="63500"/>
                </a:lnTo>
                <a:lnTo>
                  <a:pt x="69850" y="63500"/>
                </a:lnTo>
                <a:lnTo>
                  <a:pt x="38100" y="0"/>
                </a:lnTo>
                <a:close/>
              </a:path>
              <a:path w="76200" h="914400">
                <a:moveTo>
                  <a:pt x="69850" y="63500"/>
                </a:moveTo>
                <a:lnTo>
                  <a:pt x="42925" y="63500"/>
                </a:lnTo>
                <a:lnTo>
                  <a:pt x="42924" y="76200"/>
                </a:lnTo>
                <a:lnTo>
                  <a:pt x="76200" y="76200"/>
                </a:lnTo>
                <a:lnTo>
                  <a:pt x="69850" y="63500"/>
                </a:lnTo>
                <a:close/>
              </a:path>
            </a:pathLst>
          </a:custGeom>
          <a:solidFill>
            <a:srgbClr val="000000"/>
          </a:solidFill>
        </p:spPr>
        <p:txBody>
          <a:bodyPr wrap="square" lIns="0" tIns="0" rIns="0" bIns="0" rtlCol="0"/>
          <a:lstStyle/>
          <a:p>
            <a:endParaRPr/>
          </a:p>
        </p:txBody>
      </p:sp>
      <p:sp>
        <p:nvSpPr>
          <p:cNvPr id="31" name="object 26"/>
          <p:cNvSpPr/>
          <p:nvPr/>
        </p:nvSpPr>
        <p:spPr>
          <a:xfrm>
            <a:off x="2272794" y="2492325"/>
            <a:ext cx="76200" cy="1371600"/>
          </a:xfrm>
          <a:custGeom>
            <a:avLst/>
            <a:gdLst/>
            <a:ahLst/>
            <a:cxnLst/>
            <a:rect l="l" t="t" r="r" b="b"/>
            <a:pathLst>
              <a:path w="76200" h="1371600">
                <a:moveTo>
                  <a:pt x="33399" y="1295400"/>
                </a:moveTo>
                <a:lnTo>
                  <a:pt x="0" y="1295400"/>
                </a:lnTo>
                <a:lnTo>
                  <a:pt x="38100" y="1371600"/>
                </a:lnTo>
                <a:lnTo>
                  <a:pt x="69850" y="1308100"/>
                </a:lnTo>
                <a:lnTo>
                  <a:pt x="33400" y="1308100"/>
                </a:lnTo>
                <a:lnTo>
                  <a:pt x="33399" y="1295400"/>
                </a:lnTo>
                <a:close/>
              </a:path>
              <a:path w="76200" h="1371600">
                <a:moveTo>
                  <a:pt x="42799" y="0"/>
                </a:moveTo>
                <a:lnTo>
                  <a:pt x="33274" y="0"/>
                </a:lnTo>
                <a:lnTo>
                  <a:pt x="33400" y="1308100"/>
                </a:lnTo>
                <a:lnTo>
                  <a:pt x="42925" y="1308100"/>
                </a:lnTo>
                <a:lnTo>
                  <a:pt x="42799" y="0"/>
                </a:lnTo>
                <a:close/>
              </a:path>
              <a:path w="76200" h="1371600">
                <a:moveTo>
                  <a:pt x="76200" y="1295400"/>
                </a:moveTo>
                <a:lnTo>
                  <a:pt x="42924" y="1295400"/>
                </a:lnTo>
                <a:lnTo>
                  <a:pt x="42925" y="1308100"/>
                </a:lnTo>
                <a:lnTo>
                  <a:pt x="69850" y="1308100"/>
                </a:lnTo>
                <a:lnTo>
                  <a:pt x="76200" y="1295400"/>
                </a:lnTo>
                <a:close/>
              </a:path>
            </a:pathLst>
          </a:custGeom>
          <a:solidFill>
            <a:srgbClr val="000000"/>
          </a:solidFill>
        </p:spPr>
        <p:txBody>
          <a:bodyPr wrap="square" lIns="0" tIns="0" rIns="0" bIns="0" rtlCol="0"/>
          <a:lstStyle/>
          <a:p>
            <a:endParaRPr/>
          </a:p>
        </p:txBody>
      </p:sp>
      <p:sp>
        <p:nvSpPr>
          <p:cNvPr id="32" name="object 27"/>
          <p:cNvSpPr/>
          <p:nvPr/>
        </p:nvSpPr>
        <p:spPr>
          <a:xfrm>
            <a:off x="1485394" y="3178125"/>
            <a:ext cx="495300" cy="0"/>
          </a:xfrm>
          <a:custGeom>
            <a:avLst/>
            <a:gdLst/>
            <a:ahLst/>
            <a:cxnLst/>
            <a:rect l="l" t="t" r="r" b="b"/>
            <a:pathLst>
              <a:path w="495300">
                <a:moveTo>
                  <a:pt x="0" y="0"/>
                </a:moveTo>
                <a:lnTo>
                  <a:pt x="495300" y="0"/>
                </a:lnTo>
              </a:path>
            </a:pathLst>
          </a:custGeom>
          <a:ln w="9525">
            <a:solidFill>
              <a:srgbClr val="000000"/>
            </a:solidFill>
            <a:prstDash val="dash"/>
          </a:ln>
        </p:spPr>
        <p:txBody>
          <a:bodyPr wrap="square" lIns="0" tIns="0" rIns="0" bIns="0" rtlCol="0"/>
          <a:lstStyle/>
          <a:p>
            <a:endParaRPr/>
          </a:p>
        </p:txBody>
      </p:sp>
      <p:sp>
        <p:nvSpPr>
          <p:cNvPr id="33" name="object 29"/>
          <p:cNvSpPr txBox="1"/>
          <p:nvPr/>
        </p:nvSpPr>
        <p:spPr>
          <a:xfrm>
            <a:off x="903784" y="2558979"/>
            <a:ext cx="337820" cy="299720"/>
          </a:xfrm>
          <a:prstGeom prst="rect">
            <a:avLst/>
          </a:prstGeom>
        </p:spPr>
        <p:txBody>
          <a:bodyPr vert="horz" wrap="square" lIns="0" tIns="0" rIns="0" bIns="0" rtlCol="0">
            <a:spAutoFit/>
          </a:bodyPr>
          <a:lstStyle/>
          <a:p>
            <a:pPr marL="12700">
              <a:lnSpc>
                <a:spcPct val="100000"/>
              </a:lnSpc>
            </a:pPr>
            <a:r>
              <a:rPr sz="1800" i="1" dirty="0">
                <a:latin typeface="Times New Roman"/>
                <a:cs typeface="Times New Roman"/>
              </a:rPr>
              <a:t>h</a:t>
            </a:r>
            <a:r>
              <a:rPr sz="1800" spc="20" dirty="0">
                <a:latin typeface="Symbol"/>
                <a:cs typeface="Symbol"/>
              </a:rPr>
              <a:t></a:t>
            </a:r>
            <a:r>
              <a:rPr sz="1800" i="1" baseline="-20833" dirty="0">
                <a:latin typeface="Times New Roman"/>
                <a:cs typeface="Times New Roman"/>
              </a:rPr>
              <a:t>1</a:t>
            </a:r>
            <a:endParaRPr sz="1800" baseline="-20833">
              <a:latin typeface="Times New Roman"/>
              <a:cs typeface="Times New Roman"/>
            </a:endParaRPr>
          </a:p>
        </p:txBody>
      </p:sp>
      <p:sp>
        <p:nvSpPr>
          <p:cNvPr id="34" name="object 30"/>
          <p:cNvSpPr txBox="1"/>
          <p:nvPr/>
        </p:nvSpPr>
        <p:spPr>
          <a:xfrm>
            <a:off x="903784" y="3321360"/>
            <a:ext cx="337820" cy="299720"/>
          </a:xfrm>
          <a:prstGeom prst="rect">
            <a:avLst/>
          </a:prstGeom>
        </p:spPr>
        <p:txBody>
          <a:bodyPr vert="horz" wrap="square" lIns="0" tIns="0" rIns="0" bIns="0" rtlCol="0">
            <a:spAutoFit/>
          </a:bodyPr>
          <a:lstStyle/>
          <a:p>
            <a:pPr marL="12700">
              <a:lnSpc>
                <a:spcPct val="100000"/>
              </a:lnSpc>
            </a:pPr>
            <a:r>
              <a:rPr sz="1800" i="1" dirty="0">
                <a:latin typeface="Times New Roman"/>
                <a:cs typeface="Times New Roman"/>
              </a:rPr>
              <a:t>h</a:t>
            </a:r>
            <a:r>
              <a:rPr sz="1800" spc="20" dirty="0">
                <a:latin typeface="Symbol"/>
                <a:cs typeface="Symbol"/>
              </a:rPr>
              <a:t></a:t>
            </a:r>
            <a:r>
              <a:rPr sz="1800" i="1" baseline="-20833" dirty="0">
                <a:latin typeface="Times New Roman"/>
                <a:cs typeface="Times New Roman"/>
              </a:rPr>
              <a:t>1</a:t>
            </a:r>
            <a:endParaRPr sz="1800" baseline="-20833">
              <a:latin typeface="Times New Roman"/>
              <a:cs typeface="Times New Roman"/>
            </a:endParaRPr>
          </a:p>
        </p:txBody>
      </p:sp>
      <p:sp>
        <p:nvSpPr>
          <p:cNvPr id="35" name="object 31"/>
          <p:cNvSpPr txBox="1"/>
          <p:nvPr/>
        </p:nvSpPr>
        <p:spPr>
          <a:xfrm>
            <a:off x="2472564" y="2787710"/>
            <a:ext cx="338455" cy="299720"/>
          </a:xfrm>
          <a:prstGeom prst="rect">
            <a:avLst/>
          </a:prstGeom>
        </p:spPr>
        <p:txBody>
          <a:bodyPr vert="horz" wrap="square" lIns="0" tIns="0" rIns="0" bIns="0" rtlCol="0">
            <a:spAutoFit/>
          </a:bodyPr>
          <a:lstStyle/>
          <a:p>
            <a:pPr marL="12700">
              <a:lnSpc>
                <a:spcPct val="100000"/>
              </a:lnSpc>
            </a:pPr>
            <a:r>
              <a:rPr sz="1800" i="1" spc="-5" dirty="0">
                <a:latin typeface="Times New Roman"/>
                <a:cs typeface="Times New Roman"/>
              </a:rPr>
              <a:t>h</a:t>
            </a:r>
            <a:r>
              <a:rPr sz="1800" spc="20" dirty="0">
                <a:latin typeface="Symbol"/>
                <a:cs typeface="Symbol"/>
              </a:rPr>
              <a:t></a:t>
            </a:r>
            <a:r>
              <a:rPr sz="1800" i="1" baseline="-20833" dirty="0">
                <a:latin typeface="Times New Roman"/>
                <a:cs typeface="Times New Roman"/>
              </a:rPr>
              <a:t>2</a:t>
            </a:r>
            <a:endParaRPr sz="1800" baseline="-20833">
              <a:latin typeface="Times New Roman"/>
              <a:cs typeface="Times New Roman"/>
            </a:endParaRPr>
          </a:p>
        </p:txBody>
      </p:sp>
      <p:sp>
        <p:nvSpPr>
          <p:cNvPr id="36" name="object 2"/>
          <p:cNvSpPr/>
          <p:nvPr/>
        </p:nvSpPr>
        <p:spPr>
          <a:xfrm>
            <a:off x="3552254" y="1725881"/>
            <a:ext cx="4710557" cy="3017774"/>
          </a:xfrm>
          <a:prstGeom prst="rect">
            <a:avLst/>
          </a:prstGeom>
          <a:blipFill>
            <a:blip r:embed="rId4"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38" name="object 28"/>
          <p:cNvSpPr txBox="1"/>
          <p:nvPr/>
        </p:nvSpPr>
        <p:spPr>
          <a:xfrm>
            <a:off x="612393" y="4806813"/>
            <a:ext cx="7654290" cy="1367041"/>
          </a:xfrm>
          <a:prstGeom prst="rect">
            <a:avLst/>
          </a:prstGeom>
        </p:spPr>
        <p:txBody>
          <a:bodyPr vert="horz" wrap="square" lIns="0" tIns="0" rIns="0" bIns="0" rtlCol="0">
            <a:spAutoFit/>
          </a:bodyPr>
          <a:lstStyle/>
          <a:p>
            <a:pPr marL="171450" indent="-171450">
              <a:lnSpc>
                <a:spcPct val="100000"/>
              </a:lnSpc>
              <a:spcBef>
                <a:spcPts val="13"/>
              </a:spcBef>
              <a:buFont typeface="Arial" panose="020B0604020202020204" pitchFamily="34" charset="0"/>
              <a:buChar char="•"/>
            </a:pPr>
            <a:endParaRPr sz="1100">
              <a:latin typeface="Arial" panose="020B0604020202020204" pitchFamily="34" charset="0"/>
              <a:ea typeface="黑体" panose="02010609060101010101" pitchFamily="49" charset="-122"/>
              <a:cs typeface="Arial" panose="020B0604020202020204" pitchFamily="34" charset="0"/>
            </a:endParaRPr>
          </a:p>
          <a:p>
            <a:pPr marL="355600" indent="-342900">
              <a:lnSpc>
                <a:spcPct val="100000"/>
              </a:lnSpc>
              <a:buFont typeface="Arial" panose="020B0604020202020204" pitchFamily="34" charset="0"/>
              <a:buChar char="•"/>
              <a:tabLst>
                <a:tab pos="396240" algn="l"/>
              </a:tabLst>
            </a:pPr>
            <a:r>
              <a:rPr sz="2400" spc="-5" smtClean="0">
                <a:latin typeface="Arial" panose="020B0604020202020204" pitchFamily="34" charset="0"/>
                <a:ea typeface="黑体" panose="02010609060101010101" pitchFamily="49" charset="-122"/>
                <a:cs typeface="Arial" panose="020B0604020202020204" pitchFamily="34" charset="0"/>
              </a:rPr>
              <a:t>经由双光子吸收放光</a:t>
            </a:r>
            <a:r>
              <a:rPr lang="zh-CN" altLang="en-US" spc="-5" smtClean="0">
                <a:latin typeface="Arial" panose="020B0604020202020204" pitchFamily="34" charset="0"/>
                <a:ea typeface="黑体" panose="02010609060101010101" pitchFamily="49" charset="-122"/>
                <a:cs typeface="Arial" panose="020B0604020202020204" pitchFamily="34" charset="0"/>
              </a:rPr>
              <a:t>（</a:t>
            </a:r>
            <a:r>
              <a:rPr lang="zh-CN" altLang="en-US" sz="2000" spc="-5" smtClean="0">
                <a:solidFill>
                  <a:srgbClr val="C00000"/>
                </a:solidFill>
                <a:latin typeface="Arial" panose="020B0604020202020204" pitchFamily="34" charset="0"/>
                <a:ea typeface="黑体" panose="02010609060101010101" pitchFamily="49" charset="-122"/>
                <a:cs typeface="Arial" panose="020B0604020202020204" pitchFamily="34" charset="0"/>
              </a:rPr>
              <a:t>只有焦点产生荧光</a:t>
            </a:r>
            <a:r>
              <a:rPr lang="zh-CN" altLang="en-US" spc="-5" smtClean="0">
                <a:latin typeface="Arial" panose="020B0604020202020204" pitchFamily="34" charset="0"/>
                <a:ea typeface="黑体" panose="02010609060101010101" pitchFamily="49" charset="-122"/>
                <a:cs typeface="Arial" panose="020B0604020202020204" pitchFamily="34" charset="0"/>
              </a:rPr>
              <a:t>）</a:t>
            </a:r>
            <a:r>
              <a:rPr sz="2400" spc="-5" smtClean="0">
                <a:latin typeface="Arial" panose="020B0604020202020204" pitchFamily="34" charset="0"/>
                <a:ea typeface="黑体" panose="02010609060101010101" pitchFamily="49" charset="-122"/>
                <a:cs typeface="Arial" panose="020B0604020202020204" pitchFamily="34" charset="0"/>
              </a:rPr>
              <a:t>，</a:t>
            </a:r>
            <a:r>
              <a:rPr sz="2400" spc="-5" smtClean="0">
                <a:solidFill>
                  <a:srgbClr val="C00000"/>
                </a:solidFill>
                <a:latin typeface="Arial" panose="020B0604020202020204" pitchFamily="34" charset="0"/>
                <a:ea typeface="黑体" panose="02010609060101010101" pitchFamily="49" charset="-122"/>
                <a:cs typeface="Arial" panose="020B0604020202020204" pitchFamily="34" charset="0"/>
              </a:rPr>
              <a:t>自动具有光</a:t>
            </a:r>
            <a:r>
              <a:rPr sz="2400" smtClean="0">
                <a:solidFill>
                  <a:srgbClr val="C00000"/>
                </a:solidFill>
                <a:latin typeface="Arial" panose="020B0604020202020204" pitchFamily="34" charset="0"/>
                <a:ea typeface="黑体" panose="02010609060101010101" pitchFamily="49" charset="-122"/>
                <a:cs typeface="Arial" panose="020B0604020202020204" pitchFamily="34" charset="0"/>
              </a:rPr>
              <a:t>学</a:t>
            </a:r>
            <a:r>
              <a:rPr sz="2400" spc="-5" smtClean="0">
                <a:solidFill>
                  <a:srgbClr val="C00000"/>
                </a:solidFill>
                <a:latin typeface="Arial" panose="020B0604020202020204" pitchFamily="34" charset="0"/>
                <a:ea typeface="黑体" panose="02010609060101010101" pitchFamily="49" charset="-122"/>
                <a:cs typeface="Arial" panose="020B0604020202020204" pitchFamily="34" charset="0"/>
              </a:rPr>
              <a:t>切片</a:t>
            </a:r>
            <a:r>
              <a:rPr lang="zh-CN" altLang="en-US" sz="2400" spc="-5" smtClean="0">
                <a:solidFill>
                  <a:srgbClr val="C00000"/>
                </a:solidFill>
                <a:latin typeface="Arial" panose="020B0604020202020204" pitchFamily="34" charset="0"/>
                <a:ea typeface="黑体" panose="02010609060101010101" pitchFamily="49" charset="-122"/>
                <a:cs typeface="Arial" panose="020B0604020202020204" pitchFamily="34" charset="0"/>
              </a:rPr>
              <a:t>与背景抑制</a:t>
            </a:r>
            <a:r>
              <a:rPr sz="2400" smtClean="0">
                <a:solidFill>
                  <a:srgbClr val="C00000"/>
                </a:solidFill>
                <a:latin typeface="Arial" panose="020B0604020202020204" pitchFamily="34" charset="0"/>
                <a:ea typeface="黑体" panose="02010609060101010101" pitchFamily="49" charset="-122"/>
                <a:cs typeface="Arial" panose="020B0604020202020204" pitchFamily="34" charset="0"/>
              </a:rPr>
              <a:t>功</a:t>
            </a:r>
            <a:r>
              <a:rPr sz="2400" spc="-5" smtClean="0">
                <a:solidFill>
                  <a:srgbClr val="C00000"/>
                </a:solidFill>
                <a:latin typeface="Arial" panose="020B0604020202020204" pitchFamily="34" charset="0"/>
                <a:ea typeface="黑体" panose="02010609060101010101" pitchFamily="49" charset="-122"/>
                <a:cs typeface="Arial" panose="020B0604020202020204" pitchFamily="34" charset="0"/>
              </a:rPr>
              <a:t>能</a:t>
            </a:r>
            <a:endParaRPr sz="2400">
              <a:solidFill>
                <a:srgbClr val="C00000"/>
              </a:solidFill>
              <a:latin typeface="Arial" panose="020B0604020202020204" pitchFamily="34" charset="0"/>
              <a:ea typeface="黑体" panose="02010609060101010101" pitchFamily="49" charset="-122"/>
              <a:cs typeface="Arial" panose="020B0604020202020204" pitchFamily="34" charset="0"/>
            </a:endParaRPr>
          </a:p>
          <a:p>
            <a:pPr marL="355600" indent="-342900">
              <a:lnSpc>
                <a:spcPct val="100000"/>
              </a:lnSpc>
              <a:spcBef>
                <a:spcPts val="670"/>
              </a:spcBef>
              <a:buFont typeface="Arial" panose="020B0604020202020204" pitchFamily="34" charset="0"/>
              <a:buChar char="•"/>
              <a:tabLst>
                <a:tab pos="396240" algn="l"/>
              </a:tabLst>
            </a:pPr>
            <a:r>
              <a:rPr sz="2400" spc="-5" smtClean="0">
                <a:latin typeface="Arial" panose="020B0604020202020204" pitchFamily="34" charset="0"/>
                <a:ea typeface="黑体" panose="02010609060101010101" pitchFamily="49" charset="-122"/>
                <a:cs typeface="Arial" panose="020B0604020202020204" pitchFamily="34" charset="0"/>
              </a:rPr>
              <a:t>激发波长较长，所以穿透深度较深</a:t>
            </a:r>
            <a:endParaRPr sz="2400">
              <a:latin typeface="Arial" panose="020B0604020202020204" pitchFamily="34" charset="0"/>
              <a:ea typeface="黑体" panose="02010609060101010101" pitchFamily="49" charset="-122"/>
              <a:cs typeface="Arial" panose="020B0604020202020204" pitchFamily="34" charset="0"/>
            </a:endParaRPr>
          </a:p>
        </p:txBody>
      </p:sp>
      <p:sp>
        <p:nvSpPr>
          <p:cNvPr id="39" name="object 32"/>
          <p:cNvSpPr txBox="1"/>
          <p:nvPr/>
        </p:nvSpPr>
        <p:spPr>
          <a:xfrm>
            <a:off x="5067110" y="2528596"/>
            <a:ext cx="711200" cy="276999"/>
          </a:xfrm>
          <a:prstGeom prst="rect">
            <a:avLst/>
          </a:prstGeom>
        </p:spPr>
        <p:txBody>
          <a:bodyPr vert="horz" wrap="square" lIns="0" tIns="0" rIns="0" bIns="0" rtlCol="0">
            <a:spAutoFit/>
          </a:bodyPr>
          <a:lstStyle/>
          <a:p>
            <a:pPr marL="12700">
              <a:lnSpc>
                <a:spcPct val="100000"/>
              </a:lnSpc>
            </a:pPr>
            <a:r>
              <a:rPr sz="1800" smtClean="0">
                <a:solidFill>
                  <a:srgbClr val="FFFFFF"/>
                </a:solidFill>
                <a:latin typeface="Arial" panose="020B0604020202020204" pitchFamily="34" charset="0"/>
                <a:ea typeface="黑体" panose="02010609060101010101" pitchFamily="49" charset="-122"/>
                <a:cs typeface="Arial" panose="020B0604020202020204" pitchFamily="34" charset="0"/>
              </a:rPr>
              <a:t>单光子</a:t>
            </a:r>
            <a:endParaRPr sz="1800">
              <a:latin typeface="Arial" panose="020B0604020202020204" pitchFamily="34" charset="0"/>
              <a:ea typeface="黑体" panose="02010609060101010101" pitchFamily="49" charset="-122"/>
              <a:cs typeface="Arial" panose="020B0604020202020204" pitchFamily="34" charset="0"/>
            </a:endParaRPr>
          </a:p>
        </p:txBody>
      </p:sp>
      <p:sp>
        <p:nvSpPr>
          <p:cNvPr id="40" name="object 33"/>
          <p:cNvSpPr/>
          <p:nvPr/>
        </p:nvSpPr>
        <p:spPr>
          <a:xfrm>
            <a:off x="4859212" y="2820620"/>
            <a:ext cx="360045" cy="357505"/>
          </a:xfrm>
          <a:custGeom>
            <a:avLst/>
            <a:gdLst/>
            <a:ahLst/>
            <a:cxnLst/>
            <a:rect l="l" t="t" r="r" b="b"/>
            <a:pathLst>
              <a:path w="360045" h="357505">
                <a:moveTo>
                  <a:pt x="40894" y="235966"/>
                </a:moveTo>
                <a:lnTo>
                  <a:pt x="0" y="356997"/>
                </a:lnTo>
                <a:lnTo>
                  <a:pt x="121412" y="316992"/>
                </a:lnTo>
                <a:lnTo>
                  <a:pt x="107908" y="303402"/>
                </a:lnTo>
                <a:lnTo>
                  <a:pt x="81025" y="303402"/>
                </a:lnTo>
                <a:lnTo>
                  <a:pt x="54228" y="276351"/>
                </a:lnTo>
                <a:lnTo>
                  <a:pt x="67719" y="262960"/>
                </a:lnTo>
                <a:lnTo>
                  <a:pt x="40894" y="235966"/>
                </a:lnTo>
                <a:close/>
              </a:path>
              <a:path w="360045" h="357505">
                <a:moveTo>
                  <a:pt x="67719" y="262960"/>
                </a:moveTo>
                <a:lnTo>
                  <a:pt x="54228" y="276351"/>
                </a:lnTo>
                <a:lnTo>
                  <a:pt x="81025" y="303402"/>
                </a:lnTo>
                <a:lnTo>
                  <a:pt x="94561" y="289972"/>
                </a:lnTo>
                <a:lnTo>
                  <a:pt x="67719" y="262960"/>
                </a:lnTo>
                <a:close/>
              </a:path>
              <a:path w="360045" h="357505">
                <a:moveTo>
                  <a:pt x="94561" y="289972"/>
                </a:moveTo>
                <a:lnTo>
                  <a:pt x="81025" y="303402"/>
                </a:lnTo>
                <a:lnTo>
                  <a:pt x="107908" y="303402"/>
                </a:lnTo>
                <a:lnTo>
                  <a:pt x="94561" y="289972"/>
                </a:lnTo>
                <a:close/>
              </a:path>
              <a:path w="360045" h="357505">
                <a:moveTo>
                  <a:pt x="332613" y="0"/>
                </a:moveTo>
                <a:lnTo>
                  <a:pt x="67719" y="262960"/>
                </a:lnTo>
                <a:lnTo>
                  <a:pt x="94561" y="289972"/>
                </a:lnTo>
                <a:lnTo>
                  <a:pt x="359537" y="27050"/>
                </a:lnTo>
                <a:lnTo>
                  <a:pt x="332613" y="0"/>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1" name="object 34"/>
          <p:cNvSpPr/>
          <p:nvPr/>
        </p:nvSpPr>
        <p:spPr>
          <a:xfrm>
            <a:off x="6729668" y="2820620"/>
            <a:ext cx="394970" cy="394970"/>
          </a:xfrm>
          <a:custGeom>
            <a:avLst/>
            <a:gdLst/>
            <a:ahLst/>
            <a:cxnLst/>
            <a:rect l="l" t="t" r="r" b="b"/>
            <a:pathLst>
              <a:path w="394970" h="394969">
                <a:moveTo>
                  <a:pt x="300182" y="327112"/>
                </a:moveTo>
                <a:lnTo>
                  <a:pt x="273176" y="354075"/>
                </a:lnTo>
                <a:lnTo>
                  <a:pt x="394462" y="394462"/>
                </a:lnTo>
                <a:lnTo>
                  <a:pt x="376512" y="340613"/>
                </a:lnTo>
                <a:lnTo>
                  <a:pt x="313690" y="340613"/>
                </a:lnTo>
                <a:lnTo>
                  <a:pt x="300182" y="327112"/>
                </a:lnTo>
                <a:close/>
              </a:path>
              <a:path w="394970" h="394969">
                <a:moveTo>
                  <a:pt x="327130" y="300206"/>
                </a:moveTo>
                <a:lnTo>
                  <a:pt x="300182" y="327112"/>
                </a:lnTo>
                <a:lnTo>
                  <a:pt x="313690" y="340613"/>
                </a:lnTo>
                <a:lnTo>
                  <a:pt x="340614" y="313689"/>
                </a:lnTo>
                <a:lnTo>
                  <a:pt x="327130" y="300206"/>
                </a:lnTo>
                <a:close/>
              </a:path>
              <a:path w="394970" h="394969">
                <a:moveTo>
                  <a:pt x="354075" y="273304"/>
                </a:moveTo>
                <a:lnTo>
                  <a:pt x="327130" y="300206"/>
                </a:lnTo>
                <a:lnTo>
                  <a:pt x="340614" y="313689"/>
                </a:lnTo>
                <a:lnTo>
                  <a:pt x="313690" y="340613"/>
                </a:lnTo>
                <a:lnTo>
                  <a:pt x="376512" y="340613"/>
                </a:lnTo>
                <a:lnTo>
                  <a:pt x="354075" y="273304"/>
                </a:lnTo>
                <a:close/>
              </a:path>
              <a:path w="394970" h="394969">
                <a:moveTo>
                  <a:pt x="26924" y="0"/>
                </a:moveTo>
                <a:lnTo>
                  <a:pt x="0" y="27050"/>
                </a:lnTo>
                <a:lnTo>
                  <a:pt x="300182" y="327112"/>
                </a:lnTo>
                <a:lnTo>
                  <a:pt x="327130" y="300206"/>
                </a:lnTo>
                <a:lnTo>
                  <a:pt x="26924" y="0"/>
                </a:lnTo>
                <a:close/>
              </a:path>
            </a:pathLst>
          </a:custGeom>
          <a:solidFill>
            <a:srgbClr val="FFFFFF"/>
          </a:solid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42" name="object 35"/>
          <p:cNvSpPr txBox="1"/>
          <p:nvPr/>
        </p:nvSpPr>
        <p:spPr>
          <a:xfrm>
            <a:off x="56705" y="6404725"/>
            <a:ext cx="4181919" cy="430887"/>
          </a:xfrm>
          <a:prstGeom prst="rect">
            <a:avLst/>
          </a:prstGeom>
        </p:spPr>
        <p:txBody>
          <a:bodyPr vert="horz" wrap="square" lIns="0" tIns="0" rIns="0" bIns="0" rtlCol="0">
            <a:spAutoFit/>
          </a:bodyPr>
          <a:lstStyle/>
          <a:p>
            <a:pPr marL="12700">
              <a:lnSpc>
                <a:spcPct val="100000"/>
              </a:lnSpc>
            </a:pPr>
            <a:r>
              <a:rPr sz="1400" spc="-10" dirty="0">
                <a:latin typeface="Arial" panose="020B0604020202020204" pitchFamily="34" charset="0"/>
                <a:ea typeface="黑体" panose="02010609060101010101" pitchFamily="49" charset="-122"/>
                <a:cs typeface="Arial" panose="020B0604020202020204" pitchFamily="34" charset="0"/>
                <a:hlinkClick r:id="rId5" action="ppaction://hlinkfile"/>
              </a:rPr>
              <a:t>D</a:t>
            </a:r>
            <a:r>
              <a:rPr sz="1400" dirty="0">
                <a:latin typeface="Arial" panose="020B0604020202020204" pitchFamily="34" charset="0"/>
                <a:ea typeface="黑体" panose="02010609060101010101" pitchFamily="49" charset="-122"/>
                <a:cs typeface="Arial" panose="020B0604020202020204" pitchFamily="34" charset="0"/>
                <a:hlinkClick r:id="rId5" action="ppaction://hlinkfile"/>
              </a:rPr>
              <a:t>enk</a:t>
            </a:r>
            <a:r>
              <a:rPr sz="1400" i="1" dirty="0">
                <a:latin typeface="Arial" panose="020B0604020202020204" pitchFamily="34" charset="0"/>
                <a:ea typeface="黑体" panose="02010609060101010101" pitchFamily="49" charset="-122"/>
                <a:cs typeface="Arial" panose="020B0604020202020204" pitchFamily="34" charset="0"/>
                <a:hlinkClick r:id="rId5" action="ppaction://hlinkfile"/>
              </a:rPr>
              <a:t>,</a:t>
            </a:r>
            <a:r>
              <a:rPr sz="1400" i="1" spc="-30" dirty="0">
                <a:latin typeface="Arial" panose="020B0604020202020204" pitchFamily="34" charset="0"/>
                <a:ea typeface="黑体" panose="02010609060101010101" pitchFamily="49" charset="-122"/>
                <a:cs typeface="Arial" panose="020B0604020202020204" pitchFamily="34" charset="0"/>
                <a:hlinkClick r:id="rId5" action="ppaction://hlinkfile"/>
              </a:rPr>
              <a:t> </a:t>
            </a:r>
            <a:r>
              <a:rPr sz="1400" i="1" dirty="0">
                <a:latin typeface="Arial" panose="020B0604020202020204" pitchFamily="34" charset="0"/>
                <a:ea typeface="黑体" panose="02010609060101010101" pitchFamily="49" charset="-122"/>
                <a:cs typeface="Arial" panose="020B0604020202020204" pitchFamily="34" charset="0"/>
                <a:hlinkClick r:id="rId5" action="ppaction://hlinkfile"/>
              </a:rPr>
              <a:t>Science</a:t>
            </a:r>
            <a:r>
              <a:rPr sz="1400" i="1" spc="-30" dirty="0">
                <a:latin typeface="Arial" panose="020B0604020202020204" pitchFamily="34" charset="0"/>
                <a:ea typeface="黑体" panose="02010609060101010101" pitchFamily="49" charset="-122"/>
                <a:cs typeface="Arial" panose="020B0604020202020204" pitchFamily="34" charset="0"/>
                <a:hlinkClick r:id="rId5" action="ppaction://hlinkfile"/>
              </a:rPr>
              <a:t> </a:t>
            </a:r>
            <a:r>
              <a:rPr sz="1400" dirty="0">
                <a:latin typeface="Arial" panose="020B0604020202020204" pitchFamily="34" charset="0"/>
                <a:ea typeface="黑体" panose="02010609060101010101" pitchFamily="49" charset="-122"/>
                <a:cs typeface="Arial" panose="020B0604020202020204" pitchFamily="34" charset="0"/>
                <a:hlinkClick r:id="rId5" action="ppaction://hlinkfile"/>
              </a:rPr>
              <a:t>248,</a:t>
            </a:r>
            <a:r>
              <a:rPr sz="1400" spc="-15" dirty="0">
                <a:latin typeface="Arial" panose="020B0604020202020204" pitchFamily="34" charset="0"/>
                <a:ea typeface="黑体" panose="02010609060101010101" pitchFamily="49" charset="-122"/>
                <a:cs typeface="Arial" panose="020B0604020202020204" pitchFamily="34" charset="0"/>
                <a:hlinkClick r:id="rId5" action="ppaction://hlinkfile"/>
              </a:rPr>
              <a:t> </a:t>
            </a:r>
            <a:r>
              <a:rPr sz="1400" dirty="0">
                <a:latin typeface="Arial" panose="020B0604020202020204" pitchFamily="34" charset="0"/>
                <a:ea typeface="黑体" panose="02010609060101010101" pitchFamily="49" charset="-122"/>
                <a:cs typeface="Arial" panose="020B0604020202020204" pitchFamily="34" charset="0"/>
                <a:hlinkClick r:id="rId5" action="ppaction://hlinkfile"/>
              </a:rPr>
              <a:t>73</a:t>
            </a:r>
            <a:r>
              <a:rPr sz="1400" spc="-20" dirty="0">
                <a:latin typeface="Arial" panose="020B0604020202020204" pitchFamily="34" charset="0"/>
                <a:ea typeface="黑体" panose="02010609060101010101" pitchFamily="49" charset="-122"/>
                <a:cs typeface="Arial" panose="020B0604020202020204" pitchFamily="34" charset="0"/>
                <a:hlinkClick r:id="rId5" action="ppaction://hlinkfile"/>
              </a:rPr>
              <a:t> </a:t>
            </a:r>
            <a:r>
              <a:rPr sz="1400" dirty="0">
                <a:latin typeface="Arial" panose="020B0604020202020204" pitchFamily="34" charset="0"/>
                <a:ea typeface="黑体" panose="02010609060101010101" pitchFamily="49" charset="-122"/>
                <a:cs typeface="Arial" panose="020B0604020202020204" pitchFamily="34" charset="0"/>
                <a:hlinkClick r:id="rId5" action="ppaction://hlinkfile"/>
              </a:rPr>
              <a:t>(1990)</a:t>
            </a:r>
            <a:endParaRPr sz="1400">
              <a:latin typeface="Arial" panose="020B0604020202020204" pitchFamily="34" charset="0"/>
              <a:ea typeface="黑体" panose="02010609060101010101" pitchFamily="49" charset="-122"/>
              <a:cs typeface="Arial" panose="020B0604020202020204" pitchFamily="34" charset="0"/>
            </a:endParaRPr>
          </a:p>
          <a:p>
            <a:pPr marL="12700">
              <a:lnSpc>
                <a:spcPct val="100000"/>
              </a:lnSpc>
            </a:pPr>
            <a:r>
              <a:rPr lang="en-US" sz="1400" spc="-10" smtClean="0">
                <a:latin typeface="Arial" panose="020B0604020202020204" pitchFamily="34" charset="0"/>
                <a:ea typeface="黑体" panose="02010609060101010101" pitchFamily="49" charset="-122"/>
                <a:cs typeface="Arial" panose="020B0604020202020204" pitchFamily="34" charset="0"/>
                <a:hlinkClick r:id="rId6" action="ppaction://hlinkfile"/>
              </a:rPr>
              <a:t>H</a:t>
            </a:r>
            <a:r>
              <a:rPr lang="en-US" altLang="zh-CN" sz="1400" spc="-10" smtClean="0">
                <a:latin typeface="Arial" panose="020B0604020202020204" pitchFamily="34" charset="0"/>
                <a:ea typeface="黑体" panose="02010609060101010101" pitchFamily="49" charset="-122"/>
                <a:cs typeface="Arial" panose="020B0604020202020204" pitchFamily="34" charset="0"/>
                <a:hlinkClick r:id="rId6" action="ppaction://hlinkfile"/>
              </a:rPr>
              <a:t>elmchen</a:t>
            </a:r>
            <a:r>
              <a:rPr sz="1400" smtClean="0">
                <a:latin typeface="Arial" panose="020B0604020202020204" pitchFamily="34" charset="0"/>
                <a:ea typeface="黑体" panose="02010609060101010101" pitchFamily="49" charset="-122"/>
                <a:cs typeface="Arial" panose="020B0604020202020204" pitchFamily="34" charset="0"/>
                <a:hlinkClick r:id="rId6" action="ppaction://hlinkfile"/>
              </a:rPr>
              <a:t>,</a:t>
            </a:r>
            <a:r>
              <a:rPr sz="1400" spc="-25" smtClean="0">
                <a:latin typeface="Arial" panose="020B0604020202020204" pitchFamily="34" charset="0"/>
                <a:ea typeface="黑体" panose="02010609060101010101" pitchFamily="49" charset="-122"/>
                <a:cs typeface="Arial" panose="020B0604020202020204" pitchFamily="34" charset="0"/>
                <a:hlinkClick r:id="rId6" action="ppaction://hlinkfile"/>
              </a:rPr>
              <a:t> </a:t>
            </a:r>
            <a:r>
              <a:rPr lang="en-US" altLang="zh-CN" sz="1400" spc="-10">
                <a:latin typeface="Arial" panose="020B0604020202020204" pitchFamily="34" charset="0"/>
                <a:ea typeface="黑体" panose="02010609060101010101" pitchFamily="49" charset="-122"/>
                <a:cs typeface="Arial" panose="020B0604020202020204" pitchFamily="34" charset="0"/>
                <a:hlinkClick r:id="rId5" action="ppaction://hlinkfile"/>
              </a:rPr>
              <a:t>D</a:t>
            </a:r>
            <a:r>
              <a:rPr lang="en-US" altLang="zh-CN" sz="1400">
                <a:latin typeface="Arial" panose="020B0604020202020204" pitchFamily="34" charset="0"/>
                <a:ea typeface="黑体" panose="02010609060101010101" pitchFamily="49" charset="-122"/>
                <a:cs typeface="Arial" panose="020B0604020202020204" pitchFamily="34" charset="0"/>
                <a:hlinkClick r:id="rId5" action="ppaction://hlinkfile"/>
              </a:rPr>
              <a:t>enk </a:t>
            </a:r>
            <a:r>
              <a:rPr lang="en-US" altLang="zh-CN" sz="1400" smtClean="0">
                <a:latin typeface="Arial" panose="020B0604020202020204" pitchFamily="34" charset="0"/>
                <a:ea typeface="黑体" panose="02010609060101010101" pitchFamily="49" charset="-122"/>
                <a:cs typeface="Arial" panose="020B0604020202020204" pitchFamily="34" charset="0"/>
              </a:rPr>
              <a:t>,</a:t>
            </a:r>
            <a:r>
              <a:rPr sz="1400" i="1" spc="-10" smtClean="0">
                <a:latin typeface="Arial" panose="020B0604020202020204" pitchFamily="34" charset="0"/>
                <a:ea typeface="黑体" panose="02010609060101010101" pitchFamily="49" charset="-122"/>
                <a:cs typeface="Arial" panose="020B0604020202020204" pitchFamily="34" charset="0"/>
                <a:hlinkClick r:id="rId6" action="ppaction://hlinkfile"/>
              </a:rPr>
              <a:t>N</a:t>
            </a:r>
            <a:r>
              <a:rPr sz="1400" i="1" smtClean="0">
                <a:latin typeface="Arial" panose="020B0604020202020204" pitchFamily="34" charset="0"/>
                <a:ea typeface="黑体" panose="02010609060101010101" pitchFamily="49" charset="-122"/>
                <a:cs typeface="Arial" panose="020B0604020202020204" pitchFamily="34" charset="0"/>
                <a:hlinkClick r:id="rId6" action="ppaction://hlinkfile"/>
              </a:rPr>
              <a:t>ature</a:t>
            </a:r>
            <a:r>
              <a:rPr sz="1400" i="1" spc="-30" smtClean="0">
                <a:latin typeface="Arial" panose="020B0604020202020204" pitchFamily="34" charset="0"/>
                <a:ea typeface="黑体" panose="02010609060101010101" pitchFamily="49" charset="-122"/>
                <a:cs typeface="Arial" panose="020B0604020202020204" pitchFamily="34" charset="0"/>
                <a:hlinkClick r:id="rId6" action="ppaction://hlinkfile"/>
              </a:rPr>
              <a:t> </a:t>
            </a:r>
            <a:r>
              <a:rPr lang="en-US" sz="1400" i="1" smtClean="0">
                <a:latin typeface="Arial" panose="020B0604020202020204" pitchFamily="34" charset="0"/>
                <a:ea typeface="黑体" panose="02010609060101010101" pitchFamily="49" charset="-122"/>
                <a:cs typeface="Arial" panose="020B0604020202020204" pitchFamily="34" charset="0"/>
                <a:hlinkClick r:id="rId6" action="ppaction://hlinkfile"/>
              </a:rPr>
              <a:t>M</a:t>
            </a:r>
            <a:r>
              <a:rPr lang="en-US" altLang="zh-CN" sz="1400" i="1" smtClean="0">
                <a:latin typeface="Arial" panose="020B0604020202020204" pitchFamily="34" charset="0"/>
                <a:ea typeface="黑体" panose="02010609060101010101" pitchFamily="49" charset="-122"/>
                <a:cs typeface="Arial" panose="020B0604020202020204" pitchFamily="34" charset="0"/>
                <a:hlinkClick r:id="rId6" action="ppaction://hlinkfile"/>
              </a:rPr>
              <a:t>ethods</a:t>
            </a:r>
            <a:r>
              <a:rPr sz="1400" smtClean="0">
                <a:latin typeface="Arial" panose="020B0604020202020204" pitchFamily="34" charset="0"/>
                <a:ea typeface="黑体" panose="02010609060101010101" pitchFamily="49" charset="-122"/>
                <a:cs typeface="Arial" panose="020B0604020202020204" pitchFamily="34" charset="0"/>
                <a:hlinkClick r:id="rId6" action="ppaction://hlinkfile"/>
              </a:rPr>
              <a:t>.</a:t>
            </a:r>
            <a:r>
              <a:rPr sz="1400" spc="-30" smtClean="0">
                <a:latin typeface="Arial" panose="020B0604020202020204" pitchFamily="34" charset="0"/>
                <a:ea typeface="黑体" panose="02010609060101010101" pitchFamily="49" charset="-122"/>
                <a:cs typeface="Arial" panose="020B0604020202020204" pitchFamily="34" charset="0"/>
                <a:hlinkClick r:id="rId6" action="ppaction://hlinkfile"/>
              </a:rPr>
              <a:t> </a:t>
            </a:r>
            <a:r>
              <a:rPr lang="en-US" sz="1400" spc="-5" smtClean="0">
                <a:latin typeface="Arial" panose="020B0604020202020204" pitchFamily="34" charset="0"/>
                <a:ea typeface="黑体" panose="02010609060101010101" pitchFamily="49" charset="-122"/>
                <a:cs typeface="Arial" panose="020B0604020202020204" pitchFamily="34" charset="0"/>
                <a:hlinkClick r:id="rId6" action="ppaction://hlinkfile"/>
              </a:rPr>
              <a:t>12</a:t>
            </a:r>
            <a:r>
              <a:rPr sz="1400" smtClean="0">
                <a:latin typeface="Arial" panose="020B0604020202020204" pitchFamily="34" charset="0"/>
                <a:ea typeface="黑体" panose="02010609060101010101" pitchFamily="49" charset="-122"/>
                <a:cs typeface="Arial" panose="020B0604020202020204" pitchFamily="34" charset="0"/>
                <a:hlinkClick r:id="rId6" action="ppaction://hlinkfile"/>
              </a:rPr>
              <a:t>,</a:t>
            </a:r>
            <a:r>
              <a:rPr sz="1400" spc="-15" smtClean="0">
                <a:latin typeface="Arial" panose="020B0604020202020204" pitchFamily="34" charset="0"/>
                <a:ea typeface="黑体" panose="02010609060101010101" pitchFamily="49" charset="-122"/>
                <a:cs typeface="Arial" panose="020B0604020202020204" pitchFamily="34" charset="0"/>
                <a:hlinkClick r:id="rId6" action="ppaction://hlinkfile"/>
              </a:rPr>
              <a:t> </a:t>
            </a:r>
            <a:r>
              <a:rPr lang="en-US" sz="1400" spc="-5" smtClean="0">
                <a:latin typeface="Arial" panose="020B0604020202020204" pitchFamily="34" charset="0"/>
                <a:ea typeface="黑体" panose="02010609060101010101" pitchFamily="49" charset="-122"/>
                <a:cs typeface="Arial" panose="020B0604020202020204" pitchFamily="34" charset="0"/>
                <a:hlinkClick r:id="rId6" action="ppaction://hlinkfile"/>
              </a:rPr>
              <a:t>932</a:t>
            </a:r>
            <a:r>
              <a:rPr sz="1400" spc="-20" smtClean="0">
                <a:latin typeface="Arial" panose="020B0604020202020204" pitchFamily="34" charset="0"/>
                <a:ea typeface="黑体" panose="02010609060101010101" pitchFamily="49" charset="-122"/>
                <a:cs typeface="Arial" panose="020B0604020202020204" pitchFamily="34" charset="0"/>
                <a:hlinkClick r:id="rId6" action="ppaction://hlinkfile"/>
              </a:rPr>
              <a:t> </a:t>
            </a:r>
            <a:r>
              <a:rPr sz="1400">
                <a:latin typeface="Arial" panose="020B0604020202020204" pitchFamily="34" charset="0"/>
                <a:ea typeface="黑体" panose="02010609060101010101" pitchFamily="49" charset="-122"/>
                <a:cs typeface="Arial" panose="020B0604020202020204" pitchFamily="34" charset="0"/>
                <a:hlinkClick r:id="rId6" action="ppaction://hlinkfile"/>
              </a:rPr>
              <a:t>(</a:t>
            </a:r>
            <a:r>
              <a:rPr sz="1400" smtClean="0">
                <a:latin typeface="Arial" panose="020B0604020202020204" pitchFamily="34" charset="0"/>
                <a:ea typeface="黑体" panose="02010609060101010101" pitchFamily="49" charset="-122"/>
                <a:cs typeface="Arial" panose="020B0604020202020204" pitchFamily="34" charset="0"/>
                <a:hlinkClick r:id="rId6" action="ppaction://hlinkfile"/>
              </a:rPr>
              <a:t>200</a:t>
            </a:r>
            <a:r>
              <a:rPr lang="en-US" sz="1400" smtClean="0">
                <a:latin typeface="Arial" panose="020B0604020202020204" pitchFamily="34" charset="0"/>
                <a:ea typeface="黑体" panose="02010609060101010101" pitchFamily="49" charset="-122"/>
                <a:cs typeface="Arial" panose="020B0604020202020204" pitchFamily="34" charset="0"/>
                <a:hlinkClick r:id="rId6" action="ppaction://hlinkfile"/>
              </a:rPr>
              <a:t>5</a:t>
            </a:r>
            <a:r>
              <a:rPr sz="1400" smtClean="0">
                <a:latin typeface="Arial" panose="020B0604020202020204" pitchFamily="34" charset="0"/>
                <a:ea typeface="黑体" panose="02010609060101010101" pitchFamily="49" charset="-122"/>
                <a:cs typeface="Arial" panose="020B0604020202020204" pitchFamily="34" charset="0"/>
                <a:hlinkClick r:id="rId6" action="ppaction://hlinkfile"/>
              </a:rPr>
              <a:t>)</a:t>
            </a:r>
            <a:endParaRPr sz="1400">
              <a:latin typeface="Arial" panose="020B0604020202020204" pitchFamily="34" charset="0"/>
              <a:ea typeface="黑体" panose="02010609060101010101" pitchFamily="49" charset="-122"/>
              <a:cs typeface="Arial" panose="020B0604020202020204" pitchFamily="34" charset="0"/>
            </a:endParaRPr>
          </a:p>
        </p:txBody>
      </p:sp>
      <p:sp>
        <p:nvSpPr>
          <p:cNvPr id="43" name="object 36"/>
          <p:cNvSpPr txBox="1"/>
          <p:nvPr/>
        </p:nvSpPr>
        <p:spPr>
          <a:xfrm>
            <a:off x="6178741" y="2527707"/>
            <a:ext cx="711200" cy="276999"/>
          </a:xfrm>
          <a:prstGeom prst="rect">
            <a:avLst/>
          </a:prstGeom>
        </p:spPr>
        <p:txBody>
          <a:bodyPr vert="horz" wrap="square" lIns="0" tIns="0" rIns="0" bIns="0" rtlCol="0">
            <a:spAutoFit/>
          </a:bodyPr>
          <a:lstStyle/>
          <a:p>
            <a:pPr marL="12700">
              <a:lnSpc>
                <a:spcPct val="100000"/>
              </a:lnSpc>
            </a:pPr>
            <a:r>
              <a:rPr sz="1800" smtClean="0">
                <a:solidFill>
                  <a:srgbClr val="FFFFFF"/>
                </a:solidFill>
                <a:latin typeface="Arial" panose="020B0604020202020204" pitchFamily="34" charset="0"/>
                <a:ea typeface="黑体" panose="02010609060101010101" pitchFamily="49" charset="-122"/>
                <a:cs typeface="Arial" panose="020B0604020202020204" pitchFamily="34" charset="0"/>
              </a:rPr>
              <a:t>双光子</a:t>
            </a:r>
            <a:endParaRPr sz="1800">
              <a:latin typeface="Arial" panose="020B0604020202020204" pitchFamily="34" charset="0"/>
              <a:ea typeface="黑体" panose="02010609060101010101" pitchFamily="49" charset="-122"/>
              <a:cs typeface="Arial" panose="020B0604020202020204" pitchFamily="34" charset="0"/>
            </a:endParaRPr>
          </a:p>
        </p:txBody>
      </p:sp>
      <p:sp>
        <p:nvSpPr>
          <p:cNvPr id="2" name="矩形 1"/>
          <p:cNvSpPr/>
          <p:nvPr/>
        </p:nvSpPr>
        <p:spPr>
          <a:xfrm>
            <a:off x="6889941" y="6550223"/>
            <a:ext cx="2297104" cy="307777"/>
          </a:xfrm>
          <a:prstGeom prst="rect">
            <a:avLst/>
          </a:prstGeom>
        </p:spPr>
        <p:txBody>
          <a:bodyPr wrap="none">
            <a:spAutoFit/>
          </a:bodyPr>
          <a:lstStyle/>
          <a:p>
            <a:pPr marR="5080" algn="r">
              <a:lnSpc>
                <a:spcPct val="100000"/>
              </a:lnSpc>
            </a:pPr>
            <a:r>
              <a:rPr lang="en-US" altLang="zh-CN" sz="1400">
                <a:solidFill>
                  <a:srgbClr val="0033CC"/>
                </a:solidFill>
                <a:latin typeface="Arial" panose="020B0604020202020204" pitchFamily="34" charset="0"/>
                <a:ea typeface="黑体" panose="02010609060101010101" pitchFamily="49" charset="-122"/>
                <a:cs typeface="Arial" panose="020B0604020202020204" pitchFamily="34" charset="0"/>
              </a:rPr>
              <a:t>Photo</a:t>
            </a:r>
            <a:r>
              <a:rPr lang="en-US" altLang="zh-CN" sz="1400" spc="-30">
                <a:solidFill>
                  <a:srgbClr val="0033CC"/>
                </a:solidFill>
                <a:latin typeface="Arial" panose="020B0604020202020204" pitchFamily="34" charset="0"/>
                <a:ea typeface="黑体" panose="02010609060101010101" pitchFamily="49" charset="-122"/>
                <a:cs typeface="Arial" panose="020B0604020202020204" pitchFamily="34" charset="0"/>
              </a:rPr>
              <a:t> </a:t>
            </a:r>
            <a:r>
              <a:rPr lang="en-US" altLang="zh-CN" sz="1400">
                <a:solidFill>
                  <a:srgbClr val="0033CC"/>
                </a:solidFill>
                <a:latin typeface="Arial" panose="020B0604020202020204" pitchFamily="34" charset="0"/>
                <a:ea typeface="黑体" panose="02010609060101010101" pitchFamily="49" charset="-122"/>
                <a:cs typeface="Arial" panose="020B0604020202020204" pitchFamily="34" charset="0"/>
              </a:rPr>
              <a:t>courtes</a:t>
            </a:r>
            <a:r>
              <a:rPr lang="en-US" altLang="zh-CN" sz="1400" spc="-20">
                <a:solidFill>
                  <a:srgbClr val="0033CC"/>
                </a:solidFill>
                <a:latin typeface="Arial" panose="020B0604020202020204" pitchFamily="34" charset="0"/>
                <a:ea typeface="黑体" panose="02010609060101010101" pitchFamily="49" charset="-122"/>
                <a:cs typeface="Arial" panose="020B0604020202020204" pitchFamily="34" charset="0"/>
              </a:rPr>
              <a:t>y</a:t>
            </a:r>
            <a:r>
              <a:rPr lang="en-US" altLang="zh-CN" sz="1400">
                <a:solidFill>
                  <a:srgbClr val="0033CC"/>
                </a:solidFill>
                <a:latin typeface="Arial" panose="020B0604020202020204" pitchFamily="34" charset="0"/>
                <a:ea typeface="黑体" panose="02010609060101010101" pitchFamily="49" charset="-122"/>
                <a:cs typeface="Arial" panose="020B0604020202020204" pitchFamily="34" charset="0"/>
              </a:rPr>
              <a:t>:</a:t>
            </a:r>
            <a:r>
              <a:rPr lang="en-US" altLang="zh-CN" sz="1400" spc="-30">
                <a:solidFill>
                  <a:srgbClr val="0033CC"/>
                </a:solidFill>
                <a:latin typeface="Arial" panose="020B0604020202020204" pitchFamily="34" charset="0"/>
                <a:ea typeface="黑体" panose="02010609060101010101" pitchFamily="49" charset="-122"/>
                <a:cs typeface="Arial" panose="020B0604020202020204" pitchFamily="34" charset="0"/>
              </a:rPr>
              <a:t> </a:t>
            </a:r>
            <a:r>
              <a:rPr lang="en-US" altLang="zh-CN" sz="1400">
                <a:solidFill>
                  <a:srgbClr val="0033CC"/>
                </a:solidFill>
                <a:latin typeface="Arial" panose="020B0604020202020204" pitchFamily="34" charset="0"/>
                <a:ea typeface="黑体" panose="02010609060101010101" pitchFamily="49" charset="-122"/>
                <a:cs typeface="Arial" panose="020B0604020202020204" pitchFamily="34" charset="0"/>
              </a:rPr>
              <a:t>PC</a:t>
            </a:r>
            <a:r>
              <a:rPr lang="en-US" altLang="zh-CN" sz="1400" spc="-15">
                <a:solidFill>
                  <a:srgbClr val="0033CC"/>
                </a:solidFill>
                <a:latin typeface="Arial" panose="020B0604020202020204" pitchFamily="34" charset="0"/>
                <a:ea typeface="黑体" panose="02010609060101010101" pitchFamily="49" charset="-122"/>
                <a:cs typeface="Arial" panose="020B0604020202020204" pitchFamily="34" charset="0"/>
              </a:rPr>
              <a:t> </a:t>
            </a:r>
            <a:r>
              <a:rPr lang="en-US" altLang="zh-CN" sz="1400" spc="-10">
                <a:solidFill>
                  <a:srgbClr val="0033CC"/>
                </a:solidFill>
                <a:latin typeface="Arial" panose="020B0604020202020204" pitchFamily="34" charset="0"/>
                <a:ea typeface="黑体" panose="02010609060101010101" pitchFamily="49" charset="-122"/>
                <a:cs typeface="Arial" panose="020B0604020202020204" pitchFamily="34" charset="0"/>
              </a:rPr>
              <a:t>C</a:t>
            </a:r>
            <a:r>
              <a:rPr lang="en-US" altLang="zh-CN" sz="1400">
                <a:solidFill>
                  <a:srgbClr val="0033CC"/>
                </a:solidFill>
                <a:latin typeface="Arial" panose="020B0604020202020204" pitchFamily="34" charset="0"/>
                <a:ea typeface="黑体" panose="02010609060101010101" pitchFamily="49" charset="-122"/>
                <a:cs typeface="Arial" panose="020B0604020202020204" pitchFamily="34" charset="0"/>
              </a:rPr>
              <a:t>heng</a:t>
            </a:r>
          </a:p>
        </p:txBody>
      </p:sp>
    </p:spTree>
    <p:extLst>
      <p:ext uri="{BB962C8B-B14F-4D97-AF65-F5344CB8AC3E}">
        <p14:creationId xmlns:p14="http://schemas.microsoft.com/office/powerpoint/2010/main" val="139870526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srcRect t="2151" r="2074"/>
          <a:stretch/>
        </p:blipFill>
        <p:spPr>
          <a:xfrm>
            <a:off x="3405575" y="934591"/>
            <a:ext cx="5596467" cy="5459521"/>
          </a:xfrm>
          <a:prstGeom prst="rect">
            <a:avLst/>
          </a:prstGeom>
        </p:spPr>
      </p:pic>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218729"/>
            <a:ext cx="8372764" cy="584775"/>
          </a:xfrm>
          <a:prstGeom prst="rect">
            <a:avLst/>
          </a:prstGeom>
        </p:spPr>
        <p:txBody>
          <a:bodyPr wrap="square">
            <a:spAutoFit/>
          </a:bodyPr>
          <a:lstStyle/>
          <a:p>
            <a:pPr marL="255270"/>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双光子显微镜</a:t>
            </a:r>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47" name="object 5"/>
          <p:cNvSpPr txBox="1"/>
          <p:nvPr/>
        </p:nvSpPr>
        <p:spPr>
          <a:xfrm>
            <a:off x="116274" y="6602521"/>
            <a:ext cx="4531925" cy="215444"/>
          </a:xfrm>
          <a:prstGeom prst="rect">
            <a:avLst/>
          </a:prstGeom>
        </p:spPr>
        <p:txBody>
          <a:bodyPr vert="horz" wrap="square" lIns="0" tIns="0" rIns="0" bIns="0" rtlCol="0">
            <a:spAutoFit/>
          </a:bodyPr>
          <a:lstStyle/>
          <a:p>
            <a:pPr marL="12700">
              <a:lnSpc>
                <a:spcPct val="100000"/>
              </a:lnSpc>
            </a:pPr>
            <a:r>
              <a:rPr lang="nl-NL" altLang="zh-CN" sz="1400" spc="-10">
                <a:latin typeface="Arial" panose="020B0604020202020204" pitchFamily="34" charset="0"/>
                <a:ea typeface="黑体" panose="02010609060101010101" pitchFamily="49" charset="-122"/>
                <a:cs typeface="Arial" panose="020B0604020202020204" pitchFamily="34" charset="0"/>
                <a:hlinkClick r:id="rId4" action="ppaction://hlinkfile"/>
              </a:rPr>
              <a:t>Helmchen</a:t>
            </a:r>
            <a:r>
              <a:rPr lang="nl-NL" altLang="zh-CN" sz="1400">
                <a:latin typeface="Arial" panose="020B0604020202020204" pitchFamily="34" charset="0"/>
                <a:ea typeface="黑体" panose="02010609060101010101" pitchFamily="49" charset="-122"/>
                <a:cs typeface="Arial" panose="020B0604020202020204" pitchFamily="34" charset="0"/>
                <a:hlinkClick r:id="rId4" action="ppaction://hlinkfile"/>
              </a:rPr>
              <a:t>,</a:t>
            </a:r>
            <a:r>
              <a:rPr lang="nl-NL" altLang="zh-CN" sz="1400" spc="-25">
                <a:latin typeface="Arial" panose="020B0604020202020204" pitchFamily="34" charset="0"/>
                <a:ea typeface="黑体" panose="02010609060101010101" pitchFamily="49" charset="-122"/>
                <a:cs typeface="Arial" panose="020B0604020202020204" pitchFamily="34" charset="0"/>
                <a:hlinkClick r:id="rId4" action="ppaction://hlinkfile"/>
              </a:rPr>
              <a:t> </a:t>
            </a:r>
            <a:r>
              <a:rPr lang="nl-NL" altLang="zh-CN" sz="1400" spc="-10">
                <a:latin typeface="Arial" panose="020B0604020202020204" pitchFamily="34" charset="0"/>
                <a:ea typeface="黑体" panose="02010609060101010101" pitchFamily="49" charset="-122"/>
                <a:cs typeface="Arial" panose="020B0604020202020204" pitchFamily="34" charset="0"/>
                <a:hlinkClick r:id="rId5" action="ppaction://hlinkfile"/>
              </a:rPr>
              <a:t>D</a:t>
            </a:r>
            <a:r>
              <a:rPr lang="nl-NL" altLang="zh-CN" sz="1400">
                <a:latin typeface="Arial" panose="020B0604020202020204" pitchFamily="34" charset="0"/>
                <a:ea typeface="黑体" panose="02010609060101010101" pitchFamily="49" charset="-122"/>
                <a:cs typeface="Arial" panose="020B0604020202020204" pitchFamily="34" charset="0"/>
                <a:hlinkClick r:id="rId5" action="ppaction://hlinkfile"/>
              </a:rPr>
              <a:t>enk </a:t>
            </a:r>
            <a:r>
              <a:rPr lang="nl-NL" altLang="zh-CN" sz="1400">
                <a:latin typeface="Arial" panose="020B0604020202020204" pitchFamily="34" charset="0"/>
                <a:ea typeface="黑体" panose="02010609060101010101" pitchFamily="49" charset="-122"/>
                <a:cs typeface="Arial" panose="020B0604020202020204" pitchFamily="34" charset="0"/>
              </a:rPr>
              <a:t>,</a:t>
            </a:r>
            <a:r>
              <a:rPr lang="nl-NL" altLang="zh-CN" sz="1400" i="1" spc="-10">
                <a:latin typeface="Arial" panose="020B0604020202020204" pitchFamily="34" charset="0"/>
                <a:ea typeface="黑体" panose="02010609060101010101" pitchFamily="49" charset="-122"/>
                <a:cs typeface="Arial" panose="020B0604020202020204" pitchFamily="34" charset="0"/>
                <a:hlinkClick r:id="rId4" action="ppaction://hlinkfile"/>
              </a:rPr>
              <a:t>N</a:t>
            </a:r>
            <a:r>
              <a:rPr lang="nl-NL" altLang="zh-CN" sz="1400" i="1">
                <a:latin typeface="Arial" panose="020B0604020202020204" pitchFamily="34" charset="0"/>
                <a:ea typeface="黑体" panose="02010609060101010101" pitchFamily="49" charset="-122"/>
                <a:cs typeface="Arial" panose="020B0604020202020204" pitchFamily="34" charset="0"/>
                <a:hlinkClick r:id="rId4" action="ppaction://hlinkfile"/>
              </a:rPr>
              <a:t>ature</a:t>
            </a:r>
            <a:r>
              <a:rPr lang="nl-NL" altLang="zh-CN" sz="1400" i="1" spc="-30">
                <a:latin typeface="Arial" panose="020B0604020202020204" pitchFamily="34" charset="0"/>
                <a:ea typeface="黑体" panose="02010609060101010101" pitchFamily="49" charset="-122"/>
                <a:cs typeface="Arial" panose="020B0604020202020204" pitchFamily="34" charset="0"/>
                <a:hlinkClick r:id="rId4" action="ppaction://hlinkfile"/>
              </a:rPr>
              <a:t> </a:t>
            </a:r>
            <a:r>
              <a:rPr lang="nl-NL" altLang="zh-CN" sz="1400" i="1">
                <a:latin typeface="Arial" panose="020B0604020202020204" pitchFamily="34" charset="0"/>
                <a:ea typeface="黑体" panose="02010609060101010101" pitchFamily="49" charset="-122"/>
                <a:cs typeface="Arial" panose="020B0604020202020204" pitchFamily="34" charset="0"/>
                <a:hlinkClick r:id="rId4" action="ppaction://hlinkfile"/>
              </a:rPr>
              <a:t>Methods</a:t>
            </a:r>
            <a:r>
              <a:rPr lang="nl-NL" altLang="zh-CN" sz="1400">
                <a:latin typeface="Arial" panose="020B0604020202020204" pitchFamily="34" charset="0"/>
                <a:ea typeface="黑体" panose="02010609060101010101" pitchFamily="49" charset="-122"/>
                <a:cs typeface="Arial" panose="020B0604020202020204" pitchFamily="34" charset="0"/>
                <a:hlinkClick r:id="rId4" action="ppaction://hlinkfile"/>
              </a:rPr>
              <a:t>.</a:t>
            </a:r>
            <a:r>
              <a:rPr lang="nl-NL" altLang="zh-CN" sz="1400" spc="-30">
                <a:latin typeface="Arial" panose="020B0604020202020204" pitchFamily="34" charset="0"/>
                <a:ea typeface="黑体" panose="02010609060101010101" pitchFamily="49" charset="-122"/>
                <a:cs typeface="Arial" panose="020B0604020202020204" pitchFamily="34" charset="0"/>
                <a:hlinkClick r:id="rId4" action="ppaction://hlinkfile"/>
              </a:rPr>
              <a:t> </a:t>
            </a:r>
            <a:r>
              <a:rPr lang="nl-NL" altLang="zh-CN" sz="1400" spc="-5">
                <a:latin typeface="Arial" panose="020B0604020202020204" pitchFamily="34" charset="0"/>
                <a:ea typeface="黑体" panose="02010609060101010101" pitchFamily="49" charset="-122"/>
                <a:cs typeface="Arial" panose="020B0604020202020204" pitchFamily="34" charset="0"/>
                <a:hlinkClick r:id="rId4" action="ppaction://hlinkfile"/>
              </a:rPr>
              <a:t>12</a:t>
            </a:r>
            <a:r>
              <a:rPr lang="nl-NL" altLang="zh-CN" sz="1400">
                <a:latin typeface="Arial" panose="020B0604020202020204" pitchFamily="34" charset="0"/>
                <a:ea typeface="黑体" panose="02010609060101010101" pitchFamily="49" charset="-122"/>
                <a:cs typeface="Arial" panose="020B0604020202020204" pitchFamily="34" charset="0"/>
                <a:hlinkClick r:id="rId4" action="ppaction://hlinkfile"/>
              </a:rPr>
              <a:t>,</a:t>
            </a:r>
            <a:r>
              <a:rPr lang="nl-NL" altLang="zh-CN" sz="1400" spc="-15">
                <a:latin typeface="Arial" panose="020B0604020202020204" pitchFamily="34" charset="0"/>
                <a:ea typeface="黑体" panose="02010609060101010101" pitchFamily="49" charset="-122"/>
                <a:cs typeface="Arial" panose="020B0604020202020204" pitchFamily="34" charset="0"/>
                <a:hlinkClick r:id="rId4" action="ppaction://hlinkfile"/>
              </a:rPr>
              <a:t> </a:t>
            </a:r>
            <a:r>
              <a:rPr lang="nl-NL" altLang="zh-CN" sz="1400" spc="-5">
                <a:latin typeface="Arial" panose="020B0604020202020204" pitchFamily="34" charset="0"/>
                <a:ea typeface="黑体" panose="02010609060101010101" pitchFamily="49" charset="-122"/>
                <a:cs typeface="Arial" panose="020B0604020202020204" pitchFamily="34" charset="0"/>
                <a:hlinkClick r:id="rId4" action="ppaction://hlinkfile"/>
              </a:rPr>
              <a:t>932</a:t>
            </a:r>
            <a:r>
              <a:rPr lang="nl-NL" altLang="zh-CN" sz="1400" spc="-20">
                <a:latin typeface="Arial" panose="020B0604020202020204" pitchFamily="34" charset="0"/>
                <a:ea typeface="黑体" panose="02010609060101010101" pitchFamily="49" charset="-122"/>
                <a:cs typeface="Arial" panose="020B0604020202020204" pitchFamily="34" charset="0"/>
                <a:hlinkClick r:id="rId4" action="ppaction://hlinkfile"/>
              </a:rPr>
              <a:t> </a:t>
            </a:r>
            <a:r>
              <a:rPr lang="nl-NL" altLang="zh-CN" sz="1400">
                <a:latin typeface="Arial" panose="020B0604020202020204" pitchFamily="34" charset="0"/>
                <a:ea typeface="黑体" panose="02010609060101010101" pitchFamily="49" charset="-122"/>
                <a:cs typeface="Arial" panose="020B0604020202020204" pitchFamily="34" charset="0"/>
                <a:hlinkClick r:id="rId4" action="ppaction://hlinkfile"/>
              </a:rPr>
              <a:t>(2005)</a:t>
            </a:r>
            <a:endParaRPr lang="nl-NL" altLang="zh-CN" sz="1400">
              <a:latin typeface="Arial" panose="020B0604020202020204" pitchFamily="34" charset="0"/>
              <a:ea typeface="黑体" panose="02010609060101010101" pitchFamily="49" charset="-122"/>
              <a:cs typeface="Arial" panose="020B0604020202020204" pitchFamily="34" charset="0"/>
            </a:endParaRPr>
          </a:p>
        </p:txBody>
      </p:sp>
      <p:sp>
        <p:nvSpPr>
          <p:cNvPr id="4" name="矩形 3"/>
          <p:cNvSpPr/>
          <p:nvPr/>
        </p:nvSpPr>
        <p:spPr>
          <a:xfrm>
            <a:off x="116275" y="1859042"/>
            <a:ext cx="3378072" cy="2893100"/>
          </a:xfrm>
          <a:prstGeom prst="rect">
            <a:avLst/>
          </a:prstGeom>
        </p:spPr>
        <p:txBody>
          <a:bodyPr wrap="square">
            <a:spAutoFit/>
          </a:bodyPr>
          <a:lstStyle/>
          <a:p>
            <a:pPr marL="342900" indent="-342900">
              <a:lnSpc>
                <a:spcPct val="130000"/>
              </a:lnSpc>
              <a:buFont typeface="Arial" panose="020B0604020202020204" pitchFamily="34" charset="0"/>
              <a:buChar char="•"/>
            </a:pPr>
            <a:r>
              <a:rPr lang="zh-CN" altLang="en-US" sz="2800" smtClean="0">
                <a:latin typeface="Arial" panose="020B0604020202020204" pitchFamily="34" charset="0"/>
                <a:ea typeface="黑体" panose="02010609060101010101" pitchFamily="49" charset="-122"/>
                <a:cs typeface="Arial" panose="020B0604020202020204" pitchFamily="34" charset="0"/>
              </a:rPr>
              <a:t>可</a:t>
            </a:r>
            <a:r>
              <a:rPr lang="zh-CN" altLang="en-US" sz="2800">
                <a:latin typeface="Arial" panose="020B0604020202020204" pitchFamily="34" charset="0"/>
                <a:ea typeface="黑体" panose="02010609060101010101" pitchFamily="49" charset="-122"/>
                <a:cs typeface="Arial" panose="020B0604020202020204" pitchFamily="34" charset="0"/>
              </a:rPr>
              <a:t>在活体脑组织中</a:t>
            </a:r>
            <a:r>
              <a:rPr lang="zh-CN" altLang="en-US" sz="2800" smtClean="0">
                <a:latin typeface="Arial" panose="020B0604020202020204" pitchFamily="34" charset="0"/>
                <a:ea typeface="黑体" panose="02010609060101010101" pitchFamily="49" charset="-122"/>
                <a:cs typeface="Arial" panose="020B0604020202020204" pitchFamily="34" charset="0"/>
              </a:rPr>
              <a:t>达到将近</a:t>
            </a:r>
            <a:r>
              <a:rPr lang="en-US" altLang="zh-CN" sz="2800" smtClean="0">
                <a:solidFill>
                  <a:srgbClr val="C00000"/>
                </a:solidFill>
                <a:latin typeface="Arial" panose="020B0604020202020204" pitchFamily="34" charset="0"/>
                <a:ea typeface="黑体" panose="02010609060101010101" pitchFamily="49" charset="-122"/>
                <a:cs typeface="Arial" panose="020B0604020202020204" pitchFamily="34" charset="0"/>
              </a:rPr>
              <a:t>1cm</a:t>
            </a:r>
            <a:r>
              <a:rPr lang="zh-CN" altLang="en-US" sz="2800" smtClean="0">
                <a:latin typeface="Arial" panose="020B0604020202020204" pitchFamily="34" charset="0"/>
                <a:ea typeface="黑体" panose="02010609060101010101" pitchFamily="49" charset="-122"/>
                <a:cs typeface="Arial" panose="020B0604020202020204" pitchFamily="34" charset="0"/>
              </a:rPr>
              <a:t>的</a:t>
            </a:r>
            <a:r>
              <a:rPr lang="zh-CN" altLang="en-US" sz="2800">
                <a:latin typeface="Arial" panose="020B0604020202020204" pitchFamily="34" charset="0"/>
                <a:ea typeface="黑体" panose="02010609060101010101" pitchFamily="49" charset="-122"/>
                <a:cs typeface="Arial" panose="020B0604020202020204" pitchFamily="34" charset="0"/>
              </a:rPr>
              <a:t>深度</a:t>
            </a:r>
          </a:p>
          <a:p>
            <a:pPr marL="342900" indent="-342900">
              <a:lnSpc>
                <a:spcPct val="130000"/>
              </a:lnSpc>
              <a:buFont typeface="Arial" panose="020B0604020202020204" pitchFamily="34" charset="0"/>
              <a:buChar char="•"/>
            </a:pPr>
            <a:r>
              <a:rPr lang="zh-CN" altLang="en-US" sz="2800" smtClean="0">
                <a:latin typeface="Arial" panose="020B0604020202020204" pitchFamily="34" charset="0"/>
                <a:ea typeface="黑体" panose="02010609060101010101" pitchFamily="49" charset="-122"/>
                <a:cs typeface="Arial" panose="020B0604020202020204" pitchFamily="34" charset="0"/>
              </a:rPr>
              <a:t>同时</a:t>
            </a:r>
            <a:r>
              <a:rPr lang="zh-CN" altLang="en-US" sz="2800">
                <a:latin typeface="Arial" panose="020B0604020202020204" pitchFamily="34" charset="0"/>
                <a:ea typeface="黑体" panose="02010609060101010101" pitchFamily="49" charset="-122"/>
                <a:cs typeface="Arial" panose="020B0604020202020204" pitchFamily="34" charset="0"/>
              </a:rPr>
              <a:t>每一层细胞都可以看</a:t>
            </a:r>
            <a:r>
              <a:rPr lang="zh-CN" altLang="en-US" sz="2800" smtClean="0">
                <a:latin typeface="Arial" panose="020B0604020202020204" pitchFamily="34" charset="0"/>
                <a:ea typeface="黑体" panose="02010609060101010101" pitchFamily="49" charset="-122"/>
                <a:cs typeface="Arial" panose="020B0604020202020204" pitchFamily="34" charset="0"/>
              </a:rPr>
              <a:t>得很</a:t>
            </a:r>
            <a:r>
              <a:rPr lang="zh-CN" altLang="en-US" sz="2800">
                <a:latin typeface="Arial" panose="020B0604020202020204" pitchFamily="34" charset="0"/>
                <a:ea typeface="黑体" panose="02010609060101010101" pitchFamily="49" charset="-122"/>
                <a:cs typeface="Arial" panose="020B0604020202020204" pitchFamily="34" charset="0"/>
              </a:rPr>
              <a:t>清楚</a:t>
            </a:r>
          </a:p>
        </p:txBody>
      </p:sp>
    </p:spTree>
    <p:extLst>
      <p:ext uri="{BB962C8B-B14F-4D97-AF65-F5344CB8AC3E}">
        <p14:creationId xmlns:p14="http://schemas.microsoft.com/office/powerpoint/2010/main" val="229618005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hlinkClick r:id="rId3" action="ppaction://hlinkpres?slideindex=1&amp;slidetitle="/>
          </p:cNvPr>
          <p:cNvPicPr>
            <a:picLocks noChangeAspect="1"/>
          </p:cNvPicPr>
          <p:nvPr/>
        </p:nvPicPr>
        <p:blipFill>
          <a:blip r:embed="rId4"/>
          <a:stretch>
            <a:fillRect/>
          </a:stretch>
        </p:blipFill>
        <p:spPr>
          <a:xfrm>
            <a:off x="4682014" y="3569869"/>
            <a:ext cx="4461986" cy="3288131"/>
          </a:xfrm>
          <a:prstGeom prst="rect">
            <a:avLst/>
          </a:prstGeom>
        </p:spPr>
      </p:pic>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039620"/>
            <a:ext cx="9256325" cy="584775"/>
          </a:xfrm>
          <a:prstGeom prst="rect">
            <a:avLst/>
          </a:prstGeom>
        </p:spPr>
        <p:txBody>
          <a:bodyPr wrap="square">
            <a:spAutoFit/>
          </a:bodyPr>
          <a:lstStyle/>
          <a:p>
            <a:pPr marL="255270"/>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pres?slideindex=1&amp;slidetitle="/>
              </a:rPr>
              <a:t>光学</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pres?slideindex=1&amp;slidetitle="/>
              </a:rPr>
              <a:t>相干层析</a:t>
            </a:r>
            <a:r>
              <a:rPr lang="zh-CN" altLang="en-US" sz="2800" smtClean="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pres?slideindex=1&amp;slidetitle="/>
              </a:rPr>
              <a:t>（</a:t>
            </a:r>
            <a:r>
              <a:rPr lang="en-US" altLang="zh-CN" sz="280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pres?slideindex=1&amp;slidetitle="/>
              </a:rPr>
              <a:t>Optical</a:t>
            </a:r>
            <a:r>
              <a:rPr lang="en-US" altLang="zh-CN" sz="2800" spc="-15">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pres?slideindex=1&amp;slidetitle="/>
              </a:rPr>
              <a:t> </a:t>
            </a:r>
            <a:r>
              <a:rPr lang="en-US" altLang="zh-CN" sz="280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pres?slideindex=1&amp;slidetitle="/>
              </a:rPr>
              <a:t>coherence</a:t>
            </a:r>
            <a:r>
              <a:rPr lang="en-US" altLang="zh-CN" sz="2800" spc="-2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pres?slideindex=1&amp;slidetitle="/>
              </a:rPr>
              <a:t> </a:t>
            </a:r>
            <a:r>
              <a:rPr lang="en-US" altLang="zh-CN" sz="280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pres?slideindex=1&amp;slidetitle="/>
              </a:rPr>
              <a:t>tomography</a:t>
            </a:r>
            <a:r>
              <a:rPr lang="zh-CN" altLang="en-US" sz="2800" smtClean="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pres?slideindex=1&amp;slidetitle="/>
              </a:rPr>
              <a:t>）</a:t>
            </a:r>
            <a:endParaRPr lang="zh-TW" altLang="en-US" sz="20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 name="矩形 1"/>
          <p:cNvSpPr/>
          <p:nvPr/>
        </p:nvSpPr>
        <p:spPr>
          <a:xfrm>
            <a:off x="381000" y="1679933"/>
            <a:ext cx="7975601" cy="2012859"/>
          </a:xfrm>
          <a:prstGeom prst="rect">
            <a:avLst/>
          </a:prstGeom>
        </p:spPr>
        <p:txBody>
          <a:bodyPr wrap="square">
            <a:spAutoFit/>
          </a:bodyPr>
          <a:lstStyle/>
          <a:p>
            <a:pPr marL="342900" indent="-342900">
              <a:lnSpc>
                <a:spcPct val="130000"/>
              </a:lnSpc>
              <a:buFont typeface="Arial" panose="020B0604020202020204" pitchFamily="34" charset="0"/>
              <a:buChar char="•"/>
            </a:pPr>
            <a:r>
              <a:rPr lang="zh-CN" altLang="en-US" sz="2400" smtClean="0">
                <a:latin typeface="Arial" panose="020B0604020202020204" pitchFamily="34" charset="0"/>
                <a:ea typeface="黑体" panose="02010609060101010101" pitchFamily="49" charset="-122"/>
                <a:cs typeface="Arial" panose="020B0604020202020204" pitchFamily="34" charset="0"/>
              </a:rPr>
              <a:t>超音波成像的</a:t>
            </a:r>
            <a:r>
              <a:rPr lang="zh-CN" altLang="en-US" sz="2400">
                <a:latin typeface="Arial" panose="020B0604020202020204" pitchFamily="34" charset="0"/>
                <a:ea typeface="黑体" panose="02010609060101010101" pitchFamily="49" charset="-122"/>
                <a:cs typeface="Arial" panose="020B0604020202020204" pitchFamily="34" charset="0"/>
              </a:rPr>
              <a:t>光学版本</a:t>
            </a:r>
          </a:p>
          <a:p>
            <a:pPr marL="342900" indent="-342900">
              <a:lnSpc>
                <a:spcPct val="130000"/>
              </a:lnSpc>
              <a:buFont typeface="Arial" panose="020B0604020202020204" pitchFamily="34" charset="0"/>
              <a:buChar char="•"/>
            </a:pPr>
            <a:r>
              <a:rPr lang="zh-CN" altLang="en-US" sz="2400" smtClean="0">
                <a:latin typeface="Arial" panose="020B0604020202020204" pitchFamily="34" charset="0"/>
                <a:ea typeface="黑体" panose="02010609060101010101" pitchFamily="49" charset="-122"/>
                <a:cs typeface="Arial" panose="020B0604020202020204" pitchFamily="34" charset="0"/>
              </a:rPr>
              <a:t>超</a:t>
            </a:r>
            <a:r>
              <a:rPr lang="zh-CN" altLang="en-US" sz="2400">
                <a:latin typeface="Arial" panose="020B0604020202020204" pitchFamily="34" charset="0"/>
                <a:ea typeface="黑体" panose="02010609060101010101" pitchFamily="49" charset="-122"/>
                <a:cs typeface="Arial" panose="020B0604020202020204" pitchFamily="34" charset="0"/>
              </a:rPr>
              <a:t>音波</a:t>
            </a:r>
            <a:r>
              <a:rPr lang="zh-CN" altLang="en-US" sz="2400" smtClean="0">
                <a:latin typeface="Arial" panose="020B0604020202020204" pitchFamily="34" charset="0"/>
                <a:ea typeface="黑体" panose="02010609060101010101" pitchFamily="49" charset="-122"/>
                <a:cs typeface="Arial" panose="020B0604020202020204" pitchFamily="34" charset="0"/>
              </a:rPr>
              <a:t>靠探测反射声波</a:t>
            </a:r>
            <a:r>
              <a:rPr lang="zh-CN" altLang="en-US" sz="2400">
                <a:latin typeface="Arial" panose="020B0604020202020204" pitchFamily="34" charset="0"/>
                <a:ea typeface="黑体" panose="02010609060101010101" pitchFamily="49" charset="-122"/>
                <a:cs typeface="Arial" panose="020B0604020202020204" pitchFamily="34" charset="0"/>
              </a:rPr>
              <a:t>的时间差决定界面</a:t>
            </a:r>
            <a:r>
              <a:rPr lang="zh-CN" altLang="en-US" sz="2400" smtClean="0">
                <a:latin typeface="Arial" panose="020B0604020202020204" pitchFamily="34" charset="0"/>
                <a:ea typeface="黑体" panose="02010609060101010101" pitchFamily="49" charset="-122"/>
                <a:cs typeface="Arial" panose="020B0604020202020204" pitchFamily="34" charset="0"/>
              </a:rPr>
              <a:t>位置以</a:t>
            </a:r>
            <a:r>
              <a:rPr lang="zh-CN" altLang="en-US" sz="2400">
                <a:latin typeface="Arial" panose="020B0604020202020204" pitchFamily="34" charset="0"/>
                <a:ea typeface="黑体" panose="02010609060101010101" pitchFamily="49" charset="-122"/>
                <a:cs typeface="Arial" panose="020B0604020202020204" pitchFamily="34" charset="0"/>
              </a:rPr>
              <a:t>成像</a:t>
            </a:r>
          </a:p>
          <a:p>
            <a:pPr marL="342900" indent="-342900">
              <a:lnSpc>
                <a:spcPct val="130000"/>
              </a:lnSpc>
              <a:buFont typeface="Arial" panose="020B0604020202020204" pitchFamily="34" charset="0"/>
              <a:buChar char="•"/>
            </a:pPr>
            <a:r>
              <a:rPr lang="en-US" altLang="zh-CN" sz="2400" smtClean="0">
                <a:latin typeface="Arial" panose="020B0604020202020204" pitchFamily="34" charset="0"/>
                <a:ea typeface="黑体" panose="02010609060101010101" pitchFamily="49" charset="-122"/>
                <a:cs typeface="Arial" panose="020B0604020202020204" pitchFamily="34" charset="0"/>
              </a:rPr>
              <a:t>OCT</a:t>
            </a:r>
            <a:r>
              <a:rPr lang="zh-CN" altLang="en-US" sz="2400">
                <a:latin typeface="Arial" panose="020B0604020202020204" pitchFamily="34" charset="0"/>
                <a:ea typeface="黑体" panose="02010609060101010101" pitchFamily="49" charset="-122"/>
                <a:cs typeface="Arial" panose="020B0604020202020204" pitchFamily="34" charset="0"/>
              </a:rPr>
              <a:t>靠侦测反射光波的</a:t>
            </a:r>
            <a:r>
              <a:rPr lang="zh-CN" altLang="en-US" sz="2400" smtClean="0">
                <a:latin typeface="Arial" panose="020B0604020202020204" pitchFamily="34" charset="0"/>
                <a:ea typeface="黑体" panose="02010609060101010101" pitchFamily="49" charset="-122"/>
                <a:cs typeface="Arial" panose="020B0604020202020204" pitchFamily="34" charset="0"/>
              </a:rPr>
              <a:t>时间差</a:t>
            </a:r>
            <a:endParaRPr lang="en-US" altLang="zh-CN" sz="2400" smtClean="0">
              <a:latin typeface="Arial" panose="020B0604020202020204" pitchFamily="34" charset="0"/>
              <a:ea typeface="黑体" panose="02010609060101010101" pitchFamily="49" charset="-122"/>
              <a:cs typeface="Arial" panose="020B0604020202020204" pitchFamily="34" charset="0"/>
            </a:endParaRPr>
          </a:p>
          <a:p>
            <a:pPr marL="342900" indent="-342900">
              <a:lnSpc>
                <a:spcPct val="130000"/>
              </a:lnSpc>
              <a:buFont typeface="Arial" panose="020B0604020202020204" pitchFamily="34" charset="0"/>
              <a:buChar char="•"/>
            </a:pP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弥补共聚焦与超生成像之间的尺度空缺</a:t>
            </a:r>
            <a:endPar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6820587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028688"/>
            <a:ext cx="9256325" cy="584775"/>
          </a:xfrm>
          <a:prstGeom prst="rect">
            <a:avLst/>
          </a:prstGeom>
        </p:spPr>
        <p:txBody>
          <a:bodyPr wrap="square">
            <a:spAutoFit/>
          </a:bodyPr>
          <a:lstStyle/>
          <a:p>
            <a:pPr marL="255270"/>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光</a:t>
            </a:r>
            <a:r>
              <a:rPr lang="zh-CN" altLang="en-US" sz="3200" spc="5">
                <a:solidFill>
                  <a:srgbClr val="C00000"/>
                </a:solidFill>
                <a:latin typeface="Arial" panose="020B0604020202020204" pitchFamily="34" charset="0"/>
                <a:ea typeface="黑体" panose="02010609060101010101" pitchFamily="49" charset="-122"/>
                <a:cs typeface="Arial" panose="020B0604020202020204" pitchFamily="34" charset="0"/>
              </a:rPr>
              <a:t>波</a:t>
            </a:r>
            <a:r>
              <a:rPr lang="zh-CN" altLang="en-US" sz="3200" spc="25">
                <a:solidFill>
                  <a:srgbClr val="C00000"/>
                </a:solidFill>
                <a:latin typeface="Arial" panose="020B0604020202020204" pitchFamily="34" charset="0"/>
                <a:ea typeface="黑体" panose="02010609060101010101" pitchFamily="49" charset="-122"/>
                <a:cs typeface="Arial" panose="020B0604020202020204" pitchFamily="34" charset="0"/>
              </a:rPr>
              <a:t> </a:t>
            </a:r>
            <a:r>
              <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rPr>
              <a:t>v.s</a:t>
            </a:r>
            <a:r>
              <a:rPr lang="en-US" altLang="zh-CN" sz="3200">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z="3200" spc="-10">
                <a:solidFill>
                  <a:srgbClr val="C00000"/>
                </a:solidFill>
                <a:latin typeface="Arial" panose="020B0604020202020204" pitchFamily="34" charset="0"/>
                <a:ea typeface="黑体" panose="02010609060101010101" pitchFamily="49" charset="-122"/>
                <a:cs typeface="Arial" panose="020B0604020202020204" pitchFamily="34" charset="0"/>
              </a:rPr>
              <a:t> </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声波</a:t>
            </a:r>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3" name="矩形 2"/>
          <p:cNvSpPr/>
          <p:nvPr/>
        </p:nvSpPr>
        <p:spPr>
          <a:xfrm>
            <a:off x="456635" y="1770429"/>
            <a:ext cx="7546721" cy="3933384"/>
          </a:xfrm>
          <a:prstGeom prst="rect">
            <a:avLst/>
          </a:prstGeom>
        </p:spPr>
        <p:txBody>
          <a:bodyPr wrap="square">
            <a:spAutoFit/>
          </a:bodyPr>
          <a:lstStyle/>
          <a:p>
            <a:pPr>
              <a:lnSpc>
                <a:spcPct val="130000"/>
              </a:lnSpc>
            </a:pPr>
            <a:r>
              <a:rPr lang="zh-CN" altLang="en-US" sz="2400" smtClean="0">
                <a:latin typeface="Arial" panose="020B0604020202020204" pitchFamily="34" charset="0"/>
                <a:ea typeface="黑体" panose="02010609060101010101" pitchFamily="49" charset="-122"/>
                <a:cs typeface="Arial" panose="020B0604020202020204" pitchFamily="34" charset="0"/>
              </a:rPr>
              <a:t>但是</a:t>
            </a:r>
            <a:r>
              <a:rPr lang="zh-CN" altLang="en-US" sz="2400">
                <a:latin typeface="Arial" panose="020B0604020202020204" pitchFamily="34" charset="0"/>
                <a:ea typeface="黑体" panose="02010609060101010101" pitchFamily="49" charset="-122"/>
                <a:cs typeface="Arial" panose="020B0604020202020204" pitchFamily="34" charset="0"/>
              </a:rPr>
              <a:t>光的行进速度比音波快多了，如何探测这么短的时间差？</a:t>
            </a:r>
          </a:p>
          <a:p>
            <a:pPr lvl="1">
              <a:lnSpc>
                <a:spcPct val="130000"/>
              </a:lnSpc>
            </a:pPr>
            <a:r>
              <a:rPr lang="en-US" altLang="zh-CN" sz="2400" smtClean="0">
                <a:latin typeface="Arial" panose="020B0604020202020204" pitchFamily="34" charset="0"/>
                <a:ea typeface="黑体" panose="02010609060101010101" pitchFamily="49" charset="-122"/>
                <a:cs typeface="Arial" panose="020B0604020202020204" pitchFamily="34" charset="0"/>
              </a:rPr>
              <a:t>• </a:t>
            </a:r>
            <a:r>
              <a:rPr lang="zh-CN" altLang="en-US" sz="2400" smtClean="0">
                <a:latin typeface="Arial" panose="020B0604020202020204" pitchFamily="34" charset="0"/>
                <a:ea typeface="黑体" panose="02010609060101010101" pitchFamily="49" charset="-122"/>
                <a:cs typeface="Arial" panose="020B0604020202020204" pitchFamily="34" charset="0"/>
              </a:rPr>
              <a:t>音波</a:t>
            </a:r>
            <a:r>
              <a:rPr lang="zh-CN" altLang="en-US" sz="2400">
                <a:latin typeface="Arial" panose="020B0604020202020204" pitchFamily="34" charset="0"/>
                <a:ea typeface="黑体" panose="02010609060101010101" pitchFamily="49" charset="-122"/>
                <a:cs typeface="Arial" panose="020B0604020202020204" pitchFamily="34" charset="0"/>
              </a:rPr>
              <a:t>：水中约</a:t>
            </a:r>
            <a:r>
              <a:rPr lang="en-US" altLang="zh-CN" sz="2400">
                <a:latin typeface="Arial" panose="020B0604020202020204" pitchFamily="34" charset="0"/>
                <a:ea typeface="黑体" panose="02010609060101010101" pitchFamily="49" charset="-122"/>
                <a:cs typeface="Arial" panose="020B0604020202020204" pitchFamily="34" charset="0"/>
              </a:rPr>
              <a:t>1000 m/s</a:t>
            </a:r>
          </a:p>
          <a:p>
            <a:pPr lvl="1">
              <a:lnSpc>
                <a:spcPct val="130000"/>
              </a:lnSpc>
            </a:pPr>
            <a:r>
              <a:rPr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rPr>
              <a:t>–1 mm</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的距离差，</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相当于</a:t>
            </a:r>
            <a:r>
              <a:rPr lang="en-US" altLang="zh-CN" sz="2400" spc="-15">
                <a:solidFill>
                  <a:srgbClr val="C00000"/>
                </a:solidFill>
                <a:latin typeface="Arial" panose="020B0604020202020204" pitchFamily="34" charset="0"/>
                <a:ea typeface="黑体" panose="02010609060101010101" pitchFamily="49" charset="-122"/>
                <a:cs typeface="Arial" panose="020B0604020202020204" pitchFamily="34" charset="0"/>
              </a:rPr>
              <a:t>10</a:t>
            </a:r>
            <a:r>
              <a:rPr lang="en-US" altLang="zh-CN" sz="2400" spc="7" baseline="25525">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z="2400" baseline="25525">
                <a:solidFill>
                  <a:srgbClr val="C00000"/>
                </a:solidFill>
                <a:latin typeface="Arial" panose="020B0604020202020204" pitchFamily="34" charset="0"/>
                <a:ea typeface="黑体" panose="02010609060101010101" pitchFamily="49" charset="-122"/>
                <a:cs typeface="Arial" panose="020B0604020202020204" pitchFamily="34" charset="0"/>
              </a:rPr>
              <a:t>6</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秒</a:t>
            </a:r>
            <a:endPar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a:p>
            <a:pPr>
              <a:lnSpc>
                <a:spcPct val="130000"/>
              </a:lnSpc>
            </a:pPr>
            <a:r>
              <a:rPr lang="zh-CN" altLang="en-US" sz="2400" smtClean="0">
                <a:latin typeface="Arial" panose="020B0604020202020204" pitchFamily="34" charset="0"/>
                <a:ea typeface="黑体" panose="02010609060101010101" pitchFamily="49" charset="-122"/>
                <a:cs typeface="Arial" panose="020B0604020202020204" pitchFamily="34" charset="0"/>
              </a:rPr>
              <a:t>电子</a:t>
            </a:r>
            <a:r>
              <a:rPr lang="zh-CN" altLang="en-US" sz="2400">
                <a:latin typeface="Arial" panose="020B0604020202020204" pitchFamily="34" charset="0"/>
                <a:ea typeface="黑体" panose="02010609060101010101" pitchFamily="49" charset="-122"/>
                <a:cs typeface="Arial" panose="020B0604020202020204" pitchFamily="34" charset="0"/>
              </a:rPr>
              <a:t>系统可以</a:t>
            </a:r>
            <a:r>
              <a:rPr lang="zh-CN" altLang="en-US" sz="2400" smtClean="0">
                <a:latin typeface="Arial" panose="020B0604020202020204" pitchFamily="34" charset="0"/>
                <a:ea typeface="黑体" panose="02010609060101010101" pitchFamily="49" charset="-122"/>
                <a:cs typeface="Arial" panose="020B0604020202020204" pitchFamily="34" charset="0"/>
              </a:rPr>
              <a:t>直接探测到</a:t>
            </a:r>
            <a:endParaRPr lang="zh-CN" altLang="en-US" sz="2400">
              <a:latin typeface="Arial" panose="020B0604020202020204" pitchFamily="34" charset="0"/>
              <a:ea typeface="黑体" panose="02010609060101010101" pitchFamily="49" charset="-122"/>
              <a:cs typeface="Arial" panose="020B0604020202020204" pitchFamily="34" charset="0"/>
            </a:endParaRPr>
          </a:p>
          <a:p>
            <a:pPr lvl="1">
              <a:lnSpc>
                <a:spcPct val="130000"/>
              </a:lnSpc>
            </a:pPr>
            <a:r>
              <a:rPr lang="en-US" altLang="zh-CN" sz="2400" smtClean="0">
                <a:latin typeface="Arial" panose="020B0604020202020204" pitchFamily="34" charset="0"/>
                <a:ea typeface="黑体" panose="02010609060101010101" pitchFamily="49" charset="-122"/>
                <a:cs typeface="Arial" panose="020B0604020202020204" pitchFamily="34" charset="0"/>
              </a:rPr>
              <a:t>• </a:t>
            </a:r>
            <a:r>
              <a:rPr lang="zh-CN" altLang="en-US" sz="2400" smtClean="0">
                <a:latin typeface="Arial" panose="020B0604020202020204" pitchFamily="34" charset="0"/>
                <a:ea typeface="黑体" panose="02010609060101010101" pitchFamily="49" charset="-122"/>
                <a:cs typeface="Arial" panose="020B0604020202020204" pitchFamily="34" charset="0"/>
              </a:rPr>
              <a:t>光波：水中约</a:t>
            </a:r>
            <a:r>
              <a:rPr lang="en-US" altLang="zh-CN" sz="2400" smtClean="0">
                <a:latin typeface="Arial" panose="020B0604020202020204" pitchFamily="34" charset="0"/>
                <a:ea typeface="黑体" panose="02010609060101010101" pitchFamily="49" charset="-122"/>
                <a:cs typeface="Arial" panose="020B0604020202020204" pitchFamily="34" charset="0"/>
              </a:rPr>
              <a:t>2 x 10</a:t>
            </a:r>
            <a:r>
              <a:rPr lang="en-US" altLang="zh-CN" sz="2400" baseline="30000" smtClean="0">
                <a:latin typeface="Arial" panose="020B0604020202020204" pitchFamily="34" charset="0"/>
                <a:ea typeface="黑体" panose="02010609060101010101" pitchFamily="49" charset="-122"/>
                <a:cs typeface="Arial" panose="020B0604020202020204" pitchFamily="34" charset="0"/>
              </a:rPr>
              <a:t>8</a:t>
            </a:r>
            <a:r>
              <a:rPr lang="en-US" altLang="zh-CN" sz="2400" smtClean="0">
                <a:latin typeface="Arial" panose="020B0604020202020204" pitchFamily="34" charset="0"/>
                <a:ea typeface="黑体" panose="02010609060101010101" pitchFamily="49" charset="-122"/>
                <a:cs typeface="Arial" panose="020B0604020202020204" pitchFamily="34" charset="0"/>
              </a:rPr>
              <a:t>  m/s</a:t>
            </a:r>
          </a:p>
          <a:p>
            <a:pPr lvl="1">
              <a:lnSpc>
                <a:spcPct val="130000"/>
              </a:lnSpc>
            </a:pP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rPr>
              <a:t>1 mm</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的距离相当于</a:t>
            </a:r>
            <a:r>
              <a:rPr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rPr>
              <a:t>5 x </a:t>
            </a:r>
            <a:r>
              <a:rPr lang="en-US" altLang="zh-CN" sz="2400" spc="-15" smtClean="0">
                <a:solidFill>
                  <a:srgbClr val="C00000"/>
                </a:solidFill>
                <a:latin typeface="Arial" panose="020B0604020202020204" pitchFamily="34" charset="0"/>
                <a:ea typeface="黑体" panose="02010609060101010101" pitchFamily="49" charset="-122"/>
                <a:cs typeface="Arial" panose="020B0604020202020204" pitchFamily="34" charset="0"/>
              </a:rPr>
              <a:t>10</a:t>
            </a:r>
            <a:r>
              <a:rPr lang="en-US" altLang="zh-CN" sz="2400" spc="7" baseline="25525"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z="2400" baseline="25525" smtClean="0">
                <a:solidFill>
                  <a:srgbClr val="C00000"/>
                </a:solidFill>
                <a:latin typeface="Arial" panose="020B0604020202020204" pitchFamily="34" charset="0"/>
                <a:ea typeface="黑体" panose="02010609060101010101" pitchFamily="49" charset="-122"/>
                <a:cs typeface="Arial" panose="020B0604020202020204" pitchFamily="34" charset="0"/>
              </a:rPr>
              <a:t>12</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秒</a:t>
            </a:r>
            <a:endPar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a:p>
            <a:pPr lvl="1">
              <a:lnSpc>
                <a:spcPct val="130000"/>
              </a:lnSpc>
            </a:pPr>
            <a:r>
              <a:rPr lang="en-US" altLang="zh-CN" sz="2400">
                <a:latin typeface="Arial" panose="020B0604020202020204" pitchFamily="34" charset="0"/>
                <a:ea typeface="黑体" panose="02010609060101010101" pitchFamily="49" charset="-122"/>
                <a:cs typeface="Arial" panose="020B0604020202020204" pitchFamily="34" charset="0"/>
              </a:rPr>
              <a:t>–</a:t>
            </a:r>
            <a:r>
              <a:rPr lang="zh-CN" altLang="en-US" sz="2400">
                <a:latin typeface="Arial" panose="020B0604020202020204" pitchFamily="34" charset="0"/>
                <a:ea typeface="黑体" panose="02010609060101010101" pitchFamily="49" charset="-122"/>
                <a:cs typeface="Arial" panose="020B0604020202020204" pitchFamily="34" charset="0"/>
              </a:rPr>
              <a:t>可以用光的干涉来测量</a:t>
            </a:r>
          </a:p>
        </p:txBody>
      </p:sp>
      <p:sp>
        <p:nvSpPr>
          <p:cNvPr id="8" name="object 4"/>
          <p:cNvSpPr txBox="1"/>
          <p:nvPr/>
        </p:nvSpPr>
        <p:spPr>
          <a:xfrm>
            <a:off x="116275" y="6359399"/>
            <a:ext cx="5848350" cy="430887"/>
          </a:xfrm>
          <a:prstGeom prst="rect">
            <a:avLst/>
          </a:prstGeom>
        </p:spPr>
        <p:txBody>
          <a:bodyPr vert="horz" wrap="square" lIns="0" tIns="0" rIns="0" bIns="0" rtlCol="0">
            <a:spAutoFit/>
          </a:bodyPr>
          <a:lstStyle/>
          <a:p>
            <a:pPr marL="12700">
              <a:lnSpc>
                <a:spcPct val="100000"/>
              </a:lnSpc>
            </a:pPr>
            <a:r>
              <a:rPr sz="1400" smtClean="0">
                <a:latin typeface="Arial" panose="020B0604020202020204" pitchFamily="34" charset="0"/>
                <a:ea typeface="黑体" panose="02010609060101010101" pitchFamily="49" charset="-122"/>
                <a:cs typeface="Arial" panose="020B0604020202020204" pitchFamily="34" charset="0"/>
              </a:rPr>
              <a:t>在光学导论二中会有更详细的叙述，或请参考</a:t>
            </a:r>
            <a:endParaRPr sz="1400">
              <a:latin typeface="Arial" panose="020B0604020202020204" pitchFamily="34" charset="0"/>
              <a:ea typeface="黑体" panose="02010609060101010101" pitchFamily="49" charset="-122"/>
              <a:cs typeface="Arial" panose="020B0604020202020204" pitchFamily="34" charset="0"/>
            </a:endParaRPr>
          </a:p>
          <a:p>
            <a:pPr marL="12700">
              <a:lnSpc>
                <a:spcPct val="100000"/>
              </a:lnSpc>
              <a:spcBef>
                <a:spcPts val="10"/>
              </a:spcBef>
            </a:pPr>
            <a:r>
              <a:rPr sz="1400" u="sng"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http:/</a:t>
            </a:r>
            <a:r>
              <a:rPr sz="1400" u="sng" spc="5"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a:t>
            </a:r>
            <a:r>
              <a:rPr sz="1400" u="sng"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vi</a:t>
            </a:r>
            <a:r>
              <a:rPr sz="1400" u="sng" spc="-10"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d</a:t>
            </a:r>
            <a:r>
              <a:rPr sz="1400" u="sng"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e</a:t>
            </a:r>
            <a:r>
              <a:rPr sz="1400" u="sng" spc="-10"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o</a:t>
            </a:r>
            <a:r>
              <a:rPr sz="1400" u="sng"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.mit</a:t>
            </a:r>
            <a:r>
              <a:rPr sz="1400" u="sng" spc="5"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a:t>
            </a:r>
            <a:r>
              <a:rPr sz="1400" u="sng"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e</a:t>
            </a:r>
            <a:r>
              <a:rPr sz="1400" u="sng" spc="-10"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d</a:t>
            </a:r>
            <a:r>
              <a:rPr sz="1400" u="sng"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u/</a:t>
            </a:r>
            <a:r>
              <a:rPr sz="1400" u="sng" spc="-45"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w</a:t>
            </a:r>
            <a:r>
              <a:rPr sz="1400" u="sng"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atc</a:t>
            </a:r>
            <a:r>
              <a:rPr sz="1400" u="sng" spc="-10"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h</a:t>
            </a:r>
            <a:r>
              <a:rPr sz="1400" u="sng"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/mich</a:t>
            </a:r>
            <a:r>
              <a:rPr sz="1400" u="sng" spc="-10"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e</a:t>
            </a:r>
            <a:r>
              <a:rPr sz="1400" u="sng"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lso</a:t>
            </a:r>
            <a:r>
              <a:rPr sz="1400" u="sng" spc="5"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n</a:t>
            </a:r>
            <a:r>
              <a:rPr sz="1400" u="sng"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-i</a:t>
            </a:r>
            <a:r>
              <a:rPr sz="1400" u="sng" spc="-10"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n</a:t>
            </a:r>
            <a:r>
              <a:rPr sz="1400" u="sng"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terfe</a:t>
            </a:r>
            <a:r>
              <a:rPr sz="1400" u="sng" spc="5"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r</a:t>
            </a:r>
            <a:r>
              <a:rPr sz="1400" u="sng"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om</a:t>
            </a:r>
            <a:r>
              <a:rPr sz="1400" u="sng" spc="-10"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e</a:t>
            </a:r>
            <a:r>
              <a:rPr sz="1400" u="sng"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ter-</a:t>
            </a:r>
            <a:r>
              <a:rPr sz="1400" u="sng" spc="5"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6</a:t>
            </a:r>
            <a:r>
              <a:rPr sz="1400" u="sng"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5</a:t>
            </a:r>
            <a:r>
              <a:rPr sz="1400" u="sng" spc="-10"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6</a:t>
            </a:r>
            <a:r>
              <a:rPr sz="1400" u="sng" dirty="0">
                <a:solidFill>
                  <a:srgbClr val="009999"/>
                </a:solidFill>
                <a:latin typeface="Arial" panose="020B0604020202020204" pitchFamily="34" charset="0"/>
                <a:ea typeface="黑体" panose="02010609060101010101" pitchFamily="49" charset="-122"/>
                <a:cs typeface="Arial" panose="020B0604020202020204" pitchFamily="34" charset="0"/>
                <a:hlinkClick r:id="rId3"/>
              </a:rPr>
              <a:t>1/</a:t>
            </a:r>
            <a:endParaRPr sz="1400">
              <a:latin typeface="Arial" panose="020B0604020202020204" pitchFamily="34" charset="0"/>
              <a:ea typeface="黑体" panose="02010609060101010101" pitchFamily="49" charset="-122"/>
              <a:cs typeface="Arial" panose="020B0604020202020204" pitchFamily="34" charset="0"/>
            </a:endParaRPr>
          </a:p>
        </p:txBody>
      </p:sp>
      <p:pic>
        <p:nvPicPr>
          <p:cNvPr id="2" name="图片 1"/>
          <p:cNvPicPr>
            <a:picLocks noChangeAspect="1"/>
          </p:cNvPicPr>
          <p:nvPr/>
        </p:nvPicPr>
        <p:blipFill>
          <a:blip r:embed="rId4"/>
          <a:stretch>
            <a:fillRect/>
          </a:stretch>
        </p:blipFill>
        <p:spPr>
          <a:xfrm>
            <a:off x="5450728" y="4750910"/>
            <a:ext cx="3514641" cy="1905806"/>
          </a:xfrm>
          <a:prstGeom prst="rect">
            <a:avLst/>
          </a:prstGeom>
          <a:ln>
            <a:noFill/>
          </a:ln>
          <a:effectLst>
            <a:softEdge rad="112500"/>
          </a:effectLst>
        </p:spPr>
      </p:pic>
    </p:spTree>
    <p:extLst>
      <p:ext uri="{BB962C8B-B14F-4D97-AF65-F5344CB8AC3E}">
        <p14:creationId xmlns:p14="http://schemas.microsoft.com/office/powerpoint/2010/main" val="165756580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039620"/>
            <a:ext cx="9256325" cy="584775"/>
          </a:xfrm>
          <a:prstGeom prst="rect">
            <a:avLst/>
          </a:prstGeom>
        </p:spPr>
        <p:txBody>
          <a:bodyPr wrap="square">
            <a:spAutoFit/>
          </a:bodyPr>
          <a:lstStyle/>
          <a:p>
            <a:pPr marL="255270"/>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光学</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相干层析（</a:t>
            </a:r>
            <a:r>
              <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rPr>
              <a:t>OCT</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6" name="object 2"/>
          <p:cNvSpPr txBox="1">
            <a:spLocks/>
          </p:cNvSpPr>
          <p:nvPr/>
        </p:nvSpPr>
        <p:spPr>
          <a:xfrm>
            <a:off x="4891948" y="4692217"/>
            <a:ext cx="3794288" cy="1396802"/>
          </a:xfrm>
          <a:prstGeom prst="rect">
            <a:avLst/>
          </a:prstGeom>
        </p:spPr>
        <p:txBody>
          <a:bodyPr vert="horz" wrap="square" lIns="0" tIns="1031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78535">
              <a:lnSpc>
                <a:spcPct val="100000"/>
              </a:lnSpc>
            </a:pPr>
            <a:r>
              <a:rPr lang="en-US" altLang="zh-CN" sz="2800" smtClean="0">
                <a:latin typeface="Arial" panose="020B0604020202020204" pitchFamily="34" charset="0"/>
                <a:ea typeface="黑体" panose="02010609060101010101" pitchFamily="49" charset="-122"/>
                <a:cs typeface="Arial" panose="020B0604020202020204" pitchFamily="34" charset="0"/>
              </a:rPr>
              <a:t>OCT</a:t>
            </a:r>
            <a:r>
              <a:rPr lang="zh-CN" altLang="en-US" sz="2800" spc="5" smtClean="0">
                <a:latin typeface="Arial" panose="020B0604020202020204" pitchFamily="34" charset="0"/>
                <a:ea typeface="黑体" panose="02010609060101010101" pitchFamily="49" charset="-122"/>
                <a:cs typeface="Arial" panose="020B0604020202020204" pitchFamily="34" charset="0"/>
              </a:rPr>
              <a:t>本质上就是</a:t>
            </a:r>
            <a:r>
              <a:rPr lang="zh-CN" altLang="en-US" sz="2800" spc="5" smtClean="0">
                <a:solidFill>
                  <a:srgbClr val="C00000"/>
                </a:solidFill>
                <a:latin typeface="Arial" panose="020B0604020202020204" pitchFamily="34" charset="0"/>
                <a:ea typeface="黑体" panose="02010609060101010101" pitchFamily="49" charset="-122"/>
                <a:cs typeface="Arial" panose="020B0604020202020204" pitchFamily="34" charset="0"/>
              </a:rPr>
              <a:t>低相干的迈克尔逊干涉仪</a:t>
            </a:r>
            <a:endParaRPr lang="zh-CN" altLang="en-US" sz="2800" spc="5" dirty="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7" name="object 3"/>
          <p:cNvSpPr txBox="1"/>
          <p:nvPr/>
        </p:nvSpPr>
        <p:spPr>
          <a:xfrm>
            <a:off x="855867" y="2484835"/>
            <a:ext cx="6268720" cy="307777"/>
          </a:xfrm>
          <a:prstGeom prst="rect">
            <a:avLst/>
          </a:prstGeom>
        </p:spPr>
        <p:txBody>
          <a:bodyPr vert="horz" wrap="square" lIns="0" tIns="0" rIns="0" bIns="0" rtlCol="0">
            <a:spAutoFit/>
          </a:bodyPr>
          <a:lstStyle/>
          <a:p>
            <a:pPr marL="548640">
              <a:lnSpc>
                <a:spcPct val="100000"/>
              </a:lnSpc>
            </a:pPr>
            <a:r>
              <a:rPr sz="2000" dirty="0">
                <a:latin typeface="Arial" panose="020B0604020202020204" pitchFamily="34" charset="0"/>
                <a:ea typeface="黑体" panose="02010609060101010101" pitchFamily="49" charset="-122"/>
                <a:cs typeface="Arial" panose="020B0604020202020204" pitchFamily="34" charset="0"/>
              </a:rPr>
              <a:t>•</a:t>
            </a:r>
            <a:endParaRPr sz="2000">
              <a:latin typeface="Arial" panose="020B0604020202020204" pitchFamily="34" charset="0"/>
              <a:ea typeface="黑体" panose="02010609060101010101" pitchFamily="49" charset="-122"/>
              <a:cs typeface="Arial" panose="020B0604020202020204" pitchFamily="34" charset="0"/>
            </a:endParaRPr>
          </a:p>
        </p:txBody>
      </p:sp>
      <p:sp>
        <p:nvSpPr>
          <p:cNvPr id="12" name="object 4"/>
          <p:cNvSpPr/>
          <p:nvPr/>
        </p:nvSpPr>
        <p:spPr>
          <a:xfrm>
            <a:off x="311084" y="1887678"/>
            <a:ext cx="5128181" cy="4516922"/>
          </a:xfrm>
          <a:prstGeom prst="rect">
            <a:avLst/>
          </a:prstGeom>
          <a:blipFill>
            <a:blip r:embed="rId3" cstate="print"/>
            <a:stretch>
              <a:fillRect/>
            </a:stretch>
          </a:blipFill>
        </p:spPr>
        <p:txBody>
          <a:bodyPr wrap="square" lIns="0" tIns="0" rIns="0" bIns="0" rtlCol="0"/>
          <a:lstStyle/>
          <a:p>
            <a:endParaRPr/>
          </a:p>
        </p:txBody>
      </p:sp>
      <p:sp>
        <p:nvSpPr>
          <p:cNvPr id="2" name="矩形 1"/>
          <p:cNvSpPr/>
          <p:nvPr/>
        </p:nvSpPr>
        <p:spPr>
          <a:xfrm>
            <a:off x="116275" y="6550223"/>
            <a:ext cx="6011333" cy="307777"/>
          </a:xfrm>
          <a:prstGeom prst="rect">
            <a:avLst/>
          </a:prstGeom>
        </p:spPr>
        <p:txBody>
          <a:bodyPr wrap="square">
            <a:spAutoFit/>
          </a:bodyPr>
          <a:lstStyle/>
          <a:p>
            <a:r>
              <a:rPr lang="zh-CN" altLang="en-US" sz="1400" u="sng" spc="-10">
                <a:solidFill>
                  <a:srgbClr val="009999"/>
                </a:solidFill>
                <a:latin typeface="Arial" panose="020B0604020202020204" pitchFamily="34" charset="0"/>
                <a:ea typeface="黑体" panose="02010609060101010101" pitchFamily="49" charset="-122"/>
                <a:cs typeface="Arial" panose="020B0604020202020204" pitchFamily="34" charset="0"/>
              </a:rPr>
              <a:t>https://en.wikipedia.org/wiki/Optical_coherence_tomography</a:t>
            </a:r>
          </a:p>
        </p:txBody>
      </p:sp>
      <p:sp>
        <p:nvSpPr>
          <p:cNvPr id="11" name="object 2"/>
          <p:cNvSpPr txBox="1">
            <a:spLocks/>
          </p:cNvSpPr>
          <p:nvPr/>
        </p:nvSpPr>
        <p:spPr>
          <a:xfrm>
            <a:off x="5227443" y="987665"/>
            <a:ext cx="3794288" cy="719693"/>
          </a:xfrm>
          <a:prstGeom prst="rect">
            <a:avLst/>
          </a:prstGeom>
        </p:spPr>
        <p:txBody>
          <a:bodyPr vert="horz" wrap="square" lIns="0" tIns="1031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78535">
              <a:lnSpc>
                <a:spcPct val="100000"/>
              </a:lnSpc>
            </a:pPr>
            <a:r>
              <a:rPr lang="zh-CN" altLang="en-US" sz="4000" smtClean="0">
                <a:solidFill>
                  <a:srgbClr val="C00000"/>
                </a:solidFill>
                <a:latin typeface="Arial" panose="020B0604020202020204" pitchFamily="34" charset="0"/>
                <a:ea typeface="黑体" panose="02010609060101010101" pitchFamily="49" charset="-122"/>
                <a:cs typeface="Arial" panose="020B0604020202020204" pitchFamily="34" charset="0"/>
              </a:rPr>
              <a:t>时域</a:t>
            </a:r>
            <a:r>
              <a:rPr lang="en-US" altLang="zh-CN" sz="4000" smtClean="0">
                <a:solidFill>
                  <a:srgbClr val="C00000"/>
                </a:solidFill>
                <a:latin typeface="Arial" panose="020B0604020202020204" pitchFamily="34" charset="0"/>
                <a:ea typeface="黑体" panose="02010609060101010101" pitchFamily="49" charset="-122"/>
                <a:cs typeface="Arial" panose="020B0604020202020204" pitchFamily="34" charset="0"/>
              </a:rPr>
              <a:t>OCT</a:t>
            </a:r>
            <a:endParaRPr lang="zh-CN" altLang="en-US" sz="4000" spc="5" dirty="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pic>
        <p:nvPicPr>
          <p:cNvPr id="57346" name="Picture 2" descr="https://upload.wikimedia.org/wikipedia/commons/thumb/d/d8/Principle-TD-FD_OCT.svg/740px-Principle-TD-FD_OCT.svg.png"/>
          <p:cNvPicPr>
            <a:picLocks noChangeAspect="1" noChangeArrowheads="1"/>
          </p:cNvPicPr>
          <p:nvPr/>
        </p:nvPicPr>
        <p:blipFill rotWithShape="1">
          <a:blip r:embed="rId4">
            <a:extLst>
              <a:ext uri="{28A0092B-C50C-407E-A947-70E740481C1C}">
                <a14:useLocalDpi xmlns:a14="http://schemas.microsoft.com/office/drawing/2010/main" val="0"/>
              </a:ext>
            </a:extLst>
          </a:blip>
          <a:srcRect t="-5530" r="52748" b="-1"/>
          <a:stretch/>
        </p:blipFill>
        <p:spPr bwMode="auto">
          <a:xfrm>
            <a:off x="5355661" y="2130665"/>
            <a:ext cx="3330575" cy="2452646"/>
          </a:xfrm>
          <a:prstGeom prst="rect">
            <a:avLst/>
          </a:prstGeom>
          <a:noFill/>
          <a:extLst>
            <a:ext uri="{909E8E84-426E-40DD-AFC4-6F175D3DCCD1}">
              <a14:hiddenFill xmlns:a14="http://schemas.microsoft.com/office/drawing/2010/main">
                <a:solidFill>
                  <a:srgbClr val="FFFFFF"/>
                </a:solidFill>
              </a14:hiddenFill>
            </a:ext>
          </a:extLst>
        </p:spPr>
      </p:pic>
      <p:sp>
        <p:nvSpPr>
          <p:cNvPr id="14" name="object 2"/>
          <p:cNvSpPr txBox="1">
            <a:spLocks/>
          </p:cNvSpPr>
          <p:nvPr/>
        </p:nvSpPr>
        <p:spPr>
          <a:xfrm>
            <a:off x="3141683" y="2674832"/>
            <a:ext cx="3794288" cy="411917"/>
          </a:xfrm>
          <a:prstGeom prst="rect">
            <a:avLst/>
          </a:prstGeom>
        </p:spPr>
        <p:txBody>
          <a:bodyPr vert="horz" wrap="square" lIns="0" tIns="1031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78535">
              <a:lnSpc>
                <a:spcPct val="100000"/>
              </a:lnSpc>
            </a:pPr>
            <a:r>
              <a:rPr lang="zh-CN" altLang="en-US" sz="2000" smtClean="0">
                <a:latin typeface="Arial" panose="020B0604020202020204" pitchFamily="34" charset="0"/>
                <a:ea typeface="黑体" panose="02010609060101010101" pitchFamily="49" charset="-122"/>
                <a:cs typeface="Arial" panose="020B0604020202020204" pitchFamily="34" charset="0"/>
              </a:rPr>
              <a:t>逐点扫描</a:t>
            </a:r>
            <a:endParaRPr lang="zh-CN" altLang="en-US" sz="2000" spc="5" dirty="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2695543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17"/>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23" name="图片 22"/>
          <p:cNvPicPr/>
          <p:nvPr/>
        </p:nvPicPr>
        <p:blipFill>
          <a:blip r:embed="rId3" cstate="print">
            <a:extLst>
              <a:ext uri="{28A0092B-C50C-407E-A947-70E740481C1C}">
                <a14:useLocalDpi xmlns:a14="http://schemas.microsoft.com/office/drawing/2010/main" val="0"/>
              </a:ext>
            </a:extLst>
          </a:blip>
          <a:stretch>
            <a:fillRect/>
          </a:stretch>
        </p:blipFill>
        <p:spPr>
          <a:xfrm>
            <a:off x="641931" y="635000"/>
            <a:ext cx="8229600" cy="6045200"/>
          </a:xfrm>
          <a:prstGeom prst="rect">
            <a:avLst/>
          </a:prstGeom>
        </p:spPr>
      </p:pic>
      <p:sp>
        <p:nvSpPr>
          <p:cNvPr id="5" name="矩形 4"/>
          <p:cNvSpPr/>
          <p:nvPr/>
        </p:nvSpPr>
        <p:spPr>
          <a:xfrm>
            <a:off x="5660575" y="6488668"/>
            <a:ext cx="3572325" cy="369332"/>
          </a:xfrm>
          <a:prstGeom prst="rect">
            <a:avLst/>
          </a:prstGeom>
        </p:spPr>
        <p:txBody>
          <a:bodyPr wrap="none">
            <a:spAutoFit/>
          </a:bodyPr>
          <a:lstStyle/>
          <a:p>
            <a:r>
              <a:rPr lang="en-US" altLang="zh-CN" i="1" dirty="0">
                <a:latin typeface="Times New Roman" panose="02020603050405020304" pitchFamily="18" charset="0"/>
              </a:rPr>
              <a:t>Phys. Rev. Lett. </a:t>
            </a:r>
            <a:r>
              <a:rPr lang="en-US" altLang="zh-CN" b="1" dirty="0">
                <a:latin typeface="Times New Roman" panose="02020603050405020304" pitchFamily="18" charset="0"/>
              </a:rPr>
              <a:t>116</a:t>
            </a:r>
            <a:r>
              <a:rPr lang="en-US" altLang="zh-CN" dirty="0">
                <a:latin typeface="Times New Roman" panose="02020603050405020304" pitchFamily="18" charset="0"/>
              </a:rPr>
              <a:t>, 061102 (2016).</a:t>
            </a:r>
            <a:endParaRPr lang="zh-CN" altLang="en-US" dirty="0"/>
          </a:p>
        </p:txBody>
      </p:sp>
      <p:sp>
        <p:nvSpPr>
          <p:cNvPr id="7"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r>
              <a:rPr lang="en-US" altLang="zh-CN" sz="3200" smtClean="0">
                <a:solidFill>
                  <a:srgbClr val="C00000"/>
                </a:solidFill>
                <a:latin typeface="方正兰亭粗黑_GBK" panose="02000000000000000000" pitchFamily="2" charset="-122"/>
                <a:ea typeface="方正兰亭粗黑_GBK" panose="02000000000000000000" pitchFamily="2" charset="-122"/>
                <a:cs typeface="+mn-cs"/>
              </a:rPr>
              <a:t>LIGO</a:t>
            </a:r>
            <a:r>
              <a:rPr lang="zh-CN" altLang="en-US" sz="3200" smtClean="0">
                <a:solidFill>
                  <a:srgbClr val="C00000"/>
                </a:solidFill>
                <a:latin typeface="方正兰亭粗黑_GBK" panose="02000000000000000000" pitchFamily="2" charset="-122"/>
                <a:ea typeface="方正兰亭粗黑_GBK" panose="02000000000000000000" pitchFamily="2" charset="-122"/>
                <a:cs typeface="+mn-cs"/>
              </a:rPr>
              <a:t>迈克尔逊干涉仪</a:t>
            </a:r>
            <a:endParaRPr lang="en-US" altLang="zh-TW" sz="3200" dirty="0">
              <a:solidFill>
                <a:srgbClr val="C00000"/>
              </a:solidFill>
              <a:latin typeface="方正兰亭粗黑_GBK" panose="02000000000000000000" pitchFamily="2" charset="-122"/>
              <a:ea typeface="方正兰亭粗黑_GBK" panose="02000000000000000000" pitchFamily="2" charset="-122"/>
              <a:cs typeface="+mn-cs"/>
            </a:endParaRPr>
          </a:p>
        </p:txBody>
      </p:sp>
    </p:spTree>
    <p:extLst>
      <p:ext uri="{BB962C8B-B14F-4D97-AF65-F5344CB8AC3E}">
        <p14:creationId xmlns:p14="http://schemas.microsoft.com/office/powerpoint/2010/main" val="3205731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039620"/>
            <a:ext cx="9256325" cy="584775"/>
          </a:xfrm>
          <a:prstGeom prst="rect">
            <a:avLst/>
          </a:prstGeom>
        </p:spPr>
        <p:txBody>
          <a:bodyPr wrap="square">
            <a:spAutoFit/>
          </a:bodyPr>
          <a:lstStyle/>
          <a:p>
            <a:pPr marL="255270"/>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光学</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相干层析（</a:t>
            </a:r>
            <a:r>
              <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rPr>
              <a:t>OCT</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pic>
        <p:nvPicPr>
          <p:cNvPr id="2" name="Optical Coherence Tomography">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07436" y="1743075"/>
            <a:ext cx="8128000" cy="4572000"/>
          </a:xfrm>
          <a:prstGeom prst="rect">
            <a:avLst/>
          </a:prstGeom>
        </p:spPr>
      </p:pic>
      <p:sp>
        <p:nvSpPr>
          <p:cNvPr id="3" name="矩形 2"/>
          <p:cNvSpPr/>
          <p:nvPr/>
        </p:nvSpPr>
        <p:spPr>
          <a:xfrm>
            <a:off x="-564" y="6550223"/>
            <a:ext cx="4572000" cy="307777"/>
          </a:xfrm>
          <a:prstGeom prst="rect">
            <a:avLst/>
          </a:prstGeom>
        </p:spPr>
        <p:txBody>
          <a:bodyPr>
            <a:spAutoFit/>
          </a:bodyPr>
          <a:lstStyle/>
          <a:p>
            <a:r>
              <a:rPr lang="zh-CN" altLang="en-US" sz="1400" u="sng" spc="-10">
                <a:solidFill>
                  <a:srgbClr val="009999"/>
                </a:solidFill>
                <a:latin typeface="Arial" panose="020B0604020202020204" pitchFamily="34" charset="0"/>
                <a:ea typeface="黑体" panose="02010609060101010101" pitchFamily="49" charset="-122"/>
                <a:cs typeface="Arial" panose="020B0604020202020204" pitchFamily="34" charset="0"/>
              </a:rPr>
              <a:t>https://www.youtube.com/watch?v=gjcmuZ2qkmc</a:t>
            </a:r>
          </a:p>
        </p:txBody>
      </p:sp>
    </p:spTree>
    <p:extLst>
      <p:ext uri="{BB962C8B-B14F-4D97-AF65-F5344CB8AC3E}">
        <p14:creationId xmlns:p14="http://schemas.microsoft.com/office/powerpoint/2010/main" val="31740439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039620"/>
            <a:ext cx="9256325" cy="584775"/>
          </a:xfrm>
          <a:prstGeom prst="rect">
            <a:avLst/>
          </a:prstGeom>
        </p:spPr>
        <p:txBody>
          <a:bodyPr wrap="square">
            <a:spAutoFit/>
          </a:bodyPr>
          <a:lstStyle/>
          <a:p>
            <a:pPr marL="255270"/>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光学</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相干层析（</a:t>
            </a:r>
            <a:r>
              <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rPr>
              <a:t>OCT</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 name="矩形 1"/>
          <p:cNvSpPr/>
          <p:nvPr/>
        </p:nvSpPr>
        <p:spPr>
          <a:xfrm>
            <a:off x="116275" y="6550223"/>
            <a:ext cx="6011333" cy="307777"/>
          </a:xfrm>
          <a:prstGeom prst="rect">
            <a:avLst/>
          </a:prstGeom>
        </p:spPr>
        <p:txBody>
          <a:bodyPr wrap="square">
            <a:spAutoFit/>
          </a:bodyPr>
          <a:lstStyle/>
          <a:p>
            <a:r>
              <a:rPr lang="zh-CN" altLang="en-US" sz="1400" u="sng" spc="-10">
                <a:solidFill>
                  <a:srgbClr val="009999"/>
                </a:solidFill>
                <a:latin typeface="Arial" panose="020B0604020202020204" pitchFamily="34" charset="0"/>
                <a:ea typeface="黑体" panose="02010609060101010101" pitchFamily="49" charset="-122"/>
                <a:cs typeface="Arial" panose="020B0604020202020204" pitchFamily="34" charset="0"/>
              </a:rPr>
              <a:t>https://en.wikipedia.org/wiki/Optical_coherence_tomography</a:t>
            </a:r>
          </a:p>
        </p:txBody>
      </p:sp>
      <p:sp>
        <p:nvSpPr>
          <p:cNvPr id="11" name="object 2"/>
          <p:cNvSpPr txBox="1">
            <a:spLocks/>
          </p:cNvSpPr>
          <p:nvPr/>
        </p:nvSpPr>
        <p:spPr>
          <a:xfrm>
            <a:off x="5349712" y="1084002"/>
            <a:ext cx="3794288" cy="719693"/>
          </a:xfrm>
          <a:prstGeom prst="rect">
            <a:avLst/>
          </a:prstGeom>
        </p:spPr>
        <p:txBody>
          <a:bodyPr vert="horz" wrap="square" lIns="0" tIns="1031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78535">
              <a:lnSpc>
                <a:spcPct val="100000"/>
              </a:lnSpc>
            </a:pPr>
            <a:r>
              <a:rPr lang="zh-CN" altLang="en-US" sz="4000" smtClean="0">
                <a:solidFill>
                  <a:schemeClr val="accent6"/>
                </a:solidFill>
                <a:latin typeface="Arial" panose="020B0604020202020204" pitchFamily="34" charset="0"/>
                <a:ea typeface="黑体" panose="02010609060101010101" pitchFamily="49" charset="-122"/>
                <a:cs typeface="Arial" panose="020B0604020202020204" pitchFamily="34" charset="0"/>
              </a:rPr>
              <a:t>频域</a:t>
            </a:r>
            <a:r>
              <a:rPr lang="en-US" altLang="zh-CN" sz="4000" smtClean="0">
                <a:solidFill>
                  <a:schemeClr val="accent6"/>
                </a:solidFill>
                <a:latin typeface="Arial" panose="020B0604020202020204" pitchFamily="34" charset="0"/>
                <a:ea typeface="黑体" panose="02010609060101010101" pitchFamily="49" charset="-122"/>
                <a:cs typeface="Arial" panose="020B0604020202020204" pitchFamily="34" charset="0"/>
              </a:rPr>
              <a:t>OCT</a:t>
            </a:r>
            <a:endParaRPr lang="zh-CN" altLang="en-US" sz="4000" spc="5" dirty="0">
              <a:solidFill>
                <a:schemeClr val="accent6"/>
              </a:solidFill>
              <a:latin typeface="Arial" panose="020B0604020202020204" pitchFamily="34" charset="0"/>
              <a:ea typeface="黑体" panose="02010609060101010101" pitchFamily="49" charset="-122"/>
              <a:cs typeface="Arial" panose="020B0604020202020204" pitchFamily="34" charset="0"/>
            </a:endParaRPr>
          </a:p>
        </p:txBody>
      </p:sp>
      <p:pic>
        <p:nvPicPr>
          <p:cNvPr id="56322" name="Picture 2" descr="https://upload.wikimedia.org/wikipedia/commons/6/66/Fd-oc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636" y="1759313"/>
            <a:ext cx="5420744" cy="4336595"/>
          </a:xfrm>
          <a:prstGeom prst="rect">
            <a:avLst/>
          </a:prstGeom>
          <a:noFill/>
          <a:extLst>
            <a:ext uri="{909E8E84-426E-40DD-AFC4-6F175D3DCCD1}">
              <a14:hiddenFill xmlns:a14="http://schemas.microsoft.com/office/drawing/2010/main">
                <a:solidFill>
                  <a:srgbClr val="FFFFFF"/>
                </a:solidFill>
              </a14:hiddenFill>
            </a:ext>
          </a:extLst>
        </p:spPr>
      </p:pic>
      <p:pic>
        <p:nvPicPr>
          <p:cNvPr id="56324" name="Picture 4" descr="https://upload.wikimedia.org/wikipedia/commons/thumb/d/d8/Principle-TD-FD_OCT.svg/740px-Principle-TD-FD_OCT.svg.png"/>
          <p:cNvPicPr>
            <a:picLocks noChangeAspect="1" noChangeArrowheads="1"/>
          </p:cNvPicPr>
          <p:nvPr/>
        </p:nvPicPr>
        <p:blipFill rotWithShape="1">
          <a:blip r:embed="rId4">
            <a:extLst>
              <a:ext uri="{28A0092B-C50C-407E-A947-70E740481C1C}">
                <a14:useLocalDpi xmlns:a14="http://schemas.microsoft.com/office/drawing/2010/main" val="0"/>
              </a:ext>
            </a:extLst>
          </a:blip>
          <a:srcRect l="51246" t="-5592" r="-2121"/>
          <a:stretch/>
        </p:blipFill>
        <p:spPr bwMode="auto">
          <a:xfrm>
            <a:off x="5956299" y="2619724"/>
            <a:ext cx="2819843" cy="1929798"/>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组合 27"/>
          <p:cNvGrpSpPr/>
          <p:nvPr/>
        </p:nvGrpSpPr>
        <p:grpSpPr>
          <a:xfrm>
            <a:off x="1375691" y="2265271"/>
            <a:ext cx="4008986" cy="1965833"/>
            <a:chOff x="1375691" y="2265271"/>
            <a:chExt cx="4008986" cy="1965833"/>
          </a:xfrm>
        </p:grpSpPr>
        <p:cxnSp>
          <p:nvCxnSpPr>
            <p:cNvPr id="4" name="直接箭头连接符 3"/>
            <p:cNvCxnSpPr/>
            <p:nvPr/>
          </p:nvCxnSpPr>
          <p:spPr>
            <a:xfrm>
              <a:off x="1375691" y="2430253"/>
              <a:ext cx="1746250" cy="5842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flipV="1">
              <a:off x="3757099" y="2265271"/>
              <a:ext cx="1627578" cy="76623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3759200" y="3584623"/>
              <a:ext cx="1428750" cy="64648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1803786" y="2710065"/>
            <a:ext cx="3370007" cy="1114129"/>
            <a:chOff x="1868743" y="2753170"/>
            <a:chExt cx="3370007" cy="1114129"/>
          </a:xfrm>
        </p:grpSpPr>
        <p:cxnSp>
          <p:nvCxnSpPr>
            <p:cNvPr id="20" name="直接箭头连接符 19"/>
            <p:cNvCxnSpPr/>
            <p:nvPr/>
          </p:nvCxnSpPr>
          <p:spPr>
            <a:xfrm flipH="1" flipV="1">
              <a:off x="4201352" y="3478328"/>
              <a:ext cx="904048" cy="38897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flipH="1">
              <a:off x="4183289" y="2753170"/>
              <a:ext cx="1055461" cy="491459"/>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flipH="1">
              <a:off x="1868743" y="3412857"/>
              <a:ext cx="1047749" cy="454442"/>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pic>
        <p:nvPicPr>
          <p:cNvPr id="56326" name="图片 56325"/>
          <p:cNvPicPr>
            <a:picLocks noChangeAspect="1"/>
          </p:cNvPicPr>
          <p:nvPr/>
        </p:nvPicPr>
        <p:blipFill>
          <a:blip r:embed="rId5">
            <a:clrChange>
              <a:clrFrom>
                <a:srgbClr val="FFFFFF"/>
              </a:clrFrom>
              <a:clrTo>
                <a:srgbClr val="FFFFFF">
                  <a:alpha val="0"/>
                </a:srgbClr>
              </a:clrTo>
            </a:clrChange>
          </a:blip>
          <a:stretch>
            <a:fillRect/>
          </a:stretch>
        </p:blipFill>
        <p:spPr>
          <a:xfrm rot="2224974">
            <a:off x="1398994" y="3999910"/>
            <a:ext cx="478763" cy="408749"/>
          </a:xfrm>
          <a:prstGeom prst="rect">
            <a:avLst/>
          </a:prstGeom>
        </p:spPr>
      </p:pic>
      <p:sp>
        <p:nvSpPr>
          <p:cNvPr id="41" name="object 2"/>
          <p:cNvSpPr txBox="1">
            <a:spLocks/>
          </p:cNvSpPr>
          <p:nvPr/>
        </p:nvSpPr>
        <p:spPr>
          <a:xfrm>
            <a:off x="-1120013" y="5043237"/>
            <a:ext cx="4442505" cy="1089025"/>
          </a:xfrm>
          <a:prstGeom prst="rect">
            <a:avLst/>
          </a:prstGeom>
        </p:spPr>
        <p:txBody>
          <a:bodyPr vert="horz" wrap="square" lIns="0" tIns="1031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78535" algn="ctr">
              <a:lnSpc>
                <a:spcPct val="100000"/>
              </a:lnSpc>
            </a:pPr>
            <a:r>
              <a:rPr lang="zh-CN" altLang="en-US" sz="1600" smtClean="0">
                <a:latin typeface="Arial" panose="020B0604020202020204" pitchFamily="34" charset="0"/>
                <a:ea typeface="黑体" panose="02010609060101010101" pitchFamily="49" charset="-122"/>
                <a:cs typeface="Arial" panose="020B0604020202020204" pitchFamily="34" charset="0"/>
              </a:rPr>
              <a:t>一次拍摄</a:t>
            </a:r>
            <a:r>
              <a:rPr lang="en-US" altLang="zh-CN" sz="1600" smtClean="0">
                <a:latin typeface="Arial" panose="020B0604020202020204" pitchFamily="34" charset="0"/>
                <a:ea typeface="黑体" panose="02010609060101010101" pitchFamily="49" charset="-122"/>
                <a:cs typeface="Arial" panose="020B0604020202020204" pitchFamily="34" charset="0"/>
              </a:rPr>
              <a:t>2D</a:t>
            </a:r>
            <a:r>
              <a:rPr lang="zh-CN" altLang="en-US" sz="1600" smtClean="0">
                <a:latin typeface="Arial" panose="020B0604020202020204" pitchFamily="34" charset="0"/>
                <a:ea typeface="黑体" panose="02010609060101010101" pitchFamily="49" charset="-122"/>
                <a:cs typeface="Arial" panose="020B0604020202020204" pitchFamily="34" charset="0"/>
              </a:rPr>
              <a:t>图像</a:t>
            </a:r>
            <a:endParaRPr lang="en-US" altLang="zh-CN" sz="1600" smtClean="0">
              <a:latin typeface="Arial" panose="020B0604020202020204" pitchFamily="34" charset="0"/>
              <a:ea typeface="黑体" panose="02010609060101010101" pitchFamily="49" charset="-122"/>
              <a:cs typeface="Arial" panose="020B0604020202020204" pitchFamily="34" charset="0"/>
            </a:endParaRPr>
          </a:p>
          <a:p>
            <a:pPr marL="978535" algn="ctr">
              <a:lnSpc>
                <a:spcPct val="100000"/>
              </a:lnSpc>
            </a:pPr>
            <a:r>
              <a:rPr lang="zh-CN" altLang="en-US" sz="1600" smtClean="0">
                <a:latin typeface="Arial" panose="020B0604020202020204" pitchFamily="34" charset="0"/>
                <a:ea typeface="黑体" panose="02010609060101010101" pitchFamily="49" charset="-122"/>
                <a:cs typeface="Arial" panose="020B0604020202020204" pitchFamily="34" charset="0"/>
              </a:rPr>
              <a:t>（空间</a:t>
            </a:r>
            <a:r>
              <a:rPr lang="en-US" altLang="zh-CN" sz="1600" smtClean="0">
                <a:latin typeface="Arial" panose="020B0604020202020204" pitchFamily="34" charset="0"/>
                <a:ea typeface="黑体" panose="02010609060101010101" pitchFamily="49" charset="-122"/>
                <a:cs typeface="Arial" panose="020B0604020202020204" pitchFamily="34" charset="0"/>
              </a:rPr>
              <a:t>x</a:t>
            </a:r>
            <a:r>
              <a:rPr lang="zh-CN" altLang="en-US" sz="1600" smtClean="0">
                <a:latin typeface="Arial" panose="020B0604020202020204" pitchFamily="34" charset="0"/>
                <a:ea typeface="黑体" panose="02010609060101010101" pitchFamily="49" charset="-122"/>
                <a:cs typeface="Arial" panose="020B0604020202020204" pitchFamily="34" charset="0"/>
              </a:rPr>
              <a:t>、频谱</a:t>
            </a:r>
            <a:r>
              <a:rPr lang="en-US" altLang="zh-CN" sz="1600">
                <a:latin typeface="Arial" panose="020B0604020202020204" pitchFamily="34" charset="0"/>
                <a:ea typeface="黑体" panose="02010609060101010101" pitchFamily="49" charset="-122"/>
                <a:cs typeface="Arial" panose="020B0604020202020204" pitchFamily="34" charset="0"/>
              </a:rPr>
              <a:t>λ</a:t>
            </a:r>
            <a:r>
              <a:rPr lang="zh-CN" altLang="en-US" sz="1600" smtClean="0">
                <a:latin typeface="Arial" panose="020B0604020202020204" pitchFamily="34" charset="0"/>
                <a:ea typeface="黑体" panose="02010609060101010101" pitchFamily="49" charset="-122"/>
                <a:cs typeface="Arial" panose="020B0604020202020204" pitchFamily="34" charset="0"/>
              </a:rPr>
              <a:t>）</a:t>
            </a:r>
            <a:endParaRPr lang="en-US" altLang="zh-CN" sz="1600" smtClean="0">
              <a:latin typeface="Arial" panose="020B0604020202020204" pitchFamily="34" charset="0"/>
              <a:ea typeface="黑体" panose="02010609060101010101" pitchFamily="49" charset="-122"/>
              <a:cs typeface="Arial" panose="020B0604020202020204" pitchFamily="34" charset="0"/>
            </a:endParaRPr>
          </a:p>
          <a:p>
            <a:pPr marL="978535" algn="ctr">
              <a:lnSpc>
                <a:spcPct val="100000"/>
              </a:lnSpc>
            </a:pPr>
            <a:r>
              <a:rPr lang="zh-CN" altLang="en-US" sz="1600" spc="5" smtClean="0">
                <a:solidFill>
                  <a:srgbClr val="C00000"/>
                </a:solidFill>
                <a:latin typeface="Arial" panose="020B0604020202020204" pitchFamily="34" charset="0"/>
                <a:ea typeface="黑体" panose="02010609060101010101" pitchFamily="49" charset="-122"/>
                <a:cs typeface="Arial" panose="020B0604020202020204" pitchFamily="34" charset="0"/>
              </a:rPr>
              <a:t>重构</a:t>
            </a:r>
            <a:r>
              <a:rPr lang="en-US" altLang="zh-CN" sz="1600" spc="5" smtClean="0">
                <a:solidFill>
                  <a:srgbClr val="C00000"/>
                </a:solidFill>
                <a:latin typeface="Arial" panose="020B0604020202020204" pitchFamily="34" charset="0"/>
                <a:ea typeface="黑体" panose="02010609060101010101" pitchFamily="49" charset="-122"/>
                <a:cs typeface="Arial" panose="020B0604020202020204" pitchFamily="34" charset="0"/>
              </a:rPr>
              <a:t>1D</a:t>
            </a:r>
            <a:r>
              <a:rPr lang="zh-CN" altLang="en-US" sz="1600" spc="5" smtClean="0">
                <a:solidFill>
                  <a:srgbClr val="C00000"/>
                </a:solidFill>
                <a:latin typeface="Arial" panose="020B0604020202020204" pitchFamily="34" charset="0"/>
                <a:ea typeface="黑体" panose="02010609060101010101" pitchFamily="49" charset="-122"/>
                <a:cs typeface="Arial" panose="020B0604020202020204" pitchFamily="34" charset="0"/>
              </a:rPr>
              <a:t>（一条线，</a:t>
            </a:r>
            <a:r>
              <a:rPr lang="en-US" altLang="zh-CN" sz="1600" spc="5" smtClean="0">
                <a:solidFill>
                  <a:srgbClr val="C00000"/>
                </a:solidFill>
                <a:latin typeface="Arial" panose="020B0604020202020204" pitchFamily="34" charset="0"/>
                <a:ea typeface="黑体" panose="02010609060101010101" pitchFamily="49" charset="-122"/>
                <a:cs typeface="Arial" panose="020B0604020202020204" pitchFamily="34" charset="0"/>
              </a:rPr>
              <a:t>x</a:t>
            </a:r>
            <a:r>
              <a:rPr lang="zh-CN" altLang="en-US" sz="1600" spc="5" smtClean="0">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en-US" altLang="zh-CN" sz="1600" spc="5"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marL="978535" algn="ctr">
              <a:lnSpc>
                <a:spcPct val="100000"/>
              </a:lnSpc>
            </a:pPr>
            <a:r>
              <a:rPr lang="zh-CN" altLang="en-US" sz="1600" spc="5" smtClean="0">
                <a:solidFill>
                  <a:srgbClr val="C00000"/>
                </a:solidFill>
                <a:latin typeface="Arial" panose="020B0604020202020204" pitchFamily="34" charset="0"/>
                <a:ea typeface="黑体" panose="02010609060101010101" pitchFamily="49" charset="-122"/>
                <a:cs typeface="Arial" panose="020B0604020202020204" pitchFamily="34" charset="0"/>
              </a:rPr>
              <a:t>的深度图像</a:t>
            </a:r>
            <a:endParaRPr lang="zh-CN" altLang="en-US" sz="1600" spc="5" dirty="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76488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2000"/>
                                        <p:tgtEl>
                                          <p:spTgt spid="28"/>
                                        </p:tgtEl>
                                      </p:cBhvr>
                                    </p:animEffect>
                                  </p:childTnLst>
                                </p:cTn>
                              </p:par>
                            </p:childTnLst>
                          </p:cTn>
                        </p:par>
                        <p:par>
                          <p:cTn id="8" fill="hold">
                            <p:stCondLst>
                              <p:cond delay="2000"/>
                            </p:stCondLst>
                            <p:childTnLst>
                              <p:par>
                                <p:cTn id="9" presetID="22" presetClass="entr" presetSubtype="2"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right)">
                                      <p:cBhvr>
                                        <p:cTn id="11" dur="2000"/>
                                        <p:tgtEl>
                                          <p:spTgt spid="30"/>
                                        </p:tgtEl>
                                      </p:cBhvr>
                                    </p:animEffect>
                                  </p:childTnLst>
                                </p:cTn>
                              </p:par>
                            </p:childTnLst>
                          </p:cTn>
                        </p:par>
                        <p:par>
                          <p:cTn id="12" fill="hold">
                            <p:stCondLst>
                              <p:cond delay="4000"/>
                            </p:stCondLst>
                            <p:childTnLst>
                              <p:par>
                                <p:cTn id="13" presetID="22" presetClass="entr" presetSubtype="8" fill="hold" nodeType="afterEffect">
                                  <p:stCondLst>
                                    <p:cond delay="0"/>
                                  </p:stCondLst>
                                  <p:childTnLst>
                                    <p:set>
                                      <p:cBhvr>
                                        <p:cTn id="14" dur="1" fill="hold">
                                          <p:stCondLst>
                                            <p:cond delay="0"/>
                                          </p:stCondLst>
                                        </p:cTn>
                                        <p:tgtEl>
                                          <p:spTgt spid="56326"/>
                                        </p:tgtEl>
                                        <p:attrNameLst>
                                          <p:attrName>style.visibility</p:attrName>
                                        </p:attrNameLst>
                                      </p:cBhvr>
                                      <p:to>
                                        <p:strVal val="visible"/>
                                      </p:to>
                                    </p:set>
                                    <p:animEffect transition="in" filter="wipe(left)">
                                      <p:cBhvr>
                                        <p:cTn id="15" dur="1000"/>
                                        <p:tgtEl>
                                          <p:spTgt spid="56326"/>
                                        </p:tgtEl>
                                      </p:cBhvr>
                                    </p:animEffect>
                                  </p:childTnLst>
                                </p:cTn>
                              </p:par>
                            </p:childTnLst>
                          </p:cTn>
                        </p:par>
                        <p:par>
                          <p:cTn id="16" fill="hold">
                            <p:stCondLst>
                              <p:cond delay="5000"/>
                            </p:stCondLst>
                            <p:childTnLst>
                              <p:par>
                                <p:cTn id="17" presetID="10" presetClass="entr" presetSubtype="0" fill="hold" nodeType="afterEffect">
                                  <p:stCondLst>
                                    <p:cond delay="0"/>
                                  </p:stCondLst>
                                  <p:childTnLst>
                                    <p:set>
                                      <p:cBhvr>
                                        <p:cTn id="18" dur="1" fill="hold">
                                          <p:stCondLst>
                                            <p:cond delay="0"/>
                                          </p:stCondLst>
                                        </p:cTn>
                                        <p:tgtEl>
                                          <p:spTgt spid="56324"/>
                                        </p:tgtEl>
                                        <p:attrNameLst>
                                          <p:attrName>style.visibility</p:attrName>
                                        </p:attrNameLst>
                                      </p:cBhvr>
                                      <p:to>
                                        <p:strVal val="visible"/>
                                      </p:to>
                                    </p:set>
                                    <p:animEffect transition="in" filter="fade">
                                      <p:cBhvr>
                                        <p:cTn id="19" dur="500"/>
                                        <p:tgtEl>
                                          <p:spTgt spid="56324"/>
                                        </p:tgtEl>
                                      </p:cBhvr>
                                    </p:animEffect>
                                  </p:childTnLst>
                                </p:cTn>
                              </p:par>
                            </p:childTnLst>
                          </p:cTn>
                        </p:par>
                        <p:par>
                          <p:cTn id="20" fill="hold">
                            <p:stCondLst>
                              <p:cond delay="5500"/>
                            </p:stCondLst>
                            <p:childTnLst>
                              <p:par>
                                <p:cTn id="21" presetID="42"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1000"/>
                                        <p:tgtEl>
                                          <p:spTgt spid="41"/>
                                        </p:tgtEl>
                                      </p:cBhvr>
                                    </p:animEffect>
                                    <p:anim calcmode="lin" valueType="num">
                                      <p:cBhvr>
                                        <p:cTn id="31" dur="1000" fill="hold"/>
                                        <p:tgtEl>
                                          <p:spTgt spid="41"/>
                                        </p:tgtEl>
                                        <p:attrNameLst>
                                          <p:attrName>ppt_x</p:attrName>
                                        </p:attrNameLst>
                                      </p:cBhvr>
                                      <p:tavLst>
                                        <p:tav tm="0">
                                          <p:val>
                                            <p:strVal val="#ppt_x"/>
                                          </p:val>
                                        </p:tav>
                                        <p:tav tm="100000">
                                          <p:val>
                                            <p:strVal val="#ppt_x"/>
                                          </p:val>
                                        </p:tav>
                                      </p:tavLst>
                                    </p:anim>
                                    <p:anim calcmode="lin" valueType="num">
                                      <p:cBhvr>
                                        <p:cTn id="32"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1"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039620"/>
            <a:ext cx="9256325" cy="584775"/>
          </a:xfrm>
          <a:prstGeom prst="rect">
            <a:avLst/>
          </a:prstGeom>
        </p:spPr>
        <p:txBody>
          <a:bodyPr wrap="square">
            <a:spAutoFit/>
          </a:bodyPr>
          <a:lstStyle/>
          <a:p>
            <a:pPr marL="255270"/>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光学</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相干层析（</a:t>
            </a:r>
            <a:r>
              <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rPr>
              <a:t>OCT</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 name="矩形 1"/>
          <p:cNvSpPr/>
          <p:nvPr/>
        </p:nvSpPr>
        <p:spPr>
          <a:xfrm>
            <a:off x="0" y="6550223"/>
            <a:ext cx="6011333" cy="307777"/>
          </a:xfrm>
          <a:prstGeom prst="rect">
            <a:avLst/>
          </a:prstGeom>
        </p:spPr>
        <p:txBody>
          <a:bodyPr wrap="square">
            <a:spAutoFit/>
          </a:bodyPr>
          <a:lstStyle/>
          <a:p>
            <a:r>
              <a:rPr lang="zh-CN" altLang="en-US" sz="1400" u="sng" spc="-10">
                <a:solidFill>
                  <a:srgbClr val="009999"/>
                </a:solidFill>
                <a:latin typeface="Arial" panose="020B0604020202020204" pitchFamily="34" charset="0"/>
                <a:ea typeface="黑体" panose="02010609060101010101" pitchFamily="49" charset="-122"/>
                <a:cs typeface="Arial" panose="020B0604020202020204" pitchFamily="34" charset="0"/>
              </a:rPr>
              <a:t>https://en.wikipedia.org/wiki/Optical_coherence_tomography</a:t>
            </a:r>
          </a:p>
        </p:txBody>
      </p:sp>
      <p:pic>
        <p:nvPicPr>
          <p:cNvPr id="58370" name="Picture 2" descr="https://upload.wikimedia.org/wikipedia/commons/7/7e/Full-field_OC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537" y="2015621"/>
            <a:ext cx="7000875" cy="4143376"/>
          </a:xfrm>
          <a:prstGeom prst="rect">
            <a:avLst/>
          </a:prstGeom>
          <a:noFill/>
          <a:extLst>
            <a:ext uri="{909E8E84-426E-40DD-AFC4-6F175D3DCCD1}">
              <a14:hiddenFill xmlns:a14="http://schemas.microsoft.com/office/drawing/2010/main">
                <a:solidFill>
                  <a:srgbClr val="FFFFFF"/>
                </a:solidFill>
              </a14:hiddenFill>
            </a:ext>
          </a:extLst>
        </p:spPr>
      </p:pic>
      <p:sp>
        <p:nvSpPr>
          <p:cNvPr id="19" name="object 2"/>
          <p:cNvSpPr txBox="1">
            <a:spLocks/>
          </p:cNvSpPr>
          <p:nvPr/>
        </p:nvSpPr>
        <p:spPr>
          <a:xfrm>
            <a:off x="4445312" y="4797015"/>
            <a:ext cx="4378177" cy="1212136"/>
          </a:xfrm>
          <a:prstGeom prst="rect">
            <a:avLst/>
          </a:prstGeom>
        </p:spPr>
        <p:txBody>
          <a:bodyPr vert="horz" wrap="square" lIns="0" tIns="1031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78535">
              <a:lnSpc>
                <a:spcPct val="100000"/>
              </a:lnSpc>
            </a:pPr>
            <a:r>
              <a:rPr lang="zh-CN" altLang="en-US" sz="2800" smtClean="0">
                <a:latin typeface="Arial" panose="020B0604020202020204" pitchFamily="34" charset="0"/>
                <a:ea typeface="黑体" panose="02010609060101010101" pitchFamily="49" charset="-122"/>
                <a:cs typeface="Arial" panose="020B0604020202020204" pitchFamily="34" charset="0"/>
              </a:rPr>
              <a:t>全场</a:t>
            </a:r>
            <a:r>
              <a:rPr lang="en-US" altLang="zh-CN" sz="2800" smtClean="0">
                <a:latin typeface="Arial" panose="020B0604020202020204" pitchFamily="34" charset="0"/>
                <a:ea typeface="黑体" panose="02010609060101010101" pitchFamily="49" charset="-122"/>
                <a:cs typeface="Arial" panose="020B0604020202020204" pitchFamily="34" charset="0"/>
              </a:rPr>
              <a:t>OCT</a:t>
            </a:r>
            <a:r>
              <a:rPr lang="zh-CN" altLang="en-US" sz="2800" spc="5" smtClean="0">
                <a:latin typeface="Arial" panose="020B0604020202020204" pitchFamily="34" charset="0"/>
                <a:ea typeface="黑体" panose="02010609060101010101" pitchFamily="49" charset="-122"/>
                <a:cs typeface="Arial" panose="020B0604020202020204" pitchFamily="34" charset="0"/>
              </a:rPr>
              <a:t>本质上就是</a:t>
            </a:r>
            <a:r>
              <a:rPr lang="zh-CN" altLang="en-US" sz="2800" spc="5">
                <a:solidFill>
                  <a:srgbClr val="C00000"/>
                </a:solidFill>
                <a:latin typeface="Arial" panose="020B0604020202020204" pitchFamily="34" charset="0"/>
                <a:ea typeface="黑体" panose="02010609060101010101" pitchFamily="49" charset="-122"/>
                <a:cs typeface="Arial" panose="020B0604020202020204" pitchFamily="34" charset="0"/>
              </a:rPr>
              <a:t>散射式</a:t>
            </a:r>
            <a:r>
              <a:rPr lang="zh-CN" altLang="en-US" sz="2800" spc="5" smtClean="0">
                <a:solidFill>
                  <a:srgbClr val="C00000"/>
                </a:solidFill>
                <a:latin typeface="Arial" panose="020B0604020202020204" pitchFamily="34" charset="0"/>
                <a:ea typeface="黑体" panose="02010609060101010101" pitchFamily="49" charset="-122"/>
                <a:cs typeface="Arial" panose="020B0604020202020204" pitchFamily="34" charset="0"/>
              </a:rPr>
              <a:t>白光干涉仪</a:t>
            </a:r>
            <a:endParaRPr lang="en-US" altLang="zh-CN" sz="2800" spc="5"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marL="978535">
              <a:lnSpc>
                <a:spcPct val="100000"/>
              </a:lnSpc>
            </a:pPr>
            <a:r>
              <a:rPr lang="zh-CN" altLang="en-US" sz="1600" spc="5" smtClean="0">
                <a:solidFill>
                  <a:srgbClr val="C00000"/>
                </a:solidFill>
                <a:latin typeface="Arial" panose="020B0604020202020204" pitchFamily="34" charset="0"/>
                <a:ea typeface="黑体" panose="02010609060101010101" pitchFamily="49" charset="-122"/>
                <a:cs typeface="Arial" panose="020B0604020202020204" pitchFamily="34" charset="0"/>
              </a:rPr>
              <a:t>（传统白光干涉仪是测量表面形貌的）</a:t>
            </a:r>
            <a:endParaRPr lang="zh-CN" altLang="en-US" sz="1600" spc="5" dirty="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1" name="object 2"/>
          <p:cNvSpPr txBox="1">
            <a:spLocks/>
          </p:cNvSpPr>
          <p:nvPr/>
        </p:nvSpPr>
        <p:spPr>
          <a:xfrm>
            <a:off x="5227443" y="987665"/>
            <a:ext cx="3794288" cy="719693"/>
          </a:xfrm>
          <a:prstGeom prst="rect">
            <a:avLst/>
          </a:prstGeom>
        </p:spPr>
        <p:txBody>
          <a:bodyPr vert="horz" wrap="square" lIns="0" tIns="1031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78535">
              <a:lnSpc>
                <a:spcPct val="100000"/>
              </a:lnSpc>
            </a:pPr>
            <a:r>
              <a:rPr lang="zh-CN" altLang="en-US" sz="4000" smtClean="0">
                <a:solidFill>
                  <a:schemeClr val="accent5"/>
                </a:solidFill>
                <a:latin typeface="Arial" panose="020B0604020202020204" pitchFamily="34" charset="0"/>
                <a:ea typeface="黑体" panose="02010609060101010101" pitchFamily="49" charset="-122"/>
                <a:cs typeface="Arial" panose="020B0604020202020204" pitchFamily="34" charset="0"/>
              </a:rPr>
              <a:t>全场</a:t>
            </a:r>
            <a:r>
              <a:rPr lang="en-US" altLang="zh-CN" sz="4000" smtClean="0">
                <a:solidFill>
                  <a:schemeClr val="accent5"/>
                </a:solidFill>
                <a:latin typeface="Arial" panose="020B0604020202020204" pitchFamily="34" charset="0"/>
                <a:ea typeface="黑体" panose="02010609060101010101" pitchFamily="49" charset="-122"/>
                <a:cs typeface="Arial" panose="020B0604020202020204" pitchFamily="34" charset="0"/>
              </a:rPr>
              <a:t>OCT</a:t>
            </a:r>
            <a:endParaRPr lang="zh-CN" altLang="en-US" sz="4000" spc="5" dirty="0">
              <a:solidFill>
                <a:schemeClr val="accent5"/>
              </a:solidFill>
              <a:latin typeface="Arial" panose="020B0604020202020204" pitchFamily="34" charset="0"/>
              <a:ea typeface="黑体" panose="02010609060101010101" pitchFamily="49" charset="-122"/>
              <a:cs typeface="Arial" panose="020B0604020202020204" pitchFamily="34" charset="0"/>
            </a:endParaRPr>
          </a:p>
        </p:txBody>
      </p:sp>
      <p:sp>
        <p:nvSpPr>
          <p:cNvPr id="22" name="object 2"/>
          <p:cNvSpPr txBox="1">
            <a:spLocks/>
          </p:cNvSpPr>
          <p:nvPr/>
        </p:nvSpPr>
        <p:spPr>
          <a:xfrm>
            <a:off x="-1120013" y="5166347"/>
            <a:ext cx="4442505" cy="842804"/>
          </a:xfrm>
          <a:prstGeom prst="rect">
            <a:avLst/>
          </a:prstGeom>
        </p:spPr>
        <p:txBody>
          <a:bodyPr vert="horz" wrap="square" lIns="0" tIns="1031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78535" algn="ctr">
              <a:lnSpc>
                <a:spcPct val="100000"/>
              </a:lnSpc>
            </a:pPr>
            <a:r>
              <a:rPr lang="zh-CN" altLang="en-US" sz="1600" smtClean="0">
                <a:latin typeface="Arial" panose="020B0604020202020204" pitchFamily="34" charset="0"/>
                <a:ea typeface="黑体" panose="02010609060101010101" pitchFamily="49" charset="-122"/>
                <a:cs typeface="Arial" panose="020B0604020202020204" pitchFamily="34" charset="0"/>
              </a:rPr>
              <a:t>一次拍摄</a:t>
            </a:r>
            <a:r>
              <a:rPr lang="en-US" altLang="zh-CN" sz="1600" smtClean="0">
                <a:latin typeface="Arial" panose="020B0604020202020204" pitchFamily="34" charset="0"/>
                <a:ea typeface="黑体" panose="02010609060101010101" pitchFamily="49" charset="-122"/>
                <a:cs typeface="Arial" panose="020B0604020202020204" pitchFamily="34" charset="0"/>
              </a:rPr>
              <a:t>2D</a:t>
            </a:r>
            <a:r>
              <a:rPr lang="zh-CN" altLang="en-US" sz="1600" smtClean="0">
                <a:latin typeface="Arial" panose="020B0604020202020204" pitchFamily="34" charset="0"/>
                <a:ea typeface="黑体" panose="02010609060101010101" pitchFamily="49" charset="-122"/>
                <a:cs typeface="Arial" panose="020B0604020202020204" pitchFamily="34" charset="0"/>
              </a:rPr>
              <a:t>图像</a:t>
            </a:r>
            <a:endParaRPr lang="en-US" altLang="zh-CN" sz="1600" smtClean="0">
              <a:latin typeface="Arial" panose="020B0604020202020204" pitchFamily="34" charset="0"/>
              <a:ea typeface="黑体" panose="02010609060101010101" pitchFamily="49" charset="-122"/>
              <a:cs typeface="Arial" panose="020B0604020202020204" pitchFamily="34" charset="0"/>
            </a:endParaRPr>
          </a:p>
          <a:p>
            <a:pPr marL="978535" algn="ctr">
              <a:lnSpc>
                <a:spcPct val="100000"/>
              </a:lnSpc>
            </a:pPr>
            <a:r>
              <a:rPr lang="zh-CN" altLang="en-US" sz="1600" smtClean="0">
                <a:latin typeface="Arial" panose="020B0604020202020204" pitchFamily="34" charset="0"/>
                <a:ea typeface="黑体" panose="02010609060101010101" pitchFamily="49" charset="-122"/>
                <a:cs typeface="Arial" panose="020B0604020202020204" pitchFamily="34" charset="0"/>
              </a:rPr>
              <a:t>（空间</a:t>
            </a:r>
            <a:r>
              <a:rPr lang="en-US" altLang="zh-CN" sz="1600" smtClean="0">
                <a:latin typeface="Arial" panose="020B0604020202020204" pitchFamily="34" charset="0"/>
                <a:ea typeface="黑体" panose="02010609060101010101" pitchFamily="49" charset="-122"/>
                <a:cs typeface="Arial" panose="020B0604020202020204" pitchFamily="34" charset="0"/>
              </a:rPr>
              <a:t>x,y</a:t>
            </a:r>
            <a:r>
              <a:rPr lang="zh-CN" altLang="en-US" sz="1600" smtClean="0">
                <a:latin typeface="Arial" panose="020B0604020202020204" pitchFamily="34" charset="0"/>
                <a:ea typeface="黑体" panose="02010609060101010101" pitchFamily="49" charset="-122"/>
                <a:cs typeface="Arial" panose="020B0604020202020204" pitchFamily="34" charset="0"/>
              </a:rPr>
              <a:t>）</a:t>
            </a:r>
            <a:endParaRPr lang="en-US" altLang="zh-CN" sz="1600" smtClean="0">
              <a:latin typeface="Arial" panose="020B0604020202020204" pitchFamily="34" charset="0"/>
              <a:ea typeface="黑体" panose="02010609060101010101" pitchFamily="49" charset="-122"/>
              <a:cs typeface="Arial" panose="020B0604020202020204" pitchFamily="34" charset="0"/>
            </a:endParaRPr>
          </a:p>
          <a:p>
            <a:pPr marL="978535" algn="ctr">
              <a:lnSpc>
                <a:spcPct val="100000"/>
              </a:lnSpc>
            </a:pPr>
            <a:r>
              <a:rPr lang="zh-CN" altLang="en-US" sz="1600" spc="5" smtClean="0">
                <a:solidFill>
                  <a:srgbClr val="C00000"/>
                </a:solidFill>
                <a:latin typeface="Arial" panose="020B0604020202020204" pitchFamily="34" charset="0"/>
                <a:ea typeface="黑体" panose="02010609060101010101" pitchFamily="49" charset="-122"/>
                <a:cs typeface="Arial" panose="020B0604020202020204" pitchFamily="34" charset="0"/>
              </a:rPr>
              <a:t>重构在某个</a:t>
            </a:r>
            <a:r>
              <a:rPr lang="en-US" altLang="zh-CN" sz="1600" spc="5" smtClean="0">
                <a:solidFill>
                  <a:srgbClr val="C00000"/>
                </a:solidFill>
                <a:latin typeface="Arial" panose="020B0604020202020204" pitchFamily="34" charset="0"/>
                <a:ea typeface="黑体" panose="02010609060101010101" pitchFamily="49" charset="-122"/>
                <a:cs typeface="Arial" panose="020B0604020202020204" pitchFamily="34" charset="0"/>
              </a:rPr>
              <a:t>z</a:t>
            </a:r>
            <a:r>
              <a:rPr lang="zh-CN" altLang="en-US" sz="1600" spc="5" smtClean="0">
                <a:solidFill>
                  <a:srgbClr val="C00000"/>
                </a:solidFill>
                <a:latin typeface="Arial" panose="020B0604020202020204" pitchFamily="34" charset="0"/>
                <a:ea typeface="黑体" panose="02010609060101010101" pitchFamily="49" charset="-122"/>
                <a:cs typeface="Arial" panose="020B0604020202020204" pitchFamily="34" charset="0"/>
              </a:rPr>
              <a:t>深度切片图像</a:t>
            </a:r>
            <a:endParaRPr lang="zh-CN" altLang="en-US" sz="1600" spc="5" dirty="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619952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039620"/>
            <a:ext cx="9256325" cy="584775"/>
          </a:xfrm>
          <a:prstGeom prst="rect">
            <a:avLst/>
          </a:prstGeom>
        </p:spPr>
        <p:txBody>
          <a:bodyPr wrap="square">
            <a:spAutoFit/>
          </a:bodyPr>
          <a:lstStyle/>
          <a:p>
            <a:pPr marL="255270"/>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光学相干层析（</a:t>
            </a:r>
            <a:r>
              <a:rPr lang="en-US" altLang="zh-CN" sz="3200">
                <a:solidFill>
                  <a:srgbClr val="C00000"/>
                </a:solidFill>
                <a:latin typeface="Arial" panose="020B0604020202020204" pitchFamily="34" charset="0"/>
                <a:ea typeface="黑体" panose="02010609060101010101" pitchFamily="49" charset="-122"/>
                <a:cs typeface="Arial" panose="020B0604020202020204" pitchFamily="34" charset="0"/>
              </a:rPr>
              <a:t>OCT</a:t>
            </a:r>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14" name="object 3"/>
          <p:cNvSpPr txBox="1"/>
          <p:nvPr/>
        </p:nvSpPr>
        <p:spPr>
          <a:xfrm>
            <a:off x="456636" y="1716586"/>
            <a:ext cx="5102860" cy="889987"/>
          </a:xfrm>
          <a:prstGeom prst="rect">
            <a:avLst/>
          </a:prstGeom>
        </p:spPr>
        <p:txBody>
          <a:bodyPr vert="horz" wrap="square" lIns="0" tIns="0" rIns="0" bIns="0" rtlCol="0">
            <a:spAutoFit/>
          </a:bodyPr>
          <a:lstStyle/>
          <a:p>
            <a:pPr marL="12700">
              <a:lnSpc>
                <a:spcPct val="100000"/>
              </a:lnSpc>
            </a:pPr>
            <a:r>
              <a:rPr sz="2800" smtClean="0">
                <a:latin typeface="Arial" panose="020B0604020202020204" pitchFamily="34" charset="0"/>
                <a:ea typeface="黑体" panose="02010609060101010101" pitchFamily="49" charset="-122"/>
                <a:cs typeface="Arial" panose="020B0604020202020204" pitchFamily="34" charset="0"/>
              </a:rPr>
              <a:t>•</a:t>
            </a:r>
            <a:r>
              <a:rPr lang="en-US" sz="2800" smtClean="0">
                <a:latin typeface="Arial" panose="020B0604020202020204" pitchFamily="34" charset="0"/>
                <a:ea typeface="黑体" panose="02010609060101010101" pitchFamily="49" charset="-122"/>
                <a:cs typeface="Arial" panose="020B0604020202020204" pitchFamily="34" charset="0"/>
              </a:rPr>
              <a:t> </a:t>
            </a:r>
            <a:r>
              <a:rPr sz="2800" smtClean="0">
                <a:latin typeface="Arial" panose="020B0604020202020204" pitchFamily="34" charset="0"/>
                <a:ea typeface="黑体" panose="02010609060101010101" pitchFamily="49" charset="-122"/>
                <a:cs typeface="Arial" panose="020B0604020202020204" pitchFamily="34" charset="0"/>
              </a:rPr>
              <a:t>肌肉瘤</a:t>
            </a:r>
            <a:endParaRPr sz="2800">
              <a:latin typeface="Arial" panose="020B0604020202020204" pitchFamily="34" charset="0"/>
              <a:ea typeface="黑体" panose="02010609060101010101" pitchFamily="49" charset="-122"/>
              <a:cs typeface="Arial" panose="020B0604020202020204" pitchFamily="34" charset="0"/>
            </a:endParaRPr>
          </a:p>
          <a:p>
            <a:pPr marL="469900">
              <a:lnSpc>
                <a:spcPct val="100000"/>
              </a:lnSpc>
              <a:spcBef>
                <a:spcPts val="690"/>
              </a:spcBef>
            </a:pPr>
            <a:r>
              <a:rPr sz="2400" spc="-10" smtClean="0">
                <a:latin typeface="Arial" panose="020B0604020202020204" pitchFamily="34" charset="0"/>
                <a:ea typeface="黑体" panose="02010609060101010101" pitchFamily="49" charset="-122"/>
                <a:cs typeface="Arial" panose="020B0604020202020204" pitchFamily="34" charset="0"/>
              </a:rPr>
              <a:t>–</a:t>
            </a:r>
            <a:r>
              <a:rPr sz="2400" spc="-5" smtClean="0">
                <a:latin typeface="Arial" panose="020B0604020202020204" pitchFamily="34" charset="0"/>
                <a:ea typeface="黑体" panose="02010609060101010101" pitchFamily="49" charset="-122"/>
                <a:cs typeface="Arial" panose="020B0604020202020204" pitchFamily="34" charset="0"/>
              </a:rPr>
              <a:t>可以看到皮下数毫米的深度</a:t>
            </a:r>
            <a:endParaRPr sz="2400">
              <a:latin typeface="Arial" panose="020B0604020202020204" pitchFamily="34" charset="0"/>
              <a:ea typeface="黑体" panose="02010609060101010101" pitchFamily="49" charset="-122"/>
              <a:cs typeface="Arial" panose="020B0604020202020204" pitchFamily="34" charset="0"/>
            </a:endParaRPr>
          </a:p>
        </p:txBody>
      </p:sp>
      <p:sp>
        <p:nvSpPr>
          <p:cNvPr id="15" name="object 4"/>
          <p:cNvSpPr/>
          <p:nvPr/>
        </p:nvSpPr>
        <p:spPr>
          <a:xfrm>
            <a:off x="1434561" y="2698764"/>
            <a:ext cx="6619752" cy="3770965"/>
          </a:xfrm>
          <a:prstGeom prst="rect">
            <a:avLst/>
          </a:prstGeom>
          <a:blipFill>
            <a:blip r:embed="rId3" cstate="print"/>
            <a:stretch>
              <a:fillRect/>
            </a:stretch>
          </a:blipFill>
        </p:spPr>
        <p:txBody>
          <a:bodyPr wrap="square" lIns="0" tIns="0" rIns="0" bIns="0" rtlCol="0"/>
          <a:lstStyle/>
          <a:p>
            <a:endParaRPr sz="1600">
              <a:latin typeface="Arial" panose="020B0604020202020204" pitchFamily="34" charset="0"/>
              <a:ea typeface="黑体" panose="02010609060101010101" pitchFamily="49" charset="-122"/>
              <a:cs typeface="Arial" panose="020B0604020202020204" pitchFamily="34" charset="0"/>
            </a:endParaRPr>
          </a:p>
        </p:txBody>
      </p:sp>
      <p:sp>
        <p:nvSpPr>
          <p:cNvPr id="7" name="矩形 6"/>
          <p:cNvSpPr/>
          <p:nvPr/>
        </p:nvSpPr>
        <p:spPr>
          <a:xfrm>
            <a:off x="0" y="6550223"/>
            <a:ext cx="6011333" cy="307777"/>
          </a:xfrm>
          <a:prstGeom prst="rect">
            <a:avLst/>
          </a:prstGeom>
        </p:spPr>
        <p:txBody>
          <a:bodyPr wrap="square">
            <a:spAutoFit/>
          </a:bodyPr>
          <a:lstStyle/>
          <a:p>
            <a:r>
              <a:rPr lang="zh-CN" altLang="en-US" sz="1400" u="sng" spc="-10">
                <a:solidFill>
                  <a:srgbClr val="009999"/>
                </a:solidFill>
                <a:latin typeface="Arial" panose="020B0604020202020204" pitchFamily="34" charset="0"/>
                <a:ea typeface="黑体" panose="02010609060101010101" pitchFamily="49" charset="-122"/>
                <a:cs typeface="Arial" panose="020B0604020202020204" pitchFamily="34" charset="0"/>
              </a:rPr>
              <a:t>https://en.wikipedia.org/wiki/Optical_coherence_tomography</a:t>
            </a:r>
          </a:p>
        </p:txBody>
      </p:sp>
    </p:spTree>
    <p:extLst>
      <p:ext uri="{BB962C8B-B14F-4D97-AF65-F5344CB8AC3E}">
        <p14:creationId xmlns:p14="http://schemas.microsoft.com/office/powerpoint/2010/main" val="293462076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039620"/>
            <a:ext cx="9256325" cy="584775"/>
          </a:xfrm>
          <a:prstGeom prst="rect">
            <a:avLst/>
          </a:prstGeom>
        </p:spPr>
        <p:txBody>
          <a:bodyPr wrap="square">
            <a:spAutoFit/>
          </a:bodyPr>
          <a:lstStyle/>
          <a:p>
            <a:pPr marL="255270"/>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光学相干层析（</a:t>
            </a:r>
            <a:r>
              <a:rPr lang="en-US" altLang="zh-CN" sz="3200">
                <a:solidFill>
                  <a:srgbClr val="C00000"/>
                </a:solidFill>
                <a:latin typeface="Arial" panose="020B0604020202020204" pitchFamily="34" charset="0"/>
                <a:ea typeface="黑体" panose="02010609060101010101" pitchFamily="49" charset="-122"/>
                <a:cs typeface="Arial" panose="020B0604020202020204" pitchFamily="34" charset="0"/>
              </a:rPr>
              <a:t>OCT</a:t>
            </a:r>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14" name="object 3"/>
          <p:cNvSpPr txBox="1"/>
          <p:nvPr/>
        </p:nvSpPr>
        <p:spPr>
          <a:xfrm>
            <a:off x="456636" y="1841682"/>
            <a:ext cx="5102860" cy="430887"/>
          </a:xfrm>
          <a:prstGeom prst="rect">
            <a:avLst/>
          </a:prstGeom>
        </p:spPr>
        <p:txBody>
          <a:bodyPr vert="horz" wrap="square" lIns="0" tIns="0" rIns="0" bIns="0" rtlCol="0">
            <a:spAutoFit/>
          </a:bodyPr>
          <a:lstStyle/>
          <a:p>
            <a:pPr marL="12700">
              <a:lnSpc>
                <a:spcPct val="100000"/>
              </a:lnSpc>
            </a:pPr>
            <a:r>
              <a:rPr sz="2800" smtClean="0">
                <a:latin typeface="Arial" panose="020B0604020202020204" pitchFamily="34" charset="0"/>
                <a:ea typeface="黑体" panose="02010609060101010101" pitchFamily="49" charset="-122"/>
                <a:cs typeface="Arial" panose="020B0604020202020204" pitchFamily="34" charset="0"/>
              </a:rPr>
              <a:t>•</a:t>
            </a:r>
            <a:r>
              <a:rPr lang="en-US" sz="2800" smtClean="0">
                <a:latin typeface="Arial" panose="020B0604020202020204" pitchFamily="34" charset="0"/>
                <a:ea typeface="黑体" panose="02010609060101010101" pitchFamily="49" charset="-122"/>
                <a:cs typeface="Arial" panose="020B0604020202020204" pitchFamily="34" charset="0"/>
              </a:rPr>
              <a:t> </a:t>
            </a:r>
            <a:r>
              <a:rPr lang="zh-CN" altLang="en-US" sz="2800" smtClean="0">
                <a:latin typeface="Arial" panose="020B0604020202020204" pitchFamily="34" charset="0"/>
                <a:ea typeface="黑体" panose="02010609060101010101" pitchFamily="49" charset="-122"/>
                <a:cs typeface="Arial" panose="020B0604020202020204" pitchFamily="34" charset="0"/>
              </a:rPr>
              <a:t>视网膜</a:t>
            </a:r>
            <a:endParaRPr sz="2800">
              <a:latin typeface="Arial" panose="020B0604020202020204" pitchFamily="34" charset="0"/>
              <a:ea typeface="黑体" panose="02010609060101010101" pitchFamily="49" charset="-122"/>
              <a:cs typeface="Arial" panose="020B0604020202020204" pitchFamily="34" charset="0"/>
            </a:endParaRPr>
          </a:p>
        </p:txBody>
      </p:sp>
      <p:sp>
        <p:nvSpPr>
          <p:cNvPr id="10" name="object 4"/>
          <p:cNvSpPr/>
          <p:nvPr/>
        </p:nvSpPr>
        <p:spPr>
          <a:xfrm>
            <a:off x="810704" y="2733773"/>
            <a:ext cx="7875532" cy="2743964"/>
          </a:xfrm>
          <a:prstGeom prst="rect">
            <a:avLst/>
          </a:prstGeom>
          <a:blipFill>
            <a:blip r:embed="rId3" cstate="print"/>
            <a:stretch>
              <a:fillRect/>
            </a:stretch>
          </a:blipFill>
        </p:spPr>
        <p:txBody>
          <a:bodyPr wrap="square" lIns="0" tIns="0" rIns="0" bIns="0" rtlCol="0"/>
          <a:lstStyle/>
          <a:p>
            <a:endParaRPr>
              <a:latin typeface="Arial" panose="020B0604020202020204" pitchFamily="34" charset="0"/>
              <a:ea typeface="黑体" panose="02010609060101010101" pitchFamily="49" charset="-122"/>
              <a:cs typeface="Arial" panose="020B0604020202020204" pitchFamily="34" charset="0"/>
            </a:endParaRPr>
          </a:p>
        </p:txBody>
      </p:sp>
      <p:sp>
        <p:nvSpPr>
          <p:cNvPr id="12" name="矩形 11"/>
          <p:cNvSpPr/>
          <p:nvPr/>
        </p:nvSpPr>
        <p:spPr>
          <a:xfrm>
            <a:off x="-12477" y="6227058"/>
            <a:ext cx="6215605" cy="630942"/>
          </a:xfrm>
          <a:prstGeom prst="rect">
            <a:avLst/>
          </a:prstGeom>
        </p:spPr>
        <p:txBody>
          <a:bodyPr wrap="square">
            <a:spAutoFit/>
          </a:bodyPr>
          <a:lstStyle/>
          <a:p>
            <a:endParaRPr lang="zh-CN" altLang="en-US" sz="1100" u="sng">
              <a:solidFill>
                <a:srgbClr val="0033CC"/>
              </a:solidFill>
              <a:latin typeface="Arial" panose="020B0604020202020204" pitchFamily="34" charset="0"/>
            </a:endParaRPr>
          </a:p>
          <a:p>
            <a:r>
              <a:rPr lang="en-US" altLang="zh-CN" sz="1200" u="sng">
                <a:solidFill>
                  <a:srgbClr val="0033CC"/>
                </a:solidFill>
                <a:latin typeface="Arial" panose="020B0604020202020204" pitchFamily="34" charset="0"/>
              </a:rPr>
              <a:t>From: BoP </a:t>
            </a:r>
            <a:endParaRPr lang="en-US" altLang="zh-CN" sz="1200" u="sng" smtClean="0">
              <a:solidFill>
                <a:srgbClr val="0033CC"/>
              </a:solidFill>
              <a:latin typeface="Arial" panose="020B0604020202020204" pitchFamily="34" charset="0"/>
            </a:endParaRPr>
          </a:p>
          <a:p>
            <a:r>
              <a:rPr lang="en-US" altLang="zh-CN" sz="1200" u="sng" smtClean="0">
                <a:solidFill>
                  <a:srgbClr val="0033CC"/>
                </a:solidFill>
                <a:latin typeface="Arial" panose="020B0604020202020204" pitchFamily="34" charset="0"/>
              </a:rPr>
              <a:t>http</a:t>
            </a:r>
            <a:r>
              <a:rPr lang="en-US" altLang="zh-CN" sz="1200" u="sng">
                <a:solidFill>
                  <a:srgbClr val="0033CC"/>
                </a:solidFill>
                <a:latin typeface="Arial" panose="020B0604020202020204" pitchFamily="34" charset="0"/>
              </a:rPr>
              <a:t>://en.wikipedia.org/wiki/File:Retina-OCT800.png </a:t>
            </a:r>
            <a:endParaRPr lang="zh-CN" altLang="en-US" sz="1200" u="sng">
              <a:solidFill>
                <a:srgbClr val="0033CC"/>
              </a:solidFill>
            </a:endParaRPr>
          </a:p>
        </p:txBody>
      </p:sp>
    </p:spTree>
    <p:extLst>
      <p:ext uri="{BB962C8B-B14F-4D97-AF65-F5344CB8AC3E}">
        <p14:creationId xmlns:p14="http://schemas.microsoft.com/office/powerpoint/2010/main" val="38588569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8" descr="drawey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94277" y="1039620"/>
            <a:ext cx="2503626" cy="26748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oct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700" y="1723015"/>
            <a:ext cx="3567300" cy="4636550"/>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5"/>
          <p:cNvSpPr txBox="1">
            <a:spLocks noChangeArrowheads="1"/>
          </p:cNvSpPr>
          <p:nvPr/>
        </p:nvSpPr>
        <p:spPr bwMode="auto">
          <a:xfrm>
            <a:off x="4123064" y="2248160"/>
            <a:ext cx="168507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mtClean="0">
                <a:latin typeface="Arial" panose="020B0604020202020204" pitchFamily="34" charset="0"/>
                <a:ea typeface="黑体" panose="02010609060101010101" pitchFamily="49" charset="-122"/>
                <a:cs typeface="Arial" panose="020B0604020202020204" pitchFamily="34" charset="0"/>
              </a:rPr>
              <a:t>Normal patient</a:t>
            </a:r>
            <a:endParaRPr lang="en-US" altLang="zh-CN">
              <a:latin typeface="Arial" panose="020B0604020202020204" pitchFamily="34" charset="0"/>
              <a:ea typeface="黑体" panose="02010609060101010101" pitchFamily="49" charset="-122"/>
              <a:cs typeface="Arial" panose="020B0604020202020204" pitchFamily="34" charset="0"/>
            </a:endParaRPr>
          </a:p>
        </p:txBody>
      </p:sp>
      <p:sp>
        <p:nvSpPr>
          <p:cNvPr id="15" name="Text Box 6"/>
          <p:cNvSpPr txBox="1">
            <a:spLocks noChangeArrowheads="1"/>
          </p:cNvSpPr>
          <p:nvPr/>
        </p:nvSpPr>
        <p:spPr bwMode="auto">
          <a:xfrm>
            <a:off x="4022558" y="3601621"/>
            <a:ext cx="383951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mtClean="0">
                <a:solidFill>
                  <a:srgbClr val="C00000"/>
                </a:solidFill>
                <a:latin typeface="Arial" panose="020B0604020202020204" pitchFamily="34" charset="0"/>
                <a:ea typeface="黑体" panose="02010609060101010101" pitchFamily="49" charset="-122"/>
                <a:cs typeface="Arial" panose="020B0604020202020204" pitchFamily="34" charset="0"/>
              </a:rPr>
              <a:t>Patient with impaired vision (20/80):</a:t>
            </a:r>
          </a:p>
          <a:p>
            <a:r>
              <a:rPr lang="en-US" altLang="zh-CN" smtClean="0">
                <a:solidFill>
                  <a:srgbClr val="C00000"/>
                </a:solidFill>
                <a:latin typeface="Arial" panose="020B0604020202020204" pitchFamily="34" charset="0"/>
                <a:ea typeface="黑体" panose="02010609060101010101" pitchFamily="49" charset="-122"/>
                <a:cs typeface="Arial" panose="020B0604020202020204" pitchFamily="34" charset="0"/>
              </a:rPr>
              <a:t>The cause is a macular hole</a:t>
            </a:r>
            <a:endParaRPr lang="en-US" altLang="zh-CN">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16" name="Text Box 7"/>
          <p:cNvSpPr txBox="1">
            <a:spLocks noChangeArrowheads="1"/>
          </p:cNvSpPr>
          <p:nvPr/>
        </p:nvSpPr>
        <p:spPr bwMode="auto">
          <a:xfrm>
            <a:off x="4020215" y="4832831"/>
            <a:ext cx="382587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mtClean="0">
                <a:solidFill>
                  <a:srgbClr val="C00000"/>
                </a:solidFill>
                <a:latin typeface="Arial" panose="020B0604020202020204" pitchFamily="34" charset="0"/>
                <a:ea typeface="黑体" panose="02010609060101010101" pitchFamily="49" charset="-122"/>
                <a:cs typeface="Arial" panose="020B0604020202020204" pitchFamily="34" charset="0"/>
              </a:rPr>
              <a:t>Patient’s oImpending macular holether eye (vision 20/25):</a:t>
            </a:r>
          </a:p>
          <a:p>
            <a:r>
              <a:rPr lang="en-US" altLang="zh-CN" smtClean="0">
                <a:solidFill>
                  <a:srgbClr val="C00000"/>
                </a:solidFill>
                <a:latin typeface="Arial" panose="020B0604020202020204" pitchFamily="34" charset="0"/>
                <a:ea typeface="黑体" panose="02010609060101010101" pitchFamily="49" charset="-122"/>
                <a:cs typeface="Arial" panose="020B0604020202020204" pitchFamily="34" charset="0"/>
              </a:rPr>
              <a:t>, which can be treated</a:t>
            </a:r>
            <a:endParaRPr lang="en-US" altLang="zh-CN">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18" name="Rectangle 9"/>
          <p:cNvSpPr>
            <a:spLocks noChangeArrowheads="1"/>
          </p:cNvSpPr>
          <p:nvPr/>
        </p:nvSpPr>
        <p:spPr bwMode="auto">
          <a:xfrm>
            <a:off x="20730" y="6561251"/>
            <a:ext cx="442903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200" u="sng">
                <a:solidFill>
                  <a:srgbClr val="0033CC"/>
                </a:solidFill>
                <a:latin typeface="Arial" panose="020B0604020202020204" pitchFamily="34" charset="0"/>
              </a:rPr>
              <a:t>http://rleweb.mit.edu/Publications/currents/cur11-2/11-2oct.htm</a:t>
            </a:r>
          </a:p>
        </p:txBody>
      </p:sp>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039620"/>
            <a:ext cx="9256325" cy="584775"/>
          </a:xfrm>
          <a:prstGeom prst="rect">
            <a:avLst/>
          </a:prstGeom>
        </p:spPr>
        <p:txBody>
          <a:bodyPr wrap="square">
            <a:spAutoFit/>
          </a:bodyPr>
          <a:lstStyle/>
          <a:p>
            <a:pPr marL="255270"/>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光学相干层析（</a:t>
            </a:r>
            <a:r>
              <a:rPr lang="en-US" altLang="zh-CN" sz="3200">
                <a:solidFill>
                  <a:srgbClr val="C00000"/>
                </a:solidFill>
                <a:latin typeface="Arial" panose="020B0604020202020204" pitchFamily="34" charset="0"/>
                <a:ea typeface="黑体" panose="02010609060101010101" pitchFamily="49" charset="-122"/>
                <a:cs typeface="Arial" panose="020B0604020202020204" pitchFamily="34" charset="0"/>
              </a:rPr>
              <a:t>OCT</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rPr>
              <a:t>—— </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眼科学</a:t>
            </a:r>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19" name="Text Box 5"/>
          <p:cNvSpPr txBox="1">
            <a:spLocks noChangeArrowheads="1"/>
          </p:cNvSpPr>
          <p:nvPr/>
        </p:nvSpPr>
        <p:spPr bwMode="auto">
          <a:xfrm>
            <a:off x="4123064" y="2577375"/>
            <a:ext cx="110799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mtClean="0">
                <a:latin typeface="Arial" panose="020B0604020202020204" pitchFamily="34" charset="0"/>
                <a:ea typeface="黑体" panose="02010609060101010101" pitchFamily="49" charset="-122"/>
                <a:cs typeface="Arial" panose="020B0604020202020204" pitchFamily="34" charset="0"/>
              </a:rPr>
              <a:t>正常病人</a:t>
            </a:r>
            <a:endParaRPr lang="en-US" altLang="zh-CN">
              <a:latin typeface="Arial" panose="020B0604020202020204" pitchFamily="34" charset="0"/>
              <a:ea typeface="黑体" panose="02010609060101010101" pitchFamily="49" charset="-122"/>
              <a:cs typeface="Arial" panose="020B0604020202020204" pitchFamily="34" charset="0"/>
            </a:endParaRPr>
          </a:p>
        </p:txBody>
      </p:sp>
      <p:sp>
        <p:nvSpPr>
          <p:cNvPr id="20" name="Text Box 6"/>
          <p:cNvSpPr txBox="1">
            <a:spLocks noChangeArrowheads="1"/>
          </p:cNvSpPr>
          <p:nvPr/>
        </p:nvSpPr>
        <p:spPr bwMode="auto">
          <a:xfrm>
            <a:off x="4029376" y="4217925"/>
            <a:ext cx="24929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a:solidFill>
                  <a:srgbClr val="C00000"/>
                </a:solidFill>
                <a:latin typeface="Arial" panose="020B0604020202020204" pitchFamily="34" charset="0"/>
                <a:ea typeface="黑体" panose="02010609060101010101" pitchFamily="49" charset="-122"/>
                <a:cs typeface="Arial" panose="020B0604020202020204" pitchFamily="34" charset="0"/>
              </a:rPr>
              <a:t>全层黄斑</a:t>
            </a:r>
            <a:r>
              <a:rPr lang="zh-CN" altLang="en-US" smtClean="0">
                <a:solidFill>
                  <a:srgbClr val="C00000"/>
                </a:solidFill>
                <a:latin typeface="Arial" panose="020B0604020202020204" pitchFamily="34" charset="0"/>
                <a:ea typeface="黑体" panose="02010609060101010101" pitchFamily="49" charset="-122"/>
                <a:cs typeface="Arial" panose="020B0604020202020204" pitchFamily="34" charset="0"/>
              </a:rPr>
              <a:t>孔：视力损坏</a:t>
            </a:r>
            <a:endParaRPr lang="en-US" altLang="zh-CN">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1" name="Text Box 7"/>
          <p:cNvSpPr txBox="1">
            <a:spLocks noChangeArrowheads="1"/>
          </p:cNvSpPr>
          <p:nvPr/>
        </p:nvSpPr>
        <p:spPr bwMode="auto">
          <a:xfrm>
            <a:off x="4029376" y="5730715"/>
            <a:ext cx="38258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a:solidFill>
                  <a:srgbClr val="C00000"/>
                </a:solidFill>
                <a:latin typeface="Arial" panose="020B0604020202020204" pitchFamily="34" charset="0"/>
                <a:ea typeface="黑体" panose="02010609060101010101" pitchFamily="49" charset="-122"/>
                <a:cs typeface="Arial" panose="020B0604020202020204" pitchFamily="34" charset="0"/>
              </a:rPr>
              <a:t>征候黄斑</a:t>
            </a:r>
            <a:r>
              <a:rPr lang="zh-CN" altLang="en-US" smtClean="0">
                <a:solidFill>
                  <a:srgbClr val="C00000"/>
                </a:solidFill>
                <a:latin typeface="Arial" panose="020B0604020202020204" pitchFamily="34" charset="0"/>
                <a:ea typeface="黑体" panose="02010609060101010101" pitchFamily="49" charset="-122"/>
                <a:cs typeface="Arial" panose="020B0604020202020204" pitchFamily="34" charset="0"/>
              </a:rPr>
              <a:t>孔：可以治疗</a:t>
            </a:r>
            <a:endParaRPr lang="en-US" altLang="zh-CN">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46403610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0"/>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16275" y="1039620"/>
            <a:ext cx="9256325" cy="954107"/>
          </a:xfrm>
          <a:prstGeom prst="rect">
            <a:avLst/>
          </a:prstGeom>
        </p:spPr>
        <p:txBody>
          <a:bodyPr wrap="square">
            <a:spAutoFit/>
          </a:bodyPr>
          <a:lstStyle/>
          <a:p>
            <a:pPr marL="255270"/>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超分辨荧光显微镜</a:t>
            </a:r>
            <a:endPar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marL="255270"/>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 name="矩形 1"/>
          <p:cNvSpPr/>
          <p:nvPr/>
        </p:nvSpPr>
        <p:spPr>
          <a:xfrm>
            <a:off x="333263" y="1645431"/>
            <a:ext cx="4074833" cy="461665"/>
          </a:xfrm>
          <a:prstGeom prst="rect">
            <a:avLst/>
          </a:prstGeom>
        </p:spPr>
        <p:txBody>
          <a:bodyPr wrap="none">
            <a:spAutoFit/>
          </a:bodyPr>
          <a:lstStyle/>
          <a:p>
            <a:pPr marL="255270"/>
            <a:r>
              <a:rPr lang="en-US" altLang="zh-CN" sz="2400" spc="-10">
                <a:latin typeface="Arial" panose="020B0604020202020204" pitchFamily="34" charset="0"/>
                <a:ea typeface="黑体" panose="02010609060101010101" pitchFamily="49" charset="-122"/>
                <a:cs typeface="Arial" panose="020B0604020202020204" pitchFamily="34" charset="0"/>
              </a:rPr>
              <a:t>– </a:t>
            </a:r>
            <a:r>
              <a:rPr lang="zh-CN" altLang="en-US" sz="2400" spc="-5">
                <a:latin typeface="Arial" panose="020B0604020202020204" pitchFamily="34" charset="0"/>
                <a:ea typeface="黑体" panose="02010609060101010101" pitchFamily="49" charset="-122"/>
                <a:cs typeface="Arial" panose="020B0604020202020204" pitchFamily="34" charset="0"/>
              </a:rPr>
              <a:t>分辨率可以</a:t>
            </a:r>
            <a:r>
              <a:rPr lang="zh-CN" altLang="en-US" sz="2400" spc="-5" smtClean="0">
                <a:latin typeface="Arial" panose="020B0604020202020204" pitchFamily="34" charset="0"/>
                <a:ea typeface="黑体" panose="02010609060101010101" pitchFamily="49" charset="-122"/>
                <a:cs typeface="Arial" panose="020B0604020202020204" pitchFamily="34" charset="0"/>
              </a:rPr>
              <a:t>超越衍射极限</a:t>
            </a:r>
            <a:endParaRPr lang="zh-CN" altLang="en-US" sz="2400">
              <a:latin typeface="Arial" panose="020B0604020202020204" pitchFamily="34" charset="0"/>
              <a:ea typeface="黑体" panose="02010609060101010101" pitchFamily="49" charset="-122"/>
              <a:cs typeface="Arial" panose="020B0604020202020204" pitchFamily="34" charset="0"/>
            </a:endParaRPr>
          </a:p>
        </p:txBody>
      </p:sp>
      <p:pic>
        <p:nvPicPr>
          <p:cNvPr id="4" name="图片 3"/>
          <p:cNvPicPr>
            <a:picLocks noChangeAspect="1"/>
          </p:cNvPicPr>
          <p:nvPr/>
        </p:nvPicPr>
        <p:blipFill>
          <a:blip r:embed="rId3"/>
          <a:stretch>
            <a:fillRect/>
          </a:stretch>
        </p:blipFill>
        <p:spPr>
          <a:xfrm>
            <a:off x="576721" y="2136629"/>
            <a:ext cx="8109515" cy="3652570"/>
          </a:xfrm>
          <a:prstGeom prst="rect">
            <a:avLst/>
          </a:prstGeom>
        </p:spPr>
      </p:pic>
      <p:sp>
        <p:nvSpPr>
          <p:cNvPr id="7" name="矩形 6"/>
          <p:cNvSpPr/>
          <p:nvPr/>
        </p:nvSpPr>
        <p:spPr>
          <a:xfrm>
            <a:off x="788086" y="5712783"/>
            <a:ext cx="7511352" cy="584775"/>
          </a:xfrm>
          <a:prstGeom prst="rect">
            <a:avLst/>
          </a:prstGeom>
        </p:spPr>
        <p:txBody>
          <a:bodyPr wrap="none">
            <a:spAutoFit/>
          </a:bodyPr>
          <a:lstStyle/>
          <a:p>
            <a:pPr marL="255270"/>
            <a:r>
              <a:rPr lang="zh-CN" altLang="en-US" sz="2400" spc="-10" smtClean="0">
                <a:latin typeface="Arial" panose="020B0604020202020204" pitchFamily="34" charset="0"/>
                <a:ea typeface="黑体" panose="02010609060101010101" pitchFamily="49" charset="-122"/>
                <a:cs typeface="Arial" panose="020B0604020202020204" pitchFamily="34" charset="0"/>
              </a:rPr>
              <a:t>一个荧光</a:t>
            </a:r>
            <a:r>
              <a:rPr lang="zh-CN" altLang="en-US" sz="2400" spc="-10">
                <a:latin typeface="Arial" panose="020B0604020202020204" pitchFamily="34" charset="0"/>
                <a:ea typeface="黑体" panose="02010609060101010101" pitchFamily="49" charset="-122"/>
                <a:cs typeface="Arial" panose="020B0604020202020204" pitchFamily="34" charset="0"/>
              </a:rPr>
              <a:t>蛋白</a:t>
            </a:r>
            <a:r>
              <a:rPr lang="zh-CN" altLang="en-US" sz="2400" spc="-10" smtClean="0">
                <a:latin typeface="Arial" panose="020B0604020202020204" pitchFamily="34" charset="0"/>
                <a:ea typeface="黑体" panose="02010609060101010101" pitchFamily="49" charset="-122"/>
                <a:cs typeface="Arial" panose="020B0604020202020204" pitchFamily="34" charset="0"/>
              </a:rPr>
              <a:t>分子激发形成的艾里斑尺寸约</a:t>
            </a:r>
            <a:r>
              <a:rPr lang="en-US" altLang="zh-CN" sz="3200" spc="-10" smtClean="0">
                <a:solidFill>
                  <a:srgbClr val="C00000"/>
                </a:solidFill>
                <a:latin typeface="Arial" panose="020B0604020202020204" pitchFamily="34" charset="0"/>
                <a:ea typeface="黑体" panose="02010609060101010101" pitchFamily="49" charset="-122"/>
                <a:cs typeface="Arial" panose="020B0604020202020204" pitchFamily="34" charset="0"/>
              </a:rPr>
              <a:t>200nm</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pic>
        <p:nvPicPr>
          <p:cNvPr id="5" name="图片 4"/>
          <p:cNvPicPr>
            <a:picLocks noChangeAspect="1"/>
          </p:cNvPicPr>
          <p:nvPr/>
        </p:nvPicPr>
        <p:blipFill>
          <a:blip r:embed="rId4"/>
          <a:stretch>
            <a:fillRect/>
          </a:stretch>
        </p:blipFill>
        <p:spPr>
          <a:xfrm>
            <a:off x="0" y="2453317"/>
            <a:ext cx="9087525" cy="3130351"/>
          </a:xfrm>
          <a:prstGeom prst="rect">
            <a:avLst/>
          </a:prstGeom>
        </p:spPr>
      </p:pic>
      <p:sp>
        <p:nvSpPr>
          <p:cNvPr id="6" name="矩形 5"/>
          <p:cNvSpPr/>
          <p:nvPr/>
        </p:nvSpPr>
        <p:spPr>
          <a:xfrm>
            <a:off x="5717406" y="2482850"/>
            <a:ext cx="3426594" cy="3200400"/>
          </a:xfrm>
          <a:prstGeom prst="rect">
            <a:avLst/>
          </a:prstGeom>
          <a:solidFill>
            <a:srgbClr val="FF00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381725" y="2729449"/>
            <a:ext cx="1974900" cy="461665"/>
          </a:xfrm>
          <a:prstGeom prst="rect">
            <a:avLst/>
          </a:prstGeom>
          <a:solidFill>
            <a:srgbClr val="FFC7C7"/>
          </a:solidFill>
        </p:spPr>
        <p:txBody>
          <a:bodyPr wrap="none">
            <a:spAutoFit/>
          </a:bodyPr>
          <a:lstStyle/>
          <a:p>
            <a:pPr marL="255270"/>
            <a:r>
              <a:rPr lang="zh-CN" altLang="en-US" sz="2400" spc="-10" smtClean="0">
                <a:latin typeface="Arial" panose="020B0604020202020204" pitchFamily="34" charset="0"/>
                <a:ea typeface="黑体" panose="02010609060101010101" pitchFamily="49" charset="-122"/>
                <a:cs typeface="Arial" panose="020B0604020202020204" pitchFamily="34" charset="0"/>
              </a:rPr>
              <a:t>无法分辨！</a:t>
            </a:r>
            <a:endParaRPr lang="zh-CN" altLang="en-US" sz="2400">
              <a:latin typeface="Arial" panose="020B0604020202020204" pitchFamily="34" charset="0"/>
              <a:ea typeface="黑体" panose="02010609060101010101" pitchFamily="49" charset="-122"/>
              <a:cs typeface="Arial" panose="020B0604020202020204" pitchFamily="34" charset="0"/>
            </a:endParaRPr>
          </a:p>
        </p:txBody>
      </p:sp>
      <p:sp>
        <p:nvSpPr>
          <p:cNvPr id="11" name="矩形 10"/>
          <p:cNvSpPr/>
          <p:nvPr/>
        </p:nvSpPr>
        <p:spPr>
          <a:xfrm>
            <a:off x="2" y="6580344"/>
            <a:ext cx="5596467" cy="307777"/>
          </a:xfrm>
          <a:prstGeom prst="rect">
            <a:avLst/>
          </a:prstGeom>
        </p:spPr>
        <p:txBody>
          <a:bodyPr wrap="square">
            <a:spAutoFit/>
          </a:bodyPr>
          <a:lstStyle/>
          <a:p>
            <a:r>
              <a:rPr lang="zh-CN" altLang="en-US" sz="1400" u="sng">
                <a:solidFill>
                  <a:srgbClr val="0033CC"/>
                </a:solidFill>
                <a:latin typeface="Arial" panose="020B0604020202020204" pitchFamily="34" charset="0"/>
                <a:cs typeface="Arial" panose="020B0604020202020204" pitchFamily="34" charset="0"/>
              </a:rPr>
              <a:t>https://www.nobelprize.org/prizes/chemistry/2014/press-release/</a:t>
            </a:r>
          </a:p>
        </p:txBody>
      </p:sp>
    </p:spTree>
    <p:extLst>
      <p:ext uri="{BB962C8B-B14F-4D97-AF65-F5344CB8AC3E}">
        <p14:creationId xmlns:p14="http://schemas.microsoft.com/office/powerpoint/2010/main" val="109869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ircle(out)">
                                      <p:cBhvr>
                                        <p:cTn id="1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92475" y="895695"/>
            <a:ext cx="9256325" cy="954107"/>
          </a:xfrm>
          <a:prstGeom prst="rect">
            <a:avLst/>
          </a:prstGeom>
        </p:spPr>
        <p:txBody>
          <a:bodyPr wrap="square">
            <a:spAutoFit/>
          </a:bodyPr>
          <a:lstStyle/>
          <a:p>
            <a:pPr marL="255270"/>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hlinkClick r:id="rId3" action="ppaction://hlinkfile"/>
              </a:rPr>
              <a:t>超分辨荧光显微镜</a:t>
            </a:r>
            <a:endPar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marL="255270"/>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 name="矩形 1"/>
          <p:cNvSpPr/>
          <p:nvPr/>
        </p:nvSpPr>
        <p:spPr>
          <a:xfrm>
            <a:off x="3717833" y="983116"/>
            <a:ext cx="4074833" cy="461665"/>
          </a:xfrm>
          <a:prstGeom prst="rect">
            <a:avLst/>
          </a:prstGeom>
        </p:spPr>
        <p:txBody>
          <a:bodyPr wrap="none">
            <a:spAutoFit/>
          </a:bodyPr>
          <a:lstStyle/>
          <a:p>
            <a:pPr marL="255270"/>
            <a:r>
              <a:rPr lang="en-US" altLang="zh-CN" sz="2400" spc="-10">
                <a:latin typeface="Arial" panose="020B0604020202020204" pitchFamily="34" charset="0"/>
                <a:ea typeface="黑体" panose="02010609060101010101" pitchFamily="49" charset="-122"/>
                <a:cs typeface="Arial" panose="020B0604020202020204" pitchFamily="34" charset="0"/>
              </a:rPr>
              <a:t>– </a:t>
            </a:r>
            <a:r>
              <a:rPr lang="zh-CN" altLang="en-US" sz="2400" spc="-5">
                <a:latin typeface="Arial" panose="020B0604020202020204" pitchFamily="34" charset="0"/>
                <a:ea typeface="黑体" panose="02010609060101010101" pitchFamily="49" charset="-122"/>
                <a:cs typeface="Arial" panose="020B0604020202020204" pitchFamily="34" charset="0"/>
              </a:rPr>
              <a:t>分辨率可以</a:t>
            </a:r>
            <a:r>
              <a:rPr lang="zh-CN" altLang="en-US" sz="2400" spc="-5" smtClean="0">
                <a:latin typeface="Arial" panose="020B0604020202020204" pitchFamily="34" charset="0"/>
                <a:ea typeface="黑体" panose="02010609060101010101" pitchFamily="49" charset="-122"/>
                <a:cs typeface="Arial" panose="020B0604020202020204" pitchFamily="34" charset="0"/>
              </a:rPr>
              <a:t>超越衍射极限</a:t>
            </a:r>
            <a:endParaRPr lang="zh-CN" altLang="en-US" sz="2400">
              <a:latin typeface="Arial" panose="020B0604020202020204" pitchFamily="34" charset="0"/>
              <a:ea typeface="黑体" panose="02010609060101010101" pitchFamily="49" charset="-122"/>
              <a:cs typeface="Arial" panose="020B0604020202020204" pitchFamily="34" charset="0"/>
            </a:endParaRPr>
          </a:p>
        </p:txBody>
      </p:sp>
      <p:sp>
        <p:nvSpPr>
          <p:cNvPr id="3" name="矩形 2"/>
          <p:cNvSpPr/>
          <p:nvPr/>
        </p:nvSpPr>
        <p:spPr>
          <a:xfrm>
            <a:off x="0" y="6604084"/>
            <a:ext cx="7955280" cy="253916"/>
          </a:xfrm>
          <a:prstGeom prst="rect">
            <a:avLst/>
          </a:prstGeom>
        </p:spPr>
        <p:txBody>
          <a:bodyPr wrap="square">
            <a:spAutoFit/>
          </a:bodyPr>
          <a:lstStyle/>
          <a:p>
            <a:pPr fontAlgn="base"/>
            <a:r>
              <a:rPr lang="en-US" altLang="zh-CN" sz="1050" u="sng">
                <a:solidFill>
                  <a:srgbClr val="0033CC"/>
                </a:solidFill>
                <a:latin typeface="Arial" panose="020B0604020202020204" pitchFamily="34" charset="0"/>
                <a:cs typeface="Arial" panose="020B0604020202020204" pitchFamily="34" charset="0"/>
              </a:rPr>
              <a:t>Lothar Schermelleh, Rainer Heintzmann, Heinrich </a:t>
            </a:r>
            <a:r>
              <a:rPr lang="en-US" altLang="zh-CN" sz="1050" u="sng" smtClean="0">
                <a:solidFill>
                  <a:srgbClr val="0033CC"/>
                </a:solidFill>
                <a:latin typeface="Arial" panose="020B0604020202020204" pitchFamily="34" charset="0"/>
                <a:cs typeface="Arial" panose="020B0604020202020204" pitchFamily="34" charset="0"/>
              </a:rPr>
              <a:t>Leonhardt, The </a:t>
            </a:r>
            <a:r>
              <a:rPr lang="en-US" altLang="zh-CN" sz="1050" u="sng">
                <a:solidFill>
                  <a:srgbClr val="0033CC"/>
                </a:solidFill>
                <a:latin typeface="Arial" panose="020B0604020202020204" pitchFamily="34" charset="0"/>
                <a:cs typeface="Arial" panose="020B0604020202020204" pitchFamily="34" charset="0"/>
              </a:rPr>
              <a:t>Journal of Cell Biology Jul 2010, 190 (2) 165-175</a:t>
            </a:r>
            <a:r>
              <a:rPr lang="en-US" altLang="zh-CN" sz="1050" u="sng" smtClean="0">
                <a:solidFill>
                  <a:srgbClr val="0033CC"/>
                </a:solidFill>
                <a:latin typeface="Arial" panose="020B0604020202020204" pitchFamily="34" charset="0"/>
                <a:cs typeface="Arial" panose="020B0604020202020204" pitchFamily="34" charset="0"/>
              </a:rPr>
              <a:t>;</a:t>
            </a:r>
            <a:endParaRPr lang="en-US" altLang="zh-CN" sz="1050" u="sng">
              <a:solidFill>
                <a:srgbClr val="0033CC"/>
              </a:solidFill>
              <a:latin typeface="Arial" panose="020B0604020202020204" pitchFamily="34" charset="0"/>
              <a:cs typeface="Arial" panose="020B0604020202020204" pitchFamily="34" charset="0"/>
            </a:endParaRPr>
          </a:p>
        </p:txBody>
      </p:sp>
      <p:pic>
        <p:nvPicPr>
          <p:cNvPr id="5" name="图片 4"/>
          <p:cNvPicPr>
            <a:picLocks noChangeAspect="1"/>
          </p:cNvPicPr>
          <p:nvPr/>
        </p:nvPicPr>
        <p:blipFill>
          <a:blip r:embed="rId4"/>
          <a:stretch>
            <a:fillRect/>
          </a:stretch>
        </p:blipFill>
        <p:spPr>
          <a:xfrm>
            <a:off x="3163783" y="1532202"/>
            <a:ext cx="5403193" cy="4889315"/>
          </a:xfrm>
          <a:prstGeom prst="rect">
            <a:avLst/>
          </a:prstGeom>
        </p:spPr>
      </p:pic>
      <p:sp>
        <p:nvSpPr>
          <p:cNvPr id="9" name="矩形 8"/>
          <p:cNvSpPr/>
          <p:nvPr/>
        </p:nvSpPr>
        <p:spPr>
          <a:xfrm>
            <a:off x="750309" y="2008741"/>
            <a:ext cx="1974900" cy="830997"/>
          </a:xfrm>
          <a:prstGeom prst="rect">
            <a:avLst/>
          </a:prstGeom>
        </p:spPr>
        <p:txBody>
          <a:bodyPr wrap="none">
            <a:spAutoFit/>
          </a:bodyPr>
          <a:lstStyle/>
          <a:p>
            <a:pPr marL="255270" algn="ctr"/>
            <a:r>
              <a:rPr lang="zh-CN" altLang="en-US" sz="2400" spc="-10" smtClean="0">
                <a:solidFill>
                  <a:srgbClr val="C00000"/>
                </a:solidFill>
                <a:latin typeface="Arial" panose="020B0604020202020204" pitchFamily="34" charset="0"/>
                <a:ea typeface="黑体" panose="02010609060101010101" pitchFamily="49" charset="-122"/>
                <a:cs typeface="Arial" panose="020B0604020202020204" pitchFamily="34" charset="0"/>
              </a:rPr>
              <a:t>结构光照明</a:t>
            </a:r>
            <a:endParaRPr lang="en-US" altLang="zh-CN" sz="2400" spc="-10"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marL="255270" algn="ctr"/>
            <a:r>
              <a:rPr lang="zh-CN" altLang="en-US" sz="2400" spc="-1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z="2400" spc="-10" smtClean="0">
                <a:solidFill>
                  <a:srgbClr val="C00000"/>
                </a:solidFill>
                <a:latin typeface="Arial" panose="020B0604020202020204" pitchFamily="34" charset="0"/>
                <a:ea typeface="黑体" panose="02010609060101010101" pitchFamily="49" charset="-122"/>
                <a:cs typeface="Arial" panose="020B0604020202020204" pitchFamily="34" charset="0"/>
              </a:rPr>
              <a:t>SIM</a:t>
            </a:r>
            <a:r>
              <a:rPr lang="zh-CN" altLang="en-US" sz="2400" spc="-10" smtClean="0">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10" name="矩形 9"/>
          <p:cNvSpPr/>
          <p:nvPr/>
        </p:nvSpPr>
        <p:spPr>
          <a:xfrm>
            <a:off x="440501" y="3561360"/>
            <a:ext cx="2587888" cy="830997"/>
          </a:xfrm>
          <a:prstGeom prst="rect">
            <a:avLst/>
          </a:prstGeom>
        </p:spPr>
        <p:txBody>
          <a:bodyPr wrap="none">
            <a:spAutoFit/>
          </a:bodyPr>
          <a:lstStyle/>
          <a:p>
            <a:pPr marL="255270" algn="ctr"/>
            <a:r>
              <a:rPr lang="zh-CN" altLang="en-US" sz="2400" spc="-10">
                <a:solidFill>
                  <a:srgbClr val="C00000"/>
                </a:solidFill>
                <a:latin typeface="Arial" panose="020B0604020202020204" pitchFamily="34" charset="0"/>
                <a:ea typeface="黑体" panose="02010609060101010101" pitchFamily="49" charset="-122"/>
                <a:cs typeface="Arial" panose="020B0604020202020204" pitchFamily="34" charset="0"/>
              </a:rPr>
              <a:t>受激辐射光</a:t>
            </a:r>
            <a:r>
              <a:rPr lang="zh-CN" altLang="en-US" sz="2400" spc="-10" smtClean="0">
                <a:solidFill>
                  <a:srgbClr val="C00000"/>
                </a:solidFill>
                <a:latin typeface="Arial" panose="020B0604020202020204" pitchFamily="34" charset="0"/>
                <a:ea typeface="黑体" panose="02010609060101010101" pitchFamily="49" charset="-122"/>
                <a:cs typeface="Arial" panose="020B0604020202020204" pitchFamily="34" charset="0"/>
              </a:rPr>
              <a:t>淬灭</a:t>
            </a:r>
            <a:endParaRPr lang="en-US" altLang="zh-CN" sz="2400" spc="-10"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marL="255270" algn="ctr"/>
            <a:r>
              <a:rPr lang="zh-CN" altLang="en-US" sz="2400" spc="-1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z="2400" spc="-10">
                <a:solidFill>
                  <a:srgbClr val="C00000"/>
                </a:solidFill>
                <a:latin typeface="Arial" panose="020B0604020202020204" pitchFamily="34" charset="0"/>
                <a:ea typeface="黑体" panose="02010609060101010101" pitchFamily="49" charset="-122"/>
                <a:cs typeface="Arial" panose="020B0604020202020204" pitchFamily="34" charset="0"/>
              </a:rPr>
              <a:t>STED</a:t>
            </a:r>
            <a:r>
              <a:rPr lang="zh-CN" altLang="en-US" sz="2400" spc="-10" smtClean="0">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zh-CN" altLang="en-US" sz="2400" spc="-1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11" name="矩形 10"/>
          <p:cNvSpPr/>
          <p:nvPr/>
        </p:nvSpPr>
        <p:spPr>
          <a:xfrm>
            <a:off x="115384" y="5129175"/>
            <a:ext cx="3048399" cy="830997"/>
          </a:xfrm>
          <a:prstGeom prst="rect">
            <a:avLst/>
          </a:prstGeom>
        </p:spPr>
        <p:txBody>
          <a:bodyPr wrap="none">
            <a:spAutoFit/>
          </a:bodyPr>
          <a:lstStyle/>
          <a:p>
            <a:pPr marL="255270" algn="ctr"/>
            <a:r>
              <a:rPr lang="zh-CN" altLang="en-US" sz="2400" spc="-10" smtClean="0">
                <a:solidFill>
                  <a:srgbClr val="C00000"/>
                </a:solidFill>
                <a:latin typeface="Arial" panose="020B0604020202020204" pitchFamily="34" charset="0"/>
                <a:ea typeface="黑体" panose="02010609060101010101" pitchFamily="49" charset="-122"/>
                <a:cs typeface="Arial" panose="020B0604020202020204" pitchFamily="34" charset="0"/>
              </a:rPr>
              <a:t>单分子定位</a:t>
            </a:r>
            <a:endParaRPr lang="en-US" altLang="zh-CN" sz="2400" spc="-10"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marL="255270" algn="ctr"/>
            <a:r>
              <a:rPr lang="zh-CN" altLang="en-US" sz="2400" spc="-1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z="2400" spc="-10" smtClean="0">
                <a:solidFill>
                  <a:srgbClr val="C00000"/>
                </a:solidFill>
                <a:latin typeface="Arial" panose="020B0604020202020204" pitchFamily="34" charset="0"/>
                <a:ea typeface="黑体" panose="02010609060101010101" pitchFamily="49" charset="-122"/>
                <a:cs typeface="Arial" panose="020B0604020202020204" pitchFamily="34" charset="0"/>
              </a:rPr>
              <a:t>PALM/STORM</a:t>
            </a:r>
            <a:r>
              <a:rPr lang="zh-CN" altLang="en-US" sz="2400" spc="-10" smtClean="0">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zh-CN" altLang="en-US" sz="2400" spc="-1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4417084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456636" y="1372748"/>
            <a:ext cx="7445442" cy="4965239"/>
          </a:xfrm>
          <a:prstGeom prst="rect">
            <a:avLst/>
          </a:prstGeom>
        </p:spPr>
      </p:pic>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92475" y="895695"/>
            <a:ext cx="9256325" cy="954107"/>
          </a:xfrm>
          <a:prstGeom prst="rect">
            <a:avLst/>
          </a:prstGeom>
        </p:spPr>
        <p:txBody>
          <a:bodyPr wrap="square">
            <a:spAutoFit/>
          </a:bodyPr>
          <a:lstStyle/>
          <a:p>
            <a:pPr marL="255270"/>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超分辨荧光显微镜</a:t>
            </a:r>
            <a:r>
              <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rPr>
              <a:t>SIM</a:t>
            </a:r>
          </a:p>
          <a:p>
            <a:pPr marL="255270"/>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 name="矩形 1"/>
          <p:cNvSpPr/>
          <p:nvPr/>
        </p:nvSpPr>
        <p:spPr>
          <a:xfrm>
            <a:off x="4270283" y="934943"/>
            <a:ext cx="4074833" cy="461665"/>
          </a:xfrm>
          <a:prstGeom prst="rect">
            <a:avLst/>
          </a:prstGeom>
        </p:spPr>
        <p:txBody>
          <a:bodyPr wrap="none">
            <a:spAutoFit/>
          </a:bodyPr>
          <a:lstStyle/>
          <a:p>
            <a:pPr marL="255270"/>
            <a:r>
              <a:rPr lang="en-US" altLang="zh-CN" sz="2400" spc="-10">
                <a:latin typeface="Arial" panose="020B0604020202020204" pitchFamily="34" charset="0"/>
                <a:ea typeface="黑体" panose="02010609060101010101" pitchFamily="49" charset="-122"/>
                <a:cs typeface="Arial" panose="020B0604020202020204" pitchFamily="34" charset="0"/>
              </a:rPr>
              <a:t>– </a:t>
            </a:r>
            <a:r>
              <a:rPr lang="zh-CN" altLang="en-US" sz="2400" spc="-5">
                <a:latin typeface="Arial" panose="020B0604020202020204" pitchFamily="34" charset="0"/>
                <a:ea typeface="黑体" panose="02010609060101010101" pitchFamily="49" charset="-122"/>
                <a:cs typeface="Arial" panose="020B0604020202020204" pitchFamily="34" charset="0"/>
              </a:rPr>
              <a:t>分辨率可以</a:t>
            </a:r>
            <a:r>
              <a:rPr lang="zh-CN" altLang="en-US" sz="2400" spc="-5" smtClean="0">
                <a:latin typeface="Arial" panose="020B0604020202020204" pitchFamily="34" charset="0"/>
                <a:ea typeface="黑体" panose="02010609060101010101" pitchFamily="49" charset="-122"/>
                <a:cs typeface="Arial" panose="020B0604020202020204" pitchFamily="34" charset="0"/>
              </a:rPr>
              <a:t>超越衍射极限</a:t>
            </a:r>
            <a:endParaRPr lang="zh-CN" altLang="en-US" sz="2400">
              <a:latin typeface="Arial" panose="020B0604020202020204" pitchFamily="34" charset="0"/>
              <a:ea typeface="黑体" panose="02010609060101010101" pitchFamily="49" charset="-122"/>
              <a:cs typeface="Arial" panose="020B0604020202020204" pitchFamily="34" charset="0"/>
            </a:endParaRPr>
          </a:p>
        </p:txBody>
      </p:sp>
      <p:sp>
        <p:nvSpPr>
          <p:cNvPr id="3" name="矩形 2"/>
          <p:cNvSpPr/>
          <p:nvPr/>
        </p:nvSpPr>
        <p:spPr>
          <a:xfrm>
            <a:off x="-464384" y="6611779"/>
            <a:ext cx="7955280" cy="253916"/>
          </a:xfrm>
          <a:prstGeom prst="rect">
            <a:avLst/>
          </a:prstGeom>
        </p:spPr>
        <p:txBody>
          <a:bodyPr wrap="square">
            <a:spAutoFit/>
          </a:bodyPr>
          <a:lstStyle/>
          <a:p>
            <a:pPr marL="469900">
              <a:lnSpc>
                <a:spcPct val="100000"/>
              </a:lnSpc>
              <a:spcBef>
                <a:spcPts val="690"/>
              </a:spcBef>
            </a:pPr>
            <a:r>
              <a:rPr lang="en-US" altLang="zh-CN" sz="1050" u="sng">
                <a:solidFill>
                  <a:srgbClr val="0033CC"/>
                </a:solidFill>
                <a:latin typeface="Arial" panose="020B0604020202020204" pitchFamily="34" charset="0"/>
                <a:cs typeface="Arial" panose="020B0604020202020204" pitchFamily="34" charset="0"/>
                <a:hlinkClick r:id="rId4" action="ppaction://hlinkfile"/>
              </a:rPr>
              <a:t>Gustafsson, M. G. (2000), Journal of Microscopy, 198: 82-87. </a:t>
            </a:r>
            <a:endParaRPr lang="en-US" altLang="zh-CN" sz="1050" u="sng">
              <a:solidFill>
                <a:srgbClr val="0033CC"/>
              </a:solidFill>
              <a:latin typeface="Arial" panose="020B0604020202020204" pitchFamily="34" charset="0"/>
              <a:cs typeface="Arial" panose="020B0604020202020204" pitchFamily="34" charset="0"/>
            </a:endParaRPr>
          </a:p>
        </p:txBody>
      </p:sp>
      <p:pic>
        <p:nvPicPr>
          <p:cNvPr id="6" name="图片 5"/>
          <p:cNvPicPr>
            <a:picLocks noChangeAspect="1"/>
          </p:cNvPicPr>
          <p:nvPr/>
        </p:nvPicPr>
        <p:blipFill rotWithShape="1">
          <a:blip r:embed="rId5"/>
          <a:srcRect l="2688" t="18873" r="1723" b="-2726"/>
          <a:stretch/>
        </p:blipFill>
        <p:spPr>
          <a:xfrm>
            <a:off x="4598052" y="1532202"/>
            <a:ext cx="4509064" cy="1198263"/>
          </a:xfrm>
          <a:prstGeom prst="rect">
            <a:avLst/>
          </a:prstGeom>
        </p:spPr>
      </p:pic>
    </p:spTree>
    <p:extLst>
      <p:ext uri="{BB962C8B-B14F-4D97-AF65-F5344CB8AC3E}">
        <p14:creationId xmlns:p14="http://schemas.microsoft.com/office/powerpoint/2010/main" val="3992040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375972" y="3813415"/>
            <a:ext cx="1871364" cy="1289922"/>
          </a:xfrm>
          <a:prstGeom prst="rect">
            <a:avLst/>
          </a:prstGeom>
        </p:spPr>
      </p:pic>
      <p:pic>
        <p:nvPicPr>
          <p:cNvPr id="8" name="Picture 41" descr="Zhuang-f02-clr"/>
          <p:cNvPicPr>
            <a:picLocks noChangeAspect="1" noChangeArrowheads="1"/>
          </p:cNvPicPr>
          <p:nvPr/>
        </p:nvPicPr>
        <p:blipFill rotWithShape="1">
          <a:blip r:embed="rId4">
            <a:extLst>
              <a:ext uri="{28A0092B-C50C-407E-A947-70E740481C1C}">
                <a14:useLocalDpi xmlns:a14="http://schemas.microsoft.com/office/drawing/2010/main" val="0"/>
              </a:ext>
            </a:extLst>
          </a:blip>
          <a:srcRect t="1143" r="-341" b="21951"/>
          <a:stretch/>
        </p:blipFill>
        <p:spPr bwMode="auto">
          <a:xfrm>
            <a:off x="437586" y="1523999"/>
            <a:ext cx="8350814" cy="2375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92475" y="895695"/>
            <a:ext cx="9256325" cy="954107"/>
          </a:xfrm>
          <a:prstGeom prst="rect">
            <a:avLst/>
          </a:prstGeom>
        </p:spPr>
        <p:txBody>
          <a:bodyPr wrap="square">
            <a:spAutoFit/>
          </a:bodyPr>
          <a:lstStyle/>
          <a:p>
            <a:pPr marL="255270"/>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超分辨荧光显微镜S</a:t>
            </a:r>
            <a:r>
              <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rPr>
              <a:t>TED</a:t>
            </a:r>
          </a:p>
          <a:p>
            <a:pPr marL="255270"/>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 name="矩形 1"/>
          <p:cNvSpPr/>
          <p:nvPr/>
        </p:nvSpPr>
        <p:spPr>
          <a:xfrm>
            <a:off x="4612993" y="986598"/>
            <a:ext cx="4074833" cy="461665"/>
          </a:xfrm>
          <a:prstGeom prst="rect">
            <a:avLst/>
          </a:prstGeom>
        </p:spPr>
        <p:txBody>
          <a:bodyPr wrap="none">
            <a:spAutoFit/>
          </a:bodyPr>
          <a:lstStyle/>
          <a:p>
            <a:pPr marL="255270"/>
            <a:r>
              <a:rPr lang="en-US" altLang="zh-CN" sz="2400" spc="-10">
                <a:latin typeface="Arial" panose="020B0604020202020204" pitchFamily="34" charset="0"/>
                <a:ea typeface="黑体" panose="02010609060101010101" pitchFamily="49" charset="-122"/>
                <a:cs typeface="Arial" panose="020B0604020202020204" pitchFamily="34" charset="0"/>
              </a:rPr>
              <a:t>– </a:t>
            </a:r>
            <a:r>
              <a:rPr lang="zh-CN" altLang="en-US" sz="2400" spc="-5">
                <a:latin typeface="Arial" panose="020B0604020202020204" pitchFamily="34" charset="0"/>
                <a:ea typeface="黑体" panose="02010609060101010101" pitchFamily="49" charset="-122"/>
                <a:cs typeface="Arial" panose="020B0604020202020204" pitchFamily="34" charset="0"/>
              </a:rPr>
              <a:t>分辨率可以</a:t>
            </a:r>
            <a:r>
              <a:rPr lang="zh-CN" altLang="en-US" sz="2400" spc="-5" smtClean="0">
                <a:latin typeface="Arial" panose="020B0604020202020204" pitchFamily="34" charset="0"/>
                <a:ea typeface="黑体" panose="02010609060101010101" pitchFamily="49" charset="-122"/>
                <a:cs typeface="Arial" panose="020B0604020202020204" pitchFamily="34" charset="0"/>
              </a:rPr>
              <a:t>超越衍射极限</a:t>
            </a:r>
            <a:endParaRPr lang="zh-CN" altLang="en-US" sz="2400">
              <a:latin typeface="Arial" panose="020B0604020202020204" pitchFamily="34" charset="0"/>
              <a:ea typeface="黑体" panose="02010609060101010101" pitchFamily="49" charset="-122"/>
              <a:cs typeface="Arial" panose="020B0604020202020204" pitchFamily="34" charset="0"/>
            </a:endParaRPr>
          </a:p>
        </p:txBody>
      </p:sp>
      <p:pic>
        <p:nvPicPr>
          <p:cNvPr id="10" name="Picture 2" descr="Image result for nobel prize  super resolution">
            <a:extLst>
              <a:ext uri="{FF2B5EF4-FFF2-40B4-BE49-F238E27FC236}">
                <a16:creationId xmlns:a16="http://schemas.microsoft.com/office/drawing/2014/main" id="{84DB0CFC-5430-435B-A8A4-1F6319556B7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7677" t="23060"/>
          <a:stretch/>
        </p:blipFill>
        <p:spPr bwMode="auto">
          <a:xfrm>
            <a:off x="1725519" y="3983079"/>
            <a:ext cx="3528451" cy="249140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lated image">
            <a:extLst>
              <a:ext uri="{FF2B5EF4-FFF2-40B4-BE49-F238E27FC236}">
                <a16:creationId xmlns:a16="http://schemas.microsoft.com/office/drawing/2014/main" id="{795C5815-71B4-4D1D-87B3-B18E6CD36A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13401" y="3458673"/>
            <a:ext cx="2940078" cy="2940078"/>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p:nvSpPr>
        <p:spPr>
          <a:xfrm>
            <a:off x="5119403" y="1669363"/>
            <a:ext cx="3500958" cy="369332"/>
          </a:xfrm>
          <a:prstGeom prst="rect">
            <a:avLst/>
          </a:prstGeom>
        </p:spPr>
        <p:txBody>
          <a:bodyPr wrap="none">
            <a:spAutoFit/>
          </a:bodyPr>
          <a:lstStyle/>
          <a:p>
            <a:pPr marL="255270"/>
            <a:r>
              <a:rPr lang="zh-CN" altLang="en-US" spc="-10">
                <a:solidFill>
                  <a:srgbClr val="C00000"/>
                </a:solidFill>
                <a:latin typeface="Arial" panose="020B0604020202020204" pitchFamily="34" charset="0"/>
                <a:ea typeface="黑体" panose="02010609060101010101" pitchFamily="49" charset="-122"/>
                <a:cs typeface="Arial" panose="020B0604020202020204" pitchFamily="34" charset="0"/>
              </a:rPr>
              <a:t>淬</a:t>
            </a:r>
            <a:r>
              <a:rPr lang="zh-CN" altLang="en-US" spc="-10" smtClean="0">
                <a:solidFill>
                  <a:srgbClr val="C00000"/>
                </a:solidFill>
                <a:latin typeface="Arial" panose="020B0604020202020204" pitchFamily="34" charset="0"/>
                <a:ea typeface="黑体" panose="02010609060101010101" pitchFamily="49" charset="-122"/>
                <a:cs typeface="Arial" panose="020B0604020202020204" pitchFamily="34" charset="0"/>
              </a:rPr>
              <a:t>灭面包圈区域以减小等效</a:t>
            </a:r>
            <a:r>
              <a:rPr lang="en-US" altLang="zh-CN" spc="-10" smtClean="0">
                <a:solidFill>
                  <a:srgbClr val="C00000"/>
                </a:solidFill>
                <a:latin typeface="Arial" panose="020B0604020202020204" pitchFamily="34" charset="0"/>
                <a:ea typeface="黑体" panose="02010609060101010101" pitchFamily="49" charset="-122"/>
                <a:cs typeface="Arial" panose="020B0604020202020204" pitchFamily="34" charset="0"/>
              </a:rPr>
              <a:t>psf</a:t>
            </a:r>
            <a:endParaRPr lang="zh-CN" altLang="en-US">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4" name="矩形 3"/>
          <p:cNvSpPr/>
          <p:nvPr/>
        </p:nvSpPr>
        <p:spPr>
          <a:xfrm>
            <a:off x="-564" y="6327085"/>
            <a:ext cx="4572000" cy="530915"/>
          </a:xfrm>
          <a:prstGeom prst="rect">
            <a:avLst/>
          </a:prstGeom>
        </p:spPr>
        <p:txBody>
          <a:bodyPr>
            <a:spAutoFit/>
          </a:bodyPr>
          <a:lstStyle/>
          <a:p>
            <a:endParaRPr lang="zh-CN" altLang="en-US"/>
          </a:p>
          <a:p>
            <a:r>
              <a:rPr lang="zh-CN" altLang="en-US" sz="1050" u="sng">
                <a:solidFill>
                  <a:srgbClr val="0033CC"/>
                </a:solidFill>
                <a:latin typeface="Arial" panose="020B0604020202020204" pitchFamily="34" charset="0"/>
                <a:cs typeface="Arial" panose="020B0604020202020204" pitchFamily="34" charset="0"/>
                <a:hlinkClick r:id="rId7" action="ppaction://hlinkfile"/>
              </a:rPr>
              <a:t>Stefan W. Hell, Science  Vol. 316, Issue 5828, pp. 1153-1158</a:t>
            </a:r>
            <a:endParaRPr lang="zh-CN" altLang="en-US" sz="1050" u="sng">
              <a:solidFill>
                <a:srgbClr val="0033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600668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313640" y="3029013"/>
            <a:ext cx="4880653" cy="3551988"/>
          </a:xfrm>
          <a:prstGeom prst="rect">
            <a:avLst/>
          </a:prstGeom>
        </p:spPr>
      </p:pic>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92475" y="895695"/>
            <a:ext cx="9256325" cy="954107"/>
          </a:xfrm>
          <a:prstGeom prst="rect">
            <a:avLst/>
          </a:prstGeom>
        </p:spPr>
        <p:txBody>
          <a:bodyPr wrap="square">
            <a:spAutoFit/>
          </a:bodyPr>
          <a:lstStyle/>
          <a:p>
            <a:pPr marL="255270"/>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超分辨荧光显微</a:t>
            </a:r>
            <a:r>
              <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rPr>
              <a:t>PALM/STORM</a:t>
            </a:r>
          </a:p>
          <a:p>
            <a:pPr marL="255270"/>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 name="矩形 1"/>
          <p:cNvSpPr/>
          <p:nvPr/>
        </p:nvSpPr>
        <p:spPr>
          <a:xfrm>
            <a:off x="5755249" y="988631"/>
            <a:ext cx="2455480" cy="461665"/>
          </a:xfrm>
          <a:prstGeom prst="rect">
            <a:avLst/>
          </a:prstGeom>
        </p:spPr>
        <p:txBody>
          <a:bodyPr wrap="none">
            <a:spAutoFit/>
          </a:bodyPr>
          <a:lstStyle/>
          <a:p>
            <a:pPr marL="255270"/>
            <a:r>
              <a:rPr lang="en-US" altLang="zh-CN" sz="2400" spc="-10" smtClean="0">
                <a:latin typeface="Arial" panose="020B0604020202020204" pitchFamily="34" charset="0"/>
                <a:ea typeface="黑体" panose="02010609060101010101" pitchFamily="49" charset="-122"/>
                <a:cs typeface="Arial" panose="020B0604020202020204" pitchFamily="34" charset="0"/>
              </a:rPr>
              <a:t>–</a:t>
            </a:r>
            <a:r>
              <a:rPr lang="zh-CN" altLang="en-US" sz="2400" spc="-5" smtClean="0">
                <a:latin typeface="Arial" panose="020B0604020202020204" pitchFamily="34" charset="0"/>
                <a:ea typeface="黑体" panose="02010609060101010101" pitchFamily="49" charset="-122"/>
                <a:cs typeface="Arial" panose="020B0604020202020204" pitchFamily="34" charset="0"/>
              </a:rPr>
              <a:t>超越衍射极限</a:t>
            </a:r>
            <a:endParaRPr lang="zh-CN" altLang="en-US" sz="2400">
              <a:latin typeface="Arial" panose="020B0604020202020204" pitchFamily="34" charset="0"/>
              <a:ea typeface="黑体" panose="02010609060101010101" pitchFamily="49" charset="-122"/>
              <a:cs typeface="Arial" panose="020B0604020202020204" pitchFamily="34" charset="0"/>
            </a:endParaRPr>
          </a:p>
        </p:txBody>
      </p:sp>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636" y="1539166"/>
            <a:ext cx="5029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3"/>
          <p:cNvSpPr>
            <a:spLocks noChangeArrowheads="1"/>
          </p:cNvSpPr>
          <p:nvPr/>
        </p:nvSpPr>
        <p:spPr bwMode="auto">
          <a:xfrm>
            <a:off x="81986" y="6581001"/>
            <a:ext cx="880801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zh-CN" sz="1050" u="sng">
                <a:solidFill>
                  <a:srgbClr val="0033CC"/>
                </a:solidFill>
                <a:cs typeface="Arial" panose="020B0604020202020204" pitchFamily="34" charset="0"/>
                <a:hlinkClick r:id="rId5" action="ppaction://hlinkfile"/>
              </a:rPr>
              <a:t>Michael J Rust, Mark Bates &amp; Xiaowei </a:t>
            </a:r>
            <a:r>
              <a:rPr lang="en-US" altLang="zh-CN" sz="1050" u="sng" smtClean="0">
                <a:solidFill>
                  <a:srgbClr val="0033CC"/>
                </a:solidFill>
                <a:cs typeface="Arial" panose="020B0604020202020204" pitchFamily="34" charset="0"/>
                <a:hlinkClick r:id="rId5" action="ppaction://hlinkfile"/>
              </a:rPr>
              <a:t>Zhuang, Nature </a:t>
            </a:r>
            <a:r>
              <a:rPr lang="en-US" altLang="zh-CN" sz="1050" u="sng">
                <a:solidFill>
                  <a:srgbClr val="0033CC"/>
                </a:solidFill>
                <a:cs typeface="Arial" panose="020B0604020202020204" pitchFamily="34" charset="0"/>
                <a:hlinkClick r:id="rId5" action="ppaction://hlinkfile"/>
              </a:rPr>
              <a:t>Methods volume 3, pages 793–796 (2006)</a:t>
            </a:r>
            <a:endParaRPr lang="en-US" altLang="zh-CN" sz="1050" u="sng">
              <a:solidFill>
                <a:srgbClr val="0033CC"/>
              </a:solidFill>
              <a:cs typeface="Arial" panose="020B0604020202020204" pitchFamily="34" charset="0"/>
            </a:endParaRPr>
          </a:p>
        </p:txBody>
      </p:sp>
      <p:pic>
        <p:nvPicPr>
          <p:cNvPr id="1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5836" y="1641318"/>
            <a:ext cx="3543864" cy="489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68378" y="3017521"/>
            <a:ext cx="717458" cy="221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58086" y="3054163"/>
            <a:ext cx="4216279" cy="2690073"/>
          </a:xfrm>
          <a:prstGeom prst="rect">
            <a:avLst/>
          </a:prstGeom>
        </p:spPr>
      </p:pic>
    </p:spTree>
    <p:extLst>
      <p:ext uri="{BB962C8B-B14F-4D97-AF65-F5344CB8AC3E}">
        <p14:creationId xmlns:p14="http://schemas.microsoft.com/office/powerpoint/2010/main" val="260403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4" name="矩形 23"/>
          <p:cNvSpPr/>
          <p:nvPr/>
        </p:nvSpPr>
        <p:spPr>
          <a:xfrm>
            <a:off x="192475" y="895695"/>
            <a:ext cx="9256325" cy="584775"/>
          </a:xfrm>
          <a:prstGeom prst="rect">
            <a:avLst/>
          </a:prstGeom>
        </p:spPr>
        <p:txBody>
          <a:bodyPr wrap="square">
            <a:spAutoFit/>
          </a:bodyPr>
          <a:lstStyle/>
          <a:p>
            <a:pPr marL="255270"/>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超分辨荧光显微</a:t>
            </a:r>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543232"/>
            <a:ext cx="46021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0637" y="1532202"/>
            <a:ext cx="426085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1"/>
          <p:cNvSpPr>
            <a:spLocks noChangeArrowheads="1"/>
          </p:cNvSpPr>
          <p:nvPr/>
        </p:nvSpPr>
        <p:spPr bwMode="auto">
          <a:xfrm>
            <a:off x="209550" y="5277032"/>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zh-CN" sz="1200">
                <a:ea typeface="宋体" panose="02010600030101010101" pitchFamily="2" charset="-122"/>
              </a:rPr>
              <a:t>Schermelleh, Lothar, Rainer Heintzmann, and Heinrich Leonhardt. 2010. “A guide to super-resolution fluorescence microscopy.” </a:t>
            </a:r>
            <a:r>
              <a:rPr lang="en-US" altLang="zh-CN" sz="1200" i="1">
                <a:ea typeface="宋体" panose="02010600030101010101" pitchFamily="2" charset="-122"/>
              </a:rPr>
              <a:t>The Journal of Cell Biology</a:t>
            </a:r>
            <a:r>
              <a:rPr lang="en-US" altLang="zh-CN" sz="1200">
                <a:ea typeface="宋体" panose="02010600030101010101" pitchFamily="2" charset="-122"/>
              </a:rPr>
              <a:t> 190 (2) (July 26): 165 -175. doi:10.1083/jcb.201002018.</a:t>
            </a:r>
          </a:p>
        </p:txBody>
      </p:sp>
      <p:sp>
        <p:nvSpPr>
          <p:cNvPr id="19" name="矩形 18"/>
          <p:cNvSpPr/>
          <p:nvPr/>
        </p:nvSpPr>
        <p:spPr>
          <a:xfrm>
            <a:off x="192475" y="895695"/>
            <a:ext cx="9256325" cy="954107"/>
          </a:xfrm>
          <a:prstGeom prst="rect">
            <a:avLst/>
          </a:prstGeom>
        </p:spPr>
        <p:txBody>
          <a:bodyPr wrap="square">
            <a:spAutoFit/>
          </a:bodyPr>
          <a:lstStyle/>
          <a:p>
            <a:pPr marL="255270"/>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超分辨荧光显微镜</a:t>
            </a:r>
            <a:endPar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marL="255270"/>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0" name="矩形 19"/>
          <p:cNvSpPr/>
          <p:nvPr/>
        </p:nvSpPr>
        <p:spPr>
          <a:xfrm>
            <a:off x="3717833" y="983116"/>
            <a:ext cx="3460563" cy="461665"/>
          </a:xfrm>
          <a:prstGeom prst="rect">
            <a:avLst/>
          </a:prstGeom>
        </p:spPr>
        <p:txBody>
          <a:bodyPr wrap="none">
            <a:spAutoFit/>
          </a:bodyPr>
          <a:lstStyle/>
          <a:p>
            <a:pPr marL="255270"/>
            <a:r>
              <a:rPr lang="en-US" altLang="zh-CN" sz="2400" spc="-10">
                <a:latin typeface="Arial" panose="020B0604020202020204" pitchFamily="34" charset="0"/>
                <a:ea typeface="黑体" panose="02010609060101010101" pitchFamily="49" charset="-122"/>
                <a:cs typeface="Arial" panose="020B0604020202020204" pitchFamily="34" charset="0"/>
              </a:rPr>
              <a:t>– </a:t>
            </a:r>
            <a:r>
              <a:rPr lang="zh-CN" altLang="en-US" sz="2400" spc="-5" smtClean="0">
                <a:latin typeface="Arial" panose="020B0604020202020204" pitchFamily="34" charset="0"/>
                <a:ea typeface="黑体" panose="02010609060101010101" pitchFamily="49" charset="-122"/>
                <a:cs typeface="Arial" panose="020B0604020202020204" pitchFamily="34" charset="0"/>
              </a:rPr>
              <a:t>分辨率超越衍射极限</a:t>
            </a:r>
            <a:endParaRPr lang="zh-CN" altLang="en-US" sz="2400">
              <a:latin typeface="Arial" panose="020B0604020202020204" pitchFamily="34" charset="0"/>
              <a:ea typeface="黑体" panose="02010609060101010101" pitchFamily="49" charset="-122"/>
              <a:cs typeface="Arial" panose="020B0604020202020204" pitchFamily="34" charset="0"/>
            </a:endParaRPr>
          </a:p>
        </p:txBody>
      </p:sp>
      <p:pic>
        <p:nvPicPr>
          <p:cNvPr id="23" name="图片 22"/>
          <p:cNvPicPr>
            <a:picLocks noChangeAspect="1"/>
          </p:cNvPicPr>
          <p:nvPr/>
        </p:nvPicPr>
        <p:blipFill>
          <a:blip r:embed="rId5"/>
          <a:stretch>
            <a:fillRect/>
          </a:stretch>
        </p:blipFill>
        <p:spPr>
          <a:xfrm>
            <a:off x="67169" y="1532202"/>
            <a:ext cx="9051338" cy="4893998"/>
          </a:xfrm>
          <a:prstGeom prst="rect">
            <a:avLst/>
          </a:prstGeom>
        </p:spPr>
      </p:pic>
      <p:sp>
        <p:nvSpPr>
          <p:cNvPr id="26" name="矩形 25"/>
          <p:cNvSpPr/>
          <p:nvPr/>
        </p:nvSpPr>
        <p:spPr>
          <a:xfrm>
            <a:off x="3425014" y="4709666"/>
            <a:ext cx="3827971" cy="461665"/>
          </a:xfrm>
          <a:prstGeom prst="rect">
            <a:avLst/>
          </a:prstGeom>
        </p:spPr>
        <p:txBody>
          <a:bodyPr wrap="none">
            <a:spAutoFit/>
          </a:bodyPr>
          <a:lstStyle/>
          <a:p>
            <a:pPr marL="255270"/>
            <a:r>
              <a:rPr lang="zh-CN" altLang="en-US" sz="2400" smtClean="0">
                <a:solidFill>
                  <a:srgbClr val="C00000"/>
                </a:solidFill>
                <a:effectLst>
                  <a:outerShdw blurRad="38100" dist="38100" dir="2700000" algn="tl">
                    <a:srgbClr val="000000">
                      <a:alpha val="43137"/>
                    </a:srgbClr>
                  </a:outerShdw>
                </a:effectLst>
                <a:latin typeface="Arial" panose="020B0604020202020204" pitchFamily="34" charset="0"/>
                <a:ea typeface="黑体" panose="02010609060101010101" pitchFamily="49" charset="-122"/>
                <a:cs typeface="Arial" panose="020B0604020202020204" pitchFamily="34" charset="0"/>
              </a:rPr>
              <a:t>仍然在不断继续往下突破</a:t>
            </a:r>
            <a:endParaRPr lang="zh-CN" altLang="en-US" sz="2400">
              <a:solidFill>
                <a:srgbClr val="C00000"/>
              </a:solidFill>
              <a:effectLst>
                <a:outerShdw blurRad="38100" dist="38100" dir="2700000" algn="tl">
                  <a:srgbClr val="000000">
                    <a:alpha val="43137"/>
                  </a:srgbClr>
                </a:outerShdw>
              </a:effectLst>
              <a:latin typeface="Arial" panose="020B0604020202020204" pitchFamily="34" charset="0"/>
              <a:ea typeface="黑体" panose="02010609060101010101" pitchFamily="49" charset="-122"/>
              <a:cs typeface="Arial" panose="020B0604020202020204" pitchFamily="34" charset="0"/>
            </a:endParaRPr>
          </a:p>
        </p:txBody>
      </p:sp>
      <p:sp>
        <p:nvSpPr>
          <p:cNvPr id="12" name="矩形 11"/>
          <p:cNvSpPr/>
          <p:nvPr/>
        </p:nvSpPr>
        <p:spPr>
          <a:xfrm>
            <a:off x="0" y="6604084"/>
            <a:ext cx="7955280" cy="253916"/>
          </a:xfrm>
          <a:prstGeom prst="rect">
            <a:avLst/>
          </a:prstGeom>
        </p:spPr>
        <p:txBody>
          <a:bodyPr wrap="square">
            <a:spAutoFit/>
          </a:bodyPr>
          <a:lstStyle/>
          <a:p>
            <a:pPr fontAlgn="base"/>
            <a:r>
              <a:rPr lang="en-US" altLang="zh-CN" sz="1050" u="sng">
                <a:solidFill>
                  <a:srgbClr val="0033CC"/>
                </a:solidFill>
                <a:latin typeface="Arial" panose="020B0604020202020204" pitchFamily="34" charset="0"/>
                <a:cs typeface="Arial" panose="020B0604020202020204" pitchFamily="34" charset="0"/>
              </a:rPr>
              <a:t>Lothar Schermelleh, Rainer Heintzmann, Heinrich </a:t>
            </a:r>
            <a:r>
              <a:rPr lang="en-US" altLang="zh-CN" sz="1050" u="sng" smtClean="0">
                <a:solidFill>
                  <a:srgbClr val="0033CC"/>
                </a:solidFill>
                <a:latin typeface="Arial" panose="020B0604020202020204" pitchFamily="34" charset="0"/>
                <a:cs typeface="Arial" panose="020B0604020202020204" pitchFamily="34" charset="0"/>
              </a:rPr>
              <a:t>Leonhardt, The </a:t>
            </a:r>
            <a:r>
              <a:rPr lang="en-US" altLang="zh-CN" sz="1050" u="sng">
                <a:solidFill>
                  <a:srgbClr val="0033CC"/>
                </a:solidFill>
                <a:latin typeface="Arial" panose="020B0604020202020204" pitchFamily="34" charset="0"/>
                <a:cs typeface="Arial" panose="020B0604020202020204" pitchFamily="34" charset="0"/>
              </a:rPr>
              <a:t>Journal of Cell Biology Jul 2010, 190 (2) 165-175</a:t>
            </a:r>
            <a:r>
              <a:rPr lang="en-US" altLang="zh-CN" sz="1050" u="sng" smtClean="0">
                <a:solidFill>
                  <a:srgbClr val="0033CC"/>
                </a:solidFill>
                <a:latin typeface="Arial" panose="020B0604020202020204" pitchFamily="34" charset="0"/>
                <a:cs typeface="Arial" panose="020B0604020202020204" pitchFamily="34" charset="0"/>
              </a:rPr>
              <a:t>;</a:t>
            </a:r>
            <a:endParaRPr lang="en-US" altLang="zh-CN" sz="1050" u="sng">
              <a:solidFill>
                <a:srgbClr val="0033CC"/>
              </a:solidFill>
              <a:latin typeface="Arial" panose="020B0604020202020204" pitchFamily="34" charset="0"/>
              <a:cs typeface="Arial" panose="020B0604020202020204" pitchFamily="34" charset="0"/>
            </a:endParaRPr>
          </a:p>
        </p:txBody>
      </p:sp>
      <p:sp>
        <p:nvSpPr>
          <p:cNvPr id="2" name="矩形 1"/>
          <p:cNvSpPr/>
          <p:nvPr/>
        </p:nvSpPr>
        <p:spPr>
          <a:xfrm>
            <a:off x="0" y="6437230"/>
            <a:ext cx="4740400" cy="253916"/>
          </a:xfrm>
          <a:prstGeom prst="rect">
            <a:avLst/>
          </a:prstGeom>
        </p:spPr>
        <p:txBody>
          <a:bodyPr wrap="none">
            <a:spAutoFit/>
          </a:bodyPr>
          <a:lstStyle/>
          <a:p>
            <a:r>
              <a:rPr lang="en-US" altLang="zh-CN" sz="1050" u="sng">
                <a:solidFill>
                  <a:srgbClr val="0033CC"/>
                </a:solidFill>
                <a:latin typeface="Arial" panose="020B0604020202020204" pitchFamily="34" charset="0"/>
                <a:cs typeface="Arial" panose="020B0604020202020204" pitchFamily="34" charset="0"/>
                <a:hlinkClick r:id="rId6" action="ppaction://hlinkfile"/>
              </a:rPr>
              <a:t>Yaron M. Sigal, Ruobo Zhou, Xiaowei Zhuang </a:t>
            </a:r>
            <a:r>
              <a:rPr lang="fr-FR" altLang="zh-CN" sz="1050" u="sng">
                <a:solidFill>
                  <a:srgbClr val="0033CC"/>
                </a:solidFill>
                <a:latin typeface="Arial" panose="020B0604020202020204" pitchFamily="34" charset="0"/>
                <a:cs typeface="Arial" panose="020B0604020202020204" pitchFamily="34" charset="0"/>
                <a:hlinkClick r:id="rId6" action="ppaction://hlinkfile"/>
              </a:rPr>
              <a:t>Science 361, 880–887 (2018)</a:t>
            </a:r>
            <a:endParaRPr lang="zh-CN" altLang="en-US" sz="1050" u="sng">
              <a:solidFill>
                <a:srgbClr val="0033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906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rotWithShape="1">
          <a:blip r:embed="rId3"/>
          <a:srcRect t="14495" r="1046"/>
          <a:stretch/>
        </p:blipFill>
        <p:spPr>
          <a:xfrm>
            <a:off x="456636" y="4599289"/>
            <a:ext cx="5991417" cy="1748846"/>
          </a:xfrm>
          <a:prstGeom prst="rect">
            <a:avLst/>
          </a:prstGeom>
        </p:spPr>
      </p:pic>
      <p:grpSp>
        <p:nvGrpSpPr>
          <p:cNvPr id="32" name="组合 31">
            <a:extLst>
              <a:ext uri="{FF2B5EF4-FFF2-40B4-BE49-F238E27FC236}">
                <a16:creationId xmlns:a16="http://schemas.microsoft.com/office/drawing/2014/main" id="{D74260C3-EACF-4CFC-9537-5D97ECA981E5}"/>
              </a:ext>
            </a:extLst>
          </p:cNvPr>
          <p:cNvGrpSpPr/>
          <p:nvPr/>
        </p:nvGrpSpPr>
        <p:grpSpPr>
          <a:xfrm>
            <a:off x="308284" y="1555758"/>
            <a:ext cx="5972615" cy="2999369"/>
            <a:chOff x="323850" y="2060575"/>
            <a:chExt cx="8569325" cy="4651472"/>
          </a:xfrm>
        </p:grpSpPr>
        <p:sp>
          <p:nvSpPr>
            <p:cNvPr id="44" name="TextBox 10">
              <a:extLst>
                <a:ext uri="{FF2B5EF4-FFF2-40B4-BE49-F238E27FC236}">
                  <a16:creationId xmlns:a16="http://schemas.microsoft.com/office/drawing/2014/main" id="{A3CA294C-8799-4776-92F5-CB8A4D96F70E}"/>
                </a:ext>
              </a:extLst>
            </p:cNvPr>
            <p:cNvSpPr txBox="1">
              <a:spLocks noChangeArrowheads="1"/>
            </p:cNvSpPr>
            <p:nvPr/>
          </p:nvSpPr>
          <p:spPr bwMode="auto">
            <a:xfrm>
              <a:off x="323850" y="5232402"/>
              <a:ext cx="2952750" cy="147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zh-CN" sz="1400" b="1" dirty="0">
                  <a:solidFill>
                    <a:srgbClr val="0070C0"/>
                  </a:solidFill>
                  <a:cs typeface="Arial" panose="020B0604020202020204" pitchFamily="34" charset="0"/>
                </a:rPr>
                <a:t>Eric Betzig</a:t>
              </a:r>
              <a:endParaRPr lang="sk-SK" altLang="zh-CN" sz="1400" b="1" dirty="0">
                <a:solidFill>
                  <a:srgbClr val="0070C0"/>
                </a:solidFill>
                <a:cs typeface="Arial" panose="020B0604020202020204" pitchFamily="34" charset="0"/>
              </a:endParaRPr>
            </a:p>
            <a:p>
              <a:pPr algn="ctr" eaLnBrk="1" hangingPunct="1"/>
              <a:r>
                <a:rPr lang="en-US" altLang="zh-CN" sz="1400" b="1" dirty="0">
                  <a:cs typeface="Arial" panose="020B0604020202020204" pitchFamily="34" charset="0"/>
                </a:rPr>
                <a:t>(</a:t>
              </a:r>
              <a:r>
                <a:rPr lang="sk-SK" altLang="zh-CN" sz="1400" b="1" dirty="0">
                  <a:cs typeface="Arial" panose="020B0604020202020204" pitchFamily="34" charset="0"/>
                </a:rPr>
                <a:t>born </a:t>
              </a:r>
              <a:r>
                <a:rPr lang="en-US" altLang="zh-CN" sz="1400" b="1" dirty="0">
                  <a:cs typeface="Arial" panose="020B0604020202020204" pitchFamily="34" charset="0"/>
                </a:rPr>
                <a:t>19</a:t>
              </a:r>
              <a:r>
                <a:rPr lang="sk-SK" altLang="zh-CN" sz="1400" b="1" dirty="0">
                  <a:cs typeface="Arial" panose="020B0604020202020204" pitchFamily="34" charset="0"/>
                </a:rPr>
                <a:t>60</a:t>
              </a:r>
              <a:r>
                <a:rPr lang="en-US" altLang="zh-CN" sz="1400" b="1" dirty="0">
                  <a:cs typeface="Arial" panose="020B0604020202020204" pitchFamily="34" charset="0"/>
                </a:rPr>
                <a:t>)</a:t>
              </a:r>
              <a:endParaRPr lang="sk-SK" altLang="zh-CN" sz="1400" b="1" dirty="0">
                <a:cs typeface="Arial" panose="020B0604020202020204" pitchFamily="34" charset="0"/>
              </a:endParaRPr>
            </a:p>
            <a:p>
              <a:pPr algn="ctr" eaLnBrk="1" hangingPunct="1"/>
              <a:r>
                <a:rPr lang="en-US" altLang="zh-CN" sz="1400" b="1" dirty="0">
                  <a:solidFill>
                    <a:srgbClr val="00B050"/>
                  </a:solidFill>
                  <a:cs typeface="Arial" panose="020B0604020202020204" pitchFamily="34" charset="0"/>
                </a:rPr>
                <a:t>H</a:t>
              </a:r>
              <a:r>
                <a:rPr lang="sk-SK" altLang="zh-CN" sz="1400" b="1" dirty="0">
                  <a:solidFill>
                    <a:srgbClr val="00B050"/>
                  </a:solidFill>
                  <a:cs typeface="Arial" panose="020B0604020202020204" pitchFamily="34" charset="0"/>
                </a:rPr>
                <a:t>.</a:t>
              </a:r>
              <a:r>
                <a:rPr lang="en-US" altLang="zh-CN" sz="1400" b="1" dirty="0">
                  <a:solidFill>
                    <a:srgbClr val="00B050"/>
                  </a:solidFill>
                  <a:cs typeface="Arial" panose="020B0604020202020204" pitchFamily="34" charset="0"/>
                </a:rPr>
                <a:t> Hughes </a:t>
              </a:r>
              <a:r>
                <a:rPr lang="en-US" altLang="zh-CN" sz="1400" b="1">
                  <a:solidFill>
                    <a:srgbClr val="00B050"/>
                  </a:solidFill>
                  <a:cs typeface="Arial" panose="020B0604020202020204" pitchFamily="34" charset="0"/>
                </a:rPr>
                <a:t>Medical </a:t>
              </a:r>
              <a:r>
                <a:rPr lang="en-US" altLang="zh-CN" sz="1400" b="1" smtClean="0">
                  <a:solidFill>
                    <a:srgbClr val="00B050"/>
                  </a:solidFill>
                  <a:cs typeface="Arial" panose="020B0604020202020204" pitchFamily="34" charset="0"/>
                </a:rPr>
                <a:t>Institute </a:t>
              </a:r>
              <a:r>
                <a:rPr lang="en-US" altLang="zh-CN" sz="1400" b="1" smtClean="0">
                  <a:cs typeface="Arial" panose="020B0604020202020204" pitchFamily="34" charset="0"/>
                </a:rPr>
                <a:t>USA</a:t>
              </a:r>
              <a:endParaRPr lang="en-US" altLang="zh-CN" sz="1400" b="1" dirty="0">
                <a:cs typeface="Arial" panose="020B0604020202020204" pitchFamily="34" charset="0"/>
              </a:endParaRPr>
            </a:p>
          </p:txBody>
        </p:sp>
        <p:sp>
          <p:nvSpPr>
            <p:cNvPr id="45" name="TextBox 11">
              <a:extLst>
                <a:ext uri="{FF2B5EF4-FFF2-40B4-BE49-F238E27FC236}">
                  <a16:creationId xmlns:a16="http://schemas.microsoft.com/office/drawing/2014/main" id="{07F0C46B-4F8C-4E69-B357-2261F2C3EF34}"/>
                </a:ext>
              </a:extLst>
            </p:cNvPr>
            <p:cNvSpPr txBox="1">
              <a:spLocks noChangeArrowheads="1"/>
            </p:cNvSpPr>
            <p:nvPr/>
          </p:nvSpPr>
          <p:spPr bwMode="auto">
            <a:xfrm>
              <a:off x="3205162" y="5232400"/>
              <a:ext cx="2951161" cy="147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sk-SK" altLang="zh-CN" sz="1400" b="1" dirty="0">
                  <a:solidFill>
                    <a:srgbClr val="0070C0"/>
                  </a:solidFill>
                  <a:cs typeface="Arial" panose="020B0604020202020204" pitchFamily="34" charset="0"/>
                </a:rPr>
                <a:t>Stefan W. Hell</a:t>
              </a:r>
            </a:p>
            <a:p>
              <a:pPr algn="ctr" eaLnBrk="1" hangingPunct="1"/>
              <a:r>
                <a:rPr lang="en-US" altLang="zh-CN" sz="1400" b="1" dirty="0">
                  <a:cs typeface="Arial" panose="020B0604020202020204" pitchFamily="34" charset="0"/>
                </a:rPr>
                <a:t>(</a:t>
              </a:r>
              <a:r>
                <a:rPr lang="sk-SK" altLang="zh-CN" sz="1400" b="1" dirty="0">
                  <a:cs typeface="Arial" panose="020B0604020202020204" pitchFamily="34" charset="0"/>
                </a:rPr>
                <a:t>born </a:t>
              </a:r>
              <a:r>
                <a:rPr lang="en-US" altLang="zh-CN" sz="1400" b="1" dirty="0">
                  <a:cs typeface="Arial" panose="020B0604020202020204" pitchFamily="34" charset="0"/>
                </a:rPr>
                <a:t>19</a:t>
              </a:r>
              <a:r>
                <a:rPr lang="sk-SK" altLang="zh-CN" sz="1400" b="1" dirty="0">
                  <a:cs typeface="Arial" panose="020B0604020202020204" pitchFamily="34" charset="0"/>
                </a:rPr>
                <a:t>62</a:t>
              </a:r>
              <a:r>
                <a:rPr lang="en-US" altLang="zh-CN" sz="1400" b="1" dirty="0">
                  <a:cs typeface="Arial" panose="020B0604020202020204" pitchFamily="34" charset="0"/>
                </a:rPr>
                <a:t>)</a:t>
              </a:r>
              <a:endParaRPr lang="sk-SK" altLang="zh-CN" sz="1400" b="1" dirty="0">
                <a:cs typeface="Arial" panose="020B0604020202020204" pitchFamily="34" charset="0"/>
              </a:endParaRPr>
            </a:p>
            <a:p>
              <a:pPr algn="ctr" eaLnBrk="1" hangingPunct="1"/>
              <a:r>
                <a:rPr lang="sk-SK" altLang="zh-CN" sz="1400" b="1" dirty="0">
                  <a:solidFill>
                    <a:srgbClr val="00B050"/>
                  </a:solidFill>
                  <a:cs typeface="Arial" panose="020B0604020202020204" pitchFamily="34" charset="0"/>
                </a:rPr>
                <a:t>Max Planck Institute</a:t>
              </a:r>
            </a:p>
            <a:p>
              <a:pPr algn="ctr" eaLnBrk="1" hangingPunct="1"/>
              <a:r>
                <a:rPr lang="sk-SK" altLang="zh-CN" sz="1400" b="1" dirty="0">
                  <a:cs typeface="Arial" panose="020B0604020202020204" pitchFamily="34" charset="0"/>
                </a:rPr>
                <a:t>Germany</a:t>
              </a:r>
              <a:endParaRPr lang="en-US" altLang="zh-CN" sz="1400" b="1" dirty="0">
                <a:cs typeface="Arial" panose="020B0604020202020204" pitchFamily="34" charset="0"/>
              </a:endParaRPr>
            </a:p>
          </p:txBody>
        </p:sp>
        <p:sp>
          <p:nvSpPr>
            <p:cNvPr id="46" name="TextBox 12">
              <a:extLst>
                <a:ext uri="{FF2B5EF4-FFF2-40B4-BE49-F238E27FC236}">
                  <a16:creationId xmlns:a16="http://schemas.microsoft.com/office/drawing/2014/main" id="{152DF2BC-D279-4EDE-9AA2-2B75757578DB}"/>
                </a:ext>
              </a:extLst>
            </p:cNvPr>
            <p:cNvSpPr txBox="1">
              <a:spLocks noChangeArrowheads="1"/>
            </p:cNvSpPr>
            <p:nvPr/>
          </p:nvSpPr>
          <p:spPr bwMode="auto">
            <a:xfrm>
              <a:off x="5940425" y="5232400"/>
              <a:ext cx="2952750" cy="147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sk-SK" altLang="zh-CN" sz="1400" b="1" dirty="0">
                  <a:solidFill>
                    <a:srgbClr val="0070C0"/>
                  </a:solidFill>
                </a:rPr>
                <a:t>William E. Moerner </a:t>
              </a:r>
            </a:p>
            <a:p>
              <a:pPr algn="ctr" eaLnBrk="1" hangingPunct="1"/>
              <a:r>
                <a:rPr lang="sk-SK" altLang="zh-CN" sz="1400" b="1" dirty="0">
                  <a:cs typeface="Arial" panose="020B0604020202020204" pitchFamily="34" charset="0"/>
                </a:rPr>
                <a:t>(born 1953)</a:t>
              </a:r>
              <a:endParaRPr lang="en-US" altLang="zh-CN" sz="1400" b="1" dirty="0">
                <a:cs typeface="Arial" panose="020B0604020202020204" pitchFamily="34" charset="0"/>
              </a:endParaRPr>
            </a:p>
            <a:p>
              <a:pPr algn="ctr" eaLnBrk="1" hangingPunct="1"/>
              <a:r>
                <a:rPr lang="en-US" altLang="zh-CN" sz="1400" b="1" dirty="0">
                  <a:solidFill>
                    <a:srgbClr val="00B050"/>
                  </a:solidFill>
                  <a:cs typeface="Arial" panose="020B0604020202020204" pitchFamily="34" charset="0"/>
                </a:rPr>
                <a:t>Stanford University</a:t>
              </a:r>
              <a:endParaRPr lang="sk-SK" altLang="zh-CN" sz="1400" b="1" dirty="0">
                <a:solidFill>
                  <a:srgbClr val="00B050"/>
                </a:solidFill>
                <a:cs typeface="Arial" panose="020B0604020202020204" pitchFamily="34" charset="0"/>
              </a:endParaRPr>
            </a:p>
            <a:p>
              <a:pPr algn="ctr" eaLnBrk="1" hangingPunct="1"/>
              <a:r>
                <a:rPr lang="sk-SK" altLang="zh-CN" sz="1400" b="1" dirty="0">
                  <a:cs typeface="Arial" panose="020B0604020202020204" pitchFamily="34" charset="0"/>
                </a:rPr>
                <a:t>USA</a:t>
              </a:r>
              <a:endParaRPr lang="en-US" altLang="zh-CN" sz="1400" b="1" dirty="0">
                <a:cs typeface="Arial" panose="020B0604020202020204" pitchFamily="34" charset="0"/>
              </a:endParaRPr>
            </a:p>
          </p:txBody>
        </p:sp>
        <p:pic>
          <p:nvPicPr>
            <p:cNvPr id="47" name="Picture 9">
              <a:extLst>
                <a:ext uri="{FF2B5EF4-FFF2-40B4-BE49-F238E27FC236}">
                  <a16:creationId xmlns:a16="http://schemas.microsoft.com/office/drawing/2014/main" id="{9455A877-443D-4C37-8472-039AE03849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5635" y="2071321"/>
              <a:ext cx="2124076" cy="296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10">
              <a:extLst>
                <a:ext uri="{FF2B5EF4-FFF2-40B4-BE49-F238E27FC236}">
                  <a16:creationId xmlns:a16="http://schemas.microsoft.com/office/drawing/2014/main" id="{B186C535-6EC1-4E0C-924F-1BF7C92A4D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788" y="2060575"/>
              <a:ext cx="2159000" cy="301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11">
              <a:extLst>
                <a:ext uri="{FF2B5EF4-FFF2-40B4-BE49-F238E27FC236}">
                  <a16:creationId xmlns:a16="http://schemas.microsoft.com/office/drawing/2014/main" id="{61AE100C-DCCB-452B-BB5D-51D2BEB7E0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650" y="2060575"/>
              <a:ext cx="2016125" cy="293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0" name="Picture 2" descr="Image result for nobel prize  super resolution">
            <a:extLst>
              <a:ext uri="{FF2B5EF4-FFF2-40B4-BE49-F238E27FC236}">
                <a16:creationId xmlns:a16="http://schemas.microsoft.com/office/drawing/2014/main" id="{6713968D-4367-4FD3-90AF-138F90F073B6}"/>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15" t="21991" r="75058" b="18390"/>
          <a:stretch/>
        </p:blipFill>
        <p:spPr bwMode="auto">
          <a:xfrm>
            <a:off x="6448053" y="1476247"/>
            <a:ext cx="2140249" cy="2498118"/>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a:extLst>
              <a:ext uri="{FF2B5EF4-FFF2-40B4-BE49-F238E27FC236}">
                <a16:creationId xmlns:a16="http://schemas.microsoft.com/office/drawing/2014/main" id="{6562109F-DD66-4DAA-B264-ECA9548CC90C}"/>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14000" contrast="-47000"/>
                    </a14:imgEffect>
                  </a14:imgLayer>
                </a14:imgProps>
              </a:ext>
            </a:extLst>
          </a:blip>
          <a:stretch>
            <a:fillRect/>
          </a:stretch>
        </p:blipFill>
        <p:spPr>
          <a:xfrm>
            <a:off x="6241290" y="3752999"/>
            <a:ext cx="2444946" cy="607822"/>
          </a:xfrm>
          <a:prstGeom prst="rect">
            <a:avLst/>
          </a:prstGeom>
        </p:spPr>
      </p:pic>
      <p:sp>
        <p:nvSpPr>
          <p:cNvPr id="2" name="矩形 1"/>
          <p:cNvSpPr/>
          <p:nvPr/>
        </p:nvSpPr>
        <p:spPr>
          <a:xfrm>
            <a:off x="2" y="6580344"/>
            <a:ext cx="5596467" cy="307777"/>
          </a:xfrm>
          <a:prstGeom prst="rect">
            <a:avLst/>
          </a:prstGeom>
        </p:spPr>
        <p:txBody>
          <a:bodyPr wrap="square">
            <a:spAutoFit/>
          </a:bodyPr>
          <a:lstStyle/>
          <a:p>
            <a:r>
              <a:rPr lang="zh-CN" altLang="en-US" sz="1400" u="sng">
                <a:solidFill>
                  <a:srgbClr val="0033CC"/>
                </a:solidFill>
                <a:latin typeface="Arial" panose="020B0604020202020204" pitchFamily="34" charset="0"/>
                <a:cs typeface="Arial" panose="020B0604020202020204" pitchFamily="34" charset="0"/>
              </a:rPr>
              <a:t>https://www.nobelprize.org/prizes/chemistry/2014/press-release/</a:t>
            </a:r>
          </a:p>
        </p:txBody>
      </p:sp>
      <p:sp>
        <p:nvSpPr>
          <p:cNvPr id="52"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.4 </a:t>
            </a:r>
            <a:r>
              <a:rPr lang="zh-CN" altLang="en-US" sz="3600" smtClean="0">
                <a:latin typeface="方正兰亭粗黑_GBK" panose="02000000000000000000" pitchFamily="2" charset="-122"/>
                <a:ea typeface="方正兰亭粗黑_GBK" panose="02000000000000000000" pitchFamily="2" charset="-122"/>
                <a:cs typeface="+mn-cs"/>
              </a:rPr>
              <a:t>光学显微镜</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55" name="矩形 54"/>
          <p:cNvSpPr/>
          <p:nvPr/>
        </p:nvSpPr>
        <p:spPr>
          <a:xfrm>
            <a:off x="192475" y="895695"/>
            <a:ext cx="9256325" cy="954107"/>
          </a:xfrm>
          <a:prstGeom prst="rect">
            <a:avLst/>
          </a:prstGeom>
        </p:spPr>
        <p:txBody>
          <a:bodyPr wrap="square">
            <a:spAutoFit/>
          </a:bodyPr>
          <a:lstStyle/>
          <a:p>
            <a:pPr marL="255270"/>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超分辨荧光显微镜</a:t>
            </a:r>
            <a:endPar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marL="255270"/>
            <a:endParaRPr lang="zh-TW"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56" name="矩形 55"/>
          <p:cNvSpPr/>
          <p:nvPr/>
        </p:nvSpPr>
        <p:spPr>
          <a:xfrm>
            <a:off x="3717833" y="983116"/>
            <a:ext cx="3460563" cy="461665"/>
          </a:xfrm>
          <a:prstGeom prst="rect">
            <a:avLst/>
          </a:prstGeom>
        </p:spPr>
        <p:txBody>
          <a:bodyPr wrap="none">
            <a:spAutoFit/>
          </a:bodyPr>
          <a:lstStyle/>
          <a:p>
            <a:pPr marL="255270"/>
            <a:r>
              <a:rPr lang="en-US" altLang="zh-CN" sz="2400" spc="-10">
                <a:latin typeface="Arial" panose="020B0604020202020204" pitchFamily="34" charset="0"/>
                <a:ea typeface="黑体" panose="02010609060101010101" pitchFamily="49" charset="-122"/>
                <a:cs typeface="Arial" panose="020B0604020202020204" pitchFamily="34" charset="0"/>
              </a:rPr>
              <a:t>– </a:t>
            </a:r>
            <a:r>
              <a:rPr lang="zh-CN" altLang="en-US" sz="2400" spc="-5" smtClean="0">
                <a:latin typeface="Arial" panose="020B0604020202020204" pitchFamily="34" charset="0"/>
                <a:ea typeface="黑体" panose="02010609060101010101" pitchFamily="49" charset="-122"/>
                <a:cs typeface="Arial" panose="020B0604020202020204" pitchFamily="34" charset="0"/>
              </a:rPr>
              <a:t>分辨率超越衍射极限</a:t>
            </a:r>
            <a:endParaRPr lang="zh-CN" altLang="en-US" sz="2400">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161521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89708" y="1660796"/>
            <a:ext cx="7523019" cy="4013406"/>
          </a:xfrm>
          <a:prstGeom prst="rect">
            <a:avLst/>
          </a:prstGeom>
        </p:spPr>
        <p:txBody>
          <a:bodyPr wrap="square">
            <a:spAutoFit/>
          </a:bodyPr>
          <a:lstStyle/>
          <a:p>
            <a:pPr>
              <a:lnSpc>
                <a:spcPct val="130000"/>
              </a:lnSpc>
            </a:pPr>
            <a:r>
              <a:rPr lang="en-US" altLang="zh-CN" sz="2800">
                <a:latin typeface="Arial" panose="020B0604020202020204" pitchFamily="34" charset="0"/>
                <a:ea typeface="黑体" panose="02010609060101010101" pitchFamily="49" charset="-122"/>
                <a:cs typeface="Arial" panose="020B0604020202020204" pitchFamily="34" charset="0"/>
              </a:rPr>
              <a:t>6.1 </a:t>
            </a:r>
            <a:r>
              <a:rPr lang="zh-CN" altLang="en-US" sz="2800">
                <a:latin typeface="Arial" panose="020B0604020202020204" pitchFamily="34" charset="0"/>
                <a:ea typeface="黑体" panose="02010609060101010101" pitchFamily="49" charset="-122"/>
                <a:cs typeface="Arial" panose="020B0604020202020204" pitchFamily="34" charset="0"/>
              </a:rPr>
              <a:t>从最简单的放大镜开始</a:t>
            </a:r>
          </a:p>
          <a:p>
            <a:pPr>
              <a:lnSpc>
                <a:spcPct val="130000"/>
              </a:lnSpc>
            </a:pPr>
            <a:r>
              <a:rPr lang="en-US" altLang="zh-CN" sz="2800">
                <a:latin typeface="Arial" panose="020B0604020202020204" pitchFamily="34" charset="0"/>
                <a:ea typeface="黑体" panose="02010609060101010101" pitchFamily="49" charset="-122"/>
                <a:cs typeface="Arial" panose="020B0604020202020204" pitchFamily="34" charset="0"/>
              </a:rPr>
              <a:t>6.2 </a:t>
            </a:r>
            <a:r>
              <a:rPr lang="zh-CN" altLang="en-US" sz="2800">
                <a:latin typeface="Arial" panose="020B0604020202020204" pitchFamily="34" charset="0"/>
                <a:ea typeface="黑体" panose="02010609060101010101" pitchFamily="49" charset="-122"/>
                <a:cs typeface="Arial" panose="020B0604020202020204" pitchFamily="34" charset="0"/>
              </a:rPr>
              <a:t>照相机里面到底有什么？ </a:t>
            </a:r>
            <a:r>
              <a:rPr lang="en-US" altLang="zh-CN" sz="2800">
                <a:latin typeface="Arial" panose="020B0604020202020204" pitchFamily="34" charset="0"/>
                <a:ea typeface="黑体" panose="02010609060101010101" pitchFamily="49" charset="-122"/>
                <a:cs typeface="Arial" panose="020B0604020202020204" pitchFamily="34" charset="0"/>
              </a:rPr>
              <a:t>-- </a:t>
            </a:r>
            <a:r>
              <a:rPr lang="zh-CN" altLang="en-US" sz="2800">
                <a:latin typeface="Arial" panose="020B0604020202020204" pitchFamily="34" charset="0"/>
                <a:ea typeface="黑体" panose="02010609060101010101" pitchFamily="49" charset="-122"/>
                <a:cs typeface="Arial" panose="020B0604020202020204" pitchFamily="34" charset="0"/>
              </a:rPr>
              <a:t>浅谈相机</a:t>
            </a:r>
            <a:r>
              <a:rPr lang="zh-CN" altLang="en-US" sz="2800" smtClean="0">
                <a:latin typeface="Arial" panose="020B0604020202020204" pitchFamily="34" charset="0"/>
                <a:ea typeface="黑体" panose="02010609060101010101" pitchFamily="49" charset="-122"/>
                <a:cs typeface="Arial" panose="020B0604020202020204" pitchFamily="34" charset="0"/>
              </a:rPr>
              <a:t>原理</a:t>
            </a:r>
            <a:endParaRPr lang="en-US" altLang="zh-CN" sz="2800" smtClean="0">
              <a:latin typeface="Arial" panose="020B0604020202020204" pitchFamily="34" charset="0"/>
              <a:ea typeface="黑体" panose="02010609060101010101" pitchFamily="49" charset="-122"/>
              <a:cs typeface="Arial" panose="020B0604020202020204" pitchFamily="34" charset="0"/>
            </a:endParaRPr>
          </a:p>
          <a:p>
            <a:pPr>
              <a:lnSpc>
                <a:spcPct val="130000"/>
              </a:lnSpc>
            </a:pPr>
            <a:r>
              <a:rPr lang="en-US" altLang="zh-CN" sz="2800" smtClean="0">
                <a:latin typeface="Arial" panose="020B0604020202020204" pitchFamily="34" charset="0"/>
                <a:ea typeface="黑体" panose="02010609060101010101" pitchFamily="49" charset="-122"/>
                <a:cs typeface="Arial" panose="020B0604020202020204" pitchFamily="34" charset="0"/>
              </a:rPr>
              <a:t>6.3 </a:t>
            </a:r>
            <a:r>
              <a:rPr lang="zh-CN" altLang="en-US" sz="2800">
                <a:latin typeface="Arial" panose="020B0604020202020204" pitchFamily="34" charset="0"/>
                <a:ea typeface="黑体" panose="02010609060101010101" pitchFamily="49" charset="-122"/>
                <a:cs typeface="Arial" panose="020B0604020202020204" pitchFamily="34" charset="0"/>
              </a:rPr>
              <a:t>浪漫的夜观星空 </a:t>
            </a:r>
            <a:r>
              <a:rPr lang="en-US" altLang="zh-CN" sz="2800">
                <a:latin typeface="Arial" panose="020B0604020202020204" pitchFamily="34" charset="0"/>
                <a:ea typeface="黑体" panose="02010609060101010101" pitchFamily="49" charset="-122"/>
                <a:cs typeface="Arial" panose="020B0604020202020204" pitchFamily="34" charset="0"/>
              </a:rPr>
              <a:t>-- </a:t>
            </a:r>
            <a:r>
              <a:rPr lang="zh-CN" altLang="en-US" sz="2800">
                <a:latin typeface="Arial" panose="020B0604020202020204" pitchFamily="34" charset="0"/>
                <a:ea typeface="黑体" panose="02010609060101010101" pitchFamily="49" charset="-122"/>
                <a:cs typeface="Arial" panose="020B0604020202020204" pitchFamily="34" charset="0"/>
              </a:rPr>
              <a:t>望远镜</a:t>
            </a:r>
            <a:r>
              <a:rPr lang="zh-CN" altLang="en-US" sz="2800" smtClean="0">
                <a:latin typeface="Arial" panose="020B0604020202020204" pitchFamily="34" charset="0"/>
                <a:ea typeface="黑体" panose="02010609060101010101" pitchFamily="49" charset="-122"/>
                <a:cs typeface="Arial" panose="020B0604020202020204" pitchFamily="34" charset="0"/>
              </a:rPr>
              <a:t>原理</a:t>
            </a:r>
            <a:endParaRPr lang="en-US" altLang="zh-CN" sz="2800" smtClean="0">
              <a:latin typeface="Arial" panose="020B0604020202020204" pitchFamily="34" charset="0"/>
              <a:ea typeface="黑体" panose="02010609060101010101" pitchFamily="49" charset="-122"/>
              <a:cs typeface="Arial" panose="020B0604020202020204" pitchFamily="34" charset="0"/>
            </a:endParaRPr>
          </a:p>
          <a:p>
            <a:pPr>
              <a:lnSpc>
                <a:spcPct val="130000"/>
              </a:lnSpc>
            </a:pPr>
            <a:r>
              <a:rPr lang="en-US" altLang="zh-CN" sz="2800" smtClean="0">
                <a:latin typeface="Arial" panose="020B0604020202020204" pitchFamily="34" charset="0"/>
                <a:ea typeface="黑体" panose="02010609060101010101" pitchFamily="49" charset="-122"/>
                <a:cs typeface="Arial" panose="020B0604020202020204" pitchFamily="34" charset="0"/>
              </a:rPr>
              <a:t>6.4 </a:t>
            </a:r>
            <a:r>
              <a:rPr lang="zh-CN" altLang="en-US" sz="2800">
                <a:latin typeface="Arial" panose="020B0604020202020204" pitchFamily="34" charset="0"/>
                <a:ea typeface="黑体" panose="02010609060101010101" pitchFamily="49" charset="-122"/>
                <a:cs typeface="Arial" panose="020B0604020202020204" pitchFamily="34" charset="0"/>
              </a:rPr>
              <a:t>也是蛮浪漫的观察草履虫 </a:t>
            </a:r>
            <a:r>
              <a:rPr lang="en-US" altLang="zh-CN" sz="2800">
                <a:latin typeface="Arial" panose="020B0604020202020204" pitchFamily="34" charset="0"/>
                <a:ea typeface="黑体" panose="02010609060101010101" pitchFamily="49" charset="-122"/>
                <a:cs typeface="Arial" panose="020B0604020202020204" pitchFamily="34" charset="0"/>
              </a:rPr>
              <a:t>-- </a:t>
            </a:r>
            <a:r>
              <a:rPr lang="zh-CN" altLang="en-US" sz="2800">
                <a:latin typeface="Arial" panose="020B0604020202020204" pitchFamily="34" charset="0"/>
                <a:ea typeface="黑体" panose="02010609060101010101" pitchFamily="49" charset="-122"/>
                <a:cs typeface="Arial" panose="020B0604020202020204" pitchFamily="34" charset="0"/>
              </a:rPr>
              <a:t>显微镜</a:t>
            </a:r>
            <a:r>
              <a:rPr lang="zh-CN" altLang="en-US" sz="2800" smtClean="0">
                <a:latin typeface="Arial" panose="020B0604020202020204" pitchFamily="34" charset="0"/>
                <a:ea typeface="黑体" panose="02010609060101010101" pitchFamily="49" charset="-122"/>
                <a:cs typeface="Arial" panose="020B0604020202020204" pitchFamily="34" charset="0"/>
              </a:rPr>
              <a:t>原理</a:t>
            </a:r>
            <a:endParaRPr lang="en-US" altLang="zh-CN" sz="2800">
              <a:latin typeface="Arial" panose="020B0604020202020204" pitchFamily="34" charset="0"/>
              <a:ea typeface="黑体" panose="02010609060101010101" pitchFamily="49" charset="-122"/>
              <a:cs typeface="Arial" panose="020B0604020202020204" pitchFamily="34" charset="0"/>
            </a:endParaRPr>
          </a:p>
          <a:p>
            <a:pPr>
              <a:lnSpc>
                <a:spcPct val="130000"/>
              </a:lnSpc>
            </a:pPr>
            <a:r>
              <a:rPr lang="en-US" altLang="zh-CN" sz="2800" smtClean="0">
                <a:latin typeface="Arial" panose="020B0604020202020204" pitchFamily="34" charset="0"/>
                <a:ea typeface="黑体" panose="02010609060101010101" pitchFamily="49" charset="-122"/>
                <a:cs typeface="Arial" panose="020B0604020202020204" pitchFamily="34" charset="0"/>
              </a:rPr>
              <a:t>6.5 </a:t>
            </a:r>
            <a:r>
              <a:rPr lang="zh-CN" altLang="en-US" sz="2800" smtClean="0">
                <a:latin typeface="Arial" panose="020B0604020202020204" pitchFamily="34" charset="0"/>
                <a:ea typeface="黑体" panose="02010609060101010101" pitchFamily="49" charset="-122"/>
                <a:cs typeface="Arial" panose="020B0604020202020204" pitchFamily="34" charset="0"/>
              </a:rPr>
              <a:t>看远看近两相宜 </a:t>
            </a:r>
            <a:r>
              <a:rPr lang="en-US" altLang="zh-CN" sz="2800" smtClean="0">
                <a:latin typeface="Arial" panose="020B0604020202020204" pitchFamily="34" charset="0"/>
                <a:ea typeface="黑体" panose="02010609060101010101" pitchFamily="49" charset="-122"/>
                <a:cs typeface="Arial" panose="020B0604020202020204" pitchFamily="34" charset="0"/>
              </a:rPr>
              <a:t>-- </a:t>
            </a:r>
            <a:r>
              <a:rPr lang="zh-CN" altLang="en-US" sz="2800" smtClean="0">
                <a:latin typeface="Arial" panose="020B0604020202020204" pitchFamily="34" charset="0"/>
                <a:ea typeface="黑体" panose="02010609060101010101" pitchFamily="49" charset="-122"/>
                <a:cs typeface="Arial" panose="020B0604020202020204" pitchFamily="34" charset="0"/>
              </a:rPr>
              <a:t>望远镜与显微镜可以互换吗？</a:t>
            </a:r>
          </a:p>
          <a:p>
            <a:pPr>
              <a:lnSpc>
                <a:spcPct val="130000"/>
              </a:lnSpc>
            </a:pP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sp>
        <p:nvSpPr>
          <p:cNvPr id="3074" name="Rectangle 2"/>
          <p:cNvSpPr>
            <a:spLocks noGrp="1" noChangeArrowheads="1"/>
          </p:cNvSpPr>
          <p:nvPr>
            <p:ph type="title"/>
          </p:nvPr>
        </p:nvSpPr>
        <p:spPr>
          <a:xfrm>
            <a:off x="457200" y="0"/>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a:t>
            </a:r>
            <a:r>
              <a:rPr lang="zh-CN" altLang="en-US" sz="3600" smtClean="0">
                <a:latin typeface="方正兰亭粗黑_GBK" panose="02000000000000000000" pitchFamily="2" charset="-122"/>
                <a:ea typeface="方正兰亭粗黑_GBK" panose="02000000000000000000" pitchFamily="2" charset="-122"/>
                <a:cs typeface="+mn-cs"/>
              </a:rPr>
              <a:t>典型的光学仪器</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5" name="矩形 4"/>
          <p:cNvSpPr/>
          <p:nvPr/>
        </p:nvSpPr>
        <p:spPr>
          <a:xfrm>
            <a:off x="457200" y="956581"/>
            <a:ext cx="8372764" cy="1606594"/>
          </a:xfrm>
          <a:prstGeom prst="rect">
            <a:avLst/>
          </a:prstGeom>
        </p:spPr>
        <p:txBody>
          <a:bodyPr wrap="square">
            <a:spAutoFit/>
          </a:bodyPr>
          <a:lstStyle/>
          <a:p>
            <a:pPr marL="255270">
              <a:lnSpc>
                <a:spcPct val="100000"/>
              </a:lnSpc>
            </a:pPr>
            <a:r>
              <a:rPr lang="zh-CN" altLang="en-US" sz="3600" spc="5" smtClean="0">
                <a:solidFill>
                  <a:srgbClr val="C00000"/>
                </a:solidFill>
                <a:latin typeface="Arial" panose="020B0604020202020204" pitchFamily="34" charset="0"/>
                <a:ea typeface="黑体" panose="02010609060101010101" pitchFamily="49" charset="-122"/>
                <a:cs typeface="Arial" panose="020B0604020202020204" pitchFamily="34" charset="0"/>
              </a:rPr>
              <a:t>教学大纲</a:t>
            </a:r>
            <a:endParaRPr lang="zh-CN" altLang="en-US" sz="3600">
              <a:solidFill>
                <a:srgbClr val="C00000"/>
              </a:solidFill>
              <a:latin typeface="Arial" panose="020B0604020202020204" pitchFamily="34" charset="0"/>
              <a:ea typeface="黑体" panose="02010609060101010101" pitchFamily="49" charset="-122"/>
              <a:cs typeface="Arial" panose="020B0604020202020204" pitchFamily="34" charset="0"/>
            </a:endParaRPr>
          </a:p>
          <a:p>
            <a:pPr>
              <a:lnSpc>
                <a:spcPct val="120000"/>
              </a:lnSpc>
            </a:pPr>
            <a:endParaRPr lang="en-US" altLang="zh-TW" sz="2400">
              <a:latin typeface="黑体" panose="02010609060101010101" pitchFamily="49" charset="-122"/>
              <a:ea typeface="黑体" panose="02010609060101010101" pitchFamily="49" charset="-122"/>
            </a:endParaRPr>
          </a:p>
          <a:p>
            <a:pPr>
              <a:lnSpc>
                <a:spcPct val="120000"/>
              </a:lnSpc>
            </a:pPr>
            <a:endParaRPr lang="zh-TW" altLang="en-US" sz="2800">
              <a:latin typeface="黑体" panose="02010609060101010101" pitchFamily="49" charset="-122"/>
              <a:ea typeface="黑体" panose="02010609060101010101" pitchFamily="49" charset="-122"/>
            </a:endParaRPr>
          </a:p>
        </p:txBody>
      </p:sp>
      <p:pic>
        <p:nvPicPr>
          <p:cNvPr id="1028" name="Picture 4" descr="Image result for åå­¦ä»ªå¨"/>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5467" y="4691806"/>
            <a:ext cx="1953268" cy="195326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åå­¦ä»ªå¨"/>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233663" y="4839236"/>
            <a:ext cx="1818761" cy="184944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ç§ç¸æº"/>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64727" y="4648200"/>
            <a:ext cx="1955734" cy="2040482"/>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789708" y="3884268"/>
            <a:ext cx="7294749" cy="1094132"/>
          </a:xfrm>
          <a:prstGeom prst="rect">
            <a:avLst/>
          </a:prstGeom>
          <a:solidFill>
            <a:srgbClr val="FF0000">
              <a:alpha val="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94354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.5 </a:t>
            </a:r>
            <a:r>
              <a:rPr lang="zh-CN" altLang="en-US" sz="3600">
                <a:latin typeface="方正兰亭粗黑_GBK" panose="02000000000000000000" pitchFamily="2" charset="-122"/>
                <a:ea typeface="方正兰亭粗黑_GBK" panose="02000000000000000000" pitchFamily="2" charset="-122"/>
                <a:cs typeface="+mn-cs"/>
              </a:rPr>
              <a:t>望</a:t>
            </a:r>
            <a:r>
              <a:rPr lang="zh-CN" altLang="en-US" sz="3600" smtClean="0">
                <a:latin typeface="方正兰亭粗黑_GBK" panose="02000000000000000000" pitchFamily="2" charset="-122"/>
                <a:ea typeface="方正兰亭粗黑_GBK" panose="02000000000000000000" pitchFamily="2" charset="-122"/>
                <a:cs typeface="+mn-cs"/>
              </a:rPr>
              <a:t>眼镜与显微镜可以互换吗？</a:t>
            </a:r>
            <a:endParaRPr lang="en-US" altLang="zh-TW" sz="3600" dirty="0">
              <a:latin typeface="方正兰亭粗黑_GBK" panose="02000000000000000000" pitchFamily="2" charset="-122"/>
              <a:ea typeface="方正兰亭粗黑_GBK" panose="02000000000000000000" pitchFamily="2" charset="-122"/>
              <a:cs typeface="+mn-cs"/>
            </a:endParaRPr>
          </a:p>
        </p:txBody>
      </p:sp>
      <p:pic>
        <p:nvPicPr>
          <p:cNvPr id="64514" name="Picture 2" descr="Related image"/>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28941" y="1163191"/>
            <a:ext cx="7884990" cy="5256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05109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6636" y="20191"/>
            <a:ext cx="8229600" cy="1143000"/>
          </a:xfrm>
        </p:spPr>
        <p:txBody>
          <a:bodyPr>
            <a:normAutofit/>
          </a:bodyPr>
          <a:lstStyle/>
          <a:p>
            <a:pPr eaLnBrk="1" hangingPunct="1">
              <a:defRPr/>
            </a:pPr>
            <a:r>
              <a:rPr lang="en-US" altLang="zh-CN" sz="3600" smtClean="0">
                <a:latin typeface="方正兰亭粗黑_GBK" panose="02000000000000000000" pitchFamily="2" charset="-122"/>
                <a:ea typeface="方正兰亭粗黑_GBK" panose="02000000000000000000" pitchFamily="2" charset="-122"/>
                <a:cs typeface="+mn-cs"/>
              </a:rPr>
              <a:t>6</a:t>
            </a:r>
            <a:r>
              <a:rPr lang="en-US" altLang="zh-TW" sz="3600" smtClean="0">
                <a:latin typeface="方正兰亭粗黑_GBK" panose="02000000000000000000" pitchFamily="2" charset="-122"/>
                <a:ea typeface="方正兰亭粗黑_GBK" panose="02000000000000000000" pitchFamily="2" charset="-122"/>
                <a:cs typeface="+mn-cs"/>
              </a:rPr>
              <a:t>.5 </a:t>
            </a:r>
            <a:r>
              <a:rPr lang="zh-CN" altLang="en-US" sz="3600">
                <a:latin typeface="方正兰亭粗黑_GBK" panose="02000000000000000000" pitchFamily="2" charset="-122"/>
                <a:ea typeface="方正兰亭粗黑_GBK" panose="02000000000000000000" pitchFamily="2" charset="-122"/>
                <a:cs typeface="+mn-cs"/>
              </a:rPr>
              <a:t>望</a:t>
            </a:r>
            <a:r>
              <a:rPr lang="zh-CN" altLang="en-US" sz="3600" smtClean="0">
                <a:latin typeface="方正兰亭粗黑_GBK" panose="02000000000000000000" pitchFamily="2" charset="-122"/>
                <a:ea typeface="方正兰亭粗黑_GBK" panose="02000000000000000000" pitchFamily="2" charset="-122"/>
                <a:cs typeface="+mn-cs"/>
              </a:rPr>
              <a:t>眼镜与显微镜可以互换吗？</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23" name="object 2"/>
          <p:cNvSpPr txBox="1"/>
          <p:nvPr/>
        </p:nvSpPr>
        <p:spPr>
          <a:xfrm>
            <a:off x="1504950" y="990601"/>
            <a:ext cx="10325100" cy="598818"/>
          </a:xfrm>
          <a:prstGeom prst="rect">
            <a:avLst/>
          </a:prstGeom>
        </p:spPr>
        <p:txBody>
          <a:bodyPr vert="horz" wrap="square" lIns="0" tIns="0" rIns="0" bIns="0" rtlCol="0">
            <a:spAutoFit/>
          </a:bodyPr>
          <a:lstStyle/>
          <a:p>
            <a:pPr marL="12700">
              <a:lnSpc>
                <a:spcPts val="5280"/>
              </a:lnSpc>
            </a:pPr>
            <a:r>
              <a:rPr lang="zh-CN" altLang="en-US" sz="2800" smtClean="0">
                <a:solidFill>
                  <a:srgbClr val="C00000"/>
                </a:solidFill>
                <a:latin typeface="Arial" panose="020B0604020202020204" pitchFamily="34" charset="0"/>
                <a:ea typeface="黑体" panose="02010609060101010101" pitchFamily="49" charset="-122"/>
                <a:cs typeface="Arial" panose="020B0604020202020204" pitchFamily="34" charset="0"/>
              </a:rPr>
              <a:t>不但要调换前后透镜，还需要改变管长</a:t>
            </a:r>
            <a:endParaRPr sz="28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p:cNvPicPr>
            <a:picLocks noChangeAspect="1"/>
          </p:cNvPicPr>
          <p:nvPr/>
        </p:nvPicPr>
        <p:blipFill>
          <a:blip r:embed="rId3"/>
          <a:stretch>
            <a:fillRect/>
          </a:stretch>
        </p:blipFill>
        <p:spPr>
          <a:xfrm rot="16200000">
            <a:off x="625582" y="2945772"/>
            <a:ext cx="4280286" cy="2206884"/>
          </a:xfrm>
          <a:prstGeom prst="rect">
            <a:avLst/>
          </a:prstGeom>
        </p:spPr>
      </p:pic>
      <p:pic>
        <p:nvPicPr>
          <p:cNvPr id="4" name="图片 3"/>
          <p:cNvPicPr>
            <a:picLocks noChangeAspect="1"/>
          </p:cNvPicPr>
          <p:nvPr/>
        </p:nvPicPr>
        <p:blipFill rotWithShape="1">
          <a:blip r:embed="rId4">
            <a:clrChange>
              <a:clrFrom>
                <a:srgbClr val="E6E6E6"/>
              </a:clrFrom>
              <a:clrTo>
                <a:srgbClr val="E6E6E6">
                  <a:alpha val="0"/>
                </a:srgbClr>
              </a:clrTo>
            </a:clrChange>
          </a:blip>
          <a:srcRect l="7933" t="-34" r="13394" b="8594"/>
          <a:stretch/>
        </p:blipFill>
        <p:spPr>
          <a:xfrm>
            <a:off x="4046968" y="1290010"/>
            <a:ext cx="3708400" cy="5130800"/>
          </a:xfrm>
          <a:prstGeom prst="rect">
            <a:avLst/>
          </a:prstGeom>
        </p:spPr>
      </p:pic>
      <p:grpSp>
        <p:nvGrpSpPr>
          <p:cNvPr id="15" name="组合 14"/>
          <p:cNvGrpSpPr/>
          <p:nvPr/>
        </p:nvGrpSpPr>
        <p:grpSpPr>
          <a:xfrm>
            <a:off x="3035300" y="2637259"/>
            <a:ext cx="2400300" cy="2280319"/>
            <a:chOff x="3035300" y="2637259"/>
            <a:chExt cx="2400300" cy="2280319"/>
          </a:xfrm>
        </p:grpSpPr>
        <p:cxnSp>
          <p:nvCxnSpPr>
            <p:cNvPr id="5" name="直接箭头连接符 4"/>
            <p:cNvCxnSpPr/>
            <p:nvPr/>
          </p:nvCxnSpPr>
          <p:spPr>
            <a:xfrm flipH="1">
              <a:off x="3922282" y="2637259"/>
              <a:ext cx="4036" cy="1883255"/>
            </a:xfrm>
            <a:prstGeom prst="straightConnector1">
              <a:avLst/>
            </a:prstGeom>
            <a:ln w="571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035300" y="4531205"/>
              <a:ext cx="2311400" cy="635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035300" y="2659872"/>
              <a:ext cx="2400300" cy="127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276600" y="4548246"/>
              <a:ext cx="2159000" cy="369332"/>
            </a:xfrm>
            <a:prstGeom prst="rect">
              <a:avLst/>
            </a:prstGeom>
            <a:noFill/>
          </p:spPr>
          <p:txBody>
            <a:bodyPr wrap="square" rtlCol="0">
              <a:spAutoFit/>
            </a:bodyPr>
            <a:lstStyle/>
            <a:p>
              <a:r>
                <a:rPr lang="zh-CN" altLang="en-US">
                  <a:solidFill>
                    <a:srgbClr val="C00000"/>
                  </a:solidFill>
                  <a:latin typeface="黑体" panose="02010609060101010101" pitchFamily="49" charset="-122"/>
                  <a:ea typeface="黑体" panose="02010609060101010101" pitchFamily="49" charset="-122"/>
                </a:rPr>
                <a:t>相差</a:t>
              </a:r>
              <a:r>
                <a:rPr lang="en-US" altLang="zh-CN" smtClean="0">
                  <a:solidFill>
                    <a:srgbClr val="C00000"/>
                  </a:solidFill>
                  <a:latin typeface="黑体" panose="02010609060101010101" pitchFamily="49" charset="-122"/>
                  <a:ea typeface="黑体" panose="02010609060101010101" pitchFamily="49" charset="-122"/>
                </a:rPr>
                <a:t>L</a:t>
              </a:r>
              <a:r>
                <a:rPr lang="en-US" altLang="zh-CN" sz="1200" smtClean="0">
                  <a:solidFill>
                    <a:srgbClr val="C00000"/>
                  </a:solidFill>
                  <a:latin typeface="Arial" panose="020B0604020202020204" pitchFamily="34" charset="0"/>
                  <a:ea typeface="黑体" panose="02010609060101010101" pitchFamily="49" charset="-122"/>
                  <a:cs typeface="Arial" panose="020B0604020202020204" pitchFamily="34" charset="0"/>
                </a:rPr>
                <a:t>1</a:t>
              </a:r>
              <a:r>
                <a:rPr lang="zh-CN" altLang="en-US" smtClean="0">
                  <a:solidFill>
                    <a:srgbClr val="C00000"/>
                  </a:solidFill>
                  <a:latin typeface="黑体" panose="02010609060101010101" pitchFamily="49" charset="-122"/>
                  <a:ea typeface="黑体" panose="02010609060101010101" pitchFamily="49" charset="-122"/>
                </a:rPr>
                <a:t>的距离</a:t>
              </a:r>
              <a:endParaRPr lang="zh-CN" altLang="en-US">
                <a:solidFill>
                  <a:srgbClr val="C00000"/>
                </a:solidFill>
                <a:latin typeface="黑体" panose="02010609060101010101" pitchFamily="49" charset="-122"/>
                <a:ea typeface="黑体" panose="02010609060101010101" pitchFamily="49" charset="-122"/>
              </a:endParaRPr>
            </a:p>
          </p:txBody>
        </p:sp>
      </p:grpSp>
    </p:spTree>
    <p:extLst>
      <p:ext uri="{BB962C8B-B14F-4D97-AF65-F5344CB8AC3E}">
        <p14:creationId xmlns:p14="http://schemas.microsoft.com/office/powerpoint/2010/main" val="390140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5"/>
          <a:stretch>
            <a:fillRect/>
          </a:stretch>
        </p:blipFill>
        <p:spPr>
          <a:xfrm>
            <a:off x="-1" y="0"/>
            <a:ext cx="9144001" cy="6858000"/>
          </a:xfrm>
          <a:prstGeom prst="rect">
            <a:avLst/>
          </a:prstGeom>
        </p:spPr>
      </p:pic>
      <p:pic>
        <p:nvPicPr>
          <p:cNvPr id="6" name="80f491cfaa9578e4d6806ba705f12a8f">
            <a:hlinkClick r:id="" action="ppaction://media"/>
          </p:cNvPr>
          <p:cNvPicPr>
            <a:picLocks noChangeAspect="1"/>
          </p:cNvPicPr>
          <p:nvPr>
            <a:videoFile r:link="rId1"/>
            <p:extLst>
              <p:ext uri="{DAA4B4D4-6D71-4841-9C94-3DE7FCFB9230}">
                <p14:media xmlns:p14="http://schemas.microsoft.com/office/powerpoint/2010/main" r:embed="rId2">
                  <p14:trim end="66146.6666"/>
                </p14:media>
              </p:ext>
            </p:extLst>
          </p:nvPr>
        </p:nvPicPr>
        <p:blipFill>
          <a:blip r:embed="rId6"/>
          <a:stretch>
            <a:fillRect/>
          </a:stretch>
        </p:blipFill>
        <p:spPr>
          <a:xfrm>
            <a:off x="1143792" y="781049"/>
            <a:ext cx="2996565" cy="4457700"/>
          </a:xfrm>
          <a:prstGeom prst="rect">
            <a:avLst/>
          </a:prstGeom>
        </p:spPr>
      </p:pic>
      <p:sp>
        <p:nvSpPr>
          <p:cNvPr id="18" name="object 2"/>
          <p:cNvSpPr txBox="1"/>
          <p:nvPr/>
        </p:nvSpPr>
        <p:spPr>
          <a:xfrm>
            <a:off x="3981450" y="0"/>
            <a:ext cx="10325100" cy="598818"/>
          </a:xfrm>
          <a:prstGeom prst="rect">
            <a:avLst/>
          </a:prstGeom>
        </p:spPr>
        <p:txBody>
          <a:bodyPr vert="horz" wrap="square" lIns="0" tIns="0" rIns="0" bIns="0" rtlCol="0">
            <a:spAutoFit/>
          </a:bodyPr>
          <a:lstStyle/>
          <a:p>
            <a:pPr marL="12700">
              <a:lnSpc>
                <a:spcPts val="5280"/>
              </a:lnSpc>
            </a:pPr>
            <a:r>
              <a:rPr lang="en-US" altLang="zh-CN" sz="2800" smtClean="0">
                <a:solidFill>
                  <a:schemeClr val="bg1"/>
                </a:solidFill>
                <a:latin typeface="Arial" panose="020B0604020202020204" pitchFamily="34" charset="0"/>
                <a:ea typeface="黑体" panose="02010609060101010101" pitchFamily="49" charset="-122"/>
                <a:cs typeface="Arial" panose="020B0604020202020204" pitchFamily="34" charset="0"/>
              </a:rPr>
              <a:t>Infinity</a:t>
            </a:r>
            <a:endParaRPr sz="2800">
              <a:solidFill>
                <a:schemeClr val="bg1"/>
              </a:solidFill>
              <a:latin typeface="Arial" panose="020B0604020202020204" pitchFamily="34" charset="0"/>
              <a:ea typeface="黑体" panose="02010609060101010101" pitchFamily="49" charset="-122"/>
              <a:cs typeface="Arial" panose="020B0604020202020204" pitchFamily="34" charset="0"/>
            </a:endParaRPr>
          </a:p>
        </p:txBody>
      </p:sp>
      <p:pic>
        <p:nvPicPr>
          <p:cNvPr id="19" name="80f491cfaa9578e4d6806ba705f12a8f">
            <a:hlinkClick r:id="" action="ppaction://media"/>
          </p:cNvPr>
          <p:cNvPicPr>
            <a:picLocks noChangeAspect="1"/>
          </p:cNvPicPr>
          <p:nvPr>
            <a:videoFile r:link="rId1"/>
            <p:extLst>
              <p:ext uri="{DAA4B4D4-6D71-4841-9C94-3DE7FCFB9230}">
                <p14:media xmlns:p14="http://schemas.microsoft.com/office/powerpoint/2010/main" r:embed="rId2">
                  <p14:trim st="122950" end="0.6666"/>
                </p14:media>
              </p:ext>
            </p:extLst>
          </p:nvPr>
        </p:nvPicPr>
        <p:blipFill>
          <a:blip r:embed="rId7"/>
          <a:stretch>
            <a:fillRect/>
          </a:stretch>
        </p:blipFill>
        <p:spPr>
          <a:xfrm>
            <a:off x="4927916" y="781049"/>
            <a:ext cx="2996565" cy="4457700"/>
          </a:xfrm>
          <a:prstGeom prst="rect">
            <a:avLst/>
          </a:prstGeom>
        </p:spPr>
      </p:pic>
    </p:spTree>
    <p:extLst>
      <p:ext uri="{BB962C8B-B14F-4D97-AF65-F5344CB8AC3E}">
        <p14:creationId xmlns:p14="http://schemas.microsoft.com/office/powerpoint/2010/main" val="2750730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3020" fill="hold"/>
                                        <p:tgtEl>
                                          <p:spTgt spid="6"/>
                                        </p:tgtEl>
                                      </p:cBhvr>
                                    </p:cmd>
                                  </p:childTnLst>
                                </p:cTn>
                              </p:par>
                              <p:par>
                                <p:cTn id="7" presetID="1" presetClass="mediacall" presetSubtype="0" fill="hold" nodeType="withEffect">
                                  <p:stCondLst>
                                    <p:cond delay="0"/>
                                  </p:stCondLst>
                                  <p:childTnLst>
                                    <p:cmd type="call" cmd="playFrom(0.0)">
                                      <p:cBhvr>
                                        <p:cTn id="8" dur="66216"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repeatCount="indefinite" fill="hold" display="0">
                  <p:stCondLst>
                    <p:cond delay="indefinite"/>
                  </p:stCondLst>
                </p:cTn>
                <p:tgtEl>
                  <p:spTgt spid="6"/>
                </p:tgtEl>
              </p:cMediaNode>
            </p:video>
            <p:video>
              <p:cMediaNode vol="80000">
                <p:cTn id="10" repeatCount="indefinite" fill="hold" display="0">
                  <p:stCondLst>
                    <p:cond delay="indefinite"/>
                  </p:stCondLst>
                </p:cTn>
                <p:tgtEl>
                  <p:spTgt spid="19"/>
                </p:tgtEl>
              </p:cMediaNode>
            </p:video>
          </p:childTnLst>
        </p:cTn>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33311</TotalTime>
  <Words>5037</Words>
  <Application>Microsoft Office PowerPoint</Application>
  <PresentationFormat>全屏显示(4:3)</PresentationFormat>
  <Paragraphs>909</Paragraphs>
  <Slides>90</Slides>
  <Notes>86</Notes>
  <HiddenSlides>0</HiddenSlides>
  <MMClips>5</MMClips>
  <ScaleCrop>false</ScaleCrop>
  <HeadingPairs>
    <vt:vector size="8" baseType="variant">
      <vt:variant>
        <vt:lpstr>已用的字体</vt:lpstr>
      </vt:variant>
      <vt:variant>
        <vt:i4>21</vt:i4>
      </vt:variant>
      <vt:variant>
        <vt:lpstr>主题</vt:lpstr>
      </vt:variant>
      <vt:variant>
        <vt:i4>1</vt:i4>
      </vt:variant>
      <vt:variant>
        <vt:lpstr>嵌入 OLE 服务器</vt:lpstr>
      </vt:variant>
      <vt:variant>
        <vt:i4>4</vt:i4>
      </vt:variant>
      <vt:variant>
        <vt:lpstr>幻灯片标题</vt:lpstr>
      </vt:variant>
      <vt:variant>
        <vt:i4>90</vt:i4>
      </vt:variant>
    </vt:vector>
  </HeadingPairs>
  <TitlesOfParts>
    <vt:vector size="116" baseType="lpstr">
      <vt:lpstr>华文楷体</vt:lpstr>
      <vt:lpstr>Tahoma</vt:lpstr>
      <vt:lpstr>Symbol</vt:lpstr>
      <vt:lpstr>Gill Sans MT</vt:lpstr>
      <vt:lpstr>华文新魏</vt:lpstr>
      <vt:lpstr>Arial</vt:lpstr>
      <vt:lpstr>Helvetica LT</vt:lpstr>
      <vt:lpstr>Wingdings</vt:lpstr>
      <vt:lpstr>Times New Roman</vt:lpstr>
      <vt:lpstr>Calibri</vt:lpstr>
      <vt:lpstr>黑体</vt:lpstr>
      <vt:lpstr>georgia</vt:lpstr>
      <vt:lpstr>宋体</vt:lpstr>
      <vt:lpstr>HY견고딕</vt:lpstr>
      <vt:lpstr>HAKUYOCaoShu3500</vt:lpstr>
      <vt:lpstr>Lucida Sans Unicode</vt:lpstr>
      <vt:lpstr>標楷體</vt:lpstr>
      <vt:lpstr>方正兰亭粗黑_GBK</vt:lpstr>
      <vt:lpstr>Calibri Light</vt:lpstr>
      <vt:lpstr>華康行</vt:lpstr>
      <vt:lpstr>新細明體</vt:lpstr>
      <vt:lpstr>Office 主题</vt:lpstr>
      <vt:lpstr>Equation</vt:lpstr>
      <vt:lpstr>MathType 6.0 Equation</vt:lpstr>
      <vt:lpstr>Image</vt:lpstr>
      <vt:lpstr>Photoshop.Image.7</vt:lpstr>
      <vt:lpstr>PowerPoint 演示文稿</vt:lpstr>
      <vt:lpstr>6.典型的光学仪器</vt:lpstr>
      <vt:lpstr>6.3 望眼镜</vt:lpstr>
      <vt:lpstr>6.3 望眼镜</vt:lpstr>
      <vt:lpstr>6.3 望眼镜</vt:lpstr>
      <vt:lpstr>6.3 望眼镜</vt:lpstr>
      <vt:lpstr>6.3 望眼镜</vt:lpstr>
      <vt:lpstr>6.3 望眼镜</vt:lpstr>
      <vt:lpstr>6.3 望眼镜</vt:lpstr>
      <vt:lpstr>6.3 望眼镜</vt:lpstr>
      <vt:lpstr>6.3 望眼镜</vt:lpstr>
      <vt:lpstr>6.3 望眼镜</vt:lpstr>
      <vt:lpstr>Hubble Space Telescope</vt:lpstr>
      <vt:lpstr>6.3 望眼镜</vt:lpstr>
      <vt:lpstr>6.3 望眼镜</vt:lpstr>
      <vt:lpstr>6.3 望眼镜</vt:lpstr>
      <vt:lpstr>6.3 望眼镜</vt:lpstr>
      <vt:lpstr>6.3 望眼镜</vt:lpstr>
      <vt:lpstr>6.典型的光学仪器</vt:lpstr>
      <vt:lpstr>PowerPoint 演示文稿</vt:lpstr>
      <vt:lpstr>6.4 光学显微镜</vt:lpstr>
      <vt:lpstr>6.4 光学显微镜</vt:lpstr>
      <vt:lpstr>6.4 光学显微镜</vt:lpstr>
      <vt:lpstr>6.4 光学显微镜</vt:lpstr>
      <vt:lpstr>6.4 光学显微镜</vt:lpstr>
      <vt:lpstr>6.4 光学显微镜</vt:lpstr>
      <vt:lpstr>6.4 光学显微镜</vt:lpstr>
      <vt:lpstr>6.4 光学显微镜</vt:lpstr>
      <vt:lpstr>6.4 光学显微镜</vt:lpstr>
      <vt:lpstr>6.4 光学显微镜</vt:lpstr>
      <vt:lpstr>6.4 光学显微镜</vt:lpstr>
      <vt:lpstr>6.4 显微镜</vt:lpstr>
      <vt:lpstr>6.4 光学显微镜</vt:lpstr>
      <vt:lpstr>6.4 光学显微镜</vt:lpstr>
      <vt:lpstr>6.4 光学显微镜</vt:lpstr>
      <vt:lpstr>眼睛的分辨率（瑞利判据）</vt:lpstr>
      <vt:lpstr>6.4 光学显微镜</vt:lpstr>
      <vt:lpstr>6.4 光学显微镜</vt:lpstr>
      <vt:lpstr>6.4 光学显微镜</vt:lpstr>
      <vt:lpstr>6.4 光学显微镜</vt:lpstr>
      <vt:lpstr>6.4 光学显微镜</vt:lpstr>
      <vt:lpstr>6.4 光学显微镜</vt:lpstr>
      <vt:lpstr>6.4 光学显微镜</vt:lpstr>
      <vt:lpstr>6.4 光学显微镜</vt:lpstr>
      <vt:lpstr>6.4 光学显微镜</vt:lpstr>
      <vt:lpstr>6.4 光学显微镜</vt:lpstr>
      <vt:lpstr>6.4 光学显微镜</vt:lpstr>
      <vt:lpstr>PowerPoint 演示文稿</vt:lpstr>
      <vt:lpstr>6.4 光学显微镜</vt:lpstr>
      <vt:lpstr>6.4 光学显微镜</vt:lpstr>
      <vt:lpstr>6.4 光学显微镜</vt:lpstr>
      <vt:lpstr>PowerPoint 演示文稿</vt:lpstr>
      <vt:lpstr>荧光</vt:lpstr>
      <vt:lpstr>PowerPoint 演示文稿</vt:lpstr>
      <vt:lpstr>PowerPoint 演示文稿</vt:lpstr>
      <vt:lpstr>造成了生命科学的一波革命</vt:lpstr>
      <vt:lpstr>PowerPoint 演示文稿</vt:lpstr>
      <vt:lpstr>PowerPoint 演示文稿</vt:lpstr>
      <vt:lpstr>6.4 光学显微镜</vt:lpstr>
      <vt:lpstr>6.4 光学显微镜</vt:lpstr>
      <vt:lpstr>6.4 光学显微镜</vt:lpstr>
      <vt:lpstr>倏逝场的应用二：</vt:lpstr>
      <vt:lpstr>6.4 光学显微镜</vt:lpstr>
      <vt:lpstr>6.4 光学显微镜</vt:lpstr>
      <vt:lpstr>6.4 光学显微镜</vt:lpstr>
      <vt:lpstr>6.4 光学显微镜</vt:lpstr>
      <vt:lpstr>6.4 光学显微镜</vt:lpstr>
      <vt:lpstr>6.4 光学显微镜</vt:lpstr>
      <vt:lpstr>6.4 光学显微镜</vt:lpstr>
      <vt:lpstr>6.4 光学显微镜</vt:lpstr>
      <vt:lpstr>6.4 光学显微镜</vt:lpstr>
      <vt:lpstr>6.4 光学显微镜</vt:lpstr>
      <vt:lpstr>6.4 光学显微镜：LIGO迈克尔逊干涉仪</vt:lpstr>
      <vt:lpstr>6.4 光学显微镜</vt:lpstr>
      <vt:lpstr>6.4 光学显微镜</vt:lpstr>
      <vt:lpstr>6.4 光学显微镜</vt:lpstr>
      <vt:lpstr>6.4 光学显微镜</vt:lpstr>
      <vt:lpstr>6.4 光学显微镜</vt:lpstr>
      <vt:lpstr>6.4 光学显微镜</vt:lpstr>
      <vt:lpstr>6.4 光学显微镜</vt:lpstr>
      <vt:lpstr>6.4 光学显微镜</vt:lpstr>
      <vt:lpstr>6.4 光学显微镜</vt:lpstr>
      <vt:lpstr>6.4 光学显微镜</vt:lpstr>
      <vt:lpstr>6.4 光学显微镜</vt:lpstr>
      <vt:lpstr>6.4 光学显微镜</vt:lpstr>
      <vt:lpstr>6.4 光学显微镜</vt:lpstr>
      <vt:lpstr>6.典型的光学仪器</vt:lpstr>
      <vt:lpstr>6.5 望眼镜与显微镜可以互换吗？</vt:lpstr>
      <vt:lpstr>6.5 望眼镜与显微镜可以互换吗？</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左超</dc:creator>
  <cp:lastModifiedBy>XMZ</cp:lastModifiedBy>
  <cp:revision>2544</cp:revision>
  <cp:lastPrinted>2018-11-01T13:31:17Z</cp:lastPrinted>
  <dcterms:created xsi:type="dcterms:W3CDTF">2015-10-07T05:57:56Z</dcterms:created>
  <dcterms:modified xsi:type="dcterms:W3CDTF">2018-12-13T07:08:55Z</dcterms:modified>
</cp:coreProperties>
</file>